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314" r:id="rId2"/>
    <p:sldId id="256" r:id="rId3"/>
    <p:sldId id="333" r:id="rId4"/>
    <p:sldId id="331" r:id="rId5"/>
    <p:sldId id="332" r:id="rId6"/>
    <p:sldId id="315" r:id="rId7"/>
    <p:sldId id="334" r:id="rId8"/>
    <p:sldId id="319" r:id="rId9"/>
    <p:sldId id="318" r:id="rId10"/>
    <p:sldId id="336" r:id="rId11"/>
    <p:sldId id="335" r:id="rId12"/>
    <p:sldId id="298" r:id="rId13"/>
  </p:sldIdLst>
  <p:sldSz cx="9144000" cy="5143500" type="screen16x9"/>
  <p:notesSz cx="7010400" cy="923607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CC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5179" autoAdjust="0"/>
  </p:normalViewPr>
  <p:slideViewPr>
    <p:cSldViewPr snapToGrid="0" snapToObjects="1">
      <p:cViewPr varScale="1">
        <p:scale>
          <a:sx n="106" d="100"/>
          <a:sy n="106" d="100"/>
        </p:scale>
        <p:origin x="102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CB4E084-09DB-41CA-9606-E5041A90D1E0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85A69BD-5357-4E3D-9675-CDF59028274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3433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A69BD-5357-4E3D-9675-CDF590282749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789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9135879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Plantillas PPT - Wid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57924" y="268769"/>
            <a:ext cx="4100276" cy="1844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96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982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41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810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3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83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837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844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639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99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731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s PPT - Wide-03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16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017106"/>
            <a:ext cx="8229600" cy="3577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FBF3-51E7-0742-A2EC-C84C5B81252C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06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4572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653480" y="465470"/>
            <a:ext cx="4490519" cy="1743002"/>
          </a:xfrm>
        </p:spPr>
        <p:txBody>
          <a:bodyPr/>
          <a:lstStyle/>
          <a:p>
            <a:pPr algn="l"/>
            <a:r>
              <a:rPr lang="es-SV" sz="2800" dirty="0" smtClean="0"/>
              <a:t>Informe presupuestario  BANDESAL, FDE , FSG y GFD Aprobado y Ejecutado </a:t>
            </a:r>
            <a:br>
              <a:rPr lang="es-SV" sz="2800" dirty="0" smtClean="0"/>
            </a:br>
            <a:r>
              <a:rPr lang="es-SV" sz="2800" dirty="0" smtClean="0"/>
              <a:t>Segundo Trimestre-2018</a:t>
            </a:r>
            <a:endParaRPr lang="es-SV" sz="28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789705"/>
          </a:xfrm>
        </p:spPr>
        <p:txBody>
          <a:bodyPr/>
          <a:lstStyle/>
          <a:p>
            <a:r>
              <a:rPr lang="es-SV" dirty="0" smtClean="0"/>
              <a:t>Aprobado </a:t>
            </a:r>
            <a:r>
              <a:rPr lang="es-SV" dirty="0" err="1" smtClean="0"/>
              <a:t>vrs</a:t>
            </a:r>
            <a:r>
              <a:rPr lang="es-SV" dirty="0" smtClean="0"/>
              <a:t> devengado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3781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>Presupuesto  Aprobado “</a:t>
            </a:r>
            <a:r>
              <a:rPr lang="es-SV" sz="3000" dirty="0" err="1" smtClean="0">
                <a:solidFill>
                  <a:prstClr val="white"/>
                </a:solidFill>
              </a:rPr>
              <a:t>BDES,Fondos</a:t>
            </a:r>
            <a:r>
              <a:rPr lang="es-SV" sz="3000" dirty="0" smtClean="0">
                <a:solidFill>
                  <a:prstClr val="white"/>
                </a:solidFill>
              </a:rPr>
              <a:t>”</a:t>
            </a:r>
            <a:r>
              <a:rPr lang="es-SV" sz="3000" dirty="0">
                <a:solidFill>
                  <a:prstClr val="white"/>
                </a:solidFill>
              </a:rPr>
              <a:t/>
            </a:r>
            <a:br>
              <a:rPr lang="es-SV" sz="3000" dirty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555543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36" y="79231"/>
            <a:ext cx="8229600" cy="516008"/>
          </a:xfrm>
        </p:spPr>
        <p:txBody>
          <a:bodyPr/>
          <a:lstStyle/>
          <a:p>
            <a:r>
              <a:rPr lang="es-SV" sz="2400" dirty="0" smtClean="0"/>
              <a:t>Presupuesto Aprobado BDES y Fondos   </a:t>
            </a:r>
            <a:endParaRPr lang="es-SV" sz="24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601534"/>
              </p:ext>
            </p:extLst>
          </p:nvPr>
        </p:nvGraphicFramePr>
        <p:xfrm>
          <a:off x="1250950" y="1970564"/>
          <a:ext cx="6642100" cy="1670685"/>
        </p:xfrm>
        <a:graphic>
          <a:graphicData uri="http://schemas.openxmlformats.org/drawingml/2006/table">
            <a:tbl>
              <a:tblPr/>
              <a:tblGrid>
                <a:gridCol w="762000"/>
                <a:gridCol w="1727200"/>
                <a:gridCol w="876300"/>
                <a:gridCol w="876300"/>
                <a:gridCol w="762000"/>
                <a:gridCol w="876300"/>
                <a:gridCol w="762000"/>
              </a:tblGrid>
              <a:tr h="20002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Resumen Presupuesto Asignado BDES,FDE FSG   expresado en US$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BDES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De Func. Empleados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4,469,922.14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1,317,276.61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422,122.07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6,209,320.82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Generales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2,241,703.27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749,586.44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140,767.16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3,132,056.87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540,320.84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105,809.40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646,130.24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Operacionales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7,251,946.25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2,172,672.45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562,889.23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9,987,507.93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191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9561" y="2018581"/>
            <a:ext cx="7349706" cy="1380226"/>
          </a:xfrm>
        </p:spPr>
        <p:txBody>
          <a:bodyPr/>
          <a:lstStyle/>
          <a:p>
            <a:pPr algn="ctr"/>
            <a:r>
              <a:rPr lang="es-SV" sz="4000" dirty="0" smtClean="0">
                <a:solidFill>
                  <a:srgbClr val="006600"/>
                </a:solidFill>
              </a:rPr>
              <a:t>GRACIAS</a:t>
            </a:r>
            <a:endParaRPr lang="es-SV" sz="400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587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“BANDESAL”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40191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6787" y="217283"/>
            <a:ext cx="7799561" cy="504704"/>
          </a:xfrm>
        </p:spPr>
        <p:txBody>
          <a:bodyPr/>
          <a:lstStyle/>
          <a:p>
            <a:r>
              <a:rPr lang="es-SV" sz="2400" dirty="0" smtClean="0"/>
              <a:t>Seguimiento a Junio Presupuesto </a:t>
            </a:r>
            <a:r>
              <a:rPr lang="es-SV" sz="2400" dirty="0" smtClean="0">
                <a:solidFill>
                  <a:srgbClr val="1F497D"/>
                </a:solidFill>
              </a:rPr>
              <a:t>-2018 </a:t>
            </a:r>
            <a:r>
              <a:rPr lang="es-SV" sz="2400" dirty="0" smtClean="0"/>
              <a:t>BDES</a:t>
            </a:r>
            <a:endParaRPr lang="es-SV" sz="2400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866014"/>
              </p:ext>
            </p:extLst>
          </p:nvPr>
        </p:nvGraphicFramePr>
        <p:xfrm>
          <a:off x="896291" y="1004934"/>
          <a:ext cx="7197508" cy="3290646"/>
        </p:xfrm>
        <a:graphic>
          <a:graphicData uri="http://schemas.openxmlformats.org/drawingml/2006/table">
            <a:tbl>
              <a:tblPr/>
              <a:tblGrid>
                <a:gridCol w="677944"/>
                <a:gridCol w="2533817"/>
                <a:gridCol w="779635"/>
                <a:gridCol w="858729"/>
                <a:gridCol w="847431"/>
                <a:gridCol w="822008"/>
                <a:gridCol w="677944"/>
              </a:tblGrid>
              <a:tr h="6562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6312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</a:t>
                      </a:r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Anual 2018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Junio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Junio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21219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2,551,000.00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1,275,567.79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1,225,509.48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50,058.31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1,290,800.51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685,509.01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571,289.37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114,219.64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206,094.63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102,940.05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96,934.09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6,005.96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811004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Del Directorio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275,920.00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137,959.98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102,810.83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35,149.15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146,107.00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72,569.00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61,552.52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11,016.48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21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5971" marR="5971" marT="59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De Func. Empleados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4,469,922.14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2,274,545.83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2,058,096.29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216,449.54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58,826.96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29,452.00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18,153.75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11,298.25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508,546.61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254,573.46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184,419.05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70,154.41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453,264.36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233,936.87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195,158.54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38,778.33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219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288,600.00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115,440.00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35,214.37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80,225.63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75,600.00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37,277.52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31,479.75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5,797.77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25,868.16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12,934.14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7,698.54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5,235.60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176,400.00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94,046.04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27,614.77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66,431.27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812008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Superintendencia Del Sistema Financiero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509,947.80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259,517.36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259,515.86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1.50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144,649.38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76,021.62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48,183.47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27,838.15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Generales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2,241,703.27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1,113,199.01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807,438.10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305,760.91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540,320.84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263,870.80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256,297.63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7,573.17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540,320.84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263,870.80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256,297.63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7,573.17 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21219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5971" marR="5971" marT="59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7,251,946.25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3,651,615.64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3,121,832.02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529,783.62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743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“Gastos de Fomento al Desarrollo”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2344826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134538" cy="516008"/>
          </a:xfrm>
        </p:spPr>
        <p:txBody>
          <a:bodyPr/>
          <a:lstStyle/>
          <a:p>
            <a:r>
              <a:rPr lang="es-SV" sz="2400" smtClean="0"/>
              <a:t>Presupuesto Gastos de Fomento al Desarrollo expresado </a:t>
            </a:r>
            <a:r>
              <a:rPr lang="es-SV" sz="2000" smtClean="0"/>
              <a:t>en US$ </a:t>
            </a:r>
            <a:endParaRPr lang="es-SV" sz="20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431644"/>
              </p:ext>
            </p:extLst>
          </p:nvPr>
        </p:nvGraphicFramePr>
        <p:xfrm>
          <a:off x="439094" y="878451"/>
          <a:ext cx="7980631" cy="3096021"/>
        </p:xfrm>
        <a:graphic>
          <a:graphicData uri="http://schemas.openxmlformats.org/drawingml/2006/table">
            <a:tbl>
              <a:tblPr/>
              <a:tblGrid>
                <a:gridCol w="1125403"/>
                <a:gridCol w="1395934"/>
                <a:gridCol w="1355355"/>
                <a:gridCol w="1030718"/>
                <a:gridCol w="995550"/>
                <a:gridCol w="779127"/>
                <a:gridCol w="649272"/>
                <a:gridCol w="649272"/>
              </a:tblGrid>
              <a:tr h="17788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JUNIO GFD expresado en US$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22476"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6666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Unidad Asignada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</a:t>
                      </a:r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Anual 2018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Junio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Junio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82700000000001001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Agropecuario E Industrial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22,500.00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12,500.00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12,500.00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25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Instituciones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227,620.00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124,884.00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25,600.00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99,284.00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de Finanzas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515,000.00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248,865.00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114,588.65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134,276.35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30,000.00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-  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82700000000001006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</a:t>
                      </a:r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Gestión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Mercados Financieros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15,000.00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8,100.00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5,750.00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2,350.00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 de Genero y C </a:t>
                      </a:r>
                      <a:r>
                        <a:rPr lang="es-E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Formac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170,909.00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87,541.50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21,001.10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66,540.40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Comunicaciones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153,000.00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47,700.00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26,771.32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20,928.68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82700000000001010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79,500.00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26,200.00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25,700.00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82700000000001011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Estudiantes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12,000.00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4,000.00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4,000.00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82700000000001015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6,000.00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6,000.00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5,000.00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1,000.00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82700000000001017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 Medio Ambiente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 ambiente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38,350.00 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11,050.00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11,050.00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2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82700000000001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de Fomento al Desarrollo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1,269,879.00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576,840.50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199,211.07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377,629.43 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91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SV" dirty="0" smtClean="0"/>
              <a:t/>
            </a:r>
            <a:br>
              <a:rPr lang="es-SV" dirty="0" smtClean="0"/>
            </a:br>
            <a:r>
              <a:rPr lang="es-SV" dirty="0" smtClean="0"/>
              <a:t>PRESUPUESTO “FDE”2018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704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2800" dirty="0" smtClean="0"/>
              <a:t>Presupuesto Aprobado y Ejecutado a Junio-2018</a:t>
            </a:r>
            <a:endParaRPr lang="es-SV" sz="28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492101"/>
              </p:ext>
            </p:extLst>
          </p:nvPr>
        </p:nvGraphicFramePr>
        <p:xfrm>
          <a:off x="787649" y="896292"/>
          <a:ext cx="7369525" cy="3247300"/>
        </p:xfrm>
        <a:graphic>
          <a:graphicData uri="http://schemas.openxmlformats.org/drawingml/2006/table">
            <a:tbl>
              <a:tblPr/>
              <a:tblGrid>
                <a:gridCol w="761053"/>
                <a:gridCol w="2359262"/>
                <a:gridCol w="938631"/>
                <a:gridCol w="875210"/>
                <a:gridCol w="913263"/>
                <a:gridCol w="761053"/>
                <a:gridCol w="761053"/>
              </a:tblGrid>
              <a:tr h="1992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</a:t>
                      </a:r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Anual 2018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Junio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</a:t>
                      </a:r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798,240.08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399,120.08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377,779.80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21,340.28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406,756.61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218,369.74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186,819.28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31,550.46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62,659.92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31,329.96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30,277.44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1,052.52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49,620.00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24,210.02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17,794.50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6,415.52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3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8349" marR="8349" marT="83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 Func. Empleados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1,317,276.61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673,029.80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SV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612,671.02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60,358.78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24,270.20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12,135.06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6,778.04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5,357.02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132,956.88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66,478.44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49,098.56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17,379.88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182,129.37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91,243.58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47,649.49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43,594.09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4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271,000.00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107,200.00 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27,749.37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79,450.63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20,291.43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10,145.70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4,111.49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6,034.21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10,883.56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5,441.82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4,474.44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967.38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30,023.50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14,533.08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6,977.41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7,555.67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4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78,031.50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40,305.50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25,475.91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14,829.59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Generales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749,586.44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347,483.18 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172,314.71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175,168.47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99,246.36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49,623.18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39,847.42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9,775.76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813002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6,563.04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3,281.52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1,640.76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1,640.76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9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105,809.40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52,904.70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41,488.18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9,775.76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5373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8349" marR="8349" marT="83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de Operacionales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2,172,672.45 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1,073,417.68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826,473.91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245,303.01 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021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“FSG”</a:t>
            </a:r>
            <a:r>
              <a:rPr lang="es-SV" sz="3000" dirty="0">
                <a:solidFill>
                  <a:prstClr val="white"/>
                </a:solidFill>
              </a:rPr>
              <a:t/>
            </a:r>
            <a:br>
              <a:rPr lang="es-SV" sz="3000" dirty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066575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82726"/>
          </a:xfrm>
          <a:ln>
            <a:solidFill>
              <a:schemeClr val="accent1"/>
            </a:solidFill>
          </a:ln>
        </p:spPr>
        <p:txBody>
          <a:bodyPr/>
          <a:lstStyle/>
          <a:p>
            <a:pPr algn="l"/>
            <a:r>
              <a:rPr lang="es-SV" sz="2800" dirty="0" smtClean="0"/>
              <a:t>	Presupuesto </a:t>
            </a:r>
            <a:r>
              <a:rPr lang="es-SV" sz="2800" dirty="0"/>
              <a:t>Aprobado y Ejecutado a </a:t>
            </a:r>
            <a:r>
              <a:rPr lang="es-SV" sz="2800" dirty="0" smtClean="0"/>
              <a:t>Junio-2018</a:t>
            </a:r>
            <a:r>
              <a:rPr lang="es-SV" sz="2400" dirty="0" smtClean="0"/>
              <a:t/>
            </a:r>
            <a:br>
              <a:rPr lang="es-SV" sz="2400" dirty="0" smtClean="0"/>
            </a:br>
            <a:r>
              <a:rPr lang="es-SV" sz="2000" dirty="0"/>
              <a:t/>
            </a:r>
            <a:br>
              <a:rPr lang="es-SV" sz="2000" dirty="0"/>
            </a:br>
            <a:endParaRPr lang="es-SV" sz="20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339566"/>
              </p:ext>
            </p:extLst>
          </p:nvPr>
        </p:nvGraphicFramePr>
        <p:xfrm>
          <a:off x="1004935" y="1099910"/>
          <a:ext cx="7233717" cy="3046806"/>
        </p:xfrm>
        <a:graphic>
          <a:graphicData uri="http://schemas.openxmlformats.org/drawingml/2006/table">
            <a:tbl>
              <a:tblPr/>
              <a:tblGrid>
                <a:gridCol w="525101"/>
                <a:gridCol w="2433765"/>
                <a:gridCol w="922027"/>
                <a:gridCol w="972318"/>
                <a:gridCol w="1039374"/>
                <a:gridCol w="670566"/>
                <a:gridCol w="670566"/>
              </a:tblGrid>
              <a:tr h="138132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Junio FSG expresado en US$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38132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7040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Presup. Anual 2018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Junio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Junio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63398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250,140.00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125,070.00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113,130.44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11,939.56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98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128,985.11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67,389.34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56,516.56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10,872.78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98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19,914.96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9,938.70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8,976.24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962.46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98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811006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23,082.00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9,000.02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6,873.02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2,127.00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82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SV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</a:t>
                      </a:r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Empleados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</a:t>
                      </a:r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422,122.07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211,398.06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185,496.26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25,901.80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63398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5,466.30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2,820.98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116.03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2,704.95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33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25,320.79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12,660.00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12,618.90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41.10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98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18,158.92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9,079.44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1,993.89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7,085.55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98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68,330.00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31,604.98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6,359.27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25,245.71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98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1,928.57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964.26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385.10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579.16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50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5,542.58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2,771.34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2,201.10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570.24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98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7,500.00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4,250.02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3,250.02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1,000.00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98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8,520.00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5,520.00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2,520.00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3,000.00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98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Generales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140,767.16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69,671.02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29,444.31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40,226.71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60177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  <a:endParaRPr lang="es-SV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s-SV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562,889.23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281,069.08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214,940.57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66,128.51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084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5685</TotalTime>
  <Words>1125</Words>
  <Application>Microsoft Office PowerPoint</Application>
  <PresentationFormat>Presentación en pantalla (16:9)</PresentationFormat>
  <Paragraphs>562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Informe presupuestario  BANDESAL, FDE , FSG y GFD Aprobado y Ejecutado  Segundo Trimestre-2018</vt:lpstr>
      <vt:lpstr> PRESUPUESTO “BANDESAL” 2018</vt:lpstr>
      <vt:lpstr>Seguimiento a Junio Presupuesto -2018 BDES</vt:lpstr>
      <vt:lpstr> PRESUPUESTO “Gastos de Fomento al Desarrollo” 2018</vt:lpstr>
      <vt:lpstr>Presupuesto Gastos de Fomento al Desarrollo expresado en US$ </vt:lpstr>
      <vt:lpstr> PRESUPUESTO “FDE”2018</vt:lpstr>
      <vt:lpstr>Presupuesto Aprobado y Ejecutado a Junio-2018</vt:lpstr>
      <vt:lpstr> Presupuesto “FSG” 2018</vt:lpstr>
      <vt:lpstr> Presupuesto Aprobado y Ejecutado a Junio-2018  </vt:lpstr>
      <vt:lpstr>Presupuesto  Aprobado “BDES,Fondos” 2018</vt:lpstr>
      <vt:lpstr>Presupuesto Aprobado BDES y Fondos   </vt:lpstr>
      <vt:lpstr>GRACIAS</vt:lpstr>
    </vt:vector>
  </TitlesOfParts>
  <Company>BANDESAL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bandesal bandesal</dc:creator>
  <cp:lastModifiedBy>Elvira Marta Valenzuela de Beaundry</cp:lastModifiedBy>
  <cp:revision>855</cp:revision>
  <cp:lastPrinted>2016-06-01T22:26:17Z</cp:lastPrinted>
  <dcterms:created xsi:type="dcterms:W3CDTF">2016-04-15T22:43:00Z</dcterms:created>
  <dcterms:modified xsi:type="dcterms:W3CDTF">2018-07-13T22:17:53Z</dcterms:modified>
</cp:coreProperties>
</file>