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314" r:id="rId2"/>
    <p:sldId id="256" r:id="rId3"/>
    <p:sldId id="333" r:id="rId4"/>
    <p:sldId id="331" r:id="rId5"/>
    <p:sldId id="332" r:id="rId6"/>
    <p:sldId id="315" r:id="rId7"/>
    <p:sldId id="334" r:id="rId8"/>
    <p:sldId id="319" r:id="rId9"/>
    <p:sldId id="318" r:id="rId10"/>
    <p:sldId id="336" r:id="rId11"/>
    <p:sldId id="335" r:id="rId12"/>
    <p:sldId id="298" r:id="rId13"/>
  </p:sldIdLst>
  <p:sldSz cx="9144000" cy="5143500" type="screen16x9"/>
  <p:notesSz cx="7010400" cy="9236075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0FFCC"/>
    <a:srgbClr val="00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5179" autoAdjust="0"/>
  </p:normalViewPr>
  <p:slideViewPr>
    <p:cSldViewPr snapToGrid="0" snapToObjects="1">
      <p:cViewPr varScale="1">
        <p:scale>
          <a:sx n="106" d="100"/>
          <a:sy n="106" d="100"/>
        </p:scale>
        <p:origin x="102" y="14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3408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3408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BCB4E084-09DB-41CA-9606-E5041A90D1E0}" type="datetimeFigureOut">
              <a:rPr lang="es-SV" smtClean="0"/>
              <a:t>11/04/2018</a:t>
            </a:fld>
            <a:endParaRPr lang="es-SV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33425" y="1154113"/>
            <a:ext cx="5543550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s-SV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040" y="4444861"/>
            <a:ext cx="5608320" cy="3636705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37840" cy="463407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938" y="8772669"/>
            <a:ext cx="3037840" cy="463407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285A69BD-5357-4E3D-9675-CDF590282749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1343344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5A69BD-5357-4E3D-9675-CDF590282749}" type="slidenum">
              <a:rPr lang="es-SV" smtClean="0"/>
              <a:t>12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9878977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/>
          <p:cNvSpPr/>
          <p:nvPr userDrawn="1"/>
        </p:nvSpPr>
        <p:spPr>
          <a:xfrm>
            <a:off x="0" y="0"/>
            <a:ext cx="9135879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 descr="Plantillas PPT - Wide-01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5879" cy="51435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357924" y="268769"/>
            <a:ext cx="4100276" cy="184449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s-ES_tradnl" dirty="0" smtClean="0"/>
              <a:t>Clic para editar título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357924" y="2208472"/>
            <a:ext cx="4100276" cy="131445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dirty="0" smtClean="0"/>
              <a:t>Haga clic para modificar el estilo de subtítulo del patrón</a:t>
            </a:r>
            <a:endParaRPr lang="es-E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FBF3-51E7-0742-A2EC-C84C5B81252C}" type="datetimeFigureOut">
              <a:rPr lang="es-ES" smtClean="0"/>
              <a:t>11/04/2018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A8BB7-0515-D843-8196-8A584940E12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42969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FBF3-51E7-0742-A2EC-C84C5B81252C}" type="datetimeFigureOut">
              <a:rPr lang="es-ES" smtClean="0"/>
              <a:t>11/04/2018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A8BB7-0515-D843-8196-8A584940E12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29827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FBF3-51E7-0742-A2EC-C84C5B81252C}" type="datetimeFigureOut">
              <a:rPr lang="es-ES" smtClean="0"/>
              <a:t>11/04/2018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A8BB7-0515-D843-8196-8A584940E12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60412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FBF3-51E7-0742-A2EC-C84C5B81252C}" type="datetimeFigureOut">
              <a:rPr lang="es-ES" smtClean="0"/>
              <a:t>11/04/2018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A8BB7-0515-D843-8196-8A584940E12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68106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FBF3-51E7-0742-A2EC-C84C5B81252C}" type="datetimeFigureOut">
              <a:rPr lang="es-ES" smtClean="0"/>
              <a:t>11/04/2018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A8BB7-0515-D843-8196-8A584940E12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370368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FBF3-51E7-0742-A2EC-C84C5B81252C}" type="datetimeFigureOut">
              <a:rPr lang="es-ES" smtClean="0"/>
              <a:t>11/04/2018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A8BB7-0515-D843-8196-8A584940E12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3834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FBF3-51E7-0742-A2EC-C84C5B81252C}" type="datetimeFigureOut">
              <a:rPr lang="es-ES" smtClean="0"/>
              <a:t>11/04/2018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A8BB7-0515-D843-8196-8A584940E12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18378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FBF3-51E7-0742-A2EC-C84C5B81252C}" type="datetimeFigureOut">
              <a:rPr lang="es-ES" smtClean="0"/>
              <a:t>11/04/2018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A8BB7-0515-D843-8196-8A584940E12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08443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FBF3-51E7-0742-A2EC-C84C5B81252C}" type="datetimeFigureOut">
              <a:rPr lang="es-ES" smtClean="0"/>
              <a:t>11/04/2018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A8BB7-0515-D843-8196-8A584940E12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26396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FBF3-51E7-0742-A2EC-C84C5B81252C}" type="datetimeFigureOut">
              <a:rPr lang="es-ES" smtClean="0"/>
              <a:t>11/04/2018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A8BB7-0515-D843-8196-8A584940E12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76993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FBF3-51E7-0742-A2EC-C84C5B81252C}" type="datetimeFigureOut">
              <a:rPr lang="es-ES" smtClean="0"/>
              <a:t>11/04/2018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A8BB7-0515-D843-8196-8A584940E12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7311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Plantillas PPT - Wide-03.pn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5879" cy="5143500"/>
          </a:xfrm>
          <a:prstGeom prst="rect">
            <a:avLst/>
          </a:prstGeom>
        </p:spPr>
      </p:pic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5160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_tradnl" dirty="0" smtClean="0"/>
              <a:t>Clic para editar título</a:t>
            </a:r>
            <a:endParaRPr lang="es-E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017106"/>
            <a:ext cx="8229600" cy="35775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dirty="0" smtClean="0"/>
              <a:t>Haga clic para modificar el estilo de texto del patrón</a:t>
            </a:r>
          </a:p>
          <a:p>
            <a:pPr lvl="1"/>
            <a:r>
              <a:rPr lang="es-ES_tradnl" dirty="0" smtClean="0"/>
              <a:t>Segundo nivel</a:t>
            </a:r>
          </a:p>
          <a:p>
            <a:pPr lvl="2"/>
            <a:r>
              <a:rPr lang="es-ES_tradnl" dirty="0" smtClean="0"/>
              <a:t>Tercer nivel</a:t>
            </a:r>
          </a:p>
          <a:p>
            <a:pPr lvl="3"/>
            <a:r>
              <a:rPr lang="es-ES_tradnl" dirty="0" smtClean="0"/>
              <a:t>Cuarto nivel</a:t>
            </a:r>
          </a:p>
          <a:p>
            <a:pPr lvl="4"/>
            <a:r>
              <a:rPr lang="es-ES_tradnl" dirty="0" smtClean="0"/>
              <a:t>Quinto nivel</a:t>
            </a:r>
            <a:endParaRPr lang="es-E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2FBF3-51E7-0742-A2EC-C84C5B81252C}" type="datetimeFigureOut">
              <a:rPr lang="es-ES" smtClean="0"/>
              <a:t>11/04/2018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CA8BB7-0515-D843-8196-8A584940E12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76060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457200" rtl="0" eaLnBrk="1" latinLnBrk="0" hangingPunct="1">
        <a:spcBef>
          <a:spcPct val="0"/>
        </a:spcBef>
        <a:buNone/>
        <a:defRPr sz="32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4653480" y="465470"/>
            <a:ext cx="4490519" cy="1743002"/>
          </a:xfrm>
        </p:spPr>
        <p:txBody>
          <a:bodyPr/>
          <a:lstStyle/>
          <a:p>
            <a:pPr algn="l"/>
            <a:r>
              <a:rPr lang="es-SV" sz="2800" dirty="0" smtClean="0"/>
              <a:t>Informe presupuestario  BANDESAL, FDE , FSG y GFD Aprobado y Ejecutado </a:t>
            </a:r>
            <a:br>
              <a:rPr lang="es-SV" sz="2800" dirty="0" smtClean="0"/>
            </a:br>
            <a:r>
              <a:rPr lang="es-SV" sz="2800" dirty="0" smtClean="0"/>
              <a:t>Primer Trimestre-2018</a:t>
            </a:r>
            <a:endParaRPr lang="es-SV" sz="2800" dirty="0"/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>
          <a:xfrm>
            <a:off x="4357924" y="2208472"/>
            <a:ext cx="4100276" cy="789705"/>
          </a:xfrm>
        </p:spPr>
        <p:txBody>
          <a:bodyPr/>
          <a:lstStyle/>
          <a:p>
            <a:r>
              <a:rPr lang="es-SV" dirty="0" smtClean="0"/>
              <a:t>Aprobado </a:t>
            </a:r>
            <a:r>
              <a:rPr lang="es-SV" dirty="0" err="1" smtClean="0"/>
              <a:t>vrs</a:t>
            </a:r>
            <a:r>
              <a:rPr lang="es-SV" dirty="0" smtClean="0"/>
              <a:t> devengado</a:t>
            </a:r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037816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200400" y="268768"/>
            <a:ext cx="5932714" cy="2539746"/>
          </a:xfrm>
        </p:spPr>
        <p:txBody>
          <a:bodyPr/>
          <a:lstStyle/>
          <a:p>
            <a:pPr algn="ctr"/>
            <a:r>
              <a:rPr lang="es-SV" sz="3000" dirty="0" smtClean="0">
                <a:solidFill>
                  <a:prstClr val="white"/>
                </a:solidFill>
              </a:rPr>
              <a:t>Presupuesto  Aprobado “</a:t>
            </a:r>
            <a:r>
              <a:rPr lang="es-SV" sz="3000" dirty="0" err="1" smtClean="0">
                <a:solidFill>
                  <a:prstClr val="white"/>
                </a:solidFill>
              </a:rPr>
              <a:t>BDES,Fondos</a:t>
            </a:r>
            <a:r>
              <a:rPr lang="es-SV" sz="3000" dirty="0" smtClean="0">
                <a:solidFill>
                  <a:prstClr val="white"/>
                </a:solidFill>
              </a:rPr>
              <a:t>”</a:t>
            </a:r>
            <a:r>
              <a:rPr lang="es-SV" sz="3000" dirty="0">
                <a:solidFill>
                  <a:prstClr val="white"/>
                </a:solidFill>
              </a:rPr>
              <a:t/>
            </a:r>
            <a:br>
              <a:rPr lang="es-SV" sz="3000" dirty="0">
                <a:solidFill>
                  <a:prstClr val="white"/>
                </a:solidFill>
              </a:rPr>
            </a:br>
            <a:r>
              <a:rPr lang="es-SV" sz="3000" dirty="0" smtClean="0">
                <a:solidFill>
                  <a:prstClr val="white"/>
                </a:solidFill>
              </a:rPr>
              <a:t>2018</a:t>
            </a:r>
            <a:endParaRPr lang="es-ES" sz="3000" dirty="0"/>
          </a:p>
        </p:txBody>
      </p:sp>
    </p:spTree>
    <p:extLst>
      <p:ext uri="{BB962C8B-B14F-4D97-AF65-F5344CB8AC3E}">
        <p14:creationId xmlns:p14="http://schemas.microsoft.com/office/powerpoint/2010/main" val="15555436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3536" y="79231"/>
            <a:ext cx="8229600" cy="516008"/>
          </a:xfrm>
        </p:spPr>
        <p:txBody>
          <a:bodyPr/>
          <a:lstStyle/>
          <a:p>
            <a:r>
              <a:rPr lang="es-SV" sz="2400" dirty="0" smtClean="0"/>
              <a:t>Presupuesto Aprobado BDES y Fondos   </a:t>
            </a:r>
            <a:endParaRPr lang="es-SV" sz="2400" dirty="0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0505948"/>
              </p:ext>
            </p:extLst>
          </p:nvPr>
        </p:nvGraphicFramePr>
        <p:xfrm>
          <a:off x="1250949" y="1970564"/>
          <a:ext cx="6824741" cy="1670685"/>
        </p:xfrm>
        <a:graphic>
          <a:graphicData uri="http://schemas.openxmlformats.org/drawingml/2006/table">
            <a:tbl>
              <a:tblPr/>
              <a:tblGrid>
                <a:gridCol w="782953"/>
                <a:gridCol w="1774694"/>
                <a:gridCol w="900396"/>
                <a:gridCol w="900396"/>
                <a:gridCol w="782953"/>
                <a:gridCol w="900396"/>
                <a:gridCol w="782953"/>
              </a:tblGrid>
              <a:tr h="200025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Resumen Presupuesto Asignado BDES,FDE FSG   expresado en US$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Presupuesto 2018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Cuenta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Descripción</a:t>
                      </a:r>
                      <a:endParaRPr lang="es-SV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BDES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FDE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FSG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Presupuesto Total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Porcentaje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Gtos De Func. Empleados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4,469,494.24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1,317,779.46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421,605.40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6,208,879.10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Gtos Generales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2,242,264.91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749,583.44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140,767.16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3,132,615.51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Depreciación Y Amortización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540,320.84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105,809.40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646,130.24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Gastos Operacionales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7,252,079.99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2,173,172.30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562,372.56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9,987,624.85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51919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79561" y="2018581"/>
            <a:ext cx="7349706" cy="1380226"/>
          </a:xfrm>
        </p:spPr>
        <p:txBody>
          <a:bodyPr/>
          <a:lstStyle/>
          <a:p>
            <a:pPr algn="ctr"/>
            <a:r>
              <a:rPr lang="es-SV" sz="4000" dirty="0" smtClean="0">
                <a:solidFill>
                  <a:srgbClr val="006600"/>
                </a:solidFill>
              </a:rPr>
              <a:t>GRACIAS</a:t>
            </a:r>
            <a:endParaRPr lang="es-SV" sz="4000" dirty="0">
              <a:solidFill>
                <a:srgbClr val="00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25876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200400" y="268768"/>
            <a:ext cx="5932714" cy="2539746"/>
          </a:xfrm>
        </p:spPr>
        <p:txBody>
          <a:bodyPr/>
          <a:lstStyle/>
          <a:p>
            <a:pPr algn="ctr"/>
            <a:r>
              <a:rPr lang="es-SV" sz="3000" dirty="0" smtClean="0">
                <a:solidFill>
                  <a:prstClr val="white"/>
                </a:solidFill>
              </a:rPr>
              <a:t/>
            </a:r>
            <a:br>
              <a:rPr lang="es-SV" sz="3000" dirty="0" smtClean="0">
                <a:solidFill>
                  <a:prstClr val="white"/>
                </a:solidFill>
              </a:rPr>
            </a:br>
            <a:r>
              <a:rPr lang="es-SV" sz="3000" dirty="0" smtClean="0">
                <a:solidFill>
                  <a:prstClr val="white"/>
                </a:solidFill>
              </a:rPr>
              <a:t>PRESUPUESTO “BANDESAL”</a:t>
            </a:r>
            <a:br>
              <a:rPr lang="es-SV" sz="3000" dirty="0" smtClean="0">
                <a:solidFill>
                  <a:prstClr val="white"/>
                </a:solidFill>
              </a:rPr>
            </a:br>
            <a:r>
              <a:rPr lang="es-SV" sz="3000" dirty="0" smtClean="0">
                <a:solidFill>
                  <a:prstClr val="white"/>
                </a:solidFill>
              </a:rPr>
              <a:t>2018</a:t>
            </a:r>
            <a:endParaRPr lang="es-ES" sz="3000" dirty="0"/>
          </a:p>
        </p:txBody>
      </p:sp>
    </p:spTree>
    <p:extLst>
      <p:ext uri="{BB962C8B-B14F-4D97-AF65-F5344CB8AC3E}">
        <p14:creationId xmlns:p14="http://schemas.microsoft.com/office/powerpoint/2010/main" val="1401915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56787" y="217283"/>
            <a:ext cx="7799561" cy="504704"/>
          </a:xfrm>
        </p:spPr>
        <p:txBody>
          <a:bodyPr/>
          <a:lstStyle/>
          <a:p>
            <a:r>
              <a:rPr lang="es-SV" sz="2400" dirty="0" smtClean="0"/>
              <a:t>Seguimiento a Marzo Presupuesto </a:t>
            </a:r>
            <a:r>
              <a:rPr lang="es-SV" sz="2400" dirty="0" smtClean="0">
                <a:solidFill>
                  <a:srgbClr val="1F497D"/>
                </a:solidFill>
              </a:rPr>
              <a:t>-2018 </a:t>
            </a:r>
            <a:r>
              <a:rPr lang="es-SV" sz="2400" dirty="0" smtClean="0"/>
              <a:t>BDES</a:t>
            </a:r>
            <a:endParaRPr lang="es-SV" sz="2400" dirty="0"/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0058629"/>
              </p:ext>
            </p:extLst>
          </p:nvPr>
        </p:nvGraphicFramePr>
        <p:xfrm>
          <a:off x="443619" y="837028"/>
          <a:ext cx="7722606" cy="3472924"/>
        </p:xfrm>
        <a:graphic>
          <a:graphicData uri="http://schemas.openxmlformats.org/drawingml/2006/table">
            <a:tbl>
              <a:tblPr/>
              <a:tblGrid>
                <a:gridCol w="727404"/>
                <a:gridCol w="2718672"/>
                <a:gridCol w="836514"/>
                <a:gridCol w="886940"/>
                <a:gridCol w="796704"/>
                <a:gridCol w="1028968"/>
                <a:gridCol w="727404"/>
              </a:tblGrid>
              <a:tr h="147887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es-ES" sz="9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SEGUIMIENTO A MARZO BDES   expresado en US$</a:t>
                      </a:r>
                    </a:p>
                  </a:txBody>
                  <a:tcPr marL="5924" marR="5924" marT="59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</a:tr>
              <a:tr h="147887"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24" marR="5924" marT="59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24" marR="5924" marT="5924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24" marR="5924" marT="5924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Presupuesto 2018</a:t>
                      </a:r>
                    </a:p>
                  </a:txBody>
                  <a:tcPr marL="5924" marR="5924" marT="5924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</a:tr>
              <a:tr h="226956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Cuenta</a:t>
                      </a:r>
                    </a:p>
                  </a:txBody>
                  <a:tcPr marL="5924" marR="5924" marT="59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Descripción</a:t>
                      </a:r>
                      <a:endParaRPr lang="es-SV" sz="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24" marR="5924" marT="5924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Presup. Anual 2018</a:t>
                      </a:r>
                    </a:p>
                  </a:txBody>
                  <a:tcPr marL="5924" marR="5924" marT="5924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Aprobado a Marzo</a:t>
                      </a:r>
                    </a:p>
                  </a:txBody>
                  <a:tcPr marL="5924" marR="5924" marT="5924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Ejecutado a Marzo</a:t>
                      </a:r>
                    </a:p>
                  </a:txBody>
                  <a:tcPr marL="5924" marR="5924" marT="5924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No Ejecutado</a:t>
                      </a:r>
                    </a:p>
                  </a:txBody>
                  <a:tcPr marL="5924" marR="5924" marT="5924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5924" marR="5924" marT="5924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</a:tr>
              <a:tr h="152574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811001</a:t>
                      </a:r>
                    </a:p>
                  </a:txBody>
                  <a:tcPr marL="5924" marR="5924" marT="59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Remuneraciones</a:t>
                      </a:r>
                    </a:p>
                  </a:txBody>
                  <a:tcPr marL="5924" marR="5924" marT="5924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2,550,821.17 </a:t>
                      </a:r>
                    </a:p>
                  </a:txBody>
                  <a:tcPr marL="5924" marR="5924" marT="5924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636,941.10 </a:t>
                      </a:r>
                    </a:p>
                  </a:txBody>
                  <a:tcPr marL="5924" marR="5924" marT="5924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614,834.19 </a:t>
                      </a:r>
                    </a:p>
                  </a:txBody>
                  <a:tcPr marL="5924" marR="5924" marT="5924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22,106.91 </a:t>
                      </a:r>
                    </a:p>
                  </a:txBody>
                  <a:tcPr marL="5924" marR="5924" marT="59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97%</a:t>
                      </a:r>
                    </a:p>
                  </a:txBody>
                  <a:tcPr marL="5924" marR="5924" marT="5924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574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811002</a:t>
                      </a:r>
                    </a:p>
                  </a:txBody>
                  <a:tcPr marL="5924" marR="5924" marT="59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Prestaciones Al Personal</a:t>
                      </a:r>
                    </a:p>
                  </a:txBody>
                  <a:tcPr marL="5924" marR="5924" marT="5924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1,290,802.44 </a:t>
                      </a:r>
                    </a:p>
                  </a:txBody>
                  <a:tcPr marL="5924" marR="5924" marT="5924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338,961.36 </a:t>
                      </a:r>
                    </a:p>
                  </a:txBody>
                  <a:tcPr marL="5924" marR="5924" marT="5924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256,692.03 </a:t>
                      </a:r>
                    </a:p>
                  </a:txBody>
                  <a:tcPr marL="5924" marR="5924" marT="5924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82,269.33 </a:t>
                      </a:r>
                    </a:p>
                  </a:txBody>
                  <a:tcPr marL="5924" marR="5924" marT="59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76%</a:t>
                      </a:r>
                    </a:p>
                  </a:txBody>
                  <a:tcPr marL="5924" marR="5924" marT="5924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574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811003</a:t>
                      </a:r>
                    </a:p>
                  </a:txBody>
                  <a:tcPr marL="5924" marR="5924" marT="59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Indemnizaciones Al Personal</a:t>
                      </a:r>
                    </a:p>
                  </a:txBody>
                  <a:tcPr marL="5924" marR="5924" marT="5924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205,794.63 </a:t>
                      </a:r>
                    </a:p>
                  </a:txBody>
                  <a:tcPr marL="5924" marR="5924" marT="5924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51,062.76 </a:t>
                      </a:r>
                    </a:p>
                  </a:txBody>
                  <a:tcPr marL="5924" marR="5924" marT="5924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48,153.91 </a:t>
                      </a:r>
                    </a:p>
                  </a:txBody>
                  <a:tcPr marL="5924" marR="5924" marT="5924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2,908.85 </a:t>
                      </a:r>
                    </a:p>
                  </a:txBody>
                  <a:tcPr marL="5924" marR="5924" marT="59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94%</a:t>
                      </a:r>
                    </a:p>
                  </a:txBody>
                  <a:tcPr marL="5924" marR="5924" marT="5924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574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811004</a:t>
                      </a:r>
                    </a:p>
                  </a:txBody>
                  <a:tcPr marL="5924" marR="5924" marT="59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Gastos Del Directorio</a:t>
                      </a:r>
                    </a:p>
                  </a:txBody>
                  <a:tcPr marL="5924" marR="5924" marT="5924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275,920.00 </a:t>
                      </a:r>
                    </a:p>
                  </a:txBody>
                  <a:tcPr marL="5924" marR="5924" marT="5924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68,979.99 </a:t>
                      </a:r>
                    </a:p>
                  </a:txBody>
                  <a:tcPr marL="5924" marR="5924" marT="5924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48,907.22 </a:t>
                      </a:r>
                    </a:p>
                  </a:txBody>
                  <a:tcPr marL="5924" marR="5924" marT="5924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20,072.77 </a:t>
                      </a:r>
                    </a:p>
                  </a:txBody>
                  <a:tcPr marL="5924" marR="5924" marT="59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71%</a:t>
                      </a:r>
                    </a:p>
                  </a:txBody>
                  <a:tcPr marL="5924" marR="5924" marT="5924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574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811005</a:t>
                      </a:r>
                    </a:p>
                  </a:txBody>
                  <a:tcPr marL="5924" marR="5924" marT="59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Otros Gastos Del Personal</a:t>
                      </a:r>
                    </a:p>
                  </a:txBody>
                  <a:tcPr marL="5924" marR="5924" marT="5924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146,156.00 </a:t>
                      </a:r>
                    </a:p>
                  </a:txBody>
                  <a:tcPr marL="5924" marR="5924" marT="5924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34,966.00 </a:t>
                      </a:r>
                    </a:p>
                  </a:txBody>
                  <a:tcPr marL="5924" marR="5924" marT="5924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27,188.86 </a:t>
                      </a:r>
                    </a:p>
                  </a:txBody>
                  <a:tcPr marL="5924" marR="5924" marT="5924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7,777.14 </a:t>
                      </a:r>
                    </a:p>
                  </a:txBody>
                  <a:tcPr marL="5924" marR="5924" marT="59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78%</a:t>
                      </a:r>
                    </a:p>
                  </a:txBody>
                  <a:tcPr marL="5924" marR="5924" marT="5924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7887"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</a:t>
                      </a:r>
                    </a:p>
                  </a:txBody>
                  <a:tcPr marL="5924" marR="5924" marT="59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Gtos De Func. Empleados</a:t>
                      </a:r>
                    </a:p>
                  </a:txBody>
                  <a:tcPr marL="5924" marR="5924" marT="5924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4,469,494.24 </a:t>
                      </a:r>
                    </a:p>
                  </a:txBody>
                  <a:tcPr marL="5924" marR="5924" marT="5924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1,130,911.21 </a:t>
                      </a:r>
                    </a:p>
                  </a:txBody>
                  <a:tcPr marL="5924" marR="5924" marT="5924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995,776.21 </a:t>
                      </a:r>
                    </a:p>
                  </a:txBody>
                  <a:tcPr marL="5924" marR="5924" marT="5924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135,135.00 </a:t>
                      </a:r>
                    </a:p>
                  </a:txBody>
                  <a:tcPr marL="5924" marR="5924" marT="5924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88%</a:t>
                      </a:r>
                    </a:p>
                  </a:txBody>
                  <a:tcPr marL="5924" marR="5924" marT="5924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</a:tr>
              <a:tr h="17638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812001</a:t>
                      </a:r>
                    </a:p>
                  </a:txBody>
                  <a:tcPr marL="5924" marR="5924" marT="59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Consumo De Materiales</a:t>
                      </a:r>
                    </a:p>
                  </a:txBody>
                  <a:tcPr marL="5924" marR="5924" marT="5924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58,826.96 </a:t>
                      </a:r>
                    </a:p>
                  </a:txBody>
                  <a:tcPr marL="5924" marR="5924" marT="5924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14,776.00 </a:t>
                      </a:r>
                    </a:p>
                  </a:txBody>
                  <a:tcPr marL="5924" marR="5924" marT="5924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6,070.01 </a:t>
                      </a:r>
                    </a:p>
                  </a:txBody>
                  <a:tcPr marL="5924" marR="5924" marT="5924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8,705.99 </a:t>
                      </a:r>
                    </a:p>
                  </a:txBody>
                  <a:tcPr marL="5924" marR="5924" marT="5924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41%</a:t>
                      </a:r>
                    </a:p>
                  </a:txBody>
                  <a:tcPr marL="5924" marR="5924" marT="5924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1069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812002</a:t>
                      </a:r>
                    </a:p>
                  </a:txBody>
                  <a:tcPr marL="5924" marR="5924" marT="59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Reparación Y Mantenimiento De Activo Fijo</a:t>
                      </a:r>
                    </a:p>
                  </a:txBody>
                  <a:tcPr marL="5924" marR="5924" marT="5924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509,108.25 </a:t>
                      </a:r>
                    </a:p>
                  </a:txBody>
                  <a:tcPr marL="5924" marR="5924" marT="5924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127,418.19 </a:t>
                      </a:r>
                    </a:p>
                  </a:txBody>
                  <a:tcPr marL="5924" marR="5924" marT="5924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112,400.23 </a:t>
                      </a:r>
                    </a:p>
                  </a:txBody>
                  <a:tcPr marL="5924" marR="5924" marT="5924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15,017.96 </a:t>
                      </a:r>
                    </a:p>
                  </a:txBody>
                  <a:tcPr marL="5924" marR="5924" marT="5924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88%</a:t>
                      </a:r>
                    </a:p>
                  </a:txBody>
                  <a:tcPr marL="5924" marR="5924" marT="5924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574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812003</a:t>
                      </a:r>
                    </a:p>
                  </a:txBody>
                  <a:tcPr marL="5924" marR="5924" marT="59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 Públicos E Impuestos</a:t>
                      </a:r>
                    </a:p>
                  </a:txBody>
                  <a:tcPr marL="5924" marR="5924" marT="5924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453,617.86 </a:t>
                      </a:r>
                    </a:p>
                  </a:txBody>
                  <a:tcPr marL="5924" marR="5924" marT="5924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122,650.64 </a:t>
                      </a:r>
                    </a:p>
                  </a:txBody>
                  <a:tcPr marL="5924" marR="5924" marT="5924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81,103.02 </a:t>
                      </a:r>
                    </a:p>
                  </a:txBody>
                  <a:tcPr marL="5924" marR="5924" marT="5924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41,547.62 </a:t>
                      </a:r>
                    </a:p>
                  </a:txBody>
                  <a:tcPr marL="5924" marR="5924" marT="5924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66%</a:t>
                      </a:r>
                    </a:p>
                  </a:txBody>
                  <a:tcPr marL="5924" marR="5924" marT="5924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574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812004</a:t>
                      </a:r>
                    </a:p>
                  </a:txBody>
                  <a:tcPr marL="5924" marR="5924" marT="59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Publicidad Y Promoción</a:t>
                      </a:r>
                    </a:p>
                  </a:txBody>
                  <a:tcPr marL="5924" marR="5924" marT="5924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288,600.00 </a:t>
                      </a:r>
                    </a:p>
                  </a:txBody>
                  <a:tcPr marL="5924" marR="5924" marT="5924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28,860.00 </a:t>
                      </a:r>
                    </a:p>
                  </a:txBody>
                  <a:tcPr marL="5924" marR="5924" marT="5924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1,322.17 </a:t>
                      </a:r>
                    </a:p>
                  </a:txBody>
                  <a:tcPr marL="5924" marR="5924" marT="5924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27,537.83 </a:t>
                      </a:r>
                    </a:p>
                  </a:txBody>
                  <a:tcPr marL="5924" marR="5924" marT="5924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5924" marR="5924" marT="5924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574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812005</a:t>
                      </a:r>
                    </a:p>
                  </a:txBody>
                  <a:tcPr marL="5924" marR="5924" marT="59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Arrendamientos Y Mantenimientos</a:t>
                      </a:r>
                    </a:p>
                  </a:txBody>
                  <a:tcPr marL="5924" marR="5924" marT="5924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75,600.00 </a:t>
                      </a:r>
                    </a:p>
                  </a:txBody>
                  <a:tcPr marL="5924" marR="5924" marT="5924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18,116.27 </a:t>
                      </a:r>
                    </a:p>
                  </a:txBody>
                  <a:tcPr marL="5924" marR="5924" marT="5924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11,725.04 </a:t>
                      </a:r>
                    </a:p>
                  </a:txBody>
                  <a:tcPr marL="5924" marR="5924" marT="5924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6,391.23 </a:t>
                      </a:r>
                    </a:p>
                  </a:txBody>
                  <a:tcPr marL="5924" marR="5924" marT="5924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65%</a:t>
                      </a:r>
                    </a:p>
                  </a:txBody>
                  <a:tcPr marL="5924" marR="5924" marT="5924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574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812006</a:t>
                      </a:r>
                    </a:p>
                  </a:txBody>
                  <a:tcPr marL="5924" marR="5924" marT="59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Seguros Sobre Bienes</a:t>
                      </a:r>
                    </a:p>
                  </a:txBody>
                  <a:tcPr marL="5924" marR="5924" marT="5924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25,868.16 </a:t>
                      </a:r>
                    </a:p>
                  </a:txBody>
                  <a:tcPr marL="5924" marR="5924" marT="5924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6,467.07 </a:t>
                      </a:r>
                    </a:p>
                  </a:txBody>
                  <a:tcPr marL="5924" marR="5924" marT="5924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3,155.04 </a:t>
                      </a:r>
                    </a:p>
                  </a:txBody>
                  <a:tcPr marL="5924" marR="5924" marT="5924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3,312.03 </a:t>
                      </a:r>
                    </a:p>
                  </a:txBody>
                  <a:tcPr marL="5924" marR="5924" marT="5924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49%</a:t>
                      </a:r>
                    </a:p>
                  </a:txBody>
                  <a:tcPr marL="5924" marR="5924" marT="5924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574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812007</a:t>
                      </a:r>
                    </a:p>
                  </a:txBody>
                  <a:tcPr marL="5924" marR="5924" marT="59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Honorarios Profesionales</a:t>
                      </a:r>
                    </a:p>
                  </a:txBody>
                  <a:tcPr marL="5924" marR="5924" marT="5924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176,400.00 </a:t>
                      </a:r>
                    </a:p>
                  </a:txBody>
                  <a:tcPr marL="5924" marR="5924" marT="5924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50,621.01 </a:t>
                      </a:r>
                    </a:p>
                  </a:txBody>
                  <a:tcPr marL="5924" marR="5924" marT="5924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394.37 </a:t>
                      </a:r>
                    </a:p>
                  </a:txBody>
                  <a:tcPr marL="5924" marR="5924" marT="5924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50,226.64 </a:t>
                      </a:r>
                    </a:p>
                  </a:txBody>
                  <a:tcPr marL="5924" marR="5924" marT="5924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1%</a:t>
                      </a:r>
                    </a:p>
                  </a:txBody>
                  <a:tcPr marL="5924" marR="5924" marT="5924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574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812008</a:t>
                      </a:r>
                    </a:p>
                  </a:txBody>
                  <a:tcPr marL="5924" marR="5924" marT="59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Superintendencia Del Sistema Financiero</a:t>
                      </a:r>
                    </a:p>
                  </a:txBody>
                  <a:tcPr marL="5924" marR="5924" marT="5924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509,947.80 </a:t>
                      </a:r>
                    </a:p>
                  </a:txBody>
                  <a:tcPr marL="5924" marR="5924" marT="5924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129,758.18 </a:t>
                      </a:r>
                    </a:p>
                  </a:txBody>
                  <a:tcPr marL="5924" marR="5924" marT="5924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129,758.18 </a:t>
                      </a:r>
                    </a:p>
                  </a:txBody>
                  <a:tcPr marL="5924" marR="5924" marT="5924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-   </a:t>
                      </a:r>
                    </a:p>
                  </a:txBody>
                  <a:tcPr marL="5924" marR="5924" marT="5924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5924" marR="5924" marT="5924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574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812099</a:t>
                      </a:r>
                    </a:p>
                  </a:txBody>
                  <a:tcPr marL="5924" marR="5924" marT="59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Otros</a:t>
                      </a:r>
                    </a:p>
                  </a:txBody>
                  <a:tcPr marL="5924" marR="5924" marT="5924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144,295.88 </a:t>
                      </a:r>
                    </a:p>
                  </a:txBody>
                  <a:tcPr marL="5924" marR="5924" marT="5924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42,357.06 </a:t>
                      </a:r>
                    </a:p>
                  </a:txBody>
                  <a:tcPr marL="5924" marR="5924" marT="5924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17,263.60 </a:t>
                      </a:r>
                    </a:p>
                  </a:txBody>
                  <a:tcPr marL="5924" marR="5924" marT="5924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25,093.46 </a:t>
                      </a:r>
                    </a:p>
                  </a:txBody>
                  <a:tcPr marL="5924" marR="5924" marT="5924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41%</a:t>
                      </a:r>
                    </a:p>
                  </a:txBody>
                  <a:tcPr marL="5924" marR="5924" marT="5924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574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</a:t>
                      </a:r>
                    </a:p>
                  </a:txBody>
                  <a:tcPr marL="5924" marR="5924" marT="59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Gtos Generales</a:t>
                      </a:r>
                    </a:p>
                  </a:txBody>
                  <a:tcPr marL="5924" marR="5924" marT="5924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2,242,264.91 </a:t>
                      </a:r>
                    </a:p>
                  </a:txBody>
                  <a:tcPr marL="5924" marR="5924" marT="5924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</a:t>
                      </a:r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541,024.42 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24" marR="5924" marT="5924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363,191.66 </a:t>
                      </a:r>
                    </a:p>
                  </a:txBody>
                  <a:tcPr marL="5924" marR="5924" marT="5924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177,832.76 </a:t>
                      </a:r>
                    </a:p>
                  </a:txBody>
                  <a:tcPr marL="5924" marR="5924" marT="5924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67%</a:t>
                      </a:r>
                    </a:p>
                  </a:txBody>
                  <a:tcPr marL="5924" marR="5924" marT="5924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</a:tr>
              <a:tr h="162129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813001</a:t>
                      </a:r>
                    </a:p>
                  </a:txBody>
                  <a:tcPr marL="5924" marR="5924" marT="59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Depreciación</a:t>
                      </a:r>
                    </a:p>
                  </a:txBody>
                  <a:tcPr marL="5924" marR="5924" marT="5924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540,320.84 </a:t>
                      </a:r>
                    </a:p>
                  </a:txBody>
                  <a:tcPr marL="5924" marR="5924" marT="5924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</a:t>
                      </a:r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128,004.93 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24" marR="5924" marT="5924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113,110.57 </a:t>
                      </a:r>
                    </a:p>
                  </a:txBody>
                  <a:tcPr marL="5924" marR="5924" marT="5924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14,894.36 </a:t>
                      </a:r>
                    </a:p>
                  </a:txBody>
                  <a:tcPr marL="5924" marR="5924" marT="5924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88%</a:t>
                      </a:r>
                    </a:p>
                  </a:txBody>
                  <a:tcPr marL="5924" marR="5924" marT="5924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6183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813</a:t>
                      </a:r>
                    </a:p>
                  </a:txBody>
                  <a:tcPr marL="5924" marR="5924" marT="59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Depreciación Y Amortización</a:t>
                      </a:r>
                    </a:p>
                  </a:txBody>
                  <a:tcPr marL="5924" marR="5924" marT="5924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</a:t>
                      </a:r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540,320.84 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24" marR="5924" marT="5924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</a:t>
                      </a:r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</a:t>
                      </a:r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128,004.93 </a:t>
                      </a:r>
                    </a:p>
                  </a:txBody>
                  <a:tcPr marL="5924" marR="5924" marT="5924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113,110.57 </a:t>
                      </a:r>
                    </a:p>
                  </a:txBody>
                  <a:tcPr marL="5924" marR="5924" marT="5924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14,894.36 </a:t>
                      </a:r>
                    </a:p>
                  </a:txBody>
                  <a:tcPr marL="5924" marR="5924" marT="5924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88%</a:t>
                      </a:r>
                    </a:p>
                  </a:txBody>
                  <a:tcPr marL="5924" marR="5924" marT="5924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</a:tr>
              <a:tr h="109328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L="5924" marR="5924" marT="59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Gastos Operación</a:t>
                      </a:r>
                    </a:p>
                  </a:txBody>
                  <a:tcPr marL="5924" marR="5924" marT="5924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7,252,079.99 </a:t>
                      </a:r>
                      <a:endParaRPr lang="es-SV" sz="9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24" marR="5924" marT="5924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     1,799,940.56 </a:t>
                      </a:r>
                    </a:p>
                  </a:txBody>
                  <a:tcPr marL="5924" marR="5924" marT="5924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    1,472,078.44 </a:t>
                      </a:r>
                    </a:p>
                  </a:txBody>
                  <a:tcPr marL="5924" marR="5924" marT="5924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       327,862.12 </a:t>
                      </a:r>
                    </a:p>
                  </a:txBody>
                  <a:tcPr marL="5924" marR="5924" marT="5924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82%</a:t>
                      </a:r>
                    </a:p>
                  </a:txBody>
                  <a:tcPr marL="5924" marR="5924" marT="5924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07435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200400" y="268768"/>
            <a:ext cx="5932714" cy="2539746"/>
          </a:xfrm>
        </p:spPr>
        <p:txBody>
          <a:bodyPr/>
          <a:lstStyle/>
          <a:p>
            <a:pPr algn="ctr"/>
            <a:r>
              <a:rPr lang="es-SV" sz="3000" dirty="0" smtClean="0">
                <a:solidFill>
                  <a:prstClr val="white"/>
                </a:solidFill>
              </a:rPr>
              <a:t/>
            </a:r>
            <a:br>
              <a:rPr lang="es-SV" sz="3000" dirty="0" smtClean="0">
                <a:solidFill>
                  <a:prstClr val="white"/>
                </a:solidFill>
              </a:rPr>
            </a:br>
            <a:r>
              <a:rPr lang="es-SV" sz="3000" dirty="0" smtClean="0">
                <a:solidFill>
                  <a:prstClr val="white"/>
                </a:solidFill>
              </a:rPr>
              <a:t>PRESUPUESTO “Gastos de Fomento al Desarrollo”</a:t>
            </a:r>
            <a:br>
              <a:rPr lang="es-SV" sz="3000" dirty="0" smtClean="0">
                <a:solidFill>
                  <a:prstClr val="white"/>
                </a:solidFill>
              </a:rPr>
            </a:br>
            <a:r>
              <a:rPr lang="es-SV" sz="3000" dirty="0" smtClean="0">
                <a:solidFill>
                  <a:prstClr val="white"/>
                </a:solidFill>
              </a:rPr>
              <a:t>2018</a:t>
            </a:r>
            <a:endParaRPr lang="es-ES" sz="3000" dirty="0"/>
          </a:p>
        </p:txBody>
      </p:sp>
    </p:spTree>
    <p:extLst>
      <p:ext uri="{BB962C8B-B14F-4D97-AF65-F5344CB8AC3E}">
        <p14:creationId xmlns:p14="http://schemas.microsoft.com/office/powerpoint/2010/main" val="234482691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134538" cy="516008"/>
          </a:xfrm>
        </p:spPr>
        <p:txBody>
          <a:bodyPr/>
          <a:lstStyle/>
          <a:p>
            <a:r>
              <a:rPr lang="es-SV" sz="2400" smtClean="0"/>
              <a:t>Presupuesto Gastos de Fomento al Desarrollo expresado </a:t>
            </a:r>
            <a:r>
              <a:rPr lang="es-SV" sz="2000" smtClean="0"/>
              <a:t>en US$ </a:t>
            </a:r>
            <a:endParaRPr lang="es-SV" sz="2000" dirty="0"/>
          </a:p>
        </p:txBody>
      </p:sp>
      <p:graphicFrame>
        <p:nvGraphicFramePr>
          <p:cNvPr id="7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6683143"/>
              </p:ext>
            </p:extLst>
          </p:nvPr>
        </p:nvGraphicFramePr>
        <p:xfrm>
          <a:off x="409669" y="1083370"/>
          <a:ext cx="8229599" cy="2663052"/>
        </p:xfrm>
        <a:graphic>
          <a:graphicData uri="http://schemas.openxmlformats.org/drawingml/2006/table">
            <a:tbl>
              <a:tblPr/>
              <a:tblGrid>
                <a:gridCol w="1136248"/>
                <a:gridCol w="1409383"/>
                <a:gridCol w="1540489"/>
                <a:gridCol w="1040650"/>
                <a:gridCol w="1005142"/>
                <a:gridCol w="786633"/>
                <a:gridCol w="655527"/>
                <a:gridCol w="655527"/>
              </a:tblGrid>
              <a:tr h="164174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SEGUIMIENTO A MARZO GFD expresado en US$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</a:tr>
              <a:tr h="16417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Presupuesto 2018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</a:tr>
              <a:tr h="269454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Cuenta</a:t>
                      </a: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Unidad </a:t>
                      </a:r>
                      <a:r>
                        <a:rPr lang="es-SV" sz="9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Asignada </a:t>
                      </a:r>
                      <a:endParaRPr lang="es-SV" sz="9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Descripción</a:t>
                      </a:r>
                      <a:endParaRPr lang="es-SV" sz="9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Presup</a:t>
                      </a:r>
                      <a:r>
                        <a:rPr lang="es-SV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. Anual 2018</a:t>
                      </a: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Aprobado a Marzo</a:t>
                      </a: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Ejecutado a Marzo</a:t>
                      </a: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No Ejecutado</a:t>
                      </a: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</a:tr>
              <a:tr h="156356"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82700000000001001</a:t>
                      </a: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Inteligencia de Mercados</a:t>
                      </a: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Agropecuario E Industrial</a:t>
                      </a: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22,500.00 </a:t>
                      </a: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5,000.00 </a:t>
                      </a: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-   </a:t>
                      </a: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5,000.00 </a:t>
                      </a: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9944"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82700000000001004</a:t>
                      </a: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Gerencia Instituciones</a:t>
                      </a: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Microempresa</a:t>
                      </a: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227,620.00 </a:t>
                      </a: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59,133.00 </a:t>
                      </a: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7,600.00 </a:t>
                      </a: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51,533.00 </a:t>
                      </a: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13%</a:t>
                      </a: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3255"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82700000000001004</a:t>
                      </a: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Gerencia de Finanzas</a:t>
                      </a: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Microempresa</a:t>
                      </a: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515,000.00 </a:t>
                      </a: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115,796.00 </a:t>
                      </a: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71,788.90 </a:t>
                      </a: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44,007.10 </a:t>
                      </a: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62%</a:t>
                      </a: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6356"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82700000000001004</a:t>
                      </a: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Inteligencia de Mercados</a:t>
                      </a: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Microempresa</a:t>
                      </a: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30,000.00 </a:t>
                      </a: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 -   </a:t>
                      </a: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-   </a:t>
                      </a: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-   </a:t>
                      </a: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271"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82700000000001006</a:t>
                      </a: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Dirección </a:t>
                      </a:r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 Gestión</a:t>
                      </a: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Mercados Financieros</a:t>
                      </a: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15,000.00 </a:t>
                      </a: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15,000.00 </a:t>
                      </a: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1,150.00 </a:t>
                      </a: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13,850.00 </a:t>
                      </a: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8%</a:t>
                      </a: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541"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82700000000001008</a:t>
                      </a: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 de Genero y C Formac</a:t>
                      </a: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Apoyo General A Sectores</a:t>
                      </a: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170,909.00 </a:t>
                      </a: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29,759.00 </a:t>
                      </a: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681.35 </a:t>
                      </a: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29,077.65 </a:t>
                      </a: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2%</a:t>
                      </a: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526"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82700000000001008</a:t>
                      </a: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Comunicaciones</a:t>
                      </a: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Apoyo General A Sectores</a:t>
                      </a: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153,000.00 </a:t>
                      </a: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14,600.00 </a:t>
                      </a: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105.00 </a:t>
                      </a: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14,495.00 </a:t>
                      </a: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1%</a:t>
                      </a: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236"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82700000000001010</a:t>
                      </a: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Inteligencia de Mercados</a:t>
                      </a: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Industria</a:t>
                      </a: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79,500.00 </a:t>
                      </a: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9,000.00 </a:t>
                      </a: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-   </a:t>
                      </a: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9,000.00 </a:t>
                      </a: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634"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82700000000001011</a:t>
                      </a: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Inteligencia de Mercados</a:t>
                      </a: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Estudiantes</a:t>
                      </a: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12,000.00 </a:t>
                      </a: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 -   </a:t>
                      </a: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-   </a:t>
                      </a: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-   </a:t>
                      </a: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6356"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82700000000001015</a:t>
                      </a: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Inteligencia de Mercados</a:t>
                      </a: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Construcción</a:t>
                      </a: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6,000.00 </a:t>
                      </a: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 -   </a:t>
                      </a: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-   </a:t>
                      </a: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-   </a:t>
                      </a: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6356"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82700000000001017</a:t>
                      </a: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 Medio Ambiente</a:t>
                      </a: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Medio ambiente</a:t>
                      </a: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38,350.00 </a:t>
                      </a: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 -   </a:t>
                      </a: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-   </a:t>
                      </a: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-   </a:t>
                      </a: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6356"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82700000000001</a:t>
                      </a: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Gastos de Fomento al Desarrollo</a:t>
                      </a: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              1,269,879.00 </a:t>
                      </a: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248,288.00 </a:t>
                      </a: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          81,325.25 </a:t>
                      </a: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  166,962.75 </a:t>
                      </a: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33%</a:t>
                      </a:r>
                    </a:p>
                  </a:txBody>
                  <a:tcPr marL="8197" marR="8197" marT="8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89178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s-SV" dirty="0" smtClean="0"/>
              <a:t/>
            </a:r>
            <a:br>
              <a:rPr lang="es-SV" dirty="0" smtClean="0"/>
            </a:br>
            <a:r>
              <a:rPr lang="es-SV" dirty="0" smtClean="0"/>
              <a:t>PRESUPUESTO “FDE”2018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37047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sz="2800" dirty="0" smtClean="0"/>
              <a:t>Presupuesto Aprobado y Ejecutado a Marzo-2018</a:t>
            </a:r>
            <a:endParaRPr lang="es-SV" sz="2800" dirty="0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7207795"/>
              </p:ext>
            </p:extLst>
          </p:nvPr>
        </p:nvGraphicFramePr>
        <p:xfrm>
          <a:off x="457200" y="847657"/>
          <a:ext cx="7772399" cy="3381141"/>
        </p:xfrm>
        <a:graphic>
          <a:graphicData uri="http://schemas.openxmlformats.org/drawingml/2006/table">
            <a:tbl>
              <a:tblPr/>
              <a:tblGrid>
                <a:gridCol w="802657"/>
                <a:gridCol w="2488238"/>
                <a:gridCol w="989945"/>
                <a:gridCol w="923056"/>
                <a:gridCol w="884559"/>
                <a:gridCol w="823866"/>
                <a:gridCol w="860078"/>
              </a:tblGrid>
              <a:tr h="248908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Cuenta</a:t>
                      </a:r>
                    </a:p>
                  </a:txBody>
                  <a:tcPr marL="8349" marR="8349" marT="8349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Descripción</a:t>
                      </a:r>
                    </a:p>
                  </a:txBody>
                  <a:tcPr marL="8349" marR="8349" marT="8349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Presup</a:t>
                      </a:r>
                      <a:r>
                        <a:rPr lang="es-SV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. Anual 2018</a:t>
                      </a:r>
                    </a:p>
                  </a:txBody>
                  <a:tcPr marL="8349" marR="8349" marT="83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Aprobado a Marzo</a:t>
                      </a:r>
                    </a:p>
                  </a:txBody>
                  <a:tcPr marL="8349" marR="8349" marT="8349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Ejecutado a Marzo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No Ejecutado</a:t>
                      </a:r>
                    </a:p>
                  </a:txBody>
                  <a:tcPr marL="8349" marR="8349" marT="83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8349" marR="8349" marT="83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</a:tr>
              <a:tr h="227694"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811001</a:t>
                      </a:r>
                    </a:p>
                  </a:txBody>
                  <a:tcPr marL="8349" marR="8349" marT="83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Remuneraciones</a:t>
                      </a:r>
                    </a:p>
                  </a:txBody>
                  <a:tcPr marL="8349" marR="8349" marT="83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798,240.00 </a:t>
                      </a:r>
                    </a:p>
                  </a:txBody>
                  <a:tcPr marL="8349" marR="8349" marT="83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199,560.00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187,235.16 </a:t>
                      </a:r>
                    </a:p>
                  </a:txBody>
                  <a:tcPr marL="8349" marR="8349" marT="83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12,324.84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94%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9952"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811002</a:t>
                      </a:r>
                    </a:p>
                  </a:txBody>
                  <a:tcPr marL="8349" marR="8349" marT="83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Prestaciones Al Personal</a:t>
                      </a:r>
                    </a:p>
                  </a:txBody>
                  <a:tcPr marL="8349" marR="8349" marT="83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407,259.54 </a:t>
                      </a:r>
                    </a:p>
                  </a:txBody>
                  <a:tcPr marL="8349" marR="8349" marT="83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105,110.17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84,077.33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21,032.84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80%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9952"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811003</a:t>
                      </a:r>
                    </a:p>
                  </a:txBody>
                  <a:tcPr marL="8349" marR="8349" marT="83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Indemnizaciones Al Personal</a:t>
                      </a:r>
                    </a:p>
                  </a:txBody>
                  <a:tcPr marL="8349" marR="8349" marT="83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62,659.92 </a:t>
                      </a:r>
                    </a:p>
                  </a:txBody>
                  <a:tcPr marL="8349" marR="8349" marT="83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15,664.98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15,106.23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558.75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96%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9952"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811005</a:t>
                      </a:r>
                    </a:p>
                  </a:txBody>
                  <a:tcPr marL="8349" marR="8349" marT="83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Otros Gastos Del Personal</a:t>
                      </a:r>
                    </a:p>
                  </a:txBody>
                  <a:tcPr marL="8349" marR="8349" marT="83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49,620.00 </a:t>
                      </a:r>
                    </a:p>
                  </a:txBody>
                  <a:tcPr marL="8349" marR="8349" marT="83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10,405.02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8,759.02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1,646.00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84%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536"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</a:t>
                      </a:r>
                    </a:p>
                  </a:txBody>
                  <a:tcPr marL="8349" marR="8349" marT="834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Gastos de Func. Empleados</a:t>
                      </a:r>
                    </a:p>
                  </a:txBody>
                  <a:tcPr marL="8349" marR="8349" marT="83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1,317,779.46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330,740.17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</a:t>
                      </a:r>
                      <a:r>
                        <a:rPr lang="es-SV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295,177.74 </a:t>
                      </a:r>
                      <a:endParaRPr lang="es-SV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35,562.43 </a:t>
                      </a:r>
                      <a:endParaRPr lang="es-SV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89%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</a:tr>
              <a:tr h="169952"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812001</a:t>
                      </a:r>
                    </a:p>
                  </a:txBody>
                  <a:tcPr marL="8349" marR="8349" marT="83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Consumo De Materiales</a:t>
                      </a:r>
                    </a:p>
                  </a:txBody>
                  <a:tcPr marL="8349" marR="8349" marT="83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24,270.20 </a:t>
                      </a:r>
                    </a:p>
                  </a:txBody>
                  <a:tcPr marL="8349" marR="8349" marT="83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6,067.53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2,826.75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3,240.78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47%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9952"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812002</a:t>
                      </a:r>
                    </a:p>
                  </a:txBody>
                  <a:tcPr marL="8349" marR="8349" marT="83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Reparación Y Mantenimiento De Activo Fijo</a:t>
                      </a:r>
                    </a:p>
                  </a:txBody>
                  <a:tcPr marL="8349" marR="8349" marT="83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132,956.88 </a:t>
                      </a:r>
                    </a:p>
                  </a:txBody>
                  <a:tcPr marL="8349" marR="8349" marT="83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33,239.22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15,478.66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17,760.56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47%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9952"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812003</a:t>
                      </a:r>
                    </a:p>
                  </a:txBody>
                  <a:tcPr marL="8349" marR="8349" marT="83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 Públicos E Impuestos</a:t>
                      </a:r>
                    </a:p>
                  </a:txBody>
                  <a:tcPr marL="8349" marR="8349" marT="83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182,129.37 </a:t>
                      </a:r>
                    </a:p>
                  </a:txBody>
                  <a:tcPr marL="8349" marR="8349" marT="83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45,800.63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23,566.58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22,234.05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51%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9952"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812004</a:t>
                      </a:r>
                    </a:p>
                  </a:txBody>
                  <a:tcPr marL="8349" marR="8349" marT="83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Publicidad Y Promoción</a:t>
                      </a:r>
                    </a:p>
                  </a:txBody>
                  <a:tcPr marL="8349" marR="8349" marT="83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271,000.00 </a:t>
                      </a:r>
                    </a:p>
                  </a:txBody>
                  <a:tcPr marL="8349" marR="8349" marT="83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28,800.00 </a:t>
                      </a:r>
                    </a:p>
                  </a:txBody>
                  <a:tcPr marL="8349" marR="8349" marT="83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4,501.05 </a:t>
                      </a:r>
                    </a:p>
                  </a:txBody>
                  <a:tcPr marL="8349" marR="8349" marT="83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24,298.95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16%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9952"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812005</a:t>
                      </a:r>
                    </a:p>
                  </a:txBody>
                  <a:tcPr marL="8349" marR="8349" marT="83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Arrendamientos Y Mantenimientos</a:t>
                      </a:r>
                    </a:p>
                  </a:txBody>
                  <a:tcPr marL="8349" marR="8349" marT="83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20,291.43 </a:t>
                      </a:r>
                    </a:p>
                  </a:txBody>
                  <a:tcPr marL="8349" marR="8349" marT="83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5,072.85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1,350.13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3,722.72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27%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9952"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812006</a:t>
                      </a:r>
                    </a:p>
                  </a:txBody>
                  <a:tcPr marL="8349" marR="8349" marT="83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Seguros Sobre Bienes</a:t>
                      </a:r>
                    </a:p>
                  </a:txBody>
                  <a:tcPr marL="8349" marR="8349" marT="83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10,883.56 </a:t>
                      </a:r>
                    </a:p>
                  </a:txBody>
                  <a:tcPr marL="8349" marR="8349" marT="83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2,720.91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1,633.10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1,087.81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60%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9952"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812007</a:t>
                      </a:r>
                    </a:p>
                  </a:txBody>
                  <a:tcPr marL="8349" marR="8349" marT="83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Honorarios Profesionales</a:t>
                      </a:r>
                    </a:p>
                  </a:txBody>
                  <a:tcPr marL="8349" marR="8349" marT="83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32,400.00 </a:t>
                      </a:r>
                    </a:p>
                  </a:txBody>
                  <a:tcPr marL="8349" marR="8349" marT="83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8,099.99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2,901.72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5,198.27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36%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9952"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812099</a:t>
                      </a:r>
                    </a:p>
                  </a:txBody>
                  <a:tcPr marL="8349" marR="8349" marT="83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Otros</a:t>
                      </a:r>
                    </a:p>
                  </a:txBody>
                  <a:tcPr marL="8349" marR="8349" marT="83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75,652.00 </a:t>
                      </a:r>
                    </a:p>
                  </a:txBody>
                  <a:tcPr marL="8349" marR="8349" marT="83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18,966.00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13,969.59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4,996.41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74%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9952"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</a:t>
                      </a:r>
                    </a:p>
                  </a:txBody>
                  <a:tcPr marL="8349" marR="8349" marT="83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Gastos Generales</a:t>
                      </a:r>
                    </a:p>
                  </a:txBody>
                  <a:tcPr marL="8349" marR="8349" marT="83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749,583.44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148,767.13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66,227.58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82,539.55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45%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</a:tr>
              <a:tr h="169952"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813001</a:t>
                      </a:r>
                    </a:p>
                  </a:txBody>
                  <a:tcPr marL="8349" marR="8349" marT="83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Depreciación</a:t>
                      </a:r>
                    </a:p>
                  </a:txBody>
                  <a:tcPr marL="8349" marR="8349" marT="83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99,246.36 </a:t>
                      </a:r>
                    </a:p>
                  </a:txBody>
                  <a:tcPr marL="8349" marR="8349" marT="83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24,811.59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20,101.87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4,709.72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81%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9952"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813002</a:t>
                      </a:r>
                    </a:p>
                  </a:txBody>
                  <a:tcPr marL="8349" marR="8349" marT="83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Depreciación</a:t>
                      </a:r>
                    </a:p>
                  </a:txBody>
                  <a:tcPr marL="8349" marR="8349" marT="83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6,563.04 </a:t>
                      </a:r>
                    </a:p>
                  </a:txBody>
                  <a:tcPr marL="8349" marR="8349" marT="83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1,640.76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546.92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</a:t>
                      </a:r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1,093.84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33%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9952"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813</a:t>
                      </a:r>
                    </a:p>
                  </a:txBody>
                  <a:tcPr marL="8349" marR="8349" marT="83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Depreciación Y Amortización</a:t>
                      </a:r>
                    </a:p>
                  </a:txBody>
                  <a:tcPr marL="8349" marR="8349" marT="83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</a:t>
                      </a:r>
                      <a:r>
                        <a:rPr lang="es-SV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</a:t>
                      </a:r>
                      <a:r>
                        <a:rPr lang="es-SV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105,809.40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</a:t>
                      </a:r>
                      <a:r>
                        <a:rPr lang="es-SV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26,452.35 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20,648.79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4,709.72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78%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</a:tr>
              <a:tr h="154536"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L="8349" marR="8349" marT="834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GASTOS OPERACION</a:t>
                      </a:r>
                    </a:p>
                  </a:txBody>
                  <a:tcPr marL="8349" marR="8349" marT="83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     2,173,172.30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  <a:r>
                        <a:rPr lang="es-SV" sz="9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505,959.65 </a:t>
                      </a:r>
                      <a:endParaRPr lang="es-SV" sz="9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  <a:r>
                        <a:rPr lang="es-SV" sz="9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s-SV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382,054.11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  122,811.70 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76%</a:t>
                      </a:r>
                    </a:p>
                  </a:txBody>
                  <a:tcPr marL="8349" marR="8349" marT="83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60216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200400" y="268768"/>
            <a:ext cx="5932714" cy="2539746"/>
          </a:xfrm>
        </p:spPr>
        <p:txBody>
          <a:bodyPr/>
          <a:lstStyle/>
          <a:p>
            <a:pPr algn="ctr"/>
            <a:r>
              <a:rPr lang="es-SV" sz="3000" dirty="0" smtClean="0">
                <a:solidFill>
                  <a:prstClr val="white"/>
                </a:solidFill>
              </a:rPr>
              <a:t/>
            </a:r>
            <a:br>
              <a:rPr lang="es-SV" sz="3000" dirty="0" smtClean="0">
                <a:solidFill>
                  <a:prstClr val="white"/>
                </a:solidFill>
              </a:rPr>
            </a:br>
            <a:r>
              <a:rPr lang="es-SV" sz="3000" dirty="0" smtClean="0">
                <a:solidFill>
                  <a:prstClr val="white"/>
                </a:solidFill>
              </a:rPr>
              <a:t>Presupuesto “FSG”</a:t>
            </a:r>
            <a:r>
              <a:rPr lang="es-SV" sz="3000" dirty="0">
                <a:solidFill>
                  <a:prstClr val="white"/>
                </a:solidFill>
              </a:rPr>
              <a:t/>
            </a:r>
            <a:br>
              <a:rPr lang="es-SV" sz="3000" dirty="0">
                <a:solidFill>
                  <a:prstClr val="white"/>
                </a:solidFill>
              </a:rPr>
            </a:br>
            <a:r>
              <a:rPr lang="es-SV" sz="3000" dirty="0" smtClean="0">
                <a:solidFill>
                  <a:prstClr val="white"/>
                </a:solidFill>
              </a:rPr>
              <a:t>2018</a:t>
            </a:r>
            <a:endParaRPr lang="es-ES" sz="3000" dirty="0"/>
          </a:p>
        </p:txBody>
      </p:sp>
    </p:spTree>
    <p:extLst>
      <p:ext uri="{BB962C8B-B14F-4D97-AF65-F5344CB8AC3E}">
        <p14:creationId xmlns:p14="http://schemas.microsoft.com/office/powerpoint/2010/main" val="10665758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82726"/>
          </a:xfrm>
          <a:ln>
            <a:solidFill>
              <a:schemeClr val="accent1"/>
            </a:solidFill>
          </a:ln>
        </p:spPr>
        <p:txBody>
          <a:bodyPr/>
          <a:lstStyle/>
          <a:p>
            <a:pPr algn="l"/>
            <a:r>
              <a:rPr lang="es-SV" sz="2800" dirty="0" smtClean="0"/>
              <a:t>	Presupuesto </a:t>
            </a:r>
            <a:r>
              <a:rPr lang="es-SV" sz="2800" dirty="0"/>
              <a:t>Aprobado y Ejecutado a Marzo-2018</a:t>
            </a:r>
            <a:r>
              <a:rPr lang="es-SV" sz="2400" dirty="0" smtClean="0"/>
              <a:t/>
            </a:r>
            <a:br>
              <a:rPr lang="es-SV" sz="2400" dirty="0" smtClean="0"/>
            </a:br>
            <a:r>
              <a:rPr lang="es-SV" sz="2000" dirty="0"/>
              <a:t/>
            </a:r>
            <a:br>
              <a:rPr lang="es-SV" sz="2000" dirty="0"/>
            </a:br>
            <a:endParaRPr lang="es-SV" sz="2000" dirty="0"/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4307294"/>
              </p:ext>
            </p:extLst>
          </p:nvPr>
        </p:nvGraphicFramePr>
        <p:xfrm>
          <a:off x="1774480" y="1170407"/>
          <a:ext cx="6011501" cy="2976081"/>
        </p:xfrm>
        <a:graphic>
          <a:graphicData uri="http://schemas.openxmlformats.org/drawingml/2006/table">
            <a:tbl>
              <a:tblPr/>
              <a:tblGrid>
                <a:gridCol w="557265"/>
                <a:gridCol w="1608212"/>
                <a:gridCol w="827731"/>
                <a:gridCol w="811009"/>
                <a:gridCol w="939901"/>
                <a:gridCol w="710118"/>
                <a:gridCol w="557265"/>
              </a:tblGrid>
              <a:tr h="143585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SEGUIMIENTO A MARZO FSG expresado en US$</a:t>
                      </a:r>
                    </a:p>
                  </a:txBody>
                  <a:tcPr marL="6077" marR="6077" marT="6077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</a:tr>
              <a:tr h="143585"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77" marR="6077" marT="6077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SV" sz="8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Presupuesto 2018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</a:tr>
              <a:tr h="167617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Cuenta</a:t>
                      </a:r>
                    </a:p>
                  </a:txBody>
                  <a:tcPr marL="6077" marR="6077" marT="6077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7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Descripción</a:t>
                      </a:r>
                      <a:endParaRPr lang="es-SV" sz="7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Presup. Anual 2018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Aprobado a Marzo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Ejecutado a Marzo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No Ejecutado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</a:tr>
              <a:tr h="173364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811001</a:t>
                      </a:r>
                    </a:p>
                  </a:txBody>
                  <a:tcPr marL="6077" marR="6077" marT="6077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Remuneraciones</a:t>
                      </a:r>
                      <a:endParaRPr lang="es-SV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</a:t>
                      </a:r>
                      <a:r>
                        <a:rPr lang="es-SV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</a:t>
                      </a:r>
                      <a:r>
                        <a:rPr lang="es-SV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250,140.00 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62,535.00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56,588.94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5,946.06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90%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3364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811002</a:t>
                      </a:r>
                    </a:p>
                  </a:txBody>
                  <a:tcPr marL="6077" marR="6077" marT="6077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Prestaciones Al Personal</a:t>
                      </a:r>
                      <a:endParaRPr lang="es-SV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128,468.44 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32,178.16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24,766.39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7,411.77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77%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3364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811003</a:t>
                      </a:r>
                    </a:p>
                  </a:txBody>
                  <a:tcPr marL="6077" marR="6077" marT="6077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Indemnizaciones Al Personal</a:t>
                      </a:r>
                      <a:endParaRPr lang="es-SV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19,914.96 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4,950.57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4,488.12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462.45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91%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3364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811006</a:t>
                      </a:r>
                    </a:p>
                  </a:txBody>
                  <a:tcPr marL="6077" marR="6077" marT="6077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Otros Gastos Del Personal</a:t>
                      </a:r>
                      <a:endParaRPr lang="es-SV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23,082.00 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3,659.01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3,448.01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211.00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94%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9565">
                <a:tc>
                  <a:txBody>
                    <a:bodyPr/>
                    <a:lstStyle/>
                    <a:p>
                      <a:pPr algn="ct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</a:t>
                      </a:r>
                    </a:p>
                  </a:txBody>
                  <a:tcPr marL="6077" marR="6077" marT="6077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Gtos</a:t>
                      </a:r>
                      <a:r>
                        <a:rPr lang="es-SV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 </a:t>
                      </a:r>
                      <a:r>
                        <a:rPr lang="es-SV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Func</a:t>
                      </a:r>
                      <a:r>
                        <a:rPr lang="es-SV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Empleados</a:t>
                      </a:r>
                      <a:endParaRPr lang="es-SV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</a:t>
                      </a:r>
                      <a:r>
                        <a:rPr lang="es-SV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</a:t>
                      </a:r>
                      <a:r>
                        <a:rPr lang="es-SV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421,605.40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103,322.74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</a:t>
                      </a:r>
                      <a:r>
                        <a:rPr lang="es-SV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89,291.46 </a:t>
                      </a:r>
                      <a:endParaRPr lang="es-SV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s-SV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14,031.28 </a:t>
                      </a:r>
                      <a:endParaRPr lang="es-SV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86%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</a:tr>
              <a:tr h="173364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812001</a:t>
                      </a:r>
                    </a:p>
                  </a:txBody>
                  <a:tcPr marL="6077" marR="6077" marT="6077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Consumo De Materiales</a:t>
                      </a:r>
                      <a:endParaRPr lang="es-SV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5,466.30 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2,466.29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666.66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1,799.63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27%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3364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812002</a:t>
                      </a:r>
                    </a:p>
                  </a:txBody>
                  <a:tcPr marL="6077" marR="6077" marT="6077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Reparación Y Mantenimiento De Activo Fijo</a:t>
                      </a:r>
                      <a:endParaRPr lang="es-E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25,320.79 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6,330.00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3,797.70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2,532.30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60%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3364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812003</a:t>
                      </a:r>
                    </a:p>
                  </a:txBody>
                  <a:tcPr marL="6077" marR="6077" marT="6077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 Públicos E Impuestos</a:t>
                      </a:r>
                      <a:endParaRPr lang="es-SV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18,158.92 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4,539.72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854.64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3,685.08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19%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3364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812004</a:t>
                      </a:r>
                    </a:p>
                  </a:txBody>
                  <a:tcPr marL="6077" marR="6077" marT="6077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Publicidad Y Promoción</a:t>
                      </a:r>
                      <a:endParaRPr lang="es-SV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68,450.00 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13,362.49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1,032.73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12,329.76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8%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3364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812005</a:t>
                      </a:r>
                    </a:p>
                  </a:txBody>
                  <a:tcPr marL="6077" marR="6077" marT="6077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Arrendamientos Y Mantenimientos</a:t>
                      </a:r>
                      <a:endParaRPr lang="es-SV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1,928.57 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482.13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161.04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321.09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33%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3364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812006</a:t>
                      </a:r>
                    </a:p>
                  </a:txBody>
                  <a:tcPr marL="6077" marR="6077" marT="6077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Seguros Sobre Bienes</a:t>
                      </a:r>
                      <a:endParaRPr lang="es-SV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5,542.58 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1,385.67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702.90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682.77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51%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3364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812007</a:t>
                      </a:r>
                    </a:p>
                  </a:txBody>
                  <a:tcPr marL="6077" marR="6077" marT="6077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Honorarios Profesionales</a:t>
                      </a:r>
                      <a:endParaRPr lang="es-SV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7,500.00 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2,625.01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  -  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2,625.01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3364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812099</a:t>
                      </a:r>
                    </a:p>
                  </a:txBody>
                  <a:tcPr marL="6077" marR="6077" marT="6077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Otros</a:t>
                      </a:r>
                      <a:endParaRPr lang="es-SV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8,400.00 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3,900.00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  -  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3,900.00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3364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</a:t>
                      </a:r>
                    </a:p>
                  </a:txBody>
                  <a:tcPr marL="6077" marR="6077" marT="6077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Gtos</a:t>
                      </a:r>
                      <a:r>
                        <a:rPr lang="es-SV" sz="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Generales</a:t>
                      </a:r>
                      <a:endParaRPr lang="es-SV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</a:t>
                      </a:r>
                      <a:r>
                        <a:rPr lang="es-SV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140,767.16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35,091.31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</a:t>
                      </a:r>
                      <a:r>
                        <a:rPr lang="es-SV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  <a:r>
                        <a:rPr lang="es-SV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7,215.67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</a:t>
                      </a:r>
                      <a:r>
                        <a:rPr lang="es-SV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27,875.64 </a:t>
                      </a:r>
                      <a:endParaRPr lang="es-SV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21%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</a:tr>
              <a:tr h="94291">
                <a:tc>
                  <a:txBody>
                    <a:bodyPr/>
                    <a:lstStyle/>
                    <a:p>
                      <a:pPr algn="ctr" fontAlgn="b"/>
                      <a:r>
                        <a:rPr lang="es-SV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L="6077" marR="6077" marT="6077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Gastos Operación</a:t>
                      </a:r>
                      <a:endParaRPr lang="es-SV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</a:t>
                      </a:r>
                      <a:r>
                        <a:rPr lang="es-SV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562,372.56 </a:t>
                      </a:r>
                      <a:endParaRPr lang="es-SV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</a:t>
                      </a:r>
                      <a:r>
                        <a:rPr lang="es-SV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s-SV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138,414.05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</a:t>
                      </a:r>
                      <a:r>
                        <a:rPr lang="es-SV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96,507.13 </a:t>
                      </a:r>
                      <a:endParaRPr lang="es-SV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41,906.92 </a:t>
                      </a:r>
                      <a:endParaRPr lang="es-SV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70%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608485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5462</TotalTime>
  <Words>1130</Words>
  <Application>Microsoft Office PowerPoint</Application>
  <PresentationFormat>Presentación en pantalla (16:9)</PresentationFormat>
  <Paragraphs>563</Paragraphs>
  <Slides>12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5" baseType="lpstr">
      <vt:lpstr>Arial</vt:lpstr>
      <vt:lpstr>Calibri</vt:lpstr>
      <vt:lpstr>Tema de Office</vt:lpstr>
      <vt:lpstr>Informe presupuestario  BANDESAL, FDE , FSG y GFD Aprobado y Ejecutado  Primer Trimestre-2018</vt:lpstr>
      <vt:lpstr> PRESUPUESTO “BANDESAL” 2018</vt:lpstr>
      <vt:lpstr>Seguimiento a Marzo Presupuesto -2018 BDES</vt:lpstr>
      <vt:lpstr> PRESUPUESTO “Gastos de Fomento al Desarrollo” 2018</vt:lpstr>
      <vt:lpstr>Presupuesto Gastos de Fomento al Desarrollo expresado en US$ </vt:lpstr>
      <vt:lpstr> PRESUPUESTO “FDE”2018</vt:lpstr>
      <vt:lpstr>Presupuesto Aprobado y Ejecutado a Marzo-2018</vt:lpstr>
      <vt:lpstr> Presupuesto “FSG” 2018</vt:lpstr>
      <vt:lpstr> Presupuesto Aprobado y Ejecutado a Marzo-2018  </vt:lpstr>
      <vt:lpstr>Presupuesto  Aprobado “BDES,Fondos” 2018</vt:lpstr>
      <vt:lpstr>Presupuesto Aprobado BDES y Fondos   </vt:lpstr>
      <vt:lpstr>GRACIAS</vt:lpstr>
    </vt:vector>
  </TitlesOfParts>
  <Company>BANDESAL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bandesal bandesal</dc:creator>
  <cp:lastModifiedBy>Elvira Marta Valenzuela de Beaundry</cp:lastModifiedBy>
  <cp:revision>836</cp:revision>
  <cp:lastPrinted>2016-06-01T22:26:17Z</cp:lastPrinted>
  <dcterms:created xsi:type="dcterms:W3CDTF">2016-04-15T22:43:00Z</dcterms:created>
  <dcterms:modified xsi:type="dcterms:W3CDTF">2018-04-11T22:26:25Z</dcterms:modified>
</cp:coreProperties>
</file>