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14" r:id="rId2"/>
    <p:sldId id="256" r:id="rId3"/>
    <p:sldId id="296" r:id="rId4"/>
    <p:sldId id="331" r:id="rId5"/>
    <p:sldId id="332" r:id="rId6"/>
    <p:sldId id="315" r:id="rId7"/>
    <p:sldId id="316" r:id="rId8"/>
    <p:sldId id="319" r:id="rId9"/>
    <p:sldId id="318" r:id="rId10"/>
    <p:sldId id="298" r:id="rId11"/>
  </p:sldIdLst>
  <p:sldSz cx="9144000" cy="5143500" type="screen16x9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CC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179" autoAdjust="0"/>
  </p:normalViewPr>
  <p:slideViewPr>
    <p:cSldViewPr snapToGrid="0" snapToObjects="1">
      <p:cViewPr varScale="1">
        <p:scale>
          <a:sx n="106" d="100"/>
          <a:sy n="106" d="100"/>
        </p:scale>
        <p:origin x="102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CB4E084-09DB-41CA-9606-E5041A90D1E0}" type="datetimeFigureOut">
              <a:rPr lang="es-SV" smtClean="0"/>
              <a:t>21/07/2017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85A69BD-5357-4E3D-9675-CDF59028274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433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8659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A69BD-5357-4E3D-9675-CDF590282749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7897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9135879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 descr="Plantillas PPT - Wid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7924" y="268769"/>
            <a:ext cx="4100276" cy="1844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96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98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41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0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3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83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37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844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39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9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1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lantillas PPT - Wide-03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16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017106"/>
            <a:ext cx="8229600" cy="3577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FBF3-51E7-0742-A2EC-C84C5B81252C}" type="datetimeFigureOut">
              <a:rPr lang="es-ES" smtClean="0"/>
              <a:t>21/07/2017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A8BB7-0515-D843-8196-8A584940E12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06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158762" y="483577"/>
            <a:ext cx="4870938" cy="1629684"/>
          </a:xfrm>
        </p:spPr>
        <p:txBody>
          <a:bodyPr/>
          <a:lstStyle/>
          <a:p>
            <a:pPr algn="l"/>
            <a:r>
              <a:rPr lang="es-SV" sz="2800" dirty="0" smtClean="0"/>
              <a:t>Informe presupuestario  BANDESAL, FDE , FSG y GFD Aprobado anual y Seguimiento </a:t>
            </a:r>
            <a:br>
              <a:rPr lang="es-SV" sz="2800" dirty="0" smtClean="0"/>
            </a:br>
            <a:r>
              <a:rPr lang="es-SV" sz="2800" dirty="0" smtClean="0"/>
              <a:t>a Junio -2017</a:t>
            </a:r>
            <a:endParaRPr lang="es-SV" sz="28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357924" y="2208472"/>
            <a:ext cx="4100276" cy="789705"/>
          </a:xfrm>
        </p:spPr>
        <p:txBody>
          <a:bodyPr/>
          <a:lstStyle/>
          <a:p>
            <a:r>
              <a:rPr lang="es-SV" dirty="0" smtClean="0"/>
              <a:t>Aprobado </a:t>
            </a:r>
            <a:r>
              <a:rPr lang="es-SV" dirty="0" err="1" smtClean="0"/>
              <a:t>vrs</a:t>
            </a:r>
            <a:r>
              <a:rPr lang="es-SV" dirty="0" smtClean="0"/>
              <a:t> devengado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378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9561" y="2018581"/>
            <a:ext cx="7349706" cy="1380226"/>
          </a:xfrm>
        </p:spPr>
        <p:txBody>
          <a:bodyPr/>
          <a:lstStyle/>
          <a:p>
            <a:pPr algn="ctr"/>
            <a:r>
              <a:rPr lang="es-SV" sz="4000" dirty="0" smtClean="0">
                <a:solidFill>
                  <a:srgbClr val="006600"/>
                </a:solidFill>
              </a:rPr>
              <a:t>GRACIAS</a:t>
            </a:r>
            <a:endParaRPr lang="es-SV" sz="4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“BANDESAL”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4019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57200" y="205716"/>
            <a:ext cx="8229600" cy="516008"/>
          </a:xfrm>
        </p:spPr>
        <p:txBody>
          <a:bodyPr/>
          <a:lstStyle/>
          <a:p>
            <a:pPr>
              <a:tabLst>
                <a:tab pos="2330450" algn="l"/>
              </a:tabLst>
            </a:pPr>
            <a:r>
              <a:rPr lang="es-SV" sz="2000" dirty="0" smtClean="0">
                <a:solidFill>
                  <a:schemeClr val="tx1"/>
                </a:solidFill>
              </a:rPr>
              <a:t>Presupuesto BDES</a:t>
            </a:r>
            <a:endParaRPr lang="es-SV" sz="20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100097"/>
              </p:ext>
            </p:extLst>
          </p:nvPr>
        </p:nvGraphicFramePr>
        <p:xfrm>
          <a:off x="457201" y="853461"/>
          <a:ext cx="7636597" cy="3363494"/>
        </p:xfrm>
        <a:graphic>
          <a:graphicData uri="http://schemas.openxmlformats.org/drawingml/2006/table">
            <a:tbl>
              <a:tblPr/>
              <a:tblGrid>
                <a:gridCol w="443884"/>
                <a:gridCol w="3040134"/>
                <a:gridCol w="843349"/>
                <a:gridCol w="837634"/>
                <a:gridCol w="1004900"/>
                <a:gridCol w="733348"/>
                <a:gridCol w="733348"/>
              </a:tblGrid>
              <a:tr h="12789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 BDES   expresado en US$</a:t>
                      </a:r>
                    </a:p>
                  </a:txBody>
                  <a:tcPr marL="6097" marR="6097" marT="60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27898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7" marR="6097" marT="60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2017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2664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2017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2,502,466.80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1,258,154.63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1,166,196.97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91,957.66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1,243,394.07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659,224.98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521,706.54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137,518.44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196,018.80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100,257.91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93,922.10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6,335.81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74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811004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Del Directorio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275,920.00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138,996.65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111,916.35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27,080.30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137,315.00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64,993.82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59,958.08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5,035.74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646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097" marR="6097" marT="609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s-S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4,355,114.67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2,221,627.99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1,953,700.04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267,927.95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56,560.56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29,296.25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22,541.31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6,754.94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482,037.48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226,648.53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188,560.38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38,088.15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518,039.68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276,022.33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204,778.19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71,244.14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365,800.00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94,017.43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94,017.43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-  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59,799.96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39,972.83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32,129.33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7,843.50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26,271.25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13,130.27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10,472.83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2,657.44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160,005.00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56,870.04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37,949.07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18,920.97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812008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Superintendencia Del Sistema Financiero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580,800.00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309,191.85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254,762.49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54,429.36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623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125,004.49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74,446.03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51,311.80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23,134.23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Generales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2,374,318.42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</a:t>
                      </a:r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1,119,595.56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896,522.83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223,072.73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202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356,063.16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202,171.66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249,224.84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(47,053.18)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37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356,063.16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s-SV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202,171.66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249,224.84 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(47,053.18)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9137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097" marR="6097" marT="60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7,085,496.25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3,543,395.21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3,099,447.71 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443,947.50 </a:t>
                      </a:r>
                    </a:p>
                  </a:txBody>
                  <a:tcPr marL="6097" marR="6097" marT="609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6097" marR="6097" marT="609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47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PRESUPUESTO “Gastos de Fomento al Desarrollo”</a:t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 smtClean="0">
                <a:solidFill>
                  <a:prstClr val="white"/>
                </a:solidFill>
              </a:rPr>
              <a:t>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23448269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2800" dirty="0">
                <a:solidFill>
                  <a:schemeClr val="tx1"/>
                </a:solidFill>
              </a:rPr>
              <a:t>Presupuesto Gastos de Fomento al Desarrollo (GFD)</a:t>
            </a:r>
            <a:endParaRPr lang="es-SV" sz="28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364223"/>
              </p:ext>
            </p:extLst>
          </p:nvPr>
        </p:nvGraphicFramePr>
        <p:xfrm>
          <a:off x="253498" y="973747"/>
          <a:ext cx="8329187" cy="2412249"/>
        </p:xfrm>
        <a:graphic>
          <a:graphicData uri="http://schemas.openxmlformats.org/drawingml/2006/table">
            <a:tbl>
              <a:tblPr/>
              <a:tblGrid>
                <a:gridCol w="1259958"/>
                <a:gridCol w="1777586"/>
                <a:gridCol w="1175629"/>
                <a:gridCol w="971591"/>
                <a:gridCol w="1051085"/>
                <a:gridCol w="1439316"/>
                <a:gridCol w="654022"/>
              </a:tblGrid>
              <a:tr h="22194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  GFD expresado en US$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2194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2017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4296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2017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82700000000001001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Agropecuario E Industrial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20,000.00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17,500.00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17,500.00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82700000000001004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Microempresa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777,250.00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355,795.00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118,209.76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237,585.24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679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82700000000001006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Mercados Financieros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15,000.00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15,000.00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13,800.00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1,200.00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82700000000001008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Apoyo General A Sectores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324,581.00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142,885.00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49,400.35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93,484.65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82700000000001010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Industria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104,800.00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79,000.00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5,848.98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73,151.02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82700000000001011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Estudiantes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6,000.00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6,000.00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5,109.54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890.46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357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82700000000001017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Medio ambiente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ctr" latinLnBrk="0" hangingPunct="1"/>
                      <a:r>
                        <a:rPr lang="es-SV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        40,000.00 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7,300.00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683.89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6,616.11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7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82700000000001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DE FOMENTO AL DESARROLLO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1,287,631.00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623,480.00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193,052.52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430,427.48 </a:t>
                      </a:r>
                    </a:p>
                  </a:txBody>
                  <a:tcPr marL="9496" marR="9496" marT="94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9496" marR="9496" marT="94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91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smtClean="0">
                <a:solidFill>
                  <a:prstClr val="white"/>
                </a:solidFill>
              </a:rPr>
              <a:t/>
            </a:r>
            <a:br>
              <a:rPr lang="es-SV" sz="3000" smtClean="0">
                <a:solidFill>
                  <a:prstClr val="white"/>
                </a:solidFill>
              </a:rPr>
            </a:br>
            <a:r>
              <a:rPr lang="es-SV" sz="3000" smtClean="0">
                <a:solidFill>
                  <a:prstClr val="white"/>
                </a:solidFill>
              </a:rPr>
              <a:t>PRESUPUESTO APROBADO Y DEVENGADO “FDE”</a:t>
            </a:r>
            <a:br>
              <a:rPr lang="es-SV" sz="3000" smtClean="0">
                <a:solidFill>
                  <a:prstClr val="white"/>
                </a:solidFill>
              </a:rPr>
            </a:br>
            <a:r>
              <a:rPr lang="es-SV" sz="3000" smtClean="0">
                <a:solidFill>
                  <a:prstClr val="white"/>
                </a:solidFill>
              </a:rPr>
              <a:t>A JUNIO 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363704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82078"/>
            <a:ext cx="8152646" cy="279649"/>
          </a:xfrm>
        </p:spPr>
        <p:txBody>
          <a:bodyPr/>
          <a:lstStyle/>
          <a:p>
            <a:r>
              <a:rPr lang="es-SV" sz="2000" dirty="0" smtClean="0">
                <a:solidFill>
                  <a:schemeClr val="tx1"/>
                </a:solidFill>
              </a:rPr>
              <a:t>Presupuesto FDE</a:t>
            </a:r>
            <a:endParaRPr lang="es-SV" sz="20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830542"/>
              </p:ext>
            </p:extLst>
          </p:nvPr>
        </p:nvGraphicFramePr>
        <p:xfrm>
          <a:off x="751437" y="1198883"/>
          <a:ext cx="7179400" cy="3047553"/>
        </p:xfrm>
        <a:graphic>
          <a:graphicData uri="http://schemas.openxmlformats.org/drawingml/2006/table">
            <a:tbl>
              <a:tblPr/>
              <a:tblGrid>
                <a:gridCol w="664418"/>
                <a:gridCol w="2491758"/>
                <a:gridCol w="820107"/>
                <a:gridCol w="817347"/>
                <a:gridCol w="795257"/>
                <a:gridCol w="1027205"/>
                <a:gridCol w="563308"/>
              </a:tblGrid>
              <a:tr h="13772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  FDE   expresado en US$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37728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2963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2017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774,240.00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389,444.59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360,871.33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28,573.26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391,917.88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202,915.40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169,388.99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33,526.41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61,410.12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30,775.08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29,392.55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1,382.53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811005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54,220.00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25,682.48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17,154.67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8,527.81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129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de </a:t>
                      </a:r>
                      <a:r>
                        <a:rPr lang="es-SV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</a:t>
                      </a:r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Empleados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1,281,788.00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648,817.55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576,807.54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72,010.01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26,749.92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12,976.55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8,782.13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4,194.42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147,043.56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74,137.94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52,532.87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21,605.07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258,566.16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127,476.65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57,690.41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69,786.24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021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293,000.00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75,297.69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75,297.69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-  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15,166.64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7,679.66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6,203.64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1,476.02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11,787.60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5,893.80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4,182.59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1,711.21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94,066.61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45,891.77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9,784.76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36,107.01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69,440.00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41,271.80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35,941.62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5,330.18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Gastos Generales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915,820.49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390,625.86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250,415.71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140,210.15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813001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137,488.56 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68,744.28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63,153.29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5,590.99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</a:t>
                      </a:r>
                    </a:p>
                  </a:txBody>
                  <a:tcPr marL="5556" marR="5556" marT="555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Depreciación Y Amortización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137,488.56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68,744.28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63,153.29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5,590.99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23021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556" marR="5556" marT="5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GASTOS OPERACION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2,335,097.05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1,108,187.69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890,376.54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217,811.15 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5556" marR="5556" marT="555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1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0400" y="268768"/>
            <a:ext cx="5932714" cy="2539746"/>
          </a:xfrm>
        </p:spPr>
        <p:txBody>
          <a:bodyPr/>
          <a:lstStyle/>
          <a:p>
            <a:pPr algn="ctr"/>
            <a:r>
              <a:rPr lang="es-SV" sz="3000" dirty="0" smtClean="0">
                <a:solidFill>
                  <a:prstClr val="white"/>
                </a:solidFill>
              </a:rPr>
              <a:t/>
            </a:r>
            <a:br>
              <a:rPr lang="es-SV" sz="3000" dirty="0" smtClean="0">
                <a:solidFill>
                  <a:prstClr val="white"/>
                </a:solidFill>
              </a:rPr>
            </a:br>
            <a:r>
              <a:rPr lang="es-SV" sz="3000" dirty="0">
                <a:solidFill>
                  <a:prstClr val="white"/>
                </a:solidFill>
              </a:rPr>
              <a:t>PRESUPUESTO APROBADO Y DEVENGADO “</a:t>
            </a:r>
            <a:r>
              <a:rPr lang="es-SV" sz="3000" dirty="0" smtClean="0">
                <a:solidFill>
                  <a:prstClr val="white"/>
                </a:solidFill>
              </a:rPr>
              <a:t>FSG”</a:t>
            </a:r>
            <a:r>
              <a:rPr lang="es-SV" sz="3000" dirty="0">
                <a:solidFill>
                  <a:prstClr val="white"/>
                </a:solidFill>
              </a:rPr>
              <a:t/>
            </a:r>
            <a:br>
              <a:rPr lang="es-SV" sz="3000" dirty="0">
                <a:solidFill>
                  <a:prstClr val="white"/>
                </a:solidFill>
              </a:rPr>
            </a:br>
            <a:r>
              <a:rPr lang="es-SV" sz="3000" dirty="0">
                <a:solidFill>
                  <a:prstClr val="white"/>
                </a:solidFill>
              </a:rPr>
              <a:t>A JUNIO 2017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1066575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272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SV" sz="2000" dirty="0">
                <a:solidFill>
                  <a:schemeClr val="tx1"/>
                </a:solidFill>
              </a:rPr>
              <a:t>Presupuesto </a:t>
            </a:r>
            <a:r>
              <a:rPr lang="es-SV" sz="2000" dirty="0" smtClean="0">
                <a:solidFill>
                  <a:schemeClr val="tx1"/>
                </a:solidFill>
              </a:rPr>
              <a:t>FSG </a:t>
            </a:r>
            <a:r>
              <a:rPr lang="es-SV" sz="2000" dirty="0" smtClean="0"/>
              <a:t/>
            </a:r>
            <a:br>
              <a:rPr lang="es-SV" sz="2000" dirty="0" smtClean="0"/>
            </a:br>
            <a:r>
              <a:rPr lang="es-SV" sz="1800" dirty="0"/>
              <a:t/>
            </a:r>
            <a:br>
              <a:rPr lang="es-SV" sz="1800" dirty="0"/>
            </a:br>
            <a:endParaRPr lang="es-SV" sz="18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169042"/>
              </p:ext>
            </p:extLst>
          </p:nvPr>
        </p:nvGraphicFramePr>
        <p:xfrm>
          <a:off x="973248" y="1074331"/>
          <a:ext cx="7197503" cy="3153638"/>
        </p:xfrm>
        <a:graphic>
          <a:graphicData uri="http://schemas.openxmlformats.org/drawingml/2006/table">
            <a:tbl>
              <a:tblPr/>
              <a:tblGrid>
                <a:gridCol w="1088768"/>
                <a:gridCol w="2077801"/>
                <a:gridCol w="822809"/>
                <a:gridCol w="814499"/>
                <a:gridCol w="797876"/>
                <a:gridCol w="1030589"/>
                <a:gridCol w="565161"/>
              </a:tblGrid>
              <a:tr h="101598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SEGUIMIENTO A JUNIO   FSG expresado en US$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0159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Presupuesto 2017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688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Cuenta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Descripción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Presup</a:t>
                      </a:r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Anual 2017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Aprobado a Junio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Ejecutado a Junio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 Ejecutado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REMUNERACIONES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250,140.00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125,426.98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119,129.24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6,297.74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PRESTACIONES AL PERSONAL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127,878.37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67,740.10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50,603.72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17,136.38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INDEMNIZACIONES AL PERSONAL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19,915.08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9,992.52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9,492.48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500.04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GASTOS DEL PERSONAL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25,500.00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9,463.02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6,884.02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2,579.00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465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DE FUNC. EMPLEADOS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423,433.45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212,622.62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186,109.46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26,513.16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812001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CONSUMO DE MATERIALES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6,104.00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3,052.02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123.90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2,928.12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REPARACIÓN Y MANTENIMIENTO DE ACTIVO FIJO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27,054.36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15,976.64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14,067.98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1,908.66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812003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PÚBLICOS E IMPUESTOS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38,751.72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19,321.68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5,979.42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13,342.26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812004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 Y PROMOCIÓN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49,000.00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14,140.73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7,140.73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7,000.00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812005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ARRENDAMIENTOS Y MANTENIMIENTOS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1,833.36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974.04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974.04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-  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812006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SEGUROS SOBRE BIENES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5,920.80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2,960.40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2,066.18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894.22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812007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HONORARIOS PROFESIONALES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13,690.00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8,150.02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2,800.02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5,350.00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812099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6,000.00 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3,000.00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-  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3,000.00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6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812</a:t>
                      </a:r>
                    </a:p>
                  </a:txBody>
                  <a:tcPr marL="6077" marR="6077" marT="607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GTOS GENERALES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148,354.24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67,575.53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33,152.27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34,423.26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82675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077" marR="6077" marT="6077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GASTOS OPERACIÓN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571,787.69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280,198.15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219,261.73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60,936.42 </a:t>
                      </a:r>
                    </a:p>
                  </a:txBody>
                  <a:tcPr marL="6077" marR="6077" marT="6077" marB="0" anchor="b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6077" marR="6077" marT="6077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084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4073</TotalTime>
  <Words>956</Words>
  <Application>Microsoft Office PowerPoint</Application>
  <PresentationFormat>Presentación en pantalla (16:9)</PresentationFormat>
  <Paragraphs>474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Informe presupuestario  BANDESAL, FDE , FSG y GFD Aprobado anual y Seguimiento  a Junio -2017</vt:lpstr>
      <vt:lpstr> PRESUPUESTO “BANDESAL” 2017</vt:lpstr>
      <vt:lpstr>Presupuesto BDES</vt:lpstr>
      <vt:lpstr> PRESUPUESTO “Gastos de Fomento al Desarrollo” 2017</vt:lpstr>
      <vt:lpstr>Presupuesto Gastos de Fomento al Desarrollo (GFD)</vt:lpstr>
      <vt:lpstr> PRESUPUESTO APROBADO Y DEVENGADO “FDE” A JUNIO 2017</vt:lpstr>
      <vt:lpstr>Presupuesto FDE</vt:lpstr>
      <vt:lpstr> PRESUPUESTO APROBADO Y DEVENGADO “FSG” A JUNIO 2017</vt:lpstr>
      <vt:lpstr>Presupuesto FSG   </vt:lpstr>
      <vt:lpstr>GRACIAS</vt:lpstr>
    </vt:vector>
  </TitlesOfParts>
  <Company>BANDESAL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bandesal bandesal</dc:creator>
  <cp:lastModifiedBy>Elvira Marta Valenzuela de Beaundry</cp:lastModifiedBy>
  <cp:revision>671</cp:revision>
  <cp:lastPrinted>2016-06-01T22:26:17Z</cp:lastPrinted>
  <dcterms:created xsi:type="dcterms:W3CDTF">2016-04-15T22:43:00Z</dcterms:created>
  <dcterms:modified xsi:type="dcterms:W3CDTF">2017-07-21T20:13:55Z</dcterms:modified>
</cp:coreProperties>
</file>