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17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4224561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1674549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3036719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2318235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198095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1923968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131302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2415493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2399400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378121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B4DE3BF-6B99-4C41-BDD4-6BB231410671}" type="datetimeFigureOut">
              <a:rPr lang="es-SV" smtClean="0"/>
              <a:t>22/10/2019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DCAAD92F-2F5C-4CC1-8E53-109511DF5071}" type="slidenum">
              <a:rPr lang="es-SV" smtClean="0"/>
              <a:t>‹Nº›</a:t>
            </a:fld>
            <a:endParaRPr lang="es-SV"/>
          </a:p>
        </p:txBody>
      </p:sp>
    </p:spTree>
    <p:extLst>
      <p:ext uri="{BB962C8B-B14F-4D97-AF65-F5344CB8AC3E}">
        <p14:creationId xmlns:p14="http://schemas.microsoft.com/office/powerpoint/2010/main" val="387888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4DE3BF-6B99-4C41-BDD4-6BB231410671}" type="datetimeFigureOut">
              <a:rPr lang="es-SV" smtClean="0"/>
              <a:t>22/10/2019</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AD92F-2F5C-4CC1-8E53-109511DF5071}" type="slidenum">
              <a:rPr lang="es-SV" smtClean="0"/>
              <a:t>‹Nº›</a:t>
            </a:fld>
            <a:endParaRPr lang="es-SV"/>
          </a:p>
        </p:txBody>
      </p:sp>
    </p:spTree>
    <p:extLst>
      <p:ext uri="{BB962C8B-B14F-4D97-AF65-F5344CB8AC3E}">
        <p14:creationId xmlns:p14="http://schemas.microsoft.com/office/powerpoint/2010/main" val="7594406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gif"/><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3555" y="3609906"/>
            <a:ext cx="8655992" cy="1109669"/>
          </a:xfrm>
        </p:spPr>
        <p:txBody>
          <a:bodyPr>
            <a:normAutofit fontScale="92500"/>
          </a:bodyPr>
          <a:lstStyle/>
          <a:p>
            <a:pPr algn="just"/>
            <a:r>
              <a:rPr lang="es-SV" sz="1600" b="1" dirty="0" smtClean="0">
                <a:solidFill>
                  <a:srgbClr val="002060"/>
                </a:solidFill>
              </a:rPr>
              <a:t>En ANDA, comprometidos con el uso eficiente de los recursos y preocupados por el deterioro del medio ambiente, es que como comité de Eficiencia Energética realizamos charlas de concientización en todos los niveles jerárquicos, regiones y </a:t>
            </a:r>
            <a:r>
              <a:rPr lang="es-SV" sz="1600" b="1" dirty="0">
                <a:solidFill>
                  <a:srgbClr val="002060"/>
                </a:solidFill>
              </a:rPr>
              <a:t>á</a:t>
            </a:r>
            <a:r>
              <a:rPr lang="es-SV" sz="1600" b="1" dirty="0" smtClean="0">
                <a:solidFill>
                  <a:srgbClr val="002060"/>
                </a:solidFill>
              </a:rPr>
              <a:t>reas operativas, con el fin de que </a:t>
            </a:r>
            <a:r>
              <a:rPr lang="es-SV" sz="1600" b="1" dirty="0" err="1" smtClean="0">
                <a:solidFill>
                  <a:srgbClr val="002060"/>
                </a:solidFill>
              </a:rPr>
              <a:t>tod@s</a:t>
            </a:r>
            <a:r>
              <a:rPr lang="es-SV" sz="1600" b="1" dirty="0" smtClean="0">
                <a:solidFill>
                  <a:srgbClr val="002060"/>
                </a:solidFill>
              </a:rPr>
              <a:t> hagamos uso eficiente de los recursos sobre todo de la energía eléctrica, que es uno de nuestros pilares fundamentales.</a:t>
            </a:r>
            <a:endParaRPr lang="es-SV" sz="1600" dirty="0">
              <a:solidFill>
                <a:srgbClr val="002060"/>
              </a:solidFill>
            </a:endParaRPr>
          </a:p>
        </p:txBody>
      </p:sp>
      <p:sp>
        <p:nvSpPr>
          <p:cNvPr id="5" name="1 Título"/>
          <p:cNvSpPr txBox="1">
            <a:spLocks/>
          </p:cNvSpPr>
          <p:nvPr/>
        </p:nvSpPr>
        <p:spPr>
          <a:xfrm>
            <a:off x="2104454" y="941304"/>
            <a:ext cx="5131840" cy="1044117"/>
          </a:xfrm>
          <a:prstGeom prst="rect">
            <a:avLst/>
          </a:prstGeom>
          <a:ln>
            <a:noFill/>
          </a:ln>
        </p:spPr>
        <p:txBody>
          <a:bodyPr bIns="91440" anchor="ctr" anchorCtr="0">
            <a:noAutofit/>
          </a:bodyPr>
          <a:lstStyle>
            <a:lvl1pPr algn="ctr" rtl="0" eaLnBrk="1" latinLnBrk="0" hangingPunct="1">
              <a:spcBef>
                <a:spcPct val="0"/>
              </a:spcBef>
              <a:buNone/>
              <a:defRPr kumimoji="0" lang="en-US" sz="4000" kern="1200" dirty="0">
                <a:solidFill>
                  <a:srgbClr val="FFFFFF"/>
                </a:solidFill>
                <a:latin typeface="+mj-lt"/>
                <a:ea typeface="+mj-ea"/>
                <a:cs typeface="+mj-cs"/>
              </a:defRPr>
            </a:lvl1pPr>
          </a:lstStyle>
          <a:p>
            <a:pPr algn="just"/>
            <a:endParaRPr lang="es-SV" sz="1400" dirty="0" smtClean="0">
              <a:solidFill>
                <a:schemeClr val="accent3">
                  <a:lumMod val="50000"/>
                </a:schemeClr>
              </a:solidFill>
            </a:endParaRPr>
          </a:p>
          <a:p>
            <a:pPr algn="just"/>
            <a:r>
              <a:rPr lang="es-SV" sz="1400" dirty="0" smtClean="0">
                <a:solidFill>
                  <a:schemeClr val="accent3">
                    <a:lumMod val="50000"/>
                  </a:schemeClr>
                </a:solidFill>
              </a:rPr>
              <a:t>Con </a:t>
            </a:r>
            <a:r>
              <a:rPr lang="es-SV" sz="1400" dirty="0">
                <a:solidFill>
                  <a:schemeClr val="accent3">
                    <a:lumMod val="50000"/>
                  </a:schemeClr>
                </a:solidFill>
              </a:rPr>
              <a:t>la </a:t>
            </a:r>
            <a:r>
              <a:rPr lang="es-SV" sz="1400" dirty="0" smtClean="0">
                <a:solidFill>
                  <a:schemeClr val="accent3">
                    <a:lumMod val="50000"/>
                  </a:schemeClr>
                </a:solidFill>
              </a:rPr>
              <a:t>finalidad de </a:t>
            </a:r>
            <a:r>
              <a:rPr lang="es-SV" sz="1400" dirty="0">
                <a:solidFill>
                  <a:schemeClr val="accent3">
                    <a:lumMod val="50000"/>
                  </a:schemeClr>
                </a:solidFill>
              </a:rPr>
              <a:t>que nuestra sociedad tome conciencia sobre el ahorro de energía e incentivar </a:t>
            </a:r>
            <a:r>
              <a:rPr lang="es-SV" sz="1400" dirty="0" smtClean="0">
                <a:solidFill>
                  <a:schemeClr val="accent3">
                    <a:lumMod val="50000"/>
                  </a:schemeClr>
                </a:solidFill>
              </a:rPr>
              <a:t>a un </a:t>
            </a:r>
            <a:r>
              <a:rPr lang="es-SV" sz="1400" dirty="0">
                <a:solidFill>
                  <a:schemeClr val="accent3">
                    <a:lumMod val="50000"/>
                  </a:schemeClr>
                </a:solidFill>
              </a:rPr>
              <a:t>cambio de hábitos de consumo que permitan una mayor eficiencia en el uso de energía para el cuidado del medio ambiente, cada 21 de Octubre se celebra el día Mundial del Ahorro de Energía</a:t>
            </a:r>
          </a:p>
        </p:txBody>
      </p:sp>
      <p:sp>
        <p:nvSpPr>
          <p:cNvPr id="7" name="1 Título"/>
          <p:cNvSpPr txBox="1">
            <a:spLocks/>
          </p:cNvSpPr>
          <p:nvPr/>
        </p:nvSpPr>
        <p:spPr>
          <a:xfrm>
            <a:off x="1934071" y="260648"/>
            <a:ext cx="5472607" cy="720080"/>
          </a:xfrm>
          <a:prstGeom prst="rect">
            <a:avLst/>
          </a:prstGeom>
          <a:ln>
            <a:noFill/>
          </a:ln>
        </p:spPr>
        <p:txBody>
          <a:bodyPr bIns="91440" anchor="ctr" anchorCtr="0">
            <a:noAutofit/>
          </a:bodyPr>
          <a:lstStyle>
            <a:lvl1pPr algn="ctr" rtl="0" eaLnBrk="1" latinLnBrk="0" hangingPunct="1">
              <a:spcBef>
                <a:spcPct val="0"/>
              </a:spcBef>
              <a:buNone/>
              <a:defRPr kumimoji="0" lang="en-US" sz="4000" kern="1200" dirty="0">
                <a:solidFill>
                  <a:srgbClr val="FFFFFF"/>
                </a:solidFill>
                <a:latin typeface="+mj-lt"/>
                <a:ea typeface="+mj-ea"/>
                <a:cs typeface="+mj-cs"/>
              </a:defRPr>
            </a:lvl1pPr>
          </a:lstStyle>
          <a:p>
            <a:r>
              <a:rPr lang="es-SV" sz="2000" dirty="0" smtClean="0">
                <a:solidFill>
                  <a:schemeClr val="tx1"/>
                </a:solidFill>
              </a:rPr>
              <a:t>Boletín N° 47 – Día Mundial del Ahorro de Energía</a:t>
            </a:r>
            <a:endParaRPr lang="es-SV" sz="2000" dirty="0">
              <a:solidFill>
                <a:schemeClr val="tx1"/>
              </a:solidFill>
            </a:endParaRPr>
          </a:p>
        </p:txBody>
      </p:sp>
      <p:sp>
        <p:nvSpPr>
          <p:cNvPr id="9" name="1 Título"/>
          <p:cNvSpPr txBox="1">
            <a:spLocks/>
          </p:cNvSpPr>
          <p:nvPr/>
        </p:nvSpPr>
        <p:spPr>
          <a:xfrm>
            <a:off x="146564" y="4888251"/>
            <a:ext cx="4443946" cy="1224136"/>
          </a:xfrm>
          <a:prstGeom prst="rect">
            <a:avLst/>
          </a:prstGeom>
          <a:ln>
            <a:noFill/>
          </a:ln>
        </p:spPr>
        <p:txBody>
          <a:bodyPr bIns="91440" anchor="ctr" anchorCtr="0">
            <a:noAutofit/>
          </a:bodyPr>
          <a:lstStyle>
            <a:lvl1pPr algn="ctr" rtl="0" eaLnBrk="1" latinLnBrk="0" hangingPunct="1">
              <a:spcBef>
                <a:spcPct val="0"/>
              </a:spcBef>
              <a:buNone/>
              <a:defRPr kumimoji="0" lang="en-US" sz="4000" kern="1200" dirty="0">
                <a:solidFill>
                  <a:srgbClr val="FFFFFF"/>
                </a:solidFill>
                <a:latin typeface="+mj-lt"/>
                <a:ea typeface="+mj-ea"/>
                <a:cs typeface="+mj-cs"/>
              </a:defRPr>
            </a:lvl1pPr>
          </a:lstStyle>
          <a:p>
            <a:pPr algn="just"/>
            <a:r>
              <a:rPr lang="es-SV" sz="1380" dirty="0" smtClean="0">
                <a:solidFill>
                  <a:srgbClr val="FF0000"/>
                </a:solidFill>
              </a:rPr>
              <a:t>Dentro del programa de capacitaciones tenemos</a:t>
            </a:r>
            <a:r>
              <a:rPr lang="es-SV" sz="1380" dirty="0" smtClean="0">
                <a:solidFill>
                  <a:schemeClr val="accent3">
                    <a:lumMod val="50000"/>
                  </a:schemeClr>
                </a:solidFill>
              </a:rPr>
              <a:t>:</a:t>
            </a:r>
          </a:p>
          <a:p>
            <a:pPr algn="just"/>
            <a:r>
              <a:rPr lang="es-SV" sz="1380" dirty="0" smtClean="0">
                <a:solidFill>
                  <a:schemeClr val="accent3">
                    <a:lumMod val="50000"/>
                  </a:schemeClr>
                </a:solidFill>
              </a:rPr>
              <a:t>1- Operación eficiente de plantas de bombeo.</a:t>
            </a:r>
          </a:p>
          <a:p>
            <a:pPr algn="just"/>
            <a:r>
              <a:rPr lang="es-SV" sz="1380" dirty="0" smtClean="0">
                <a:solidFill>
                  <a:schemeClr val="accent3">
                    <a:lumMod val="50000"/>
                  </a:schemeClr>
                </a:solidFill>
              </a:rPr>
              <a:t>2- Energías Renovables.</a:t>
            </a:r>
          </a:p>
          <a:p>
            <a:pPr algn="just"/>
            <a:r>
              <a:rPr lang="es-SV" sz="1380" dirty="0" smtClean="0">
                <a:solidFill>
                  <a:schemeClr val="accent3">
                    <a:lumMod val="50000"/>
                  </a:schemeClr>
                </a:solidFill>
              </a:rPr>
              <a:t>3- Eficiencia Energética.</a:t>
            </a:r>
          </a:p>
          <a:p>
            <a:pPr algn="just"/>
            <a:r>
              <a:rPr lang="es-SV" sz="1380" dirty="0" smtClean="0">
                <a:solidFill>
                  <a:schemeClr val="accent3">
                    <a:lumMod val="50000"/>
                  </a:schemeClr>
                </a:solidFill>
              </a:rPr>
              <a:t>4- Ahorro de Energía en el Hogar y la Oficina</a:t>
            </a:r>
          </a:p>
          <a:p>
            <a:pPr algn="just"/>
            <a:r>
              <a:rPr lang="es-SV" sz="1380" dirty="0" smtClean="0">
                <a:solidFill>
                  <a:schemeClr val="accent3">
                    <a:lumMod val="50000"/>
                  </a:schemeClr>
                </a:solidFill>
              </a:rPr>
              <a:t>5- Otros temas relacionados</a:t>
            </a:r>
            <a:endParaRPr lang="es-SV" sz="1380" dirty="0">
              <a:solidFill>
                <a:schemeClr val="accent3">
                  <a:lumMod val="50000"/>
                </a:schemeClr>
              </a:solidFill>
            </a:endParaRPr>
          </a:p>
        </p:txBody>
      </p:sp>
      <p:sp>
        <p:nvSpPr>
          <p:cNvPr id="11" name="1 Título"/>
          <p:cNvSpPr txBox="1">
            <a:spLocks/>
          </p:cNvSpPr>
          <p:nvPr/>
        </p:nvSpPr>
        <p:spPr>
          <a:xfrm>
            <a:off x="2104456" y="1700807"/>
            <a:ext cx="4352665" cy="1602385"/>
          </a:xfrm>
          <a:prstGeom prst="rect">
            <a:avLst/>
          </a:prstGeom>
          <a:ln>
            <a:noFill/>
          </a:ln>
        </p:spPr>
        <p:txBody>
          <a:bodyPr bIns="91440" anchor="ctr" anchorCtr="0">
            <a:noAutofit/>
          </a:bodyPr>
          <a:lstStyle>
            <a:lvl1pPr algn="ctr" rtl="0" eaLnBrk="1" latinLnBrk="0" hangingPunct="1">
              <a:spcBef>
                <a:spcPct val="0"/>
              </a:spcBef>
              <a:buNone/>
              <a:defRPr kumimoji="0" lang="en-US" sz="4000" kern="1200" dirty="0">
                <a:solidFill>
                  <a:srgbClr val="FFFFFF"/>
                </a:solidFill>
                <a:latin typeface="+mj-lt"/>
                <a:ea typeface="+mj-ea"/>
                <a:cs typeface="+mj-cs"/>
              </a:defRPr>
            </a:lvl1pPr>
          </a:lstStyle>
          <a:p>
            <a:pPr algn="just"/>
            <a:endParaRPr lang="es-SV" sz="1350" dirty="0">
              <a:solidFill>
                <a:schemeClr val="accent3">
                  <a:lumMod val="50000"/>
                </a:schemeClr>
              </a:solidFill>
            </a:endParaRPr>
          </a:p>
        </p:txBody>
      </p:sp>
      <p:sp>
        <p:nvSpPr>
          <p:cNvPr id="15" name="5 Rectángulo redondeado"/>
          <p:cNvSpPr/>
          <p:nvPr/>
        </p:nvSpPr>
        <p:spPr>
          <a:xfrm>
            <a:off x="242219" y="6316562"/>
            <a:ext cx="3022094" cy="2467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sz="1400" b="1" dirty="0">
              <a:solidFill>
                <a:schemeClr val="tx1"/>
              </a:solidFill>
            </a:endParaRPr>
          </a:p>
        </p:txBody>
      </p:sp>
      <p:grpSp>
        <p:nvGrpSpPr>
          <p:cNvPr id="16" name="15 Grupo"/>
          <p:cNvGrpSpPr/>
          <p:nvPr/>
        </p:nvGrpSpPr>
        <p:grpSpPr>
          <a:xfrm>
            <a:off x="4067944" y="5626820"/>
            <a:ext cx="596364" cy="826516"/>
            <a:chOff x="1546185" y="5997378"/>
            <a:chExt cx="999842" cy="1187951"/>
          </a:xfrm>
        </p:grpSpPr>
        <p:grpSp>
          <p:nvGrpSpPr>
            <p:cNvPr id="17" name="16 Grupo"/>
            <p:cNvGrpSpPr/>
            <p:nvPr/>
          </p:nvGrpSpPr>
          <p:grpSpPr>
            <a:xfrm rot="21436316">
              <a:off x="2176417" y="5997378"/>
              <a:ext cx="314706" cy="456027"/>
              <a:chOff x="3267075" y="2248663"/>
              <a:chExt cx="919685" cy="1758782"/>
            </a:xfrm>
          </p:grpSpPr>
          <p:grpSp>
            <p:nvGrpSpPr>
              <p:cNvPr id="26" name="25 Grupo"/>
              <p:cNvGrpSpPr/>
              <p:nvPr/>
            </p:nvGrpSpPr>
            <p:grpSpPr>
              <a:xfrm rot="847843">
                <a:off x="3340518" y="2248663"/>
                <a:ext cx="846242" cy="1758782"/>
                <a:chOff x="3404018" y="1975613"/>
                <a:chExt cx="846242" cy="1758782"/>
              </a:xfrm>
            </p:grpSpPr>
            <p:sp>
              <p:nvSpPr>
                <p:cNvPr id="28" name="27 Forma libre"/>
                <p:cNvSpPr/>
                <p:nvPr/>
              </p:nvSpPr>
              <p:spPr>
                <a:xfrm rot="842976">
                  <a:off x="3687096" y="2688189"/>
                  <a:ext cx="280086" cy="1046206"/>
                </a:xfrm>
                <a:custGeom>
                  <a:avLst/>
                  <a:gdLst>
                    <a:gd name="connsiteX0" fmla="*/ 41189 w 280086"/>
                    <a:gd name="connsiteY0" fmla="*/ 0 h 1046206"/>
                    <a:gd name="connsiteX1" fmla="*/ 280086 w 280086"/>
                    <a:gd name="connsiteY1" fmla="*/ 486033 h 1046206"/>
                    <a:gd name="connsiteX2" fmla="*/ 0 w 280086"/>
                    <a:gd name="connsiteY2" fmla="*/ 1046206 h 1046206"/>
                  </a:gdLst>
                  <a:ahLst/>
                  <a:cxnLst>
                    <a:cxn ang="0">
                      <a:pos x="connsiteX0" y="connsiteY0"/>
                    </a:cxn>
                    <a:cxn ang="0">
                      <a:pos x="connsiteX1" y="connsiteY1"/>
                    </a:cxn>
                    <a:cxn ang="0">
                      <a:pos x="connsiteX2" y="connsiteY2"/>
                    </a:cxn>
                  </a:cxnLst>
                  <a:rect l="l" t="t" r="r" b="b"/>
                  <a:pathLst>
                    <a:path w="280086" h="1046206">
                      <a:moveTo>
                        <a:pt x="41189" y="0"/>
                      </a:moveTo>
                      <a:lnTo>
                        <a:pt x="280086" y="486033"/>
                      </a:lnTo>
                      <a:lnTo>
                        <a:pt x="0" y="1046206"/>
                      </a:lnTo>
                    </a:path>
                  </a:pathLst>
                </a:custGeom>
                <a:noFill/>
                <a:ln w="146050">
                  <a:solidFill>
                    <a:srgbClr val="006E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dirty="0"/>
                </a:p>
              </p:txBody>
            </p:sp>
            <p:pic>
              <p:nvPicPr>
                <p:cNvPr id="29" name="28 Imagen"/>
                <p:cNvPicPr>
                  <a:picLocks noChangeAspect="1"/>
                </p:cNvPicPr>
                <p:nvPr/>
              </p:nvPicPr>
              <p:blipFill>
                <a:blip r:embed="rId2" cstate="print">
                  <a:extLst>
                    <a:ext uri="{BEBA8EAE-BF5A-486C-A8C5-ECC9F3942E4B}">
                      <a14:imgProps xmlns:a14="http://schemas.microsoft.com/office/drawing/2010/main">
                        <a14:imgLayer r:embed="rId3">
                          <a14:imgEffect>
                            <a14:backgroundRemoval t="7942" b="89892" l="6667" r="98148">
                              <a14:foregroundMark x1="19259" y1="27798" x2="19259" y2="27798"/>
                              <a14:foregroundMark x1="18148" y1="20578" x2="18148" y2="20578"/>
                              <a14:foregroundMark x1="24444" y1="51986" x2="24444" y2="51986"/>
                              <a14:foregroundMark x1="48889" y1="50542" x2="48889" y2="50542"/>
                              <a14:foregroundMark x1="61111" y1="29964" x2="61111" y2="29964"/>
                              <a14:foregroundMark x1="79630" y1="41877" x2="79630" y2="41877"/>
                              <a14:foregroundMark x1="81111" y1="67148" x2="81111" y2="67148"/>
                              <a14:foregroundMark x1="67407" y1="51986" x2="67407" y2="51986"/>
                              <a14:foregroundMark x1="52222" y1="63177" x2="52222" y2="63177"/>
                              <a14:foregroundMark x1="40741" y1="80505" x2="40741" y2="80505"/>
                              <a14:foregroundMark x1="37407" y1="84838" x2="37407" y2="84838"/>
                              <a14:foregroundMark x1="27037" y1="75812" x2="27037" y2="75812"/>
                              <a14:foregroundMark x1="20370" y1="63899" x2="20370" y2="63899"/>
                              <a14:foregroundMark x1="42222" y1="44043" x2="42222" y2="44043"/>
                              <a14:foregroundMark x1="70000" y1="26354" x2="70000" y2="26354"/>
                              <a14:foregroundMark x1="65926" y1="21300" x2="65926" y2="21300"/>
                              <a14:foregroundMark x1="27037" y1="34296" x2="27037" y2="34296"/>
                              <a14:foregroundMark x1="29259" y1="29964" x2="29259" y2="29964"/>
                              <a14:foregroundMark x1="46296" y1="35018" x2="46296" y2="35018"/>
                              <a14:foregroundMark x1="67407" y1="37545" x2="67407" y2="37545"/>
                              <a14:foregroundMark x1="72222" y1="33213" x2="72222" y2="33213"/>
                              <a14:foregroundMark x1="53333" y1="52347" x2="53333" y2="52347"/>
                              <a14:foregroundMark x1="52222" y1="44765" x2="52222" y2="44765"/>
                              <a14:foregroundMark x1="54815" y1="39711" x2="54815" y2="39711"/>
                              <a14:foregroundMark x1="56667" y1="37906" x2="56667" y2="37906"/>
                              <a14:foregroundMark x1="57778" y1="40433" x2="57778" y2="40433"/>
                              <a14:foregroundMark x1="52222" y1="41877" x2="52222" y2="41877"/>
                              <a14:foregroundMark x1="45185" y1="42238" x2="45185" y2="42238"/>
                              <a14:foregroundMark x1="47037" y1="51986" x2="47037" y2="51986"/>
                              <a14:foregroundMark x1="41481" y1="55957" x2="41481" y2="55957"/>
                              <a14:foregroundMark x1="30370" y1="53069" x2="30370" y2="53069"/>
                              <a14:foregroundMark x1="25556" y1="63177" x2="25556" y2="63177"/>
                              <a14:foregroundMark x1="21111" y1="60650" x2="21111" y2="60650"/>
                              <a14:foregroundMark x1="19630" y1="55235" x2="19630" y2="55235"/>
                              <a14:foregroundMark x1="19259" y1="49819" x2="19259" y2="49819"/>
                              <a14:foregroundMark x1="24444" y1="47292" x2="24444" y2="47292"/>
                              <a14:foregroundMark x1="33704" y1="50181" x2="48889" y2="64621"/>
                              <a14:foregroundMark x1="35185" y1="77978" x2="81852" y2="63177"/>
                              <a14:foregroundMark x1="58148" y1="56679" x2="77778" y2="39350"/>
                              <a14:foregroundMark x1="88889" y1="60784" x2="88889" y2="60784"/>
                              <a14:foregroundMark x1="22727" y1="20098" x2="22727" y2="20098"/>
                              <a14:foregroundMark x1="24747" y1="24510" x2="24747" y2="24510"/>
                            </a14:backgroundRemoval>
                          </a14:imgEffect>
                        </a14:imgLayer>
                      </a14:imgProps>
                    </a:ext>
                    <a:ext uri="{28A0092B-C50C-407E-A947-70E740481C1C}">
                      <a14:useLocalDpi xmlns:a14="http://schemas.microsoft.com/office/drawing/2010/main" val="0"/>
                    </a:ext>
                  </a:extLst>
                </a:blip>
                <a:stretch>
                  <a:fillRect/>
                </a:stretch>
              </p:blipFill>
              <p:spPr>
                <a:xfrm rot="18449004">
                  <a:off x="3414710" y="1964921"/>
                  <a:ext cx="824857" cy="846242"/>
                </a:xfrm>
                <a:prstGeom prst="rect">
                  <a:avLst/>
                </a:prstGeom>
              </p:spPr>
            </p:pic>
          </p:grpSp>
          <p:sp>
            <p:nvSpPr>
              <p:cNvPr id="27" name="26 Forma libre"/>
              <p:cNvSpPr/>
              <p:nvPr/>
            </p:nvSpPr>
            <p:spPr>
              <a:xfrm>
                <a:off x="3267075" y="2981325"/>
                <a:ext cx="679450" cy="942975"/>
              </a:xfrm>
              <a:custGeom>
                <a:avLst/>
                <a:gdLst>
                  <a:gd name="connsiteX0" fmla="*/ 492125 w 679450"/>
                  <a:gd name="connsiteY0" fmla="*/ 0 h 942975"/>
                  <a:gd name="connsiteX1" fmla="*/ 476250 w 679450"/>
                  <a:gd name="connsiteY1" fmla="*/ 482600 h 942975"/>
                  <a:gd name="connsiteX2" fmla="*/ 0 w 679450"/>
                  <a:gd name="connsiteY2" fmla="*/ 835025 h 942975"/>
                  <a:gd name="connsiteX3" fmla="*/ 76200 w 679450"/>
                  <a:gd name="connsiteY3" fmla="*/ 942975 h 942975"/>
                  <a:gd name="connsiteX4" fmla="*/ 622300 w 679450"/>
                  <a:gd name="connsiteY4" fmla="*/ 568325 h 942975"/>
                  <a:gd name="connsiteX5" fmla="*/ 641350 w 679450"/>
                  <a:gd name="connsiteY5" fmla="*/ 82550 h 942975"/>
                  <a:gd name="connsiteX6" fmla="*/ 679450 w 679450"/>
                  <a:gd name="connsiteY6" fmla="*/ 53975 h 942975"/>
                  <a:gd name="connsiteX7" fmla="*/ 663575 w 679450"/>
                  <a:gd name="connsiteY7" fmla="*/ 31750 h 942975"/>
                  <a:gd name="connsiteX8" fmla="*/ 615950 w 679450"/>
                  <a:gd name="connsiteY8" fmla="*/ 22225 h 942975"/>
                  <a:gd name="connsiteX9" fmla="*/ 558800 w 679450"/>
                  <a:gd name="connsiteY9" fmla="*/ 6350 h 942975"/>
                  <a:gd name="connsiteX10" fmla="*/ 492125 w 679450"/>
                  <a:gd name="connsiteY10" fmla="*/ 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9450" h="942975">
                    <a:moveTo>
                      <a:pt x="492125" y="0"/>
                    </a:moveTo>
                    <a:lnTo>
                      <a:pt x="476250" y="482600"/>
                    </a:lnTo>
                    <a:lnTo>
                      <a:pt x="0" y="835025"/>
                    </a:lnTo>
                    <a:lnTo>
                      <a:pt x="76200" y="942975"/>
                    </a:lnTo>
                    <a:lnTo>
                      <a:pt x="622300" y="568325"/>
                    </a:lnTo>
                    <a:lnTo>
                      <a:pt x="641350" y="82550"/>
                    </a:lnTo>
                    <a:lnTo>
                      <a:pt x="679450" y="53975"/>
                    </a:lnTo>
                    <a:lnTo>
                      <a:pt x="663575" y="31750"/>
                    </a:lnTo>
                    <a:lnTo>
                      <a:pt x="615950" y="22225"/>
                    </a:lnTo>
                    <a:lnTo>
                      <a:pt x="558800" y="6350"/>
                    </a:lnTo>
                    <a:lnTo>
                      <a:pt x="492125" y="0"/>
                    </a:lnTo>
                    <a:close/>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dirty="0"/>
              </a:p>
            </p:txBody>
          </p:sp>
        </p:grpSp>
        <p:grpSp>
          <p:nvGrpSpPr>
            <p:cNvPr id="18" name="17 Grupo"/>
            <p:cNvGrpSpPr/>
            <p:nvPr/>
          </p:nvGrpSpPr>
          <p:grpSpPr>
            <a:xfrm>
              <a:off x="1546185" y="6007788"/>
              <a:ext cx="999842" cy="1177541"/>
              <a:chOff x="-108520" y="2360798"/>
              <a:chExt cx="2882901" cy="4526692"/>
            </a:xfrm>
          </p:grpSpPr>
          <p:pic>
            <p:nvPicPr>
              <p:cNvPr id="23" name="22 Imagen"/>
              <p:cNvPicPr>
                <a:picLocks noChangeAspect="1"/>
              </p:cNvPicPr>
              <p:nvPr/>
            </p:nvPicPr>
            <p:blipFill rotWithShape="1">
              <a:blip r:embed="rId4" cstate="print">
                <a:extLst>
                  <a:ext uri="{28A0092B-C50C-407E-A947-70E740481C1C}">
                    <a14:useLocalDpi xmlns:a14="http://schemas.microsoft.com/office/drawing/2010/main" val="0"/>
                  </a:ext>
                </a:extLst>
              </a:blip>
              <a:srcRect l="16318" r="19995"/>
              <a:stretch/>
            </p:blipFill>
            <p:spPr>
              <a:xfrm>
                <a:off x="-108520" y="2360798"/>
                <a:ext cx="2882901" cy="4526692"/>
              </a:xfrm>
              <a:prstGeom prst="rect">
                <a:avLst/>
              </a:prstGeom>
            </p:spPr>
          </p:pic>
          <p:sp>
            <p:nvSpPr>
              <p:cNvPr id="24" name="23 Elipse"/>
              <p:cNvSpPr/>
              <p:nvPr/>
            </p:nvSpPr>
            <p:spPr>
              <a:xfrm rot="21445403">
                <a:off x="1060348" y="3568254"/>
                <a:ext cx="411853" cy="6480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dirty="0"/>
              </a:p>
            </p:txBody>
          </p:sp>
          <p:sp>
            <p:nvSpPr>
              <p:cNvPr id="25" name="24 Elipse"/>
              <p:cNvSpPr/>
              <p:nvPr/>
            </p:nvSpPr>
            <p:spPr>
              <a:xfrm rot="21445403">
                <a:off x="1372191" y="3517081"/>
                <a:ext cx="411853" cy="6480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dirty="0"/>
              </a:p>
            </p:txBody>
          </p:sp>
        </p:grpSp>
        <p:pic>
          <p:nvPicPr>
            <p:cNvPr id="19" name="18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60705" y="6309320"/>
              <a:ext cx="168215" cy="126161"/>
            </a:xfrm>
            <a:prstGeom prst="rect">
              <a:avLst/>
            </a:prstGeom>
          </p:spPr>
        </p:pic>
        <p:pic>
          <p:nvPicPr>
            <p:cNvPr id="20" name="19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47851" y="6327629"/>
              <a:ext cx="173968" cy="130476"/>
            </a:xfrm>
            <a:prstGeom prst="rect">
              <a:avLst/>
            </a:prstGeom>
          </p:spPr>
        </p:pic>
        <p:sp>
          <p:nvSpPr>
            <p:cNvPr id="21" name="19 Luna"/>
            <p:cNvSpPr/>
            <p:nvPr/>
          </p:nvSpPr>
          <p:spPr>
            <a:xfrm rot="3992860">
              <a:off x="1924967" y="6283945"/>
              <a:ext cx="45719" cy="109316"/>
            </a:xfrm>
            <a:prstGeom prst="mo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dirty="0"/>
            </a:p>
          </p:txBody>
        </p:sp>
        <p:sp>
          <p:nvSpPr>
            <p:cNvPr id="22" name="20 Luna"/>
            <p:cNvSpPr/>
            <p:nvPr/>
          </p:nvSpPr>
          <p:spPr>
            <a:xfrm rot="5400000">
              <a:off x="2079528" y="6215187"/>
              <a:ext cx="63555" cy="150456"/>
            </a:xfrm>
            <a:prstGeom prst="mo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SV"/>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s-SV" dirty="0"/>
            </a:p>
          </p:txBody>
        </p:sp>
      </p:grpSp>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24839" y="4797152"/>
            <a:ext cx="1685775" cy="115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descr="C:\Users\heriberto.diaz\Desktop\Diseño Electromecánico\2018\Documentos, diseños, archivos, regiones, auditoria  2018\Comité de Eficiencia Energética ANDA\VIII jornada de E.E\20180420_083906.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3555" y="2000171"/>
            <a:ext cx="1907703" cy="145836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793278" y="2132855"/>
            <a:ext cx="2249983" cy="1458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95316" y="4682685"/>
            <a:ext cx="1591485" cy="1880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29 Rectángulo"/>
          <p:cNvSpPr/>
          <p:nvPr/>
        </p:nvSpPr>
        <p:spPr>
          <a:xfrm>
            <a:off x="2135101" y="2140704"/>
            <a:ext cx="4572000" cy="1538883"/>
          </a:xfrm>
          <a:prstGeom prst="rect">
            <a:avLst/>
          </a:prstGeom>
        </p:spPr>
        <p:txBody>
          <a:bodyPr>
            <a:spAutoFit/>
          </a:bodyPr>
          <a:lstStyle/>
          <a:p>
            <a:pPr algn="just"/>
            <a:r>
              <a:rPr lang="es-SV" sz="1400" dirty="0"/>
              <a:t>La Tierra nos provee de las principales fuentes de energía que mueve nuestro mundo, pero a medida que intensificamos la explotación de estos recursos naturales, implica un agotamiento de esta riqueza, por eso es necesario darle un uso racional y en correspondencia con las necesidades sociales y también ambientales.</a:t>
            </a:r>
          </a:p>
          <a:p>
            <a:endParaRPr lang="es-SV" sz="1000" dirty="0"/>
          </a:p>
        </p:txBody>
      </p:sp>
      <p:pic>
        <p:nvPicPr>
          <p:cNvPr id="2"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06679" y="447797"/>
            <a:ext cx="1627187" cy="917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5 Imagen"/>
          <p:cNvPicPr>
            <a:picLocks noChangeAspect="1"/>
          </p:cNvPicPr>
          <p:nvPr/>
        </p:nvPicPr>
        <p:blipFill>
          <a:blip r:embed="rId11"/>
          <a:stretch>
            <a:fillRect/>
          </a:stretch>
        </p:blipFill>
        <p:spPr>
          <a:xfrm>
            <a:off x="90357" y="401510"/>
            <a:ext cx="1960901" cy="1224136"/>
          </a:xfrm>
          <a:prstGeom prst="rect">
            <a:avLst/>
          </a:prstGeom>
        </p:spPr>
      </p:pic>
    </p:spTree>
    <p:extLst>
      <p:ext uri="{BB962C8B-B14F-4D97-AF65-F5344CB8AC3E}">
        <p14:creationId xmlns:p14="http://schemas.microsoft.com/office/powerpoint/2010/main" val="960018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565</TotalTime>
  <Words>223</Words>
  <Application>Microsoft Office PowerPoint</Application>
  <PresentationFormat>Presentación en pantalla (4:3)</PresentationFormat>
  <Paragraphs>11</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Calibri</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Jose Heriberto Díaz Amaya</dc:creator>
  <cp:lastModifiedBy>Claudia Marlene Martinez de Meléndez</cp:lastModifiedBy>
  <cp:revision>37</cp:revision>
  <dcterms:created xsi:type="dcterms:W3CDTF">2019-01-31T19:38:44Z</dcterms:created>
  <dcterms:modified xsi:type="dcterms:W3CDTF">2019-10-22T15:02:28Z</dcterms:modified>
</cp:coreProperties>
</file>