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1"/>
  </p:notesMasterIdLst>
  <p:sldIdLst>
    <p:sldId id="357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97" r:id="rId11"/>
    <p:sldId id="299" r:id="rId12"/>
    <p:sldId id="289" r:id="rId13"/>
    <p:sldId id="301" r:id="rId14"/>
    <p:sldId id="291" r:id="rId15"/>
    <p:sldId id="293" r:id="rId16"/>
    <p:sldId id="294" r:id="rId17"/>
    <p:sldId id="295" r:id="rId18"/>
    <p:sldId id="296" r:id="rId19"/>
    <p:sldId id="302" r:id="rId20"/>
    <p:sldId id="303" r:id="rId21"/>
    <p:sldId id="358" r:id="rId22"/>
    <p:sldId id="315" r:id="rId23"/>
    <p:sldId id="316" r:id="rId24"/>
    <p:sldId id="317" r:id="rId25"/>
    <p:sldId id="307" r:id="rId26"/>
    <p:sldId id="313" r:id="rId27"/>
    <p:sldId id="309" r:id="rId28"/>
    <p:sldId id="311" r:id="rId29"/>
    <p:sldId id="308" r:id="rId30"/>
    <p:sldId id="310" r:id="rId31"/>
    <p:sldId id="305" r:id="rId32"/>
    <p:sldId id="321" r:id="rId33"/>
    <p:sldId id="322" r:id="rId34"/>
    <p:sldId id="318" r:id="rId35"/>
    <p:sldId id="319" r:id="rId36"/>
    <p:sldId id="320" r:id="rId37"/>
    <p:sldId id="306" r:id="rId38"/>
    <p:sldId id="323" r:id="rId39"/>
    <p:sldId id="324" r:id="rId40"/>
    <p:sldId id="325" r:id="rId41"/>
    <p:sldId id="326" r:id="rId42"/>
    <p:sldId id="327" r:id="rId43"/>
    <p:sldId id="328" r:id="rId44"/>
    <p:sldId id="329" r:id="rId45"/>
    <p:sldId id="330" r:id="rId46"/>
    <p:sldId id="331" r:id="rId47"/>
    <p:sldId id="333" r:id="rId48"/>
    <p:sldId id="334" r:id="rId49"/>
    <p:sldId id="335" r:id="rId50"/>
    <p:sldId id="336" r:id="rId51"/>
    <p:sldId id="337" r:id="rId52"/>
    <p:sldId id="338" r:id="rId53"/>
    <p:sldId id="343" r:id="rId54"/>
    <p:sldId id="339" r:id="rId55"/>
    <p:sldId id="342" r:id="rId56"/>
    <p:sldId id="340" r:id="rId57"/>
    <p:sldId id="341" r:id="rId58"/>
    <p:sldId id="344" r:id="rId59"/>
    <p:sldId id="351" r:id="rId60"/>
    <p:sldId id="345" r:id="rId61"/>
    <p:sldId id="346" r:id="rId62"/>
    <p:sldId id="347" r:id="rId63"/>
    <p:sldId id="348" r:id="rId64"/>
    <p:sldId id="349" r:id="rId65"/>
    <p:sldId id="350" r:id="rId66"/>
    <p:sldId id="352" r:id="rId67"/>
    <p:sldId id="353" r:id="rId68"/>
    <p:sldId id="354" r:id="rId69"/>
    <p:sldId id="355" r:id="rId70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5" autoAdjust="0"/>
    <p:restoredTop sz="95745" autoAdjust="0"/>
  </p:normalViewPr>
  <p:slideViewPr>
    <p:cSldViewPr>
      <p:cViewPr>
        <p:scale>
          <a:sx n="100" d="100"/>
          <a:sy n="100" d="100"/>
        </p:scale>
        <p:origin x="-864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74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4DDE3-08D3-4725-9DDB-7D7E6C1209AD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3CE3-2C66-4807-9AC5-43718C2CA272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4122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89064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76499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56304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41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17632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7DA5659-B4A8-4736-82F1-5DD6DEA9E9DB}" type="datetimeFigureOut">
              <a:rPr lang="es-SV" smtClean="0"/>
              <a:t>08/11/2018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12.xml"/><Relationship Id="rId18" Type="http://schemas.openxmlformats.org/officeDocument/2006/relationships/slide" Target="slide18.xml"/><Relationship Id="rId26" Type="http://schemas.openxmlformats.org/officeDocument/2006/relationships/slide" Target="slide24.xml"/><Relationship Id="rId39" Type="http://schemas.openxmlformats.org/officeDocument/2006/relationships/slide" Target="slide53.xml"/><Relationship Id="rId21" Type="http://schemas.openxmlformats.org/officeDocument/2006/relationships/slide" Target="slide20.xml"/><Relationship Id="rId34" Type="http://schemas.openxmlformats.org/officeDocument/2006/relationships/slide" Target="slide57.xml"/><Relationship Id="rId42" Type="http://schemas.openxmlformats.org/officeDocument/2006/relationships/slide" Target="slide56.xml"/><Relationship Id="rId47" Type="http://schemas.openxmlformats.org/officeDocument/2006/relationships/slide" Target="slide41.xml"/><Relationship Id="rId50" Type="http://schemas.openxmlformats.org/officeDocument/2006/relationships/slide" Target="slide44.xml"/><Relationship Id="rId55" Type="http://schemas.openxmlformats.org/officeDocument/2006/relationships/slide" Target="slide47.xml"/><Relationship Id="rId63" Type="http://schemas.openxmlformats.org/officeDocument/2006/relationships/slide" Target="slide37.xml"/><Relationship Id="rId68" Type="http://schemas.openxmlformats.org/officeDocument/2006/relationships/slide" Target="slide66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6" Type="http://schemas.openxmlformats.org/officeDocument/2006/relationships/slide" Target="slide15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24" Type="http://schemas.openxmlformats.org/officeDocument/2006/relationships/slide" Target="slide40.xml"/><Relationship Id="rId32" Type="http://schemas.openxmlformats.org/officeDocument/2006/relationships/slide" Target="slide28.xml"/><Relationship Id="rId37" Type="http://schemas.openxmlformats.org/officeDocument/2006/relationships/slide" Target="slide69.xml"/><Relationship Id="rId40" Type="http://schemas.openxmlformats.org/officeDocument/2006/relationships/slide" Target="slide54.xml"/><Relationship Id="rId45" Type="http://schemas.openxmlformats.org/officeDocument/2006/relationships/slide" Target="slide64.xml"/><Relationship Id="rId53" Type="http://schemas.openxmlformats.org/officeDocument/2006/relationships/slide" Target="slide50.xml"/><Relationship Id="rId58" Type="http://schemas.openxmlformats.org/officeDocument/2006/relationships/slide" Target="slide32.xml"/><Relationship Id="rId66" Type="http://schemas.openxmlformats.org/officeDocument/2006/relationships/slide" Target="slide62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39.xml"/><Relationship Id="rId28" Type="http://schemas.openxmlformats.org/officeDocument/2006/relationships/slide" Target="slide25.xml"/><Relationship Id="rId36" Type="http://schemas.openxmlformats.org/officeDocument/2006/relationships/slide" Target="slide65.xml"/><Relationship Id="rId49" Type="http://schemas.openxmlformats.org/officeDocument/2006/relationships/slide" Target="slide43.xml"/><Relationship Id="rId57" Type="http://schemas.openxmlformats.org/officeDocument/2006/relationships/slide" Target="slide31.xml"/><Relationship Id="rId61" Type="http://schemas.openxmlformats.org/officeDocument/2006/relationships/slide" Target="slide35.xml"/><Relationship Id="rId10" Type="http://schemas.openxmlformats.org/officeDocument/2006/relationships/slide" Target="slide9.xml"/><Relationship Id="rId19" Type="http://schemas.openxmlformats.org/officeDocument/2006/relationships/slide" Target="slide17.xml"/><Relationship Id="rId31" Type="http://schemas.openxmlformats.org/officeDocument/2006/relationships/slide" Target="slide30.xml"/><Relationship Id="rId44" Type="http://schemas.openxmlformats.org/officeDocument/2006/relationships/slide" Target="slide58.xml"/><Relationship Id="rId52" Type="http://schemas.openxmlformats.org/officeDocument/2006/relationships/slide" Target="slide48.xml"/><Relationship Id="rId60" Type="http://schemas.openxmlformats.org/officeDocument/2006/relationships/slide" Target="slide34.xml"/><Relationship Id="rId65" Type="http://schemas.openxmlformats.org/officeDocument/2006/relationships/slide" Target="slide63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13.xml"/><Relationship Id="rId22" Type="http://schemas.openxmlformats.org/officeDocument/2006/relationships/slide" Target="slide38.xml"/><Relationship Id="rId27" Type="http://schemas.openxmlformats.org/officeDocument/2006/relationships/slide" Target="slide22.xml"/><Relationship Id="rId30" Type="http://schemas.openxmlformats.org/officeDocument/2006/relationships/slide" Target="slide27.xml"/><Relationship Id="rId35" Type="http://schemas.openxmlformats.org/officeDocument/2006/relationships/slide" Target="slide61.xml"/><Relationship Id="rId43" Type="http://schemas.openxmlformats.org/officeDocument/2006/relationships/slide" Target="slide59.xml"/><Relationship Id="rId48" Type="http://schemas.openxmlformats.org/officeDocument/2006/relationships/slide" Target="slide42.xml"/><Relationship Id="rId56" Type="http://schemas.openxmlformats.org/officeDocument/2006/relationships/slide" Target="slide49.xml"/><Relationship Id="rId64" Type="http://schemas.openxmlformats.org/officeDocument/2006/relationships/slide" Target="slide60.xml"/><Relationship Id="rId69" Type="http://schemas.openxmlformats.org/officeDocument/2006/relationships/slide" Target="slide21.xml"/><Relationship Id="rId8" Type="http://schemas.openxmlformats.org/officeDocument/2006/relationships/slide" Target="slide8.xml"/><Relationship Id="rId51" Type="http://schemas.openxmlformats.org/officeDocument/2006/relationships/slide" Target="slide46.xml"/><Relationship Id="rId3" Type="http://schemas.openxmlformats.org/officeDocument/2006/relationships/image" Target="../media/image2.png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33" Type="http://schemas.openxmlformats.org/officeDocument/2006/relationships/slide" Target="slide51.xml"/><Relationship Id="rId38" Type="http://schemas.openxmlformats.org/officeDocument/2006/relationships/slide" Target="slide52.xml"/><Relationship Id="rId46" Type="http://schemas.openxmlformats.org/officeDocument/2006/relationships/slide" Target="slide68.xml"/><Relationship Id="rId59" Type="http://schemas.openxmlformats.org/officeDocument/2006/relationships/slide" Target="slide33.xml"/><Relationship Id="rId67" Type="http://schemas.openxmlformats.org/officeDocument/2006/relationships/slide" Target="slide67.xml"/><Relationship Id="rId20" Type="http://schemas.openxmlformats.org/officeDocument/2006/relationships/slide" Target="slide19.xml"/><Relationship Id="rId41" Type="http://schemas.openxmlformats.org/officeDocument/2006/relationships/slide" Target="slide55.xml"/><Relationship Id="rId54" Type="http://schemas.openxmlformats.org/officeDocument/2006/relationships/slide" Target="slide45.xml"/><Relationship Id="rId62" Type="http://schemas.openxmlformats.org/officeDocument/2006/relationships/slide" Target="slide3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7504" y="151609"/>
            <a:ext cx="8928992" cy="31683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2053" name="Picture 5" descr="C:\Users\adriana.amaya.NETDOMAIN\Documents\ANDA\logos anda\Nuevo logo ANDA TRAZO BLANCO  (2)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59142"/>
            <a:ext cx="2490773" cy="235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71500" y="3861048"/>
            <a:ext cx="9001000" cy="29238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48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</a:t>
            </a:r>
            <a:endParaRPr lang="es-SV" sz="48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SV" sz="48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 </a:t>
            </a:r>
          </a:p>
          <a:p>
            <a:pPr algn="ctr"/>
            <a:r>
              <a:rPr lang="es-SV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30 de septiembre de 2018.</a:t>
            </a:r>
          </a:p>
          <a:p>
            <a:endParaRPr lang="es-SV" sz="16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6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6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1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sz="11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Haz clic en        para conocer la Institución. </a:t>
            </a:r>
            <a:endParaRPr lang="es-ES" sz="1100" b="1" cap="none" spc="0" dirty="0">
              <a:ln w="11430"/>
              <a:solidFill>
                <a:schemeClr val="accent4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Botón de acción: Volver">
            <a:hlinkClick r:id="rId4" action="ppaction://hlinksldjump" highlightClick="1"/>
          </p:cNvPr>
          <p:cNvSpPr/>
          <p:nvPr/>
        </p:nvSpPr>
        <p:spPr>
          <a:xfrm rot="-5400000">
            <a:off x="1176957" y="6436190"/>
            <a:ext cx="165350" cy="144016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85389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71903"/>
            <a:ext cx="8435280" cy="604831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proporcionar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asesoría y asistencia legal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Dirección Superior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todas las unidades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institución,   así   como   realizar   estudios   jurídicos   y   emitir   dictámenes   de   casos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especiales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 el fin de proteger los intereses institucionales, proporcionando asesoría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 a  dependencias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dela  Institución, con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relación  a  adquisición  de 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inmuebles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como legalizar y controlar los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y asesoría legal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Dirección Superior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dependencias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soliciten.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Celebrar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contratos,  formalizar  todos  los  instrumentos  y  realizar  todos  los  actos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fueren necesarios o convenientes para llevar a efecto las facultades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atribuciones que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creación de ANDA le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confiere.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arreglos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judiciales y extrajudiciales.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  de   reformas   a   leyes,   decretos   y   reglamentos   que   estén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quehacer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Ejercer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funciones  de  abogacía  y  notariado,  en  aquellos  casos  que  la  institución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tenga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interés, ya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actor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demandado.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instrumentos  jurídicos  que  la  institución  necesite  suscribir,  para  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Gilberto Canjura Velásquez.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18864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Jurídica: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77669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197397" y="170826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040088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8486"/>
            <a:ext cx="8280920" cy="594904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administrativamente a todas las dependencias, en la formulación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planes, programas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 el propósito de contribuir a dar un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ágil y oportuno a los usuarios de ANDA.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integrar la formulación y desarrollo del Plan Estratégico Institucional,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Quinquenales de Inversión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 inversión,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Acción de las diferentes dependencias que conforman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a la ejecución de planes, programas y coordinación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de preinversión e inversión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Planificar,  coordinar,  gestionar y administrar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información 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Sistema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de Inversión Pública (SIIP) del Ministerio de Hacienda,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herramienta de planificación de las inversiones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orientaciones gubernamentales 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considerar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de planes, programas y perfiles de proyectos, así también la base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metodológica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aplicar y los períodos para efecto de presentación de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áreas técnicas, para que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actualización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diseños para construcción, reconstrucción, expansión, mejora,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ampliación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reparación de cualquier obra o proyecto, a ser presentado 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Ministerio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Hacienda cumpla con la normativa vigente de esa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José Manuel Linares Mancía.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5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11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11560" y="260648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Planificación y Desarrollo: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828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0" y="142944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476651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4323" y="771545"/>
            <a:ext cx="8371338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promover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divulgar los logros alcanzados por ANDA, para mejorar la imagen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el Plan Institucional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Comunicaciones.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de comunicación referentes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que deberá ser publicada en los diferentes medios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 políticas de imagen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corporativa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imagen gráfica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planificación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  - producción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producción de medios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los que asistirá el Presidente y funcionarios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autorizar y difundir material informativo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elaborado por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áreas operativas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el sistema de información gerencial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suministrar oportunamente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requerida por la Dirección Superior y otras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aprobación, ejecución y seguimiento del Plan Anual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Presupuesto y Programación Anual de Compras de la Unidad,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deberán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 consistentes con el presupuesto anual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Licda. Silvia Irene Aracely Magaña Azmitia.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6</a:t>
            </a: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12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26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8864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Comunicaciones y Relaciones Públicas: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199761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establecer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normas y reglamentos operativos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vigilancia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seguridad, que se desarrollen en todas las instalaciones con 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idóneo a sus funciones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y reglamentos de vigilancia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de estrategias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normas y reglamentos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resultados de la ejecución de los planes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periódicos sobre resultados obtenidos en materia de seguridad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Presidencia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mando, estableciendo los mecanismos adecuados de comunicación y coordinación con las diferentes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supervisar que sus dependencias ejecuten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Dirección Superior.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operar el Centro de Monitoreo Institucional de la Unidad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Cnel. </a:t>
            </a:r>
            <a:r>
              <a:rPr lang="es-SV" sz="72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SV" sz="72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Pedro Edgardo Portillo Campos.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34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Seguridad:</a:t>
            </a:r>
          </a:p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622945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23472"/>
            <a:ext cx="8568951" cy="62112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ejecutar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especializados de recursos humanos para dotar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recursos humanos idóneos, formular políticas, estrategias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programas para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desarrolle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puestos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trabajo, sus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habilidades técnicas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fomentar el desarrollo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permanente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personal. 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velar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directrices relativas a la estructura organizativa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Planificar, 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las unidades bajo su mando,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adecuados de comunicación y coordinación con las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dependencias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relacionadas con el desempeño de las funciones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Gerencia.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Sistema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Humanos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 la toma de decisiones oportunas y la adecuada interrelación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administrar el recurso humano de la institución, así como el control y registro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expedientes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Lic. Jorge Alberto Bolaños Escudero.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166</a:t>
            </a: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16632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Recursos Humanos: </a:t>
            </a:r>
            <a:endParaRPr lang="es-SV" sz="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66515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64704"/>
            <a:ext cx="8445624" cy="597666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asegurar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planes, programas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institucionales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cumplir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objetivos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coordinación de acciones,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uso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racional y eficiente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institucionales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tanto técnica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administrativamente. Impulsar y 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estudios e 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recurso hídrico.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sobre el desarrollo de las funciones técnicas y administrativas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verificación del cumplimiento de los objetivos y planes y de ser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 establecer nuevos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cursos de acción.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los objetivos y metas de sus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coordinación para la actualización del Plan Estratégico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definición de las políticas,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programas tendientes a mejorar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técnico- administrativa.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el cumplimiento de los reglamentos existentes, procedimientos aprobados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dictadas para el buen funcionamiento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enviados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Direcciones a su cargo y las diferentes Unidades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Staff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el cumplimiento de los acuerdos y resoluciones de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Manuel Ángel Serrano Guzmán.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23020" y="33265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Ejecutiva: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521798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373616" cy="591710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constituir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enlace institucional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 desabastecidas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servicio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de las zonas urbanas, peri urbana y rural con las diferentes dependencias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 para la gestión, ejecución o mejoramiento de sus proyectos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solicitudes que llegan de Junta de Gobierno y Presidencia a través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solicitudes de comunidades a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inspecciones sociales para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apoyar el trámite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factibilidad y presentar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asesoría y asistencia a las comunidades en lo concerniente a trámites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institucionales.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mayor acercamiento y comunicación con las directivas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informar a la población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sobre los servicios y proyectos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Atender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a las solicitudes de las comunidades en coordinación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operativas, para que dichas solicitudes sean atendidas en forma ágil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eficiente.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:Licda. Florys Norayda Reyes Mora.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25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332656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Inclusión Social: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988664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87820"/>
            <a:ext cx="7920880" cy="59815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envasar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purificada de muy buena calidad en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presentaciones (botellas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garrafón y bolsa), aplicando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Buenas Prácticas de Manufactura tanto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personal como en las instalaciones de la planta.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Normativa Salvadoreña de agua envasada (NSO) y Proveer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embotellada a todo el sector público del país (Gubernamental y Municipal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personal, estableciendo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con las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relacionados con el desempeño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implantar y evaluar el funcionamiento del Sistema de Control Interno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 monitorear el resultado de las actividades desarrolladas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personal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cargo.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medición de parámetros de calidad del agua que sean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cumplan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estándar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establecido.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Sr. Douglas Ernesto Calderón Bailon.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19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26064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Planta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nvasadora de Agua: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093296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1505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3454" y="836712"/>
            <a:ext cx="8443346" cy="55054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ante la Dirección General de Cooperación Externa y organismos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 e internacional, para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concretización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cooperación financiera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reembolsable y asistencia técnica a nivel institucional, y velar por la buena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estos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Presidencia, Dirección Ejecutiva,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Tecnologías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y Gerencias de ANDA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proyectos en áreas prioritarias, con gobiernos amigos, organismos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cooperación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 para captar la asistencia técnica, proveniente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cooperación nacional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multinacional, en las áreas de interés de la institución, así como realizar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actividades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necesarias, para la suscripción de los convenios de cooperación.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formulación de criterios y lineamientos de políticas en apoyo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programas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proyectos de inversión y cooperación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información y control que permita evaluar el resultado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actividades desarrolladas.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 trámites de donaciones ante los Ministerios de: Hacienda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Relaciones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Exteriores,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etc.</a:t>
            </a: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Licda. Ana Guadalupe Aguilar de Cardoza.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8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5968" y="202264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Cooperación Internacional: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74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904872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29980"/>
            <a:ext cx="8229600" cy="589536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facilitar </a:t>
            </a: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incorporación de la transversalidad de principio de igualdad, equidad y no discriminación en las políticas, planes, programa, proyectos, normativas y acciones institucionales de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0" indent="0" algn="just">
              <a:buNone/>
            </a:pP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asesoría a mujeres y hombres que sean victimas de violencia de género dentro de la institución (violencia física, psicológica, feminicida, sexual, simbólica, institucional, laboral).</a:t>
            </a:r>
          </a:p>
          <a:p>
            <a:pPr marL="0" indent="0" algn="just">
              <a:buNone/>
            </a:pPr>
            <a:endParaRPr lang="es-SV" sz="2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Licda. Sofía Marisol Monge Escobar.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5</a:t>
            </a: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5 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260648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Género: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298700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riana.amaya.NETDOMAIN\Documents\ANDA\logos anda\Nuevo logo ANDA  (2)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390" y="6255334"/>
            <a:ext cx="1157328" cy="44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dirty="0" smtClean="0">
                <a:solidFill>
                  <a:schemeClr val="bg2"/>
                </a:solidFill>
              </a:rPr>
              <a:t>ESTRUCTURA ORGANIZATIVA  INSTITUCIONAL</a:t>
            </a:r>
            <a:endParaRPr lang="es-SV" dirty="0">
              <a:solidFill>
                <a:schemeClr val="bg2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24175" y="404664"/>
            <a:ext cx="6801290" cy="457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>
              <a:solidFill>
                <a:srgbClr val="FFC000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647045" y="620688"/>
            <a:ext cx="720080" cy="288032"/>
          </a:xfrm>
          <a:prstGeom prst="rect">
            <a:avLst/>
          </a:prstGeom>
          <a:solidFill>
            <a:schemeClr val="bg2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SV" sz="600" dirty="0" smtClean="0">
                <a:solidFill>
                  <a:schemeClr val="tx1"/>
                </a:solidFill>
                <a:hlinkClick r:id="rId4" action="ppaction://hlinksldjump"/>
              </a:rPr>
              <a:t>JUNTA DE GOBIERNO</a:t>
            </a:r>
            <a:endParaRPr lang="es-SV" sz="600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3678111" y="980728"/>
            <a:ext cx="824918" cy="216024"/>
          </a:xfrm>
          <a:prstGeom prst="rect">
            <a:avLst/>
          </a:prstGeom>
          <a:ln/>
        </p:spPr>
        <p:style>
          <a:lnRef idx="2">
            <a:schemeClr val="accent2"/>
          </a:lnRef>
          <a:fillRef idx="1001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tx1"/>
                </a:solidFill>
                <a:hlinkClick r:id="rId5" action="ppaction://hlinksldjump"/>
              </a:rPr>
              <a:t>Unidad de </a:t>
            </a:r>
            <a:endParaRPr lang="es-SV" sz="500" dirty="0" smtClean="0">
              <a:solidFill>
                <a:schemeClr val="tx1"/>
              </a:solidFill>
              <a:hlinkClick r:id="rId5" action="ppaction://hlinksldjump"/>
            </a:endParaRPr>
          </a:p>
          <a:p>
            <a:pPr lvl="0" algn="ctr"/>
            <a:r>
              <a:rPr lang="es-SV" sz="500" dirty="0" smtClean="0">
                <a:solidFill>
                  <a:schemeClr val="tx1"/>
                </a:solidFill>
                <a:hlinkClick r:id="rId5" action="ppaction://hlinksldjump"/>
              </a:rPr>
              <a:t>Auditoría </a:t>
            </a:r>
            <a:r>
              <a:rPr lang="es-SV" sz="500" dirty="0">
                <a:solidFill>
                  <a:schemeClr val="tx1"/>
                </a:solidFill>
                <a:hlinkClick r:id="rId5" action="ppaction://hlinksldjump"/>
              </a:rPr>
              <a:t>Interna</a:t>
            </a:r>
            <a:endParaRPr lang="es-SV" sz="500" dirty="0">
              <a:solidFill>
                <a:schemeClr val="tx1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5511141" y="984060"/>
            <a:ext cx="864096" cy="216024"/>
          </a:xfrm>
          <a:prstGeom prst="rect">
            <a:avLst/>
          </a:prstGeom>
          <a:solidFill>
            <a:schemeClr val="bg2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tx1"/>
                </a:solidFill>
                <a:hlinkClick r:id="rId6" action="ppaction://hlinksldjump"/>
              </a:rPr>
              <a:t>U. Acceso a la</a:t>
            </a:r>
          </a:p>
          <a:p>
            <a:pPr algn="ctr"/>
            <a:r>
              <a:rPr lang="es-SV" sz="500" dirty="0">
                <a:solidFill>
                  <a:schemeClr val="tx1"/>
                </a:solidFill>
                <a:hlinkClick r:id="rId6" action="ppaction://hlinksldjump"/>
              </a:rPr>
              <a:t>Información Publica</a:t>
            </a:r>
            <a:endParaRPr lang="es-SV" sz="500" dirty="0">
              <a:solidFill>
                <a:schemeClr val="tx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674939" y="1259374"/>
            <a:ext cx="849882" cy="216024"/>
          </a:xfrm>
          <a:prstGeom prst="rect">
            <a:avLst/>
          </a:prstGeom>
          <a:solidFill>
            <a:schemeClr val="bg2"/>
          </a:solidFill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tx1"/>
                </a:solidFill>
                <a:hlinkClick r:id="rId7" action="ppaction://hlinksldjump"/>
              </a:rPr>
              <a:t>Unidad </a:t>
            </a:r>
            <a:r>
              <a:rPr lang="es-SV" sz="500" dirty="0" smtClean="0">
                <a:solidFill>
                  <a:schemeClr val="tx1"/>
                </a:solidFill>
                <a:hlinkClick r:id="rId7" action="ppaction://hlinksldjump"/>
              </a:rPr>
              <a:t>de Secretaria</a:t>
            </a:r>
            <a:endParaRPr lang="es-SV" sz="4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5511141" y="1259374"/>
            <a:ext cx="8640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 smtClean="0">
                <a:solidFill>
                  <a:schemeClr val="bg2"/>
                </a:solidFill>
                <a:hlinkClick r:id="rId8" action="ppaction://hlinksldjump"/>
              </a:rPr>
              <a:t>UACI</a:t>
            </a:r>
            <a:endParaRPr lang="es-SV" sz="500" dirty="0">
              <a:solidFill>
                <a:schemeClr val="bg2"/>
              </a:solidFill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3674939" y="1556792"/>
            <a:ext cx="84988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9" action="ppaction://hlinksldjump"/>
              </a:rPr>
              <a:t>GERENCIA UFI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4656538" y="1772816"/>
            <a:ext cx="720080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600" dirty="0" smtClean="0">
                <a:solidFill>
                  <a:schemeClr val="bg2"/>
                </a:solidFill>
                <a:hlinkClick r:id="rId10" action="ppaction://hlinksldjump"/>
              </a:rPr>
              <a:t>PRESIDENCIA</a:t>
            </a:r>
            <a:endParaRPr lang="es-SV" sz="700" dirty="0">
              <a:solidFill>
                <a:schemeClr val="bg2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3674938" y="2060848"/>
            <a:ext cx="84988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1" action="ppaction://hlinksldjump"/>
              </a:rPr>
              <a:t>Unidad Jurídica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5417342" y="2060848"/>
            <a:ext cx="97334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2" action="ppaction://hlinksldjump"/>
              </a:rPr>
              <a:t>Gerencia </a:t>
            </a:r>
            <a:r>
              <a:rPr lang="es-SV" sz="500" dirty="0" smtClean="0">
                <a:solidFill>
                  <a:schemeClr val="bg2"/>
                </a:solidFill>
                <a:hlinkClick r:id="rId12" action="ppaction://hlinksldjump"/>
              </a:rPr>
              <a:t>de Planificación  y</a:t>
            </a:r>
            <a:r>
              <a:rPr lang="es-SV" sz="500" dirty="0">
                <a:solidFill>
                  <a:schemeClr val="bg2"/>
                </a:solidFill>
                <a:hlinkClick r:id="rId12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12" action="ppaction://hlinksldjump"/>
              </a:rPr>
              <a:t>Desarrollo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674937" y="2348880"/>
            <a:ext cx="8498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3" action="ppaction://hlinksldjump"/>
              </a:rPr>
              <a:t>Subgerencia </a:t>
            </a:r>
            <a:r>
              <a:rPr lang="es-SV" sz="500" dirty="0" smtClean="0">
                <a:solidFill>
                  <a:schemeClr val="bg2"/>
                </a:solidFill>
                <a:hlinkClick r:id="rId13" action="ppaction://hlinksldjump"/>
              </a:rPr>
              <a:t>de Comunicaciones y RRPP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5417342" y="2348880"/>
            <a:ext cx="97334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4" action="ppaction://hlinksldjump"/>
              </a:rPr>
              <a:t>Unidad de Seguridad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3687421" y="2636912"/>
            <a:ext cx="82491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5" action="ppaction://hlinksldjump"/>
              </a:rPr>
              <a:t>Gerencia de RRHH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4647045" y="2909900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6" action="ppaction://hlinksldjump"/>
              </a:rPr>
              <a:t>Dirección Ejecutiva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3706267" y="3161928"/>
            <a:ext cx="81855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001">
            <a:schemeClr val="dk2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7" action="ppaction://hlinksldjump"/>
              </a:rPr>
              <a:t>Unidad de </a:t>
            </a:r>
            <a:endParaRPr lang="es-SV" sz="500" dirty="0" smtClean="0">
              <a:solidFill>
                <a:schemeClr val="bg2"/>
              </a:solidFill>
              <a:hlinkClick r:id="rId17" action="ppaction://hlinksldjump"/>
            </a:endParaRPr>
          </a:p>
          <a:p>
            <a:pPr algn="ctr"/>
            <a:r>
              <a:rPr lang="es-SV" sz="500" dirty="0" smtClean="0">
                <a:solidFill>
                  <a:schemeClr val="bg2"/>
                </a:solidFill>
                <a:hlinkClick r:id="rId17" action="ppaction://hlinksldjump"/>
              </a:rPr>
              <a:t>Inclusión</a:t>
            </a:r>
            <a:r>
              <a:rPr lang="es-SV" sz="500" dirty="0">
                <a:solidFill>
                  <a:schemeClr val="bg2"/>
                </a:solidFill>
                <a:hlinkClick r:id="rId17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17" action="ppaction://hlinksldjump"/>
              </a:rPr>
              <a:t>Social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3712266" y="3416293"/>
            <a:ext cx="81855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18" action="ppaction://hlinksldjump"/>
              </a:rPr>
              <a:t>Unidad de</a:t>
            </a: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18" action="ppaction://hlinksldjump"/>
              </a:rPr>
              <a:t>Cooperación Internacional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531329" y="3140968"/>
            <a:ext cx="89024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9" action="ppaction://hlinksldjump"/>
              </a:rPr>
              <a:t>Planta Envasadora</a:t>
            </a:r>
          </a:p>
          <a:p>
            <a:pPr algn="ctr"/>
            <a:r>
              <a:rPr lang="es-SV" sz="500" dirty="0">
                <a:solidFill>
                  <a:schemeClr val="bg2"/>
                </a:solidFill>
                <a:hlinkClick r:id="rId19" action="ppaction://hlinksldjump"/>
              </a:rPr>
              <a:t>de Agua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5535948" y="3410716"/>
            <a:ext cx="89024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0" action="ppaction://hlinksldjump"/>
              </a:rPr>
              <a:t>Unidad de Genero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538510" y="3681028"/>
            <a:ext cx="90873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21" action="ppaction://hlinksldjump"/>
              </a:rPr>
              <a:t>U. DE </a:t>
            </a:r>
            <a:r>
              <a:rPr lang="es-SV" sz="500" dirty="0" smtClean="0">
                <a:solidFill>
                  <a:schemeClr val="bg2"/>
                </a:solidFill>
                <a:hlinkClick r:id="rId21" action="ppaction://hlinksldjump"/>
              </a:rPr>
              <a:t>Gestión Documental y Archivo</a:t>
            </a:r>
            <a:r>
              <a:rPr lang="es-SV" sz="500" dirty="0">
                <a:solidFill>
                  <a:schemeClr val="bg2"/>
                </a:solidFill>
                <a:hlinkClick r:id="rId21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21" action="ppaction://hlinksldjump"/>
              </a:rPr>
              <a:t>UGDA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42" name="41 Conector recto"/>
          <p:cNvCxnSpPr>
            <a:endCxn id="30" idx="0"/>
          </p:cNvCxnSpPr>
          <p:nvPr/>
        </p:nvCxnSpPr>
        <p:spPr>
          <a:xfrm>
            <a:off x="5016578" y="908720"/>
            <a:ext cx="0" cy="86409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30" idx="2"/>
            <a:endCxn id="36" idx="0"/>
          </p:cNvCxnSpPr>
          <p:nvPr/>
        </p:nvCxnSpPr>
        <p:spPr>
          <a:xfrm>
            <a:off x="5016578" y="1988840"/>
            <a:ext cx="1403" cy="92106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stCxn id="25" idx="3"/>
            <a:endCxn id="26" idx="1"/>
          </p:cNvCxnSpPr>
          <p:nvPr/>
        </p:nvCxnSpPr>
        <p:spPr>
          <a:xfrm>
            <a:off x="4503029" y="1088740"/>
            <a:ext cx="1008112" cy="33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27" idx="3"/>
            <a:endCxn id="28" idx="1"/>
          </p:cNvCxnSpPr>
          <p:nvPr/>
        </p:nvCxnSpPr>
        <p:spPr>
          <a:xfrm>
            <a:off x="4524821" y="1367386"/>
            <a:ext cx="98632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29" idx="3"/>
          </p:cNvCxnSpPr>
          <p:nvPr/>
        </p:nvCxnSpPr>
        <p:spPr>
          <a:xfrm>
            <a:off x="4524821" y="1664804"/>
            <a:ext cx="4931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>
            <a:stCxn id="31" idx="3"/>
            <a:endCxn id="32" idx="1"/>
          </p:cNvCxnSpPr>
          <p:nvPr/>
        </p:nvCxnSpPr>
        <p:spPr>
          <a:xfrm>
            <a:off x="4524820" y="2168860"/>
            <a:ext cx="89252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>
            <a:endCxn id="34" idx="1"/>
          </p:cNvCxnSpPr>
          <p:nvPr/>
        </p:nvCxnSpPr>
        <p:spPr>
          <a:xfrm>
            <a:off x="4529494" y="2456892"/>
            <a:ext cx="8878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35" idx="3"/>
          </p:cNvCxnSpPr>
          <p:nvPr/>
        </p:nvCxnSpPr>
        <p:spPr>
          <a:xfrm>
            <a:off x="4512339" y="2744924"/>
            <a:ext cx="51495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36" idx="2"/>
          </p:cNvCxnSpPr>
          <p:nvPr/>
        </p:nvCxnSpPr>
        <p:spPr>
          <a:xfrm flipH="1">
            <a:off x="5016578" y="3125924"/>
            <a:ext cx="1403" cy="95114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37" idx="3"/>
          </p:cNvCxnSpPr>
          <p:nvPr/>
        </p:nvCxnSpPr>
        <p:spPr>
          <a:xfrm>
            <a:off x="4524821" y="3269940"/>
            <a:ext cx="4931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4534114" y="3518728"/>
            <a:ext cx="48848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5022600" y="3269601"/>
            <a:ext cx="5133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>
            <a:stCxn id="40" idx="1"/>
          </p:cNvCxnSpPr>
          <p:nvPr/>
        </p:nvCxnSpPr>
        <p:spPr>
          <a:xfrm flipH="1">
            <a:off x="5016578" y="3518728"/>
            <a:ext cx="51937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5017981" y="3789040"/>
            <a:ext cx="51796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686605" y="3933056"/>
            <a:ext cx="76328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Rectángulo"/>
          <p:cNvSpPr/>
          <p:nvPr/>
        </p:nvSpPr>
        <p:spPr>
          <a:xfrm>
            <a:off x="4666005" y="4077072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2" action="ppaction://hlinksldjump"/>
              </a:rPr>
              <a:t>Dirección Técnica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58" name="57 Rectángulo"/>
          <p:cNvSpPr/>
          <p:nvPr/>
        </p:nvSpPr>
        <p:spPr>
          <a:xfrm>
            <a:off x="3924134" y="4365104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23" action="ppaction://hlinksldjump"/>
              </a:rPr>
              <a:t>Gerencia </a:t>
            </a:r>
            <a:r>
              <a:rPr lang="es-SV" sz="400" dirty="0" smtClean="0">
                <a:solidFill>
                  <a:schemeClr val="bg2"/>
                </a:solidFill>
                <a:hlinkClick r:id="rId23" action="ppaction://hlinksldjump"/>
              </a:rPr>
              <a:t>de Investigación</a:t>
            </a:r>
            <a:endParaRPr lang="es-SV" sz="400" dirty="0">
              <a:solidFill>
                <a:schemeClr val="bg2"/>
              </a:solidFill>
              <a:hlinkClick r:id="rId23" action="ppaction://hlinksldjump"/>
            </a:endParaRPr>
          </a:p>
          <a:p>
            <a:r>
              <a:rPr lang="es-SV" sz="400" dirty="0">
                <a:solidFill>
                  <a:schemeClr val="bg2"/>
                </a:solidFill>
                <a:hlinkClick r:id="rId23" action="ppaction://hlinksldjump"/>
              </a:rPr>
              <a:t>Hidrogeológica </a:t>
            </a:r>
            <a:r>
              <a:rPr lang="es-SV" sz="400" dirty="0" smtClean="0">
                <a:solidFill>
                  <a:schemeClr val="bg2"/>
                </a:solidFill>
                <a:hlinkClick r:id="rId23" action="ppaction://hlinksldjump"/>
              </a:rPr>
              <a:t>y Pozos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5511140" y="4359116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4" action="ppaction://hlinksldjump"/>
              </a:rPr>
              <a:t>Unidad </a:t>
            </a:r>
            <a:r>
              <a:rPr lang="es-SV" sz="400" dirty="0" smtClean="0">
                <a:solidFill>
                  <a:schemeClr val="bg2"/>
                </a:solidFill>
                <a:hlinkClick r:id="rId24" action="ppaction://hlinksldjump"/>
              </a:rPr>
              <a:t>de Laboratorio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733503" y="5347204"/>
            <a:ext cx="565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25" action="ppaction://hlinksldjump"/>
              </a:rPr>
              <a:t>Subgerencia de</a:t>
            </a:r>
            <a:endParaRPr lang="es-SV" sz="400" dirty="0">
              <a:solidFill>
                <a:schemeClr val="bg2"/>
              </a:solidFill>
              <a:hlinkClick r:id="rId25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5" action="ppaction://hlinksldjump"/>
              </a:rPr>
              <a:t>Operaciones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5" action="ppaction://hlinksldjump"/>
              </a:rPr>
              <a:t>Comerciales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61" name="60 Rectángulo"/>
          <p:cNvSpPr/>
          <p:nvPr/>
        </p:nvSpPr>
        <p:spPr>
          <a:xfrm>
            <a:off x="94136" y="5346666"/>
            <a:ext cx="539552" cy="22026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26" action="ppaction://hlinksldjump"/>
              </a:rPr>
              <a:t>Subgerencia de</a:t>
            </a:r>
            <a:endParaRPr lang="es-SV" sz="400" dirty="0">
              <a:solidFill>
                <a:schemeClr val="bg2"/>
              </a:solidFill>
              <a:hlinkClick r:id="rId26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6" action="ppaction://hlinksldjump"/>
              </a:rPr>
              <a:t>Atención </a:t>
            </a:r>
            <a:r>
              <a:rPr lang="es-SV" sz="400" dirty="0" smtClean="0">
                <a:solidFill>
                  <a:schemeClr val="bg2"/>
                </a:solidFill>
                <a:hlinkClick r:id="rId26" action="ppaction://hlinksldjump"/>
              </a:rPr>
              <a:t>al Cliente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62" name="61 Conector recto"/>
          <p:cNvCxnSpPr/>
          <p:nvPr/>
        </p:nvCxnSpPr>
        <p:spPr>
          <a:xfrm>
            <a:off x="690001" y="3933056"/>
            <a:ext cx="0" cy="113343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Rectángulo"/>
          <p:cNvSpPr/>
          <p:nvPr/>
        </p:nvSpPr>
        <p:spPr>
          <a:xfrm>
            <a:off x="319065" y="4958478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7" action="ppaction://hlinksldjump"/>
              </a:rPr>
              <a:t>Gerencia Comercial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64" name="63 Conector recto"/>
          <p:cNvCxnSpPr/>
          <p:nvPr/>
        </p:nvCxnSpPr>
        <p:spPr>
          <a:xfrm>
            <a:off x="2302483" y="3926657"/>
            <a:ext cx="0" cy="173459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Rectángulo"/>
          <p:cNvSpPr/>
          <p:nvPr/>
        </p:nvSpPr>
        <p:spPr>
          <a:xfrm>
            <a:off x="1883720" y="4960465"/>
            <a:ext cx="8640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28" action="ppaction://hlinksldjump"/>
              </a:rPr>
              <a:t>Gerencia Servicios</a:t>
            </a:r>
          </a:p>
          <a:p>
            <a:pPr algn="ctr"/>
            <a:r>
              <a:rPr lang="es-SV" sz="500" dirty="0">
                <a:solidFill>
                  <a:schemeClr val="bg2"/>
                </a:solidFill>
                <a:hlinkClick r:id="rId28" action="ppaction://hlinksldjump"/>
              </a:rPr>
              <a:t>Generales </a:t>
            </a:r>
            <a:r>
              <a:rPr lang="es-SV" sz="500" dirty="0" smtClean="0">
                <a:solidFill>
                  <a:schemeClr val="bg2"/>
                </a:solidFill>
                <a:hlinkClick r:id="rId28" action="ppaction://hlinksldjump"/>
              </a:rPr>
              <a:t>y Patrimonio</a:t>
            </a:r>
            <a:endParaRPr lang="es-SV" sz="500" dirty="0">
              <a:solidFill>
                <a:schemeClr val="bg2"/>
              </a:solidFill>
            </a:endParaRPr>
          </a:p>
        </p:txBody>
      </p:sp>
      <p:cxnSp>
        <p:nvCxnSpPr>
          <p:cNvPr id="66" name="65 Conector recto"/>
          <p:cNvCxnSpPr/>
          <p:nvPr/>
        </p:nvCxnSpPr>
        <p:spPr>
          <a:xfrm>
            <a:off x="5017981" y="4293096"/>
            <a:ext cx="4619" cy="66538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63912" y="5301208"/>
            <a:ext cx="65217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flipV="1">
            <a:off x="1016088" y="5301208"/>
            <a:ext cx="0" cy="432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flipV="1">
            <a:off x="363912" y="5301208"/>
            <a:ext cx="0" cy="432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1726419" y="5292202"/>
            <a:ext cx="119300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78" idx="0"/>
          </p:cNvCxnSpPr>
          <p:nvPr/>
        </p:nvCxnSpPr>
        <p:spPr>
          <a:xfrm>
            <a:off x="2919426" y="5292202"/>
            <a:ext cx="0" cy="5230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1726419" y="5292202"/>
            <a:ext cx="0" cy="587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1982749" y="5661248"/>
            <a:ext cx="6175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2600265" y="5661248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1982749" y="5661248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Rectángulo">
            <a:hlinkClick r:id="rId29" action="ppaction://hlinksldjump"/>
          </p:cNvPr>
          <p:cNvSpPr/>
          <p:nvPr/>
        </p:nvSpPr>
        <p:spPr>
          <a:xfrm>
            <a:off x="1414282" y="5344503"/>
            <a:ext cx="56846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9" action="ppaction://hlinksldjump"/>
              </a:rPr>
              <a:t>U. de Operación </a:t>
            </a:r>
            <a:r>
              <a:rPr lang="es-SV" sz="400" dirty="0" smtClean="0">
                <a:solidFill>
                  <a:schemeClr val="bg2"/>
                </a:solidFill>
                <a:hlinkClick r:id="rId29" action="ppaction://hlinksldjump"/>
              </a:rPr>
              <a:t>de Serv. Generales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2036738" y="5350902"/>
            <a:ext cx="55098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Unidad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Patrimonio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2631966" y="5344503"/>
            <a:ext cx="57491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1" action="ppaction://hlinksldjump"/>
              </a:rPr>
              <a:t>U. de Admón.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1" action="ppaction://hlinksldjump"/>
              </a:rPr>
              <a:t>Serv. Generales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1761246" y="5708250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Depto Activos Fijos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Institucionales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2353684" y="5718702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2" action="ppaction://hlinksldjump"/>
              </a:rPr>
              <a:t>Depto. Almacenes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2" action="ppaction://hlinksldjump"/>
              </a:rPr>
              <a:t>Institucionale</a:t>
            </a:r>
            <a:r>
              <a:rPr lang="es-SV" sz="400" dirty="0">
                <a:solidFill>
                  <a:schemeClr val="bg2"/>
                </a:solidFill>
              </a:rPr>
              <a:t>s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81" name="80 Conector recto"/>
          <p:cNvCxnSpPr>
            <a:stCxn id="58" idx="3"/>
            <a:endCxn id="59" idx="1"/>
          </p:cNvCxnSpPr>
          <p:nvPr/>
        </p:nvCxnSpPr>
        <p:spPr>
          <a:xfrm flipV="1">
            <a:off x="4666005" y="4467128"/>
            <a:ext cx="845135" cy="59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5022600" y="4653136"/>
            <a:ext cx="2062766" cy="13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081890" y="4654439"/>
            <a:ext cx="0" cy="66841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>
            <a:stCxn id="124" idx="3"/>
            <a:endCxn id="125" idx="1"/>
          </p:cNvCxnSpPr>
          <p:nvPr/>
        </p:nvCxnSpPr>
        <p:spPr>
          <a:xfrm>
            <a:off x="7014883" y="5110420"/>
            <a:ext cx="1451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H="1">
            <a:off x="3710941" y="4869160"/>
            <a:ext cx="244827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3710941" y="4869160"/>
            <a:ext cx="0" cy="8931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4431021" y="486916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5660557" y="4869160"/>
            <a:ext cx="0" cy="8931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/>
          <p:nvPr/>
        </p:nvCxnSpPr>
        <p:spPr>
          <a:xfrm>
            <a:off x="6159213" y="4869160"/>
            <a:ext cx="0" cy="11818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3710941" y="5174502"/>
            <a:ext cx="0" cy="91879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4430534" y="5174502"/>
            <a:ext cx="12556" cy="9889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107" idx="2"/>
            <a:endCxn id="119" idx="0"/>
          </p:cNvCxnSpPr>
          <p:nvPr/>
        </p:nvCxnSpPr>
        <p:spPr>
          <a:xfrm>
            <a:off x="5024468" y="5173646"/>
            <a:ext cx="712" cy="9850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>
            <a:endCxn id="120" idx="0"/>
          </p:cNvCxnSpPr>
          <p:nvPr/>
        </p:nvCxnSpPr>
        <p:spPr>
          <a:xfrm>
            <a:off x="5655157" y="5196496"/>
            <a:ext cx="16417" cy="96893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710941" y="5350902"/>
            <a:ext cx="1440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3710941" y="5661248"/>
            <a:ext cx="1440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4431021" y="5322855"/>
            <a:ext cx="9847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4431021" y="5661248"/>
            <a:ext cx="9379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5017980" y="5339595"/>
            <a:ext cx="8976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5024467" y="5659127"/>
            <a:ext cx="80910" cy="212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"/>
          <p:cNvCxnSpPr/>
          <p:nvPr/>
        </p:nvCxnSpPr>
        <p:spPr>
          <a:xfrm>
            <a:off x="5660557" y="5339595"/>
            <a:ext cx="9847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>
            <a:off x="5663365" y="5659127"/>
            <a:ext cx="10553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350901" y="6093296"/>
            <a:ext cx="64807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3998973" y="6093296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3350901" y="6093296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104 Rectángulo"/>
          <p:cNvSpPr/>
          <p:nvPr/>
        </p:nvSpPr>
        <p:spPr>
          <a:xfrm>
            <a:off x="3464360" y="4958478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Gerencia R.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Metropolitana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6" name="105 Rectángulo"/>
          <p:cNvSpPr/>
          <p:nvPr/>
        </p:nvSpPr>
        <p:spPr>
          <a:xfrm>
            <a:off x="4172539" y="4953549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4" action="ppaction://hlinksldjump"/>
              </a:rPr>
              <a:t>Gerencia R. Central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4777887" y="4957622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35" action="ppaction://hlinksldjump"/>
              </a:rPr>
              <a:t>Gerencia </a:t>
            </a:r>
            <a:r>
              <a:rPr lang="es-SV" sz="400" dirty="0">
                <a:solidFill>
                  <a:schemeClr val="bg2"/>
                </a:solidFill>
                <a:hlinkClick r:id="rId35" action="ppaction://hlinksldjump"/>
              </a:rPr>
              <a:t>R. </a:t>
            </a:r>
            <a:r>
              <a:rPr lang="es-SV" sz="400" dirty="0" smtClean="0">
                <a:solidFill>
                  <a:schemeClr val="bg2"/>
                </a:solidFill>
                <a:hlinkClick r:id="rId35" action="ppaction://hlinksldjump"/>
              </a:rPr>
              <a:t>Occidental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350654" y="4960465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6" action="ppaction://hlinksldjump"/>
              </a:rPr>
              <a:t>Gerencia R. Oriental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9" name="108 Rectángulo"/>
          <p:cNvSpPr/>
          <p:nvPr/>
        </p:nvSpPr>
        <p:spPr>
          <a:xfrm>
            <a:off x="5928409" y="4958020"/>
            <a:ext cx="51883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7" action="ppaction://hlinksldjump"/>
              </a:rPr>
              <a:t>Gerencia Mtto</a:t>
            </a:r>
            <a:r>
              <a:rPr lang="es-SV" sz="400" dirty="0" smtClean="0">
                <a:solidFill>
                  <a:schemeClr val="bg2"/>
                </a:solidFill>
                <a:hlinkClick r:id="rId37" action="ppaction://hlinksldjump"/>
              </a:rPr>
              <a:t>. </a:t>
            </a:r>
            <a:r>
              <a:rPr lang="es-SV" sz="400" dirty="0">
                <a:solidFill>
                  <a:schemeClr val="bg2"/>
                </a:solidFill>
                <a:hlinkClick r:id="rId37" action="ppaction://hlinksldjump"/>
              </a:rPr>
              <a:t>Electromecánico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0" name="109 Rectángulo"/>
          <p:cNvSpPr/>
          <p:nvPr/>
        </p:nvSpPr>
        <p:spPr>
          <a:xfrm>
            <a:off x="3782949" y="5242890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8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38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38" action="ppaction://hlinksldjump"/>
              </a:rPr>
              <a:t>de 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3782948" y="5530674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9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9" action="ppaction://hlinksldjump"/>
              </a:rPr>
              <a:t>Administrativo Reg.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2" name="111 Rectángulo"/>
          <p:cNvSpPr/>
          <p:nvPr/>
        </p:nvSpPr>
        <p:spPr>
          <a:xfrm>
            <a:off x="3455944" y="5805264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40" action="ppaction://hlinksldjump"/>
              </a:rPr>
              <a:t>Subgerencia R.</a:t>
            </a:r>
          </a:p>
          <a:p>
            <a:r>
              <a:rPr lang="es-SV" sz="400" dirty="0">
                <a:solidFill>
                  <a:schemeClr val="bg2"/>
                </a:solidFill>
                <a:hlinkClick r:id="rId40" action="ppaction://hlinksldjump"/>
              </a:rPr>
              <a:t>Metropolitan</a:t>
            </a:r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3" name="112 Rectángulo"/>
          <p:cNvSpPr/>
          <p:nvPr/>
        </p:nvSpPr>
        <p:spPr>
          <a:xfrm>
            <a:off x="3702524" y="6165304"/>
            <a:ext cx="47001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4" name="113 Rectángulo"/>
          <p:cNvSpPr/>
          <p:nvPr/>
        </p:nvSpPr>
        <p:spPr>
          <a:xfrm>
            <a:off x="3098872" y="6159933"/>
            <a:ext cx="53702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2" action="ppaction://hlinksldjump"/>
              </a:rPr>
              <a:t>Pta. </a:t>
            </a:r>
            <a:r>
              <a:rPr lang="es-SV" sz="400" dirty="0" smtClean="0">
                <a:solidFill>
                  <a:schemeClr val="bg2"/>
                </a:solidFill>
                <a:hlinkClick r:id="rId42" action="ppaction://hlinksldjump"/>
              </a:rPr>
              <a:t>Potabilizadora</a:t>
            </a:r>
            <a:endParaRPr lang="es-SV" sz="400" dirty="0">
              <a:solidFill>
                <a:schemeClr val="bg2"/>
              </a:solidFill>
              <a:hlinkClick r:id="rId42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2" action="ppaction://hlinksldjump"/>
              </a:rPr>
              <a:t>Las Pavas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5" name="114 Rectángulo"/>
          <p:cNvSpPr/>
          <p:nvPr/>
        </p:nvSpPr>
        <p:spPr>
          <a:xfrm>
            <a:off x="4495397" y="5553236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3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3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4489190" y="5251481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44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44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44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44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4788024" y="6158693"/>
            <a:ext cx="47431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5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5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5439132" y="6165433"/>
            <a:ext cx="4648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46" action="ppaction://hlinksldjump"/>
              </a:rPr>
              <a:t>Depto. De</a:t>
            </a: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46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3" name="122 Rectángulo"/>
          <p:cNvSpPr/>
          <p:nvPr/>
        </p:nvSpPr>
        <p:spPr>
          <a:xfrm>
            <a:off x="6812732" y="4737525"/>
            <a:ext cx="5452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7" action="ppaction://hlinksldjump"/>
              </a:rPr>
              <a:t>Sub Dirección Ing</a:t>
            </a:r>
            <a:r>
              <a:rPr lang="es-SV" sz="400" dirty="0" smtClean="0">
                <a:solidFill>
                  <a:schemeClr val="bg2"/>
                </a:solidFill>
                <a:hlinkClick r:id="rId47" action="ppaction://hlinksldjump"/>
              </a:rPr>
              <a:t>., y </a:t>
            </a:r>
            <a:r>
              <a:rPr lang="es-SV" sz="400" dirty="0">
                <a:solidFill>
                  <a:schemeClr val="bg2"/>
                </a:solidFill>
                <a:hlinkClick r:id="rId47" action="ppaction://hlinksldjump"/>
              </a:rPr>
              <a:t>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4" name="123 Rectángulo"/>
          <p:cNvSpPr/>
          <p:nvPr/>
        </p:nvSpPr>
        <p:spPr>
          <a:xfrm>
            <a:off x="6516217" y="5002408"/>
            <a:ext cx="49866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Gerencia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Atención a Sist. </a:t>
            </a:r>
            <a:r>
              <a:rPr lang="es-SV" sz="400" dirty="0" smtClean="0">
                <a:solidFill>
                  <a:schemeClr val="bg2"/>
                </a:solidFill>
                <a:hlinkClick r:id="rId48" action="ppaction://hlinksldjump"/>
              </a:rPr>
              <a:t>Y Com</a:t>
            </a:r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. Rurales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5" name="124 Rectángulo"/>
          <p:cNvSpPr/>
          <p:nvPr/>
        </p:nvSpPr>
        <p:spPr>
          <a:xfrm>
            <a:off x="7159987" y="5002408"/>
            <a:ext cx="55692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Ger. De Agua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Saneamiento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Fondos BID-AECID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6" name="125 Rectángulo"/>
          <p:cNvSpPr/>
          <p:nvPr/>
        </p:nvSpPr>
        <p:spPr>
          <a:xfrm>
            <a:off x="6555257" y="5373216"/>
            <a:ext cx="532178" cy="26547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U. </a:t>
            </a:r>
            <a:r>
              <a:rPr lang="es-SV" sz="400" dirty="0" smtClean="0">
                <a:solidFill>
                  <a:schemeClr val="bg2"/>
                </a:solidFill>
                <a:hlinkClick r:id="rId50" action="ppaction://hlinksldjump"/>
              </a:rPr>
              <a:t>De Diseños</a:t>
            </a:r>
            <a:endParaRPr lang="es-SV" sz="400" dirty="0">
              <a:solidFill>
                <a:schemeClr val="bg2"/>
              </a:solidFill>
              <a:hlinkClick r:id="rId50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Electro. </a:t>
            </a:r>
            <a:r>
              <a:rPr lang="es-SV" sz="400" dirty="0" smtClean="0">
                <a:solidFill>
                  <a:schemeClr val="bg2"/>
                </a:solidFill>
                <a:hlinkClick r:id="rId50" action="ppaction://hlinksldjump"/>
              </a:rPr>
              <a:t>Y Eficiencia</a:t>
            </a:r>
            <a:endParaRPr lang="es-SV" sz="400" dirty="0">
              <a:solidFill>
                <a:schemeClr val="bg2"/>
              </a:solidFill>
              <a:hlinkClick r:id="rId50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Energética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7" name="126 Rectángulo"/>
          <p:cNvSpPr/>
          <p:nvPr/>
        </p:nvSpPr>
        <p:spPr>
          <a:xfrm>
            <a:off x="6555257" y="5683074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1" action="ppaction://hlinksldjump"/>
              </a:rPr>
              <a:t>U. </a:t>
            </a:r>
            <a:r>
              <a:rPr lang="es-SV" sz="400" dirty="0" smtClean="0">
                <a:solidFill>
                  <a:schemeClr val="bg2"/>
                </a:solidFill>
                <a:hlinkClick r:id="rId51" action="ppaction://hlinksldjump"/>
              </a:rPr>
              <a:t>Admón. Sistemas</a:t>
            </a:r>
            <a:endParaRPr lang="es-SV" sz="400" dirty="0">
              <a:solidFill>
                <a:schemeClr val="bg2"/>
              </a:solidFill>
              <a:hlinkClick r:id="rId51" action="ppaction://hlinksldjump"/>
            </a:endParaRP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51" action="ppaction://hlinksldjump"/>
              </a:rPr>
              <a:t>Descentralizados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8" name="127 Rectángulo"/>
          <p:cNvSpPr/>
          <p:nvPr/>
        </p:nvSpPr>
        <p:spPr>
          <a:xfrm>
            <a:off x="6555258" y="5949280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52" action="ppaction://hlinksldjump"/>
              </a:rPr>
              <a:t>U. Factibilidades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9" name="128 Rectángulo"/>
          <p:cNvSpPr/>
          <p:nvPr/>
        </p:nvSpPr>
        <p:spPr>
          <a:xfrm>
            <a:off x="6555258" y="6201308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U</a:t>
            </a:r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. Seguimiento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Monitoreo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30" name="129 Rectángulo"/>
          <p:cNvSpPr/>
          <p:nvPr/>
        </p:nvSpPr>
        <p:spPr>
          <a:xfrm>
            <a:off x="7135376" y="5373216"/>
            <a:ext cx="432047" cy="26547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4" action="ppaction://hlinksldjump"/>
              </a:rPr>
              <a:t>U. Diseño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4" action="ppaction://hlinksldjump"/>
              </a:rPr>
              <a:t>Formulación </a:t>
            </a:r>
            <a:r>
              <a:rPr lang="es-SV" sz="400" dirty="0" smtClean="0">
                <a:solidFill>
                  <a:schemeClr val="bg2"/>
                </a:solidFill>
                <a:hlinkClick r:id="rId54" action="ppaction://hlinksldjump"/>
              </a:rPr>
              <a:t>de 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31" name="130 Rectángulo"/>
          <p:cNvSpPr/>
          <p:nvPr/>
        </p:nvSpPr>
        <p:spPr>
          <a:xfrm>
            <a:off x="7135377" y="5683074"/>
            <a:ext cx="43204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5" action="ppaction://hlinksldjump"/>
              </a:rPr>
              <a:t>U. Central </a:t>
            </a:r>
            <a:r>
              <a:rPr lang="es-SV" sz="400" dirty="0" smtClean="0">
                <a:solidFill>
                  <a:schemeClr val="bg2"/>
                </a:solidFill>
                <a:hlinkClick r:id="rId55" action="ppaction://hlinksldjump"/>
              </a:rPr>
              <a:t>de Catastro </a:t>
            </a:r>
            <a:r>
              <a:rPr lang="es-SV" sz="400" dirty="0">
                <a:solidFill>
                  <a:schemeClr val="bg2"/>
                </a:solidFill>
                <a:hlinkClick r:id="rId55" action="ppaction://hlinksldjump"/>
              </a:rPr>
              <a:t>de Redes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132" name="131 Rectángulo"/>
          <p:cNvSpPr/>
          <p:nvPr/>
        </p:nvSpPr>
        <p:spPr>
          <a:xfrm>
            <a:off x="7141976" y="6040873"/>
            <a:ext cx="43204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6" action="ppaction://hlinksldjump"/>
              </a:rPr>
              <a:t>Unidad de Gestión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6" action="ppaction://hlinksldjump"/>
              </a:rPr>
              <a:t>Ambiental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133" name="132 Conector recto"/>
          <p:cNvCxnSpPr/>
          <p:nvPr/>
        </p:nvCxnSpPr>
        <p:spPr>
          <a:xfrm>
            <a:off x="6519253" y="5307528"/>
            <a:ext cx="1149091" cy="153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7668344" y="5321552"/>
            <a:ext cx="0" cy="8273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6519253" y="5307528"/>
            <a:ext cx="0" cy="100179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"/>
          <p:cNvCxnSpPr>
            <a:endCxn id="126" idx="1"/>
          </p:cNvCxnSpPr>
          <p:nvPr/>
        </p:nvCxnSpPr>
        <p:spPr>
          <a:xfrm>
            <a:off x="6519253" y="5505951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recto"/>
          <p:cNvCxnSpPr>
            <a:endCxn id="127" idx="1"/>
          </p:cNvCxnSpPr>
          <p:nvPr/>
        </p:nvCxnSpPr>
        <p:spPr>
          <a:xfrm>
            <a:off x="6519253" y="5791086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>
            <a:endCxn id="130" idx="3"/>
          </p:cNvCxnSpPr>
          <p:nvPr/>
        </p:nvCxnSpPr>
        <p:spPr>
          <a:xfrm flipH="1">
            <a:off x="7567423" y="5505951"/>
            <a:ext cx="10092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recto"/>
          <p:cNvCxnSpPr>
            <a:endCxn id="131" idx="3"/>
          </p:cNvCxnSpPr>
          <p:nvPr/>
        </p:nvCxnSpPr>
        <p:spPr>
          <a:xfrm flipH="1">
            <a:off x="7567424" y="5791086"/>
            <a:ext cx="10092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139 Conector recto"/>
          <p:cNvCxnSpPr>
            <a:endCxn id="132" idx="3"/>
          </p:cNvCxnSpPr>
          <p:nvPr/>
        </p:nvCxnSpPr>
        <p:spPr>
          <a:xfrm flipH="1">
            <a:off x="7574023" y="6148885"/>
            <a:ext cx="9432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140 Conector recto"/>
          <p:cNvCxnSpPr>
            <a:stCxn id="128" idx="1"/>
          </p:cNvCxnSpPr>
          <p:nvPr/>
        </p:nvCxnSpPr>
        <p:spPr>
          <a:xfrm flipH="1">
            <a:off x="6519254" y="6057292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"/>
          <p:cNvCxnSpPr>
            <a:stCxn id="129" idx="1"/>
          </p:cNvCxnSpPr>
          <p:nvPr/>
        </p:nvCxnSpPr>
        <p:spPr>
          <a:xfrm flipH="1">
            <a:off x="6519254" y="6309320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"/>
          <p:cNvCxnSpPr/>
          <p:nvPr/>
        </p:nvCxnSpPr>
        <p:spPr>
          <a:xfrm>
            <a:off x="8319453" y="3933056"/>
            <a:ext cx="0" cy="7920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>
            <a:off x="7815397" y="4329100"/>
            <a:ext cx="100811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44 Conector recto"/>
          <p:cNvCxnSpPr/>
          <p:nvPr/>
        </p:nvCxnSpPr>
        <p:spPr>
          <a:xfrm>
            <a:off x="7815397" y="432910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8823509" y="432910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46 Conector recto"/>
          <p:cNvCxnSpPr/>
          <p:nvPr/>
        </p:nvCxnSpPr>
        <p:spPr>
          <a:xfrm flipH="1">
            <a:off x="7887405" y="4725144"/>
            <a:ext cx="4320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7887405" y="4725144"/>
            <a:ext cx="0" cy="110157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>
            <a:stCxn id="156" idx="1"/>
          </p:cNvCxnSpPr>
          <p:nvPr/>
        </p:nvCxnSpPr>
        <p:spPr>
          <a:xfrm flipH="1">
            <a:off x="7887405" y="4958478"/>
            <a:ext cx="168875" cy="198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>
            <a:stCxn id="157" idx="1"/>
          </p:cNvCxnSpPr>
          <p:nvPr/>
        </p:nvCxnSpPr>
        <p:spPr>
          <a:xfrm flipH="1">
            <a:off x="7887405" y="5250036"/>
            <a:ext cx="168874" cy="144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stCxn id="158" idx="1"/>
          </p:cNvCxnSpPr>
          <p:nvPr/>
        </p:nvCxnSpPr>
        <p:spPr>
          <a:xfrm flipH="1">
            <a:off x="7887405" y="5537275"/>
            <a:ext cx="16887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endCxn id="159" idx="1"/>
          </p:cNvCxnSpPr>
          <p:nvPr/>
        </p:nvCxnSpPr>
        <p:spPr>
          <a:xfrm>
            <a:off x="7887405" y="5826714"/>
            <a:ext cx="168874" cy="21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Rectángulo"/>
          <p:cNvSpPr/>
          <p:nvPr/>
        </p:nvSpPr>
        <p:spPr>
          <a:xfrm>
            <a:off x="8061809" y="4022715"/>
            <a:ext cx="54263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Dirección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Tecnologías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Información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4" name="153 Rectángulo"/>
          <p:cNvSpPr/>
          <p:nvPr/>
        </p:nvSpPr>
        <p:spPr>
          <a:xfrm>
            <a:off x="7568816" y="4391761"/>
            <a:ext cx="493161" cy="26137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8" action="ppaction://hlinksldjump"/>
              </a:rPr>
              <a:t>U. de Servicios </a:t>
            </a:r>
            <a:r>
              <a:rPr lang="es-SV" sz="400" dirty="0" smtClean="0">
                <a:solidFill>
                  <a:schemeClr val="bg2"/>
                </a:solidFill>
                <a:hlinkClick r:id="rId58" action="ppaction://hlinksldjump"/>
              </a:rPr>
              <a:t>en Línea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5" name="154 Rectángulo"/>
          <p:cNvSpPr/>
          <p:nvPr/>
        </p:nvSpPr>
        <p:spPr>
          <a:xfrm>
            <a:off x="8576928" y="4391759"/>
            <a:ext cx="493161" cy="33338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9" action="ppaction://hlinksldjump"/>
              </a:rPr>
              <a:t>U. de Monitoreo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9" action="ppaction://hlinksldjump"/>
              </a:rPr>
              <a:t>Lectura y </a:t>
            </a:r>
            <a:r>
              <a:rPr lang="es-SV" sz="400" dirty="0" smtClean="0">
                <a:solidFill>
                  <a:schemeClr val="bg2"/>
                </a:solidFill>
                <a:hlinkClick r:id="rId59" action="ppaction://hlinksldjump"/>
              </a:rPr>
              <a:t>Geo referencia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6" name="155 Rectángulo"/>
          <p:cNvSpPr/>
          <p:nvPr/>
        </p:nvSpPr>
        <p:spPr>
          <a:xfrm>
            <a:off x="8056280" y="4850466"/>
            <a:ext cx="5481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0" action="ppaction://hlinksldjump"/>
              </a:rPr>
              <a:t>U. de Soporte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0" action="ppaction://hlinksldjump"/>
              </a:rPr>
              <a:t>Técnico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7" name="156 Rectángulo"/>
          <p:cNvSpPr/>
          <p:nvPr/>
        </p:nvSpPr>
        <p:spPr>
          <a:xfrm>
            <a:off x="8056279" y="5142024"/>
            <a:ext cx="548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61" action="ppaction://hlinksldjump"/>
              </a:rPr>
              <a:t>U. de Centro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1" action="ppaction://hlinksldjump"/>
              </a:rPr>
              <a:t>Datos </a:t>
            </a:r>
            <a:r>
              <a:rPr lang="es-SV" sz="400" dirty="0" smtClean="0">
                <a:solidFill>
                  <a:schemeClr val="bg2"/>
                </a:solidFill>
                <a:hlinkClick r:id="rId61" action="ppaction://hlinksldjump"/>
              </a:rPr>
              <a:t>y Virtualización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158" name="157 Rectángulo"/>
          <p:cNvSpPr/>
          <p:nvPr/>
        </p:nvSpPr>
        <p:spPr>
          <a:xfrm>
            <a:off x="8056280" y="5429263"/>
            <a:ext cx="5481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U. Centro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Impresiones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Digitalización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9" name="158 Rectángulo"/>
          <p:cNvSpPr/>
          <p:nvPr/>
        </p:nvSpPr>
        <p:spPr>
          <a:xfrm>
            <a:off x="8056279" y="5720821"/>
            <a:ext cx="548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2" action="ppaction://hlinksldjump"/>
              </a:rPr>
              <a:t>U</a:t>
            </a:r>
            <a:r>
              <a:rPr lang="es-SV" sz="400" dirty="0">
                <a:solidFill>
                  <a:schemeClr val="bg2"/>
                </a:solidFill>
                <a:hlinkClick r:id="rId63" action="ppaction://hlinksldjump"/>
              </a:rPr>
              <a:t>. Desarrollo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3" action="ppaction://hlinksldjump"/>
              </a:rPr>
              <a:t>Sistemas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60" name="159 Rectángulo"/>
          <p:cNvSpPr/>
          <p:nvPr/>
        </p:nvSpPr>
        <p:spPr>
          <a:xfrm>
            <a:off x="4216971" y="6173688"/>
            <a:ext cx="49904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4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4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161" name="160 Conector recto"/>
          <p:cNvCxnSpPr>
            <a:stCxn id="63" idx="2"/>
          </p:cNvCxnSpPr>
          <p:nvPr/>
        </p:nvCxnSpPr>
        <p:spPr>
          <a:xfrm>
            <a:off x="690001" y="5174502"/>
            <a:ext cx="0" cy="1267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180 Rectángulo"/>
          <p:cNvSpPr/>
          <p:nvPr/>
        </p:nvSpPr>
        <p:spPr>
          <a:xfrm>
            <a:off x="5113948" y="5555772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5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5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82" name="181 Rectángulo"/>
          <p:cNvSpPr/>
          <p:nvPr/>
        </p:nvSpPr>
        <p:spPr>
          <a:xfrm>
            <a:off x="5107741" y="5254017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66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66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66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66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83" name="182 Rectángulo"/>
          <p:cNvSpPr/>
          <p:nvPr/>
        </p:nvSpPr>
        <p:spPr>
          <a:xfrm>
            <a:off x="5765237" y="5546557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7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7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84" name="183 Rectángulo"/>
          <p:cNvSpPr/>
          <p:nvPr/>
        </p:nvSpPr>
        <p:spPr>
          <a:xfrm>
            <a:off x="5759030" y="5244802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68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68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68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68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62" name="161 Rectángulo"/>
          <p:cNvSpPr/>
          <p:nvPr/>
        </p:nvSpPr>
        <p:spPr>
          <a:xfrm>
            <a:off x="3661176" y="3682703"/>
            <a:ext cx="90873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tx1"/>
                </a:solidFill>
                <a:hlinkClick r:id="rId69" action="ppaction://hlinksldjump"/>
              </a:rPr>
              <a:t>Unidad Ejecutora de Proyectos</a:t>
            </a:r>
            <a:endParaRPr lang="es-SV" sz="400" dirty="0">
              <a:solidFill>
                <a:schemeClr val="tx1"/>
              </a:solidFill>
            </a:endParaRPr>
          </a:p>
        </p:txBody>
      </p:sp>
      <p:cxnSp>
        <p:nvCxnSpPr>
          <p:cNvPr id="163" name="162 Conector recto"/>
          <p:cNvCxnSpPr>
            <a:stCxn id="162" idx="3"/>
          </p:cNvCxnSpPr>
          <p:nvPr/>
        </p:nvCxnSpPr>
        <p:spPr>
          <a:xfrm>
            <a:off x="4569911" y="3790715"/>
            <a:ext cx="587216" cy="167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9106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8843" y="744211"/>
            <a:ext cx="8438602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Administrar, conservar y proteger el patrimonio documental de la institución y contribuir a la 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transparencia y acceso a la Información pública.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bajo su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mando, estableciendo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mecanismos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con las diferentes dependencias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Institución, relacionados con el desempeño de las funciones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Dirección Superior.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adecuar depósitos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archivos.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gestionar proyectos de conservación, automatización y digitalización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el corto, mediano y largo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plazo.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seguridad y resguardo bajo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estandarizadas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implementación de medidas de automatización, digitalización u otras medidas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respaldo de la información, garantizando la organización y conservación en el soporte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papel.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lineamientos 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la gestión de archivos.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Jhoan Berlay Menjívar Pleitez.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6754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Gestión Documental y Archivo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(UGDA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264" y="6169967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07016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36501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s-SV" dirty="0" smtClean="0">
                <a:solidFill>
                  <a:schemeClr val="tx1"/>
                </a:solidFill>
              </a:rPr>
              <a:t>Unidad Ejecutora de Proyectos “ Rehabilitación de las Obras de Captación , Potabilización y Electromecánicas de Planta Potabilizadora Las Pavas, municipio de San Pablo </a:t>
            </a:r>
            <a:r>
              <a:rPr lang="es-SV" dirty="0" err="1" smtClean="0">
                <a:solidFill>
                  <a:schemeClr val="tx1"/>
                </a:solidFill>
              </a:rPr>
              <a:t>Tacachico</a:t>
            </a:r>
            <a:r>
              <a:rPr lang="es-SV" dirty="0" smtClean="0">
                <a:solidFill>
                  <a:schemeClr val="tx1"/>
                </a:solidFill>
              </a:rPr>
              <a:t>, departamento de la Libertad. El Salvador”.</a:t>
            </a:r>
          </a:p>
          <a:p>
            <a:pPr marL="0" indent="0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SV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SV" dirty="0" smtClean="0">
                <a:solidFill>
                  <a:schemeClr val="bg1"/>
                </a:solidFill>
              </a:rPr>
              <a:t>En proceso.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859131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3454" y="752677"/>
            <a:ext cx="8363272" cy="54241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y coordinar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operaciones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comerciales y atención al cliente,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descuidar el aspecto social, afín de mejorar la imagen y los ingresos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empresa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garantizando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el flujo normal de recursos financieros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 planes de desarrollo comercial que contengan la fijación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 metas, políticas tarifarias, captación de ingresos, etc. así como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mismos.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asesorar las unidades que conforman la gerencia, en la formulación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programas, presupuestos y sistemas de evaluación y control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investigación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mercado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objeto de garantizar que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institución realice sean prioritarias y que permitan la recuperación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eficiente funcionamiento de las Sucursales para que se coordinen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operativas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regiones.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evaluaciones y mejoras permanentemente sobre la calidad de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producida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fines de proyecciones comerciales que permitan mejorar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periódicamente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administración comercial.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para la utilización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recursos 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  <a:endParaRPr lang="es-SV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Ing. José Osmín Domínguez Meléndez.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4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32601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Comercial: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33596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91960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46004"/>
            <a:ext cx="8507288" cy="5751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nivel nacional las actividades de lectura, facturación, aviso,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reclamos. 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resolución de problemas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implementar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registros y controles, así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informar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responsable las actualizaciones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cuentas individuales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usuarios, por medio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controles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proporcionen de manera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exactitud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estados de cuenta de cada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cliente.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lectura y aviso de medidores se realice con la periodicidad requerida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acuerdo a normas establecidas,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reportes de facturación y hacerlos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Financiera Institucional o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programas de lectura, facturación y aviso y desarrollarlos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tiempos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la base de información del sistema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comercial(facturación).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del programa de facturación a nivel de todas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controles de calidad en el proceso de emisión de facturación, a fin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molestias a los clientes y pérdidas financieras para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empresa.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trabajos ejecutados por las empresas contratistas en las áreas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inspección, facturación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aviso.</a:t>
            </a: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Hugo Armando Arévalo Merino.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299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450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57989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operaciones comerciales: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165304"/>
            <a:ext cx="151891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061789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1560" y="692696"/>
            <a:ext cx="8275240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verificar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satisfacción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 con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respecto al buen trato y oportuna atención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usuarios, en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Sucursales. También supervisa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reclamos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quejas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canalizadas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áreas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cuales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corresponda la resolución de cada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caso, adicionalmente supervisa la actualización del Catastro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validar los informes de las actividades de las Sucursales y Catastro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la actualización del registro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garantizando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confiabilidad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Coordinadores de Sucursales visiten quincenalmente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sucursales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monitoreen que se están cumpliendo los instructivos vigentes. Así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solicitar reportes de cada visita.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Coordinadores 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aseguren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sucursales cuenten con recursos humanos, materiales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tecnológicos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garanticen el buen servicio a los usuarios.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datos estadísticos de los reportes 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Sub-Gerencia.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unidades y el personal bajo su mando ejecuten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manuales, reglamentos, resoluciones de junta, procedimientos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dictadas por la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Carlos Alfredo Tejada Rodríguez.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5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11560" y="197106"/>
            <a:ext cx="8590077" cy="707886"/>
          </a:xfrm>
          <a:custGeom>
            <a:avLst/>
            <a:gdLst>
              <a:gd name="connsiteX0" fmla="*/ 0 w 8496944"/>
              <a:gd name="connsiteY0" fmla="*/ 0 h 707886"/>
              <a:gd name="connsiteX1" fmla="*/ 8496944 w 8496944"/>
              <a:gd name="connsiteY1" fmla="*/ 0 h 707886"/>
              <a:gd name="connsiteX2" fmla="*/ 8496944 w 8496944"/>
              <a:gd name="connsiteY2" fmla="*/ 707886 h 707886"/>
              <a:gd name="connsiteX3" fmla="*/ 0 w 8496944"/>
              <a:gd name="connsiteY3" fmla="*/ 707886 h 707886"/>
              <a:gd name="connsiteX4" fmla="*/ 0 w 8496944"/>
              <a:gd name="connsiteY4" fmla="*/ 0 h 707886"/>
              <a:gd name="connsiteX0" fmla="*/ 0 w 8590077"/>
              <a:gd name="connsiteY0" fmla="*/ 0 h 707886"/>
              <a:gd name="connsiteX1" fmla="*/ 8496944 w 8590077"/>
              <a:gd name="connsiteY1" fmla="*/ 0 h 707886"/>
              <a:gd name="connsiteX2" fmla="*/ 8590077 w 8590077"/>
              <a:gd name="connsiteY2" fmla="*/ 411553 h 707886"/>
              <a:gd name="connsiteX3" fmla="*/ 0 w 8590077"/>
              <a:gd name="connsiteY3" fmla="*/ 707886 h 707886"/>
              <a:gd name="connsiteX4" fmla="*/ 0 w 8590077"/>
              <a:gd name="connsiteY4" fmla="*/ 0 h 707886"/>
              <a:gd name="connsiteX0" fmla="*/ 0 w 8590077"/>
              <a:gd name="connsiteY0" fmla="*/ 0 h 411553"/>
              <a:gd name="connsiteX1" fmla="*/ 8496944 w 8590077"/>
              <a:gd name="connsiteY1" fmla="*/ 0 h 411553"/>
              <a:gd name="connsiteX2" fmla="*/ 8590077 w 8590077"/>
              <a:gd name="connsiteY2" fmla="*/ 411553 h 411553"/>
              <a:gd name="connsiteX3" fmla="*/ 59266 w 8590077"/>
              <a:gd name="connsiteY3" fmla="*/ 360753 h 411553"/>
              <a:gd name="connsiteX4" fmla="*/ 0 w 8590077"/>
              <a:gd name="connsiteY4" fmla="*/ 0 h 4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0077" h="411553">
                <a:moveTo>
                  <a:pt x="0" y="0"/>
                </a:moveTo>
                <a:lnTo>
                  <a:pt x="8496944" y="0"/>
                </a:lnTo>
                <a:lnTo>
                  <a:pt x="8590077" y="411553"/>
                </a:lnTo>
                <a:lnTo>
                  <a:pt x="59266" y="360753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Atención al Cliente: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78064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562220"/>
            <a:ext cx="8496944" cy="59171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roporcionar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oportunamente y con la calidad requerida el mantenimiento preventivo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correctivo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mobiliario, equipo de oficina y de transporte, así 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instalaciones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infraestructura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de las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seguimiento al funcionamiento de las Unidades de Patrimonio,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servicios Generales y de Operaciones de Servicios Generales,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incluyen: flota vehicular, mantenimiento instalaciones, combustible 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intendencia.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Monitorear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el funcionamiento de los servicios generales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gestionar políticas para la asignación de vehículos, combustible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de patrimonio, administración y operación de servicios generales.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Elías Antonio Hasbun Gattas.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9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18864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Servicios Generales y Patrimonio: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0" y="180064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10463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557972"/>
            <a:ext cx="8640959" cy="61958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ejecutar, dirigir y controlar las actividades que de manera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coordinada permitan la gestión óptima de los bienes muebles, inmuebles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de la institución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gestión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 que permita administrar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manera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 y sustentable al largo plazo, tanto los Activos Fijos institucionales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materiales y suministros ubicados en Almacenes propiedad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movimientos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salidas y transferencias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Fijos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de materiales y suministros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Almacenes.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la política institucional de gestión de activos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la estrategia institucional de gestión de Activos Fijos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planes de gestión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Elisa Carolina Guandique de Sandoval.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</a:rPr>
              <a:t>: 1</a:t>
            </a:r>
            <a:endParaRPr lang="es-SV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188640"/>
            <a:ext cx="8225846" cy="707886"/>
          </a:xfrm>
          <a:custGeom>
            <a:avLst/>
            <a:gdLst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0 w 8208912"/>
              <a:gd name="connsiteY3" fmla="*/ 707886 h 707886"/>
              <a:gd name="connsiteX4" fmla="*/ 0 w 8208912"/>
              <a:gd name="connsiteY4" fmla="*/ 0 h 707886"/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3994389 w 8208912"/>
              <a:gd name="connsiteY3" fmla="*/ 404027 h 707886"/>
              <a:gd name="connsiteX4" fmla="*/ 0 w 8208912"/>
              <a:gd name="connsiteY4" fmla="*/ 707886 h 707886"/>
              <a:gd name="connsiteX5" fmla="*/ 0 w 8208912"/>
              <a:gd name="connsiteY5" fmla="*/ 0 h 707886"/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3994389 w 8208912"/>
              <a:gd name="connsiteY3" fmla="*/ 404027 h 707886"/>
              <a:gd name="connsiteX4" fmla="*/ 16934 w 8208912"/>
              <a:gd name="connsiteY4" fmla="*/ 420020 h 707886"/>
              <a:gd name="connsiteX5" fmla="*/ 0 w 8208912"/>
              <a:gd name="connsiteY5" fmla="*/ 0 h 707886"/>
              <a:gd name="connsiteX0" fmla="*/ 0 w 8225846"/>
              <a:gd name="connsiteY0" fmla="*/ 0 h 420020"/>
              <a:gd name="connsiteX1" fmla="*/ 8208912 w 8225846"/>
              <a:gd name="connsiteY1" fmla="*/ 0 h 420020"/>
              <a:gd name="connsiteX2" fmla="*/ 8225846 w 8225846"/>
              <a:gd name="connsiteY2" fmla="*/ 420020 h 420020"/>
              <a:gd name="connsiteX3" fmla="*/ 3994389 w 8225846"/>
              <a:gd name="connsiteY3" fmla="*/ 404027 h 420020"/>
              <a:gd name="connsiteX4" fmla="*/ 16934 w 8225846"/>
              <a:gd name="connsiteY4" fmla="*/ 420020 h 420020"/>
              <a:gd name="connsiteX5" fmla="*/ 0 w 8225846"/>
              <a:gd name="connsiteY5" fmla="*/ 0 h 42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25846" h="420020">
                <a:moveTo>
                  <a:pt x="0" y="0"/>
                </a:moveTo>
                <a:lnTo>
                  <a:pt x="8208912" y="0"/>
                </a:lnTo>
                <a:lnTo>
                  <a:pt x="8225846" y="420020"/>
                </a:lnTo>
                <a:lnTo>
                  <a:pt x="3994389" y="404027"/>
                </a:lnTo>
                <a:lnTo>
                  <a:pt x="16934" y="42002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Patrimonio: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376800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25255"/>
            <a:ext cx="8361205" cy="55120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dministrar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registrar y controlar los Activos Fijos, bienes muebles e inmuebles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 de manera eficiente con base a los lineamientos del Sistema de Gestión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movimientos de ingresos, egresos y transferencias de activo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fijo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bienes con valor menor a $600.00 utilizados en el desarrollo diario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ejecutar inventarios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mobiliario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equipo de oficina asignado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una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activo fijo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planes de gestión de activo fijo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Llevar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registro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movilización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activos y bienes entre el personal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inventarios y registros de los activos fijos de la institución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mecanizados y/o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manuales.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 Sr. David Rafael Sigüenza Aguirre.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31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11229" y="254551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Departamento de Activo Fijos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Institucionales: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445911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73996"/>
            <a:ext cx="8640960" cy="58953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y controlar las existencias de materiales y suministros en Almacenes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manera eficiente y con base a los lineamientos del Sistema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Existencias de ANDA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control de los movimientos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ingresos,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salidas y transferencias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materiales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suministros en almacenes, utilizados en el desarrollo diario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transferencias entre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ejecutar inventarios en Almacenes propiedad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existencias en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gestión de existencias en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inventarios y registros de existencias en Almacenes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controles mecanizados y/o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Lic. Emilio Roberto Alexander Melara Moreno.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11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31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42</a:t>
            </a:r>
          </a:p>
          <a:p>
            <a:pPr marL="457200" indent="-45720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3" y="404664"/>
            <a:ext cx="7564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Almacenes Institucionales: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150798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13561"/>
            <a:ext cx="8373616" cy="60315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jecutar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que permitan la gestión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operación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flota vehicular, mantenimiento de las instalaciones y los proyectos especiales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del cumplimento de las misiones institucionales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ejecutar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preventivo de lubricación y engrase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5,000 y 10,000 kilómetros de la flota automotriz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Taller de Mecánica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mantenimiento preventivo y correctivo de la flota vehicular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coordinación de personal de Ordenanzas, la limpieza de planteles y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fotocopiadoras.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vigentes.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:Ing. José Luis Roberto Handal Linares.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76617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 Operación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Servicios Generales: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163908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s-SV" sz="21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Junta de Gobierno es la responsable de ejercer y determinar las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facultades y atribuciones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encuentran establecidas en la Ley de la Administración Nacional de Acueductos y Alcantarillados así como a la Política general de la Institución. La Junta de Gobierno de la ANDA esta compuesta por un Presidente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cinco Directores Propietarios y cinco Adjuntos. El Presidente tendrá un Suplente. </a:t>
            </a: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(Presidente) Dr. Felipe Alexander Rivas Villatoro.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Hombres:9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13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419273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Junta de Gobierno: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5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802328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3204" y="764704"/>
            <a:ext cx="8229600" cy="553532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responsable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evaluar las actividades que de manera sistemática y coordinada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óptima del uso vehicular,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instalaciones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combustible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lograr los más altos niveles de eficiencia de la organización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organizar   el 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de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   de   herramientas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sistemáticas,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apoyo a misiones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flota vehicular institucional por medios mecanizados.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asignación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vehículos  a  misiones  solicitadas  a  través  del  Sistema 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Trasporte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vales de combustible y Autorización de Permisos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presentar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jefatura reportes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rendimiento de la flota vehicular a nivel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 y  monitorear  el  uso  a  nivel  Nacional,  permiso  de  horas  no  hábil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permisos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más de veinticuatro horas de los vehículos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de alertas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óptimo uso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vehicular.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autorización de permisos de circulación de vehículos en horas no hábiles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misión oficial a planteles o dependencias en misiones mayores de ocho horas.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Inga. Rocío del Carmen Bolaños Padilla.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/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971600" y="35543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Administración de Servicios Generales: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241855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3285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fortalecer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proceso de desarrollo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mediante la formulación e implementación de planes y proyectos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modernización que coadyuven al logro de objetivos institucionales, pues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dichos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son implementados a nivel nacional, propiciando un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servicio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población en general. Esta Dirección contará con el apoyo de la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Servicios en Línea,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antes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Center y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Unidad de Monitoreo de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Lectura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Georeferencia.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Así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las Unidades de Desarrollo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Sistemas,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Centro de Datos y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Virtualización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Centro de Impresiones y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Digitalización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Soporte Técnico.</a:t>
            </a: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Jorge Alberto Sosa Baños.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224612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de Tecnologías de la Información: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007698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relacionadas con la recepción de llamadas telefónicas de reclamos y quejas de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342900" indent="-3429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reclamos y quejas a las unidades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corresponda.</a:t>
            </a:r>
          </a:p>
          <a:p>
            <a:pPr marL="342900" indent="-3429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supervisar y controlar el equipo de evaluadores asignados al Centro de Llamadas a fin que se cumplan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tiempos de reparación establecidos brindando un servicio 7/24 que satisfaga a los usuarios.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Yesenia Esmeralda Romero de Blanco.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42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87624" y="476672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Servicios en Línea: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4164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37083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24165"/>
            <a:ext cx="8373616" cy="525658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logística de monitoreo que apoye la Iniciativa Institucional de Modernizar el Proceso de Lectura de Medidores, (con Equipo Handheld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),posibilitando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mayor transparencia en el cobro del suministro de agua potable, detectando en mayor grado anomalías en el proceso, tal como, conexiones ilícitas no reportadas, servicios directos y generando un insumo más preciso del estado de las acometidas a nivel nacional.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Marko Antonio Aguilera Martínez.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</a:t>
            </a: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18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40466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Monitoreo de Lectura y Georeferencia: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36178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71321"/>
            <a:ext cx="8229600" cy="496855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crear </a:t>
            </a: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mantener la infraestructura tecnológica que apoye los procesos de todas las áreas que conforman la Institución y que utilizan equipo informático, telefonía o infraestructura de red, garantizando seguridad, confidencialidad, operatividad y eficiencia en los procesos, información, intercambio de datos y mensajería que circula en los recursos de comunicaciones de la institución.</a:t>
            </a:r>
            <a:endParaRPr lang="es-SV" sz="3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</a:t>
            </a: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Jefe de la Unidad 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Román Amilcar Nieves Parada.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17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567408" y="263435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Soporte Técnico: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770772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54961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diseñar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crear y administrar la estructura de datos de la Institución y de otros elementos involucrados con dicha estructura, desarrollando e implantando estándares y procedimientos de seguridad e integridad de la información. </a:t>
            </a: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Oscar Baltazar Valiente Melgar.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9 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26064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Centro de Datos y Virtualización: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052114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la información de las diferentes regiones para desarrollar el proceso de impresión de facturas y digitalización de documentos u otros servicios de impresión, desarrollando e implantando estándares y procedimientos de seguridad e integridad de la información.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Roberto Antonio Gochez Aragón.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5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301953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Impresiones y Digitalización: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27510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476672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Desarrollo de Sistemas: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5259233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Mario Enrique Vidal Hernández.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9</a:t>
            </a: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90872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el desarrollo tecnológico de la Institución en materia de evaluación, desarrollo y administración de sistemas de información, programas y aplicativos, que se hayan determinado como necesarios o facilitadores de los procesos y estrategias Institucionales.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677102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23472"/>
            <a:ext cx="8352928" cy="52024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suministro de los servicios de acueductos y alcantarillados en forma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 costo razonable y con la calidad sanitaria requerida, mediante la aplicación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y acciones en materia técnica, administrativa y financiera, así como también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formulación, ejecución y seguimiento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lineamientos a las dependencias sobre el cumplimiento de la ley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aquellos orientados a lograr la eficiencia institucional y la mejora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servicios.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 funcionamiento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Subdirección de Ingeniería y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y Monitoreo a la ejecución del Plan de Trabajo de las unidades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organizativas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dependen jerárquicamente de la Dirección.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sistema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agua en la producción y distribución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José Saul Vásquez Ortega.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25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219806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Técnica: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132672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13137"/>
            <a:ext cx="8229600" cy="535216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desarrollar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científico tecnológicas, en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área de recursos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hídricos, realizando estudios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hidrogeológicos  para  la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determinación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nuevas  fuentes 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abastecimiento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actualización de producción de manantiales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captaciones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ríos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delimitación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áreas de recarga de acuíferos y  áreas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protección. Coordinar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 ejecución   de   proyectos   de   perforación   de   pozos 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realizados internamente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por la empresa privada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coordinar  la  ejecución  de  investigaciones  de  caracterización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aprovechamiento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recursos  hídricos  y  otros  temas  asociados,    integrando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equipos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trabajo  y  cumpliendo   con  las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fases de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investigación  técnica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científica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siguiendo el plan estratégico institucional y los planes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formulación y ejecución de proyectos de corto, mediano y largo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plazo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coordinación con otras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acceso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resultados  de  las  investigaciones  realizadas  por 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 de  los  estudios  hidrogeológicos,  aforos  de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manantiales, pozos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perforaciones y limpiezas a la Dirección Técnica o superior.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Identificar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instituciones interesadas en patrocinar o participar en 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interés  institucional relativas a la hidrogeología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afines.</a:t>
            </a:r>
          </a:p>
          <a:p>
            <a:pPr marL="0" indent="0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Dagoberto Arévalo Herrera.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56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45291" y="188640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Investigación Hidrogeológica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Pozos: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060515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979" y="995968"/>
            <a:ext cx="8517632" cy="561662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s-SV" sz="16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stablecer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procedimientos que la Unidad de Auditoria Interna de la ANDA,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desarrollara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los diferentes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auditoria y determinar su importancia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ámbito institucional para el fortalecimiento del control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interno. Aplicar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uniformes en el desarrollo del trabajo de la Unidad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 Interna. Establecer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criterios para el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trabajo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auditoria. Orientar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 Unidad de Auditoria Interna hacia la consecución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objetivos.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adecuados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comunicación y coordinación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diferentes dependencias de la Institución, relacionados con el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desempeño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de la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mantener en la unidad un sistema de información y control que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permita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permanentemente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resultado de actividades desarrolladas en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auditorias.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Auditorias y Exámenes Especiales en forma selectiva a las diferentes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dependencias de la Institución, para verificar el cumplimiento de las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legales, de las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disposiciones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administrativas, políticas, procedimientos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regulaciones aplicables al desarrollo de las operaciones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ES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Lic. José Arturo Chachagua Pimentel.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14</a:t>
            </a: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9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23 </a:t>
            </a:r>
          </a:p>
          <a:p>
            <a:pPr marL="0" indent="0" algn="just">
              <a:buNone/>
            </a:pPr>
            <a:endParaRPr lang="es-SV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40466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Auditoría Interna: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  <a:hlinkClick r:id="rId2" action="ppaction://hlinksldjump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681289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77390"/>
            <a:ext cx="8424936" cy="60806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encarga de analizar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muestras de aguas provenientes de fuentes, procesos de potabilización, redes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distribución,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investigación y materia prima utilizada en los procesos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cumplimiento con los requisitos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salvadoreña.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los resultados de las pruebas analíticas de muestras de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aguas residuales, que son analizadas en las diferentes áreas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laboratorio; manteniendo un sistema de calidad de acuerdo a los requerimientos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NSR ISO/IEC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17025:2005.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Proveer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necesaria  para  evaluar  la  calidad  del  agua  en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para cumplir con los requisitos de calidad que exige la norma salvadoreña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obligatoria para la calidad del agua potable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análisis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físico - químico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microbiológico para proveer información que permita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que son vertidas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ANDA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cuerpos receptores.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Douglas Ernesto García Sarmiento.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37</a:t>
            </a: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18864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Laboratorio: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054663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 seguimiento a los programas de pre inversión (estudios, diseños,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de inversión, con base a las políticas institucionales, controla y regula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ambientales, operadoras externas, sistemas rurales, agua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factibilidades y seguimiento y monitoreo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proyectos. 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la ejecución de proyectos de inversión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fondos internos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coordinar,   controlar   y   liquidar   los   proyectos   de   introducción,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rehabilitación y ampliación de obras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captación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tratamiento,   conducción,   almacenamiento   y   distribución   de  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también sobre la evacuación, tratamiento y disposición final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dar seguimiento  a  la  formulación y  ejecución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Programa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programas,  proyectos  en  ejecución,  así  como  desarrollar 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seguimiento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Joel Thomas Dietrich Boekle..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403648" y="33265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Sub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de  Ingeniería y Proyectos: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84386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2025" y="721882"/>
            <a:ext cx="8507288" cy="611138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brindar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 especializada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Organizaciones y comunidades rurales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Administradoras de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zonas rurales de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Salvador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las áreas de operación, administración y gestión comercial de los servicios,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fortalecimiento de las capacidades locales para la recuperación, uso, manejo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conservación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recurso hídrico, con enfoque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sostenibilidad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así como también, en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buenas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prácticas de saneamiento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el funcionamiento de la Unidad, estableciendo los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garanticen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Promover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formalización y asociatividad de organizaciones administradoras de agua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en las comunidades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un inventario pormenorizado de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organizaciones administradoras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sistemas de agua potable a nivel rural, y de las comunidades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suscripción de convenios de asistencia técnica y administrativa de la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organizaciones administradoras de sistemas de agua potable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rural; así como velar por el estricto cumplimiento de los mismos por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partes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programa anual de asistencia técnica y administrativa, dirigido a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Organizaciones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Administradoras de Sistemas de Agua Potable y Saneamiento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programas y campañas educativas en coordinación con otras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instituciones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gubernamentales y no gubernamentales, orientadas a la concientización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uso racional del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investigaciones que permitan conocer la calidad del agua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existente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las zonas rurales del país e implementar acciones estratégicas para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conservación de dicho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Ayudar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aseguramiento del uso sostenible, disponibilidad, calidad del agua potable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zonas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 del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país.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divulgar las normativas técnicas y reglamentaciones pertinentes para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desarrollo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gestión, usos, protección y manejo de las aguas y saneamiento rural,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tomando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cuenta la legislación vigente.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Unidad: Ing. Nicolás Coto Viera.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12</a:t>
            </a:r>
            <a:endParaRPr lang="es-SV" sz="5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221" y="260648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Atención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Comunidades Rurales: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24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95128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59803"/>
            <a:ext cx="8229600" cy="57454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gestión estratégica, administrativa, operativa y financiera de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proyectos, 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cumpla con los principios de eficiencia, eficacia, transparencia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economía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manejo de los recursos provenientes de la cooperación externa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préstamos, donaciones) y de la contrapartida local del GOES; así como dinamizar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liderazgo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internos de trabajo, de tal forma que respondan a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exigencias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resultados programáticos y contractuales, por cada fuente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financiamiento.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coordinar y  supervisar las  distintas  actividades  que  se  desarrollan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bajo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responsabilidad.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 las  acciones  necesarias  para  la  buena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 Proyecto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ANDA,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MARN  y  con  el  FISDL,  así  como  también  con  la  Oficina 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Cooperación de Agua y Saneamiento (OFCAS) o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representante.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Mario Alfonso Martínez Valladares.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5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14 </a:t>
            </a:r>
          </a:p>
          <a:p>
            <a:pPr marL="0" indent="0" algn="just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sz="1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258912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Agua y Saneamiento Fondos BID –AECID 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608417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764704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elaboración  de  diseños  electromecánicos  eficientes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energía  eléctrica  institucional,  que  permitan  brindar  el  suministro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 la  población  que  lo  demanda;  proponiendo  la  implementación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lograr la eficiencia energética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dirigir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funcionamiento  de  la  Unidad,  estableciendo 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 de  comunicación  y  coordinación  que  garanticen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dirigir  técnica  y  administrativamente,  los  proyectos  en  ejecución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realización  de  levantamiento  topográfico,  evaluación,  análisis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cálculo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los diseños de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diferentes   mecanismos   de   control   y   coordinar   las   acciones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otras instancias del sector,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seguimiento efectivo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campo a los proyectos finalizados en períodos de vigencia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garantías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buena obra. 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Inga. Ana Cecibel García de Mayorga.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18456" y="195317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Diseños Electromecánico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Eficiencia Energética: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7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813529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8944" y="764704"/>
            <a:ext cx="8229600" cy="51454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elaborar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diseños  de  proyectos  de  introducción,  ampliación  y  mejoramiento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sistemas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acueductos, alcantarillado sanitario o saneamiento básico, garantizando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eficiente  ejecución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permitan  suministrar un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  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 que  lo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demanda. 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los  programas  de  preinversión  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lleven a cabo sobre la  base de las normas técnicas establecidas en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el funcionamiento de la Unidad, estableciendo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que garanticen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dirigir técnica y administrativamente,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ejecución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levantamiento topográfico, evaluación, análisis y cálculo para los diseños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los parámetros de diseño y construcción.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Roberto Recinos Hernández.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7056" y="260648"/>
            <a:ext cx="7813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Diseño y Formulación de Proyectos: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093296"/>
            <a:ext cx="151891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774098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20872"/>
            <a:ext cx="822960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verificar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contractual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operadoras descentralizadas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ANDA,  a  través  de:  Planificar,  organizar,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capacitar, supervisar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liquidación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contratos    vigentes    de   ANDA   con   las   operadoras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descentralizadas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velando    por    su    puntual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cumplimiento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 ambas    partes  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establecimiento de mediciones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   índices    de    gestión    definidos,    emitiendo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recomendaciones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oportunas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implementación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continua.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vigentes que le sean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cumplimiento  por  parte  de  las  operadoras  descentralizadas,  de  todas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 los  contratos  de  administración  de  servicios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saneamiento,  a  través  del    seguimiento  a  las  cláusulas  contractuales  de 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suscritos vigentes con las operadoras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descentralizadas.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Raúl Antonio Rivas Montalvo.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1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3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4 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35224" y="332656"/>
            <a:ext cx="765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Administración de Sistemas Descentralizados: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234079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encargada crear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mantener  y  actualizar  el  Catastro  de  Redes  y  el  Sistema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Geográfico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enlazando con el Catastro Comercial. 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Catastro Central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Custodiar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de datos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levantamiento de la información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campo.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visitas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campo para verificar y contrastar los trabajos que se están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levantamiento de datos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actualización de la Base Gráfica del Catastro Físico Municipal,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Catastro de Redes, y el SIG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Verificar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catastral para alimentar la base de datos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contenido.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cuatro Regiones, la planificación y elaboración del plano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Municipio.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Arq. Luis Guillermo Aparicio Navarrete.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Hombres:1 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1</a:t>
            </a: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94623" y="332656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Catastro Central de Redes: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07784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1393" y="723472"/>
            <a:ext cx="8362478" cy="58953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y da seguimiento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Gestión Ambiental 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velando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Normas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incorporación de la variable ambiental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planes, programas, proyectos y acciones relacionadas al abastecimiento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saneamiento.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asesorar y dar seguimiento a los procedimientos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políticas,  planes,  programas,  proyectos  y  acciones  ambientales  de  acuerdo  a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 ambiental.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 Legislación Ambiental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institución, así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 de las  condiciones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los  permisos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 Resoluciones  Ambientales  otorgados  por  el  Ministerio  de  Medio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Recursos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 conocer a las instancias de la ANDA, normas y reglamentos vigentes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Arq. Roxana Patricia Canizalez Valencia.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4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11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038" y="3457575"/>
            <a:ext cx="414337" cy="10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97083" y="204609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 Factibilidades: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505004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73996"/>
            <a:ext cx="8229600" cy="59673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y da seguimiento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Gestión Ambiental 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velando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Normas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incorporación de la variable ambiental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planes, programas, proyectos y acciones relacionadas al abastecimiento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saneamiento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asesorar y dar seguimiento a los procedimientos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políticas,  planes,  programas,  proyectos  y  acciones  ambientales  de  acuerdo  a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normativa ambiental.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 Legislación Ambiental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institución, así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 de las  condiciones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los  permisos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 Resoluciones  Ambientales  otorgados  por  el  Ministerio  de  Medio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Recursos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 conocer a las instancias de la ANDA, normas y reglamentos vigentes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ambiental.</a:t>
            </a: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Zobeyda Marisol Valencia de Toledo.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23674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Gestión Ambiental: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454011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1017" y="876548"/>
            <a:ext cx="8327268" cy="58052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disponibilidad financiera para las inversiones y gastos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funcionamiento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así como para cumplir con las obligaciones de pago con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organismos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nacionales e internacionales, con apego al marco legal vigente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integrar y supervisar las actividades de Presupuesto,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Tesorería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Contabilidad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para el cumplimiento de las políticas, normas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SAFI dictados por el Ministerio de Hacienda. 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proyecciones financieras,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flujos de caja de corto,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mediano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largo plazo. 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disponibilidades del flujo de efectivo y proveer a la Dirección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Superior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necesaria para la toma de decisiones. 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Licda. Ana Gloria Munguía Vda. De Berrios.</a:t>
            </a: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73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50</a:t>
            </a: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:123 </a:t>
            </a: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600" dirty="0"/>
          </a:p>
          <a:p>
            <a:endParaRPr lang="es-SV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99592" y="260648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Financiera Institucional (UFI):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164018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373616" cy="55054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coordinar el seguimiento a proyectos de inversión financiados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fondos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internos y externos, consolidando y verificando los avances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dichos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  de  seguimiento   y  gestionar  información  de  proyectos 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ejecutores  de  proyectos  la  sistematización  de  información  para  el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comunitarios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contacto  con  administradores  y/o  supervisores,  respecto  al seguimiento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  el   cumplimiento   de   la   presentación   de   los   informes   mensuales 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supervisión.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Francisco Salvador Hernández Gómez.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6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33265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Seguimiento y Monitoreo de Proyectos: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601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675593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27547"/>
            <a:ext cx="8229600" cy="57332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población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usuaria y manejar efectivamente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residuales, mediante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de los sistemas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alcantarillados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la  operación  y  mantenimiento  de  los  sistemas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alcantarillados  sanitarios,  la  ejecución  de  proyectos  y  control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suministra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propuesta  de  normativa  para  la  utilización  y  tratamiento  de 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superficiales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 subterráneas  y  disponer  de  las  mismas  para  la  provisión  de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mecanismos   de   gestión   que   permitan   la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  de   los   sistemas   de   acueductos   y   alcantarillados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básicas  necesarias  para  cumplir  con  la  normativa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 existente.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Miguel Angel León.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1</a:t>
            </a: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436022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Metropolitana: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26175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015788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91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llevar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registro  digital  de  la  ubicación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georeferenciados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todos  los  componentes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agua  potable  y  alcantarillado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sanitario,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el  uso  de  los  métodos,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procedimientos  adecuados  y  debidamente  fundamentados,  que  permitan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actualizada  de  cada  uno  de  los  componentes  de  los  sistemas,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recursos  por  medio  de  la  focalización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necesidades  en  la  red,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 servirá   para   que   las   unidades   correspondientes   puedan   elaborar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se  apeguen  a  la  realidad  que  se  tiene  en  campo  para  los 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componentes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sistemas  de  ANDA,  sean  estos  de  servicios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georeferenciados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a  través  de  esquemas  de  amarres  y/o  por  medio  de  sistemas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 (Con información  de materiales,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diámetros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niveles,  válvulas,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Sr. Filadelfo Edgardo López Saravia.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23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02264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Catastro de Redes Región Metropolitana: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02336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32766"/>
            <a:ext cx="8229600" cy="564856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dar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  la   gestión   administrativa   de   las   Regiones,   en   lo   referente   a   la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del presupuesto, gestiones para la adquisición de bienes y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servicios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región, apoyo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logístico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el desarrollo de los objetivos y metas de las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la  región  y  gestionar  ante  las  áreas  correspondientes,  la  dotación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dichos 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recursos.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Mario César Esquivel Pérez.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332656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Administrativo Región Metropolitana: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127680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6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las Áreas asignadas, referentes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distribución del agua potable, así como la evacuación de los sistemas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 Región Metropolitana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perforación de pozos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 realizadas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contratistas. La adquisición de servicios especializados para la perforación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pozos, en caso que la Región no esté en capacidad de hacerlos y el diseño,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carpeta final del proyecto y/o ejecución de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introducción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y alcantarillado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relacionados a las necesidades de operación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de abastecimiento y evacuación de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habilitar obras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 red de distribución de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sistema de alcantarillado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aprobar horas extras del personal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René Salvador Cardoza Flores.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2</a:t>
            </a: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98960" y="332656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Región Metropolitana: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905750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192" y="764704"/>
            <a:ext cx="8229600" cy="50734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en forma eficiente la producción y distribución de agua potable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cumpliendo con la Norma Salvadoreña Obligatoria de Agua 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relativas al agua para consumo humano; así 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evacuación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residuales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 ordinario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manteniendo en óptimas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infraestructura; 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coadyuvar en proyectos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expansión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comunidades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rurales, urbanizaciones 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diferentes modalidades y 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preparación de carpetas técnicas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propios y comunidades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los habitantes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Región, de tal forma que cumpla con las normas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población y la capacidad instalada de los sistemas, que incluya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vigentes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regionales de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Esteban Rutilio Rauda.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871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970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26064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Operaciones Región Metropolitana: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508383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001419"/>
          </a:xfrm>
        </p:spPr>
        <p:txBody>
          <a:bodyPr>
            <a:normAutofit fontScale="25000" lnSpcReduction="20000"/>
          </a:bodyPr>
          <a:lstStyle/>
          <a:p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en forma eficiente la producción y los procesos de potabilización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Planta Las Pavas, cumpliendo con la norma salvadoreña obligatoria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para el consumo humano, así como manteniendo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óptimas condiciones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equipos y la infraestructura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producción,  mantenimiento  y  calidad  del  agua  de  La  Planta 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establecer  controles  de  tiempos  de  operación  y  volúmenes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producción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Planta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procesos  de  tratamiento  y  calidad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físico - químico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bacteriológico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producida.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cumplimiento  de  las  normativas  técnicas  y  ambientales  vigente 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 Planta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costos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operación  y  mantenimiento  de  los  sistemas,  cumpliendo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estándares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consumos de energía eléctrica con la finalidad de disminuir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preventivo  y  correctivo  a  los  equipos  y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maquinaria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Planta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Pavas.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Hugo Oswaldo Vásquez Ramírez.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101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5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sz="2500" dirty="0"/>
          </a:p>
        </p:txBody>
      </p:sp>
      <p:sp>
        <p:nvSpPr>
          <p:cNvPr id="4" name="3 CuadroTexto"/>
          <p:cNvSpPr txBox="1"/>
          <p:nvPr/>
        </p:nvSpPr>
        <p:spPr>
          <a:xfrm>
            <a:off x="716443" y="332656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Planta Potabilizadora Las Pavas: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472902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la población usuaria y manejar efectivamente las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eficiente administración de los sistemas de acueductos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eficientemente la operación y mantenimiento de los sistemas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 alcantarillados sanitarios, la ejecución de proyectos y control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agua que suministra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en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de la Unidad de Catastro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 de la Región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de los registros de información de la tubería como tipo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diámetro, fecha de instalación, vida útil y presión a la que está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sometida.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y  seguimiento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manejo de la ubicación geográfica de cada sistema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parte de la Región en el fin de apoyar en las actividades de operación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Frederick Antonio Benitez Cardona. (AdHonorem)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27584" y="30129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Región 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968222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23472"/>
            <a:ext cx="8229600" cy="60486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registro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ubicación georeferenciados de todos los componentes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y alcantarillado sanitario, con el uso de los métodos,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procedimientos adecuados y debidamente fundamentados, que permitan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actualizada de cada uno de los componentes de los sistemas,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recursos por medio de la focalización de las necesidades en la red,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servirá para que las unidades correspondientes puedan elaborar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apeguen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realidad que se tiene en campo para los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ANDA, sean estos de servicios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georeferenciados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válvulas,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Arq. Marcela Elizabeth Esquivel Morán.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194737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Catastro de Redes Región 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982089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4879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s-SV" sz="2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encargada de coordinar   y   dar seguimiento   a   la   gestión   administrativa   de   las   Regiones,   en   lo   referente   a   la formulación y seguimiento del presupuesto, gestiones para la adquisición de bienes y servicios a la región, apoyo logístico para el desarrollo de los objetivos y metas de las dependencias  de  la  región  y  gestionar  ante  las  áreas  correspondientes,  la  dotación oportuna  de  dichos 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recursos.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Héctor Salvador Larios Revelo.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7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49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54868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Administrativo Región 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093296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95129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3597" y="849398"/>
            <a:ext cx="8229600" cy="600860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asesorar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asistencia a la Dirección Superior y a todas las Unidades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cumplimiento de las exigencias de la Ley de Acceso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 (LAIP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fin de garantizar el derecho al acceso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pública, atender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Lineamientos emanados por el Instituto de Acceso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 de conformidad a lo establecido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de Acceso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adecuados de comunicación y coordinación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dependencias de la Institución, relacionados con el desempeño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 la Unidad ejecute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Recabar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Gerencias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Administrativas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responsables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aportar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Acceso a la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Pública, información Oficiosa.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Verificar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la información recibida de las Gerencias y Unidades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que esta sea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Difundir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oficiosa a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ciudadanos y  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Instituto de Acceso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Pública.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Morena Guadalupe Juárez.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2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4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899592" y="260648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Acceso a la Información Pública (UAIP):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451717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6555" y="740465"/>
            <a:ext cx="8363272" cy="608629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 de agua potable a la población,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cumpliendo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la  Norma  Salvadoreña  Obligatoria  de  Agua  Potable  y  otras  normativas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 agua  para  consumo  humano;  así  como  la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evacuación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tratamiento  de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   de    tipo    ordinario,    manteniendo    en    óptimas    condiciones  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hidráulica,  los  sistemas  mecánicos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las  plantas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coordinando    con    la    gerencia    de    mantenimiento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sistemas  mecánicos,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 y las subestaciones eléctricas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también  coadyuvar 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expansión  a  comunidades  rurales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sus diferentes modalidades.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producción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abastecimiento  de  agua  potable  a  los  habitantes 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atiende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Región, de tal forma que cumpla con las normas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consumo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 y  en  concordancia  con  la  capacidad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instalada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sistemas,   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incluya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 clase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 Ing. José Luis Hércules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62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629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64568" y="18864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Operaciones Región Central: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371550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843528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abastecer de agua potable a la población usuaria y manejar efectivamente las aguas residuales, mediante la eficiente administración de los sistemas de acueductos y alcantarillados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funciones: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la  operación  y  mantenimiento  de  los  sistemas  de acueductos  y  alcantarillados  sanitarios,  la  ejecución  de  proyectos  y  control  de calidad del agua que suministra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mecanismos   de   gestión   que   permitan   la   operación   y   el mantenimiento   eficiente   de   los   sistemas   de   acueductos   y   alcantarillados sanitarios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necesarias  para  cumplir  con  la  normativa  ambiental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existente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formulación  de  programas  de  preinversión  de  proyectos  de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  potable   y   alcantarillado   sanitario,   en   coordinación   con   personal especializado de la Dirección Técnica y Gerencia de Planificación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 Ing. René Arnoldo Benavides Larín.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6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-9144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12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76617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 Región Occidental: </a:t>
            </a:r>
            <a:r>
              <a:rPr lang="es-SV" sz="8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SV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 </a:t>
            </a:r>
            <a:endParaRPr lang="es-SV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87587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33797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llevar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registro  digital  de  la  ubicación  georeferenciados  de  todos  los  componentes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agua  potable  y  alcantarillado  sanitario,  con  el  uso  de  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métodos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procedimientos  adecuados  y  debidamente  fundamentados,  que  permitan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actualizada  de  cada  uno  de  los  componentes  de  los  sistemas,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recursos  por  medio  de  la  focalización  de  las  necesidades  en 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 servirá   para   que   las   unidades   correspondientes   puedan   elaborar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se  apeguen  a  la  realidad  que  se  tiene  en  campo  para  los  proyectos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914400" indent="-9144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sean estos de servicios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válvulas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Walter Oswaldo Catacho Regalado.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-9144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27827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Catastro de Redes Región Occidental: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545040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encargada de coordinar   y   dar seguimiento   a   la   gestión   administrativa   de   las   Regiones,   en   lo   referente   a   la formulación y seguimiento del presupuesto, gestiones para la adquisición de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bienes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servicios a la región, apoyo logístico para el desarrollo de los objetivos y metas de las dependencias  de  la  región  y  gestionar  ante  las  áreas  correspondientes,  la  dotación oportuna  de  dichos  recursos</a:t>
            </a: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Mauricio Ernesto Navarro Castaneda.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332656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Administrativo Región Occidental: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38575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1397" y="764704"/>
            <a:ext cx="8373616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de agua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cumpliendo con la Norma Salvadoreña Obligatoria de Agua Potable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relativas al agua para consumo humano; así como la evacuación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aguas residuales de tipo ordinario, manteniendo en óptimas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infraestructura hidráulica, las plantas de bombeo; también coadyuvar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de expansión a comunidades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periurbanas y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 en sus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modalidades. 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habitantes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 tal forma que cumpla con las normas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población y la capacidad instalada de los sistemas, que incluya toda clase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vigentes en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regionales de su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José Humberto Guzmán Carias.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5777" y="188640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Operaciones Región Occidental: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431832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2265" y="836712"/>
            <a:ext cx="8363272" cy="594904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la población usuaria y manejar efectivamente las aguas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eficiente administración de los sistemas de acueductos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 la   operación   y 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 de   los   sistemas   de acueductos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alcantarillados sanitarios, la ejecución de proyectos y control de calidad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que suministra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mecanismos  de  gestión  que  permitan  la  operación y  el mantenimiento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 alcantarillados sanitarios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normativa  para  la  utilización  y  tratamiento  de  aguas  superficiales  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subterráneas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disponer de las mismas para la provisión de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funcionamiento  eficiente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administrativos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–financieros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humanos en la región y su interacción con el nivel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José Neftalí Cañas Platero 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62447" y="26064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egión Oriental: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937982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301608" cy="5924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registro digital de la ubicación georeferenciados de todos los componentes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y alcantarillado sanitario, con el uso de los métodos,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y debidamente fundamentados, que permitan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actualizada de cada uno de los componentes de los sistemas,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recursos por medio de la focalización de las necesidades en la red,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servirá para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unidades correspondientes puedan elaborar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apeguen a la realidad que se tiene en campo para los proyectos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ANDA, sean estos de servicios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acueductos y/o alcantarillados sanitarios de la 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válvulas,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0" indent="0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David Josué González Zelaya.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4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276617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Catastro de Redes Región Oriental: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506493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  y   dar seguimiento   a   la   gestión   administrativa   de   las   Regiones,   en   lo   referente   a   la formulación y seguimiento del presupuesto, gestiones para la adquisición de bienes y servicios a la región, apoyo logístico para el desarrollo de los objetivos y metas de las dependencias  de  la  región  y  gestionar  ante  las  áreas  correspondientes,  la  dotación oportuna  de  dichos  recursos</a:t>
            </a: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Julio Antonio Ávalos Gómez.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62068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Administrativo Región Oriental: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66188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73996"/>
            <a:ext cx="8363272" cy="53521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de agua potable a la población,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cumpliendo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Norma Salvadoreña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Obligatoria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 y otras normativas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agua para consumo humano; así como la evacuación y tratamiento de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de tipo ordinario, manteniendo en óptimas condiciones la infraestructura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hidráulica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los sistemas mecánicos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las plantas de bombeo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subestaciones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eléctricas; también coadyuvar en proyectos de expansión a comunidades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urbanizaciones en sus diferentes modalidades.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 tal forma que cumpla con las normas de calidad vigentes en 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país.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consumo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capacidad instalada de los sistemas, que incluya toda clase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básicas en todas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regionales de su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Jorge Alberto Ortez Reyes.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325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348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94866" y="332656"/>
            <a:ext cx="7049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Operaciones Región Oriental: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858738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58819"/>
            <a:ext cx="8345016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construcción y mantenimiento de los sistemas electromecánicos a nivel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preventivo y correctivo electromecánico de  los equipos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de producción, distribución y saneamiento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gestionar  y  facilitar  los  recursos  necesarios  para  que  los  Encargados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realicen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 para el mantenimiento preventivo y correctivo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estaciones de bombeo de agua potable y plantas de tratamiento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negras.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del  personal  bajo  su  mando,  estableciendo  los  mecanismos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comunicación   que   permitan   el   buen   desempeño   las   labores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información que control de los costos de la unidad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 y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permita evaluar los resultados de las actividades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desarrolladas.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Cristian Alberto Miranda García.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7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121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260648"/>
            <a:ext cx="8028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Mantenimiento Electromecánico: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697737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373616" cy="60611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elaborar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actas de Junta de Gobierno, así como establecer mecanismos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dependencias involucradas para el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acuerdos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emanados de la misma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adecuados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comunicación y coordinación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dependencias de la Institución,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desempeño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dependencias institucionales el cumplimiento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adquiridas por la Junta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obligaciones institucionales adquiridas por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Junta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 con la Presidencia y Direcciones para la elaboración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reuniones de la Junta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0" indent="0" algn="just">
              <a:buNone/>
            </a:pP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Licda. Zulma Verónica Palacios Casco.</a:t>
            </a: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4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1</a:t>
            </a: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3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36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36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188640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Secretaría: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023233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92696"/>
            <a:ext cx="8305700" cy="59171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gestionar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Adquisiciones y Contrataciones de obras, bienes y servicios,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conformidad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lo establecido en la Ley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Adquisiciones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Contrataciones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 (LACAP) y su Reglamento, a lo indicado por la Unidad Normativa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Adquisiciones y Contrataciones de la Administración Pública (UNAC),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Convenios 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Tratados Internacionales, así como de otras leyes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aplicables.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políticas, lineamientos y disposiciones técnicas que sean establecidas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la UNAC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y ejecutar todos los procesos de adquisiciones y contrataciones objeto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LACAP; y la normativa de organismos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Financiadores.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procesos de adquisición y contratación de obras, bienes y servicios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regulados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LACAP;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llevará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expediente de todas sus actuaciones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 de contratación, desde el requerimiento de la Unidad Solicitante hasta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liquidación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obra, bien 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enlace entre la UNAC y las dependencias de la institución, en cuanto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técnicas, flujos y registros de información y otros aspectos que se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deriven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gestión de adquisiciones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contrataciones.</a:t>
            </a: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Licda. Xenia Gaitán de Hernández.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25 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116632"/>
            <a:ext cx="8431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Adquisiciones y Contrataciones Institucionales (UACI):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057932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373616" cy="590465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asegurar que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objetivo fundamental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“Proveer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ayudar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proveer a los habitantes de la República, de los servicios de acueductos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alcantarillados”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 y el Gobierno Central.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Aprobar el Plan de Compras Institucional para la adquisición de  toda clase de bienes muebles o inmuebles por cualquier titulo o medio legal, pudiendo retener, conservar, funcionar y administrar dichos bienes; y disponer de aquellos que considere innecesarios.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proceso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enajenar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un todo de acuerdo a las disposiciones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pertinentes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Código Civil, aquellos bienes raíces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accesorios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sean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los fines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de ANDA.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Suscribir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arrendamiento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comodato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cualquiera otra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transacción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raíces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muebles con el Estado, o con cualquier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oficial o corporación de derecho público, o con personas jurídicas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 invertir el producto de dichas operaciones en los fines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marca esta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ley, sin perjuicio de lo dispuesto en el art. 134 de la Constitución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República.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Aceptar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donaciones o subsidios del Estado, o de cualquiera institución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corporación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derecho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personas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particulares.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Dr. Felipe Alexander Rivas Villatoro.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9</a:t>
            </a:r>
          </a:p>
          <a:p>
            <a:pPr marL="0" lvl="0" indent="0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12</a:t>
            </a:r>
            <a:endParaRPr lang="es-E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 smtClean="0"/>
          </a:p>
          <a:p>
            <a:pPr marL="0" indent="0" algn="just">
              <a:buNone/>
            </a:pPr>
            <a:endParaRPr lang="es-SV" sz="1600" dirty="0"/>
          </a:p>
          <a:p>
            <a:pPr marL="0" indent="0" algn="just">
              <a:buNone/>
            </a:pPr>
            <a:endParaRPr lang="es-SV" sz="1600" dirty="0"/>
          </a:p>
          <a:p>
            <a:pPr algn="just"/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1403648" y="188640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Presidencia: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159410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Anda claro">
      <a:dk1>
        <a:srgbClr val="003E6C"/>
      </a:dk1>
      <a:lt1>
        <a:srgbClr val="0084B4"/>
      </a:lt1>
      <a:dk2>
        <a:srgbClr val="FFFFFF"/>
      </a:dk2>
      <a:lt2>
        <a:srgbClr val="E6FFFE"/>
      </a:lt2>
      <a:accent1>
        <a:srgbClr val="0084B4"/>
      </a:accent1>
      <a:accent2>
        <a:srgbClr val="00B0F0"/>
      </a:accent2>
      <a:accent3>
        <a:srgbClr val="1B5B90"/>
      </a:accent3>
      <a:accent4>
        <a:srgbClr val="002E51"/>
      </a:accent4>
      <a:accent5>
        <a:srgbClr val="00425A"/>
      </a:accent5>
      <a:accent6>
        <a:srgbClr val="0084B4"/>
      </a:accent6>
      <a:hlink>
        <a:srgbClr val="0084B4"/>
      </a:hlink>
      <a:folHlink>
        <a:srgbClr val="5EBAFF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2991</TotalTime>
  <Words>12002</Words>
  <Application>Microsoft Office PowerPoint</Application>
  <PresentationFormat>Presentación en pantalla (4:3)</PresentationFormat>
  <Paragraphs>1029</Paragraphs>
  <Slides>69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69</vt:i4>
      </vt:variant>
    </vt:vector>
  </HeadingPairs>
  <TitlesOfParts>
    <vt:vector size="70" baseType="lpstr">
      <vt:lpstr>Paja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Martínez</dc:creator>
  <cp:lastModifiedBy>Claudia Marlene Martinez de Meléndez</cp:lastModifiedBy>
  <cp:revision>203</cp:revision>
  <dcterms:created xsi:type="dcterms:W3CDTF">2016-09-13T14:57:11Z</dcterms:created>
  <dcterms:modified xsi:type="dcterms:W3CDTF">2018-11-08T22:03:59Z</dcterms:modified>
</cp:coreProperties>
</file>