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91" r:id="rId19"/>
    <p:sldId id="292" r:id="rId20"/>
    <p:sldId id="294" r:id="rId21"/>
    <p:sldId id="295" r:id="rId22"/>
    <p:sldId id="296" r:id="rId23"/>
    <p:sldId id="298" r:id="rId24"/>
    <p:sldId id="300" r:id="rId25"/>
    <p:sldId id="302" r:id="rId26"/>
    <p:sldId id="303" r:id="rId27"/>
    <p:sldId id="304" r:id="rId28"/>
    <p:sldId id="305" r:id="rId29"/>
    <p:sldId id="306" r:id="rId30"/>
    <p:sldId id="307" r:id="rId31"/>
    <p:sldId id="310" r:id="rId32"/>
    <p:sldId id="311" r:id="rId33"/>
    <p:sldId id="312" r:id="rId34"/>
    <p:sldId id="273" r:id="rId35"/>
    <p:sldId id="274" r:id="rId36"/>
    <p:sldId id="275" r:id="rId37"/>
    <p:sldId id="276" r:id="rId38"/>
    <p:sldId id="315" r:id="rId39"/>
    <p:sldId id="317" r:id="rId40"/>
    <p:sldId id="319" r:id="rId41"/>
    <p:sldId id="321" r:id="rId42"/>
    <p:sldId id="322" r:id="rId43"/>
    <p:sldId id="323" r:id="rId44"/>
    <p:sldId id="324" r:id="rId45"/>
    <p:sldId id="326" r:id="rId46"/>
    <p:sldId id="327" r:id="rId47"/>
    <p:sldId id="328" r:id="rId48"/>
    <p:sldId id="329" r:id="rId49"/>
    <p:sldId id="278" r:id="rId50"/>
    <p:sldId id="280" r:id="rId51"/>
    <p:sldId id="281" r:id="rId52"/>
    <p:sldId id="285" r:id="rId53"/>
    <p:sldId id="283" r:id="rId54"/>
    <p:sldId id="286" r:id="rId55"/>
    <p:sldId id="287" r:id="rId56"/>
    <p:sldId id="288" r:id="rId57"/>
    <p:sldId id="289" r:id="rId58"/>
    <p:sldId id="290" r:id="rId59"/>
    <p:sldId id="330" r:id="rId60"/>
    <p:sldId id="331" r:id="rId61"/>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46" autoAdjust="0"/>
    <p:restoredTop sz="94660"/>
  </p:normalViewPr>
  <p:slideViewPr>
    <p:cSldViewPr snapToGrid="0">
      <p:cViewPr varScale="1">
        <p:scale>
          <a:sx n="66" d="100"/>
          <a:sy n="66" d="100"/>
        </p:scale>
        <p:origin x="-126"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Consolidado!$B$2</c:f>
              <c:strCache>
                <c:ptCount val="1"/>
                <c:pt idx="0">
                  <c:v>M3 SERVIDOS</c:v>
                </c:pt>
              </c:strCache>
            </c:strRef>
          </c:tx>
          <c:invertIfNegative val="0"/>
          <c:trendline>
            <c:trendlineType val="linear"/>
            <c:dispRSqr val="0"/>
            <c:dispEq val="0"/>
          </c:trendline>
          <c:cat>
            <c:numRef>
              <c:f>Consolidado!$A$3:$A$49</c:f>
              <c:numCache>
                <c:formatCode>m/d/yyyy</c:formatCode>
                <c:ptCount val="47"/>
                <c:pt idx="0">
                  <c:v>42475</c:v>
                </c:pt>
                <c:pt idx="1">
                  <c:v>42476</c:v>
                </c:pt>
                <c:pt idx="2">
                  <c:v>42477</c:v>
                </c:pt>
                <c:pt idx="3">
                  <c:v>42478</c:v>
                </c:pt>
                <c:pt idx="4">
                  <c:v>42479</c:v>
                </c:pt>
                <c:pt idx="5">
                  <c:v>42480</c:v>
                </c:pt>
                <c:pt idx="6">
                  <c:v>42481</c:v>
                </c:pt>
                <c:pt idx="7">
                  <c:v>42482</c:v>
                </c:pt>
                <c:pt idx="8">
                  <c:v>42483</c:v>
                </c:pt>
                <c:pt idx="9">
                  <c:v>42484</c:v>
                </c:pt>
                <c:pt idx="10">
                  <c:v>42485</c:v>
                </c:pt>
                <c:pt idx="11">
                  <c:v>42486</c:v>
                </c:pt>
                <c:pt idx="12">
                  <c:v>42487</c:v>
                </c:pt>
                <c:pt idx="13">
                  <c:v>42488</c:v>
                </c:pt>
                <c:pt idx="14">
                  <c:v>42489</c:v>
                </c:pt>
                <c:pt idx="15">
                  <c:v>42490</c:v>
                </c:pt>
                <c:pt idx="16">
                  <c:v>42492</c:v>
                </c:pt>
                <c:pt idx="17">
                  <c:v>42493</c:v>
                </c:pt>
                <c:pt idx="18">
                  <c:v>42494</c:v>
                </c:pt>
                <c:pt idx="19">
                  <c:v>42495</c:v>
                </c:pt>
                <c:pt idx="20">
                  <c:v>42496</c:v>
                </c:pt>
                <c:pt idx="21">
                  <c:v>42497</c:v>
                </c:pt>
                <c:pt idx="22">
                  <c:v>42498</c:v>
                </c:pt>
                <c:pt idx="23">
                  <c:v>42499</c:v>
                </c:pt>
                <c:pt idx="24">
                  <c:v>42501</c:v>
                </c:pt>
                <c:pt idx="25">
                  <c:v>42502</c:v>
                </c:pt>
                <c:pt idx="26">
                  <c:v>42503</c:v>
                </c:pt>
                <c:pt idx="27">
                  <c:v>42504</c:v>
                </c:pt>
                <c:pt idx="28">
                  <c:v>42505</c:v>
                </c:pt>
                <c:pt idx="29">
                  <c:v>42506</c:v>
                </c:pt>
                <c:pt idx="30">
                  <c:v>42507</c:v>
                </c:pt>
                <c:pt idx="31">
                  <c:v>42508</c:v>
                </c:pt>
                <c:pt idx="32">
                  <c:v>42509</c:v>
                </c:pt>
                <c:pt idx="33">
                  <c:v>42510</c:v>
                </c:pt>
                <c:pt idx="34">
                  <c:v>42511</c:v>
                </c:pt>
                <c:pt idx="35">
                  <c:v>42512</c:v>
                </c:pt>
                <c:pt idx="36">
                  <c:v>42513</c:v>
                </c:pt>
                <c:pt idx="37">
                  <c:v>42514</c:v>
                </c:pt>
                <c:pt idx="38">
                  <c:v>42515</c:v>
                </c:pt>
                <c:pt idx="39">
                  <c:v>42516</c:v>
                </c:pt>
                <c:pt idx="40">
                  <c:v>42517</c:v>
                </c:pt>
                <c:pt idx="41">
                  <c:v>42518</c:v>
                </c:pt>
                <c:pt idx="42">
                  <c:v>42519</c:v>
                </c:pt>
                <c:pt idx="43">
                  <c:v>42520</c:v>
                </c:pt>
                <c:pt idx="44">
                  <c:v>42521</c:v>
                </c:pt>
                <c:pt idx="45">
                  <c:v>42522</c:v>
                </c:pt>
                <c:pt idx="46">
                  <c:v>42523</c:v>
                </c:pt>
              </c:numCache>
            </c:numRef>
          </c:cat>
          <c:val>
            <c:numRef>
              <c:f>Consolidado!$B$3:$B$49</c:f>
              <c:numCache>
                <c:formatCode>General</c:formatCode>
                <c:ptCount val="47"/>
                <c:pt idx="0">
                  <c:v>440</c:v>
                </c:pt>
                <c:pt idx="1">
                  <c:v>492</c:v>
                </c:pt>
                <c:pt idx="2">
                  <c:v>552</c:v>
                </c:pt>
                <c:pt idx="3">
                  <c:v>719</c:v>
                </c:pt>
                <c:pt idx="4">
                  <c:v>661</c:v>
                </c:pt>
                <c:pt idx="5">
                  <c:v>607</c:v>
                </c:pt>
                <c:pt idx="6">
                  <c:v>659</c:v>
                </c:pt>
                <c:pt idx="7">
                  <c:v>758</c:v>
                </c:pt>
                <c:pt idx="8">
                  <c:v>775</c:v>
                </c:pt>
                <c:pt idx="9">
                  <c:v>416</c:v>
                </c:pt>
                <c:pt idx="10">
                  <c:v>728</c:v>
                </c:pt>
                <c:pt idx="11">
                  <c:v>660</c:v>
                </c:pt>
                <c:pt idx="12">
                  <c:v>1078</c:v>
                </c:pt>
                <c:pt idx="13">
                  <c:v>936</c:v>
                </c:pt>
                <c:pt idx="14">
                  <c:v>1011</c:v>
                </c:pt>
                <c:pt idx="15">
                  <c:v>848</c:v>
                </c:pt>
                <c:pt idx="16">
                  <c:v>880</c:v>
                </c:pt>
                <c:pt idx="17">
                  <c:v>898</c:v>
                </c:pt>
                <c:pt idx="18">
                  <c:v>1023</c:v>
                </c:pt>
                <c:pt idx="19">
                  <c:v>859</c:v>
                </c:pt>
                <c:pt idx="20">
                  <c:v>1031</c:v>
                </c:pt>
                <c:pt idx="21">
                  <c:v>1006</c:v>
                </c:pt>
                <c:pt idx="22">
                  <c:v>579</c:v>
                </c:pt>
                <c:pt idx="23">
                  <c:v>1177</c:v>
                </c:pt>
                <c:pt idx="24">
                  <c:v>1438</c:v>
                </c:pt>
                <c:pt idx="25">
                  <c:v>1032</c:v>
                </c:pt>
                <c:pt idx="26">
                  <c:v>1015</c:v>
                </c:pt>
                <c:pt idx="27">
                  <c:v>819</c:v>
                </c:pt>
                <c:pt idx="28">
                  <c:v>445</c:v>
                </c:pt>
                <c:pt idx="29">
                  <c:v>1116</c:v>
                </c:pt>
                <c:pt idx="30">
                  <c:v>1056</c:v>
                </c:pt>
                <c:pt idx="31">
                  <c:v>1149</c:v>
                </c:pt>
                <c:pt idx="32">
                  <c:v>1009</c:v>
                </c:pt>
                <c:pt idx="33">
                  <c:v>1033</c:v>
                </c:pt>
                <c:pt idx="34">
                  <c:v>836</c:v>
                </c:pt>
                <c:pt idx="35">
                  <c:v>620</c:v>
                </c:pt>
                <c:pt idx="36">
                  <c:v>1211</c:v>
                </c:pt>
                <c:pt idx="37">
                  <c:v>875</c:v>
                </c:pt>
                <c:pt idx="38">
                  <c:v>1081</c:v>
                </c:pt>
                <c:pt idx="39">
                  <c:v>1007</c:v>
                </c:pt>
                <c:pt idx="40">
                  <c:v>1016</c:v>
                </c:pt>
                <c:pt idx="41">
                  <c:v>693</c:v>
                </c:pt>
                <c:pt idx="42">
                  <c:v>419</c:v>
                </c:pt>
                <c:pt idx="43">
                  <c:v>861</c:v>
                </c:pt>
                <c:pt idx="44">
                  <c:v>926</c:v>
                </c:pt>
              </c:numCache>
            </c:numRef>
          </c:val>
          <c:extLst xmlns:c16r2="http://schemas.microsoft.com/office/drawing/2015/06/chart">
            <c:ext xmlns:c16="http://schemas.microsoft.com/office/drawing/2014/chart" uri="{C3380CC4-5D6E-409C-BE32-E72D297353CC}">
              <c16:uniqueId val="{00000000-973E-43A6-918C-DCF7FD05BEEE}"/>
            </c:ext>
          </c:extLst>
        </c:ser>
        <c:dLbls>
          <c:showLegendKey val="0"/>
          <c:showVal val="0"/>
          <c:showCatName val="0"/>
          <c:showSerName val="0"/>
          <c:showPercent val="0"/>
          <c:showBubbleSize val="0"/>
        </c:dLbls>
        <c:gapWidth val="0"/>
        <c:axId val="38082560"/>
        <c:axId val="130557632"/>
      </c:barChart>
      <c:dateAx>
        <c:axId val="38082560"/>
        <c:scaling>
          <c:orientation val="minMax"/>
        </c:scaling>
        <c:delete val="0"/>
        <c:axPos val="b"/>
        <c:numFmt formatCode="dd\-mm;@" sourceLinked="0"/>
        <c:majorTickMark val="none"/>
        <c:minorTickMark val="none"/>
        <c:tickLblPos val="nextTo"/>
        <c:crossAx val="130557632"/>
        <c:crosses val="autoZero"/>
        <c:auto val="1"/>
        <c:lblOffset val="100"/>
        <c:baseTimeUnit val="days"/>
      </c:dateAx>
      <c:valAx>
        <c:axId val="130557632"/>
        <c:scaling>
          <c:orientation val="minMax"/>
        </c:scaling>
        <c:delete val="0"/>
        <c:axPos val="l"/>
        <c:title>
          <c:tx>
            <c:rich>
              <a:bodyPr/>
              <a:lstStyle/>
              <a:p>
                <a:pPr>
                  <a:defRPr sz="900">
                    <a:latin typeface="Maiandra GD" panose="020E0502030308020204" pitchFamily="34" charset="0"/>
                  </a:defRPr>
                </a:pPr>
                <a:r>
                  <a:rPr lang="es-SV" sz="900">
                    <a:latin typeface="Maiandra GD" panose="020E0502030308020204" pitchFamily="34" charset="0"/>
                  </a:rPr>
                  <a:t>M3</a:t>
                </a:r>
                <a:r>
                  <a:rPr lang="es-SV" sz="900" baseline="0">
                    <a:latin typeface="Maiandra GD" panose="020E0502030308020204" pitchFamily="34" charset="0"/>
                  </a:rPr>
                  <a:t> de agua</a:t>
                </a:r>
                <a:endParaRPr lang="es-SV" sz="900">
                  <a:latin typeface="Maiandra GD" panose="020E0502030308020204" pitchFamily="34" charset="0"/>
                </a:endParaRPr>
              </a:p>
            </c:rich>
          </c:tx>
          <c:layout/>
          <c:overlay val="0"/>
        </c:title>
        <c:numFmt formatCode="General" sourceLinked="1"/>
        <c:majorTickMark val="out"/>
        <c:minorTickMark val="none"/>
        <c:tickLblPos val="nextTo"/>
        <c:crossAx val="380825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20"/>
      <c:rotY val="200"/>
      <c:rAngAx val="0"/>
      <c:perspective val="0"/>
    </c:view3D>
    <c:floor>
      <c:thickness val="0"/>
    </c:floor>
    <c:sideWall>
      <c:thickness val="0"/>
    </c:sideWall>
    <c:backWall>
      <c:thickness val="0"/>
    </c:backWall>
    <c:plotArea>
      <c:layout>
        <c:manualLayout>
          <c:layoutTarget val="inner"/>
          <c:xMode val="edge"/>
          <c:yMode val="edge"/>
          <c:x val="4.2387047676951239E-3"/>
          <c:y val="7.400774925702093E-2"/>
          <c:w val="0.52810291081015404"/>
          <c:h val="0.80944439652681888"/>
        </c:manualLayout>
      </c:layout>
      <c:pie3DChart>
        <c:varyColors val="1"/>
        <c:ser>
          <c:idx val="0"/>
          <c:order val="0"/>
          <c:dPt>
            <c:idx val="0"/>
            <c:bubble3D val="0"/>
            <c:extLst xmlns:c16r2="http://schemas.microsoft.com/office/drawing/2015/06/chart">
              <c:ext xmlns:c16="http://schemas.microsoft.com/office/drawing/2014/chart" uri="{C3380CC4-5D6E-409C-BE32-E72D297353CC}">
                <c16:uniqueId val="{00000000-F97A-4E7B-9FEC-CBCF80B12156}"/>
              </c:ext>
            </c:extLst>
          </c:dPt>
          <c:dPt>
            <c:idx val="1"/>
            <c:bubble3D val="0"/>
            <c:extLst xmlns:c16r2="http://schemas.microsoft.com/office/drawing/2015/06/chart">
              <c:ext xmlns:c16="http://schemas.microsoft.com/office/drawing/2014/chart" uri="{C3380CC4-5D6E-409C-BE32-E72D297353CC}">
                <c16:uniqueId val="{00000001-F97A-4E7B-9FEC-CBCF80B12156}"/>
              </c:ext>
            </c:extLst>
          </c:dPt>
          <c:dPt>
            <c:idx val="2"/>
            <c:bubble3D val="0"/>
            <c:extLst xmlns:c16r2="http://schemas.microsoft.com/office/drawing/2015/06/chart">
              <c:ext xmlns:c16="http://schemas.microsoft.com/office/drawing/2014/chart" uri="{C3380CC4-5D6E-409C-BE32-E72D297353CC}">
                <c16:uniqueId val="{00000002-F97A-4E7B-9FEC-CBCF80B12156}"/>
              </c:ext>
            </c:extLst>
          </c:dPt>
          <c:dPt>
            <c:idx val="3"/>
            <c:bubble3D val="0"/>
            <c:extLst xmlns:c16r2="http://schemas.microsoft.com/office/drawing/2015/06/chart">
              <c:ext xmlns:c16="http://schemas.microsoft.com/office/drawing/2014/chart" uri="{C3380CC4-5D6E-409C-BE32-E72D297353CC}">
                <c16:uniqueId val="{00000003-F97A-4E7B-9FEC-CBCF80B12156}"/>
              </c:ext>
            </c:extLst>
          </c:dPt>
          <c:dPt>
            <c:idx val="4"/>
            <c:bubble3D val="0"/>
            <c:extLst xmlns:c16r2="http://schemas.microsoft.com/office/drawing/2015/06/chart">
              <c:ext xmlns:c16="http://schemas.microsoft.com/office/drawing/2014/chart" uri="{C3380CC4-5D6E-409C-BE32-E72D297353CC}">
                <c16:uniqueId val="{00000004-F97A-4E7B-9FEC-CBCF80B12156}"/>
              </c:ext>
            </c:extLst>
          </c:dPt>
          <c:dPt>
            <c:idx val="5"/>
            <c:bubble3D val="0"/>
            <c:extLst xmlns:c16r2="http://schemas.microsoft.com/office/drawing/2015/06/chart">
              <c:ext xmlns:c16="http://schemas.microsoft.com/office/drawing/2014/chart" uri="{C3380CC4-5D6E-409C-BE32-E72D297353CC}">
                <c16:uniqueId val="{00000005-F97A-4E7B-9FEC-CBCF80B12156}"/>
              </c:ext>
            </c:extLst>
          </c:dPt>
          <c:dPt>
            <c:idx val="6"/>
            <c:bubble3D val="0"/>
            <c:extLst xmlns:c16r2="http://schemas.microsoft.com/office/drawing/2015/06/chart">
              <c:ext xmlns:c16="http://schemas.microsoft.com/office/drawing/2014/chart" uri="{C3380CC4-5D6E-409C-BE32-E72D297353CC}">
                <c16:uniqueId val="{00000006-F97A-4E7B-9FEC-CBCF80B12156}"/>
              </c:ext>
            </c:extLst>
          </c:dPt>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OIR!$E$30:$E$36</c:f>
              <c:strCache>
                <c:ptCount val="7"/>
                <c:pt idx="0">
                  <c:v>Requerimientos de Información Oficiosa</c:v>
                </c:pt>
                <c:pt idx="1">
                  <c:v>Requerimientos de Información Pública</c:v>
                </c:pt>
                <c:pt idx="2">
                  <c:v>Requerimientos  de información Confidencial</c:v>
                </c:pt>
                <c:pt idx="3">
                  <c:v>Requerimientos  de Información Reservada</c:v>
                </c:pt>
                <c:pt idx="4">
                  <c:v>Requerimientos  de Información Inexistente</c:v>
                </c:pt>
                <c:pt idx="5">
                  <c:v>Requerimientos Versión Pública</c:v>
                </c:pt>
                <c:pt idx="6">
                  <c:v>Requerimientos de Datos Personales</c:v>
                </c:pt>
              </c:strCache>
            </c:strRef>
          </c:cat>
          <c:val>
            <c:numRef>
              <c:f>OIR!$F$30:$F$36</c:f>
              <c:numCache>
                <c:formatCode>0</c:formatCode>
                <c:ptCount val="7"/>
                <c:pt idx="0">
                  <c:v>11.363636363636363</c:v>
                </c:pt>
                <c:pt idx="1">
                  <c:v>71.753246753246756</c:v>
                </c:pt>
                <c:pt idx="2">
                  <c:v>5.1948051948051948</c:v>
                </c:pt>
                <c:pt idx="3">
                  <c:v>1.6233766233766231</c:v>
                </c:pt>
                <c:pt idx="4">
                  <c:v>5.1948051948051948</c:v>
                </c:pt>
                <c:pt idx="5">
                  <c:v>3.5714285714285712</c:v>
                </c:pt>
                <c:pt idx="6">
                  <c:v>1.2987012987012987</c:v>
                </c:pt>
              </c:numCache>
            </c:numRef>
          </c:val>
          <c:extLst xmlns:c16r2="http://schemas.microsoft.com/office/drawing/2015/06/chart">
            <c:ext xmlns:c16="http://schemas.microsoft.com/office/drawing/2014/chart" uri="{C3380CC4-5D6E-409C-BE32-E72D297353CC}">
              <c16:uniqueId val="{00000007-F97A-4E7B-9FEC-CBCF80B12156}"/>
            </c:ext>
          </c:extLst>
        </c:ser>
        <c:dLbls>
          <c:showLegendKey val="0"/>
          <c:showVal val="0"/>
          <c:showCatName val="0"/>
          <c:showSerName val="0"/>
          <c:showPercent val="0"/>
          <c:showBubbleSize val="0"/>
          <c:showLeaderLines val="1"/>
        </c:dLbls>
      </c:pie3DChart>
    </c:plotArea>
    <c:legend>
      <c:legendPos val="r"/>
      <c:layout>
        <c:manualLayout>
          <c:xMode val="edge"/>
          <c:yMode val="edge"/>
          <c:x val="0.50093055544668874"/>
          <c:y val="5.0908197179819772E-2"/>
          <c:w val="0.48706304704851533"/>
          <c:h val="0.89818318694266097"/>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2.7191148600872645E-2"/>
          <c:y val="9.7555020568882544E-2"/>
          <c:w val="0.59970009429539839"/>
          <c:h val="0.90244497943111746"/>
        </c:manualLayout>
      </c:layout>
      <c:pie3DChart>
        <c:varyColors val="1"/>
        <c:ser>
          <c:idx val="0"/>
          <c:order val="0"/>
          <c:dLbls>
            <c:dLbl>
              <c:idx val="0"/>
              <c:layout>
                <c:manualLayout>
                  <c:x val="-0.1701344050743657"/>
                  <c:y val="-0.10732830271216098"/>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A23-4963-B0F9-A9861C7181CA}"/>
                </c:ext>
              </c:extLst>
            </c:dLbl>
            <c:dLbl>
              <c:idx val="1"/>
              <c:layout>
                <c:manualLayout>
                  <c:x val="0.14706277340332458"/>
                  <c:y val="3.9993438320209971E-3"/>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A23-4963-B0F9-A9861C7181CA}"/>
                </c:ext>
              </c:extLst>
            </c:dLbl>
            <c:dLbl>
              <c:idx val="2"/>
              <c:layout>
                <c:manualLayout>
                  <c:x val="-1.1920384951881015E-5"/>
                  <c:y val="-1.0468066491688539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0A23-4963-B0F9-A9861C7181CA}"/>
                </c:ext>
              </c:extLst>
            </c:dLbl>
            <c:spPr>
              <a:noFill/>
              <a:ln>
                <a:noFill/>
              </a:ln>
              <a:effectLst/>
            </c:spPr>
            <c:txPr>
              <a:bodyPr/>
              <a:lstStyle/>
              <a:p>
                <a:pPr>
                  <a:defRPr sz="1600"/>
                </a:pPr>
                <a:endParaRPr lang="es-SV"/>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Hoja1!$B$81:$B$87</c:f>
              <c:strCache>
                <c:ptCount val="7"/>
                <c:pt idx="0">
                  <c:v>Suministros fondos propios</c:v>
                </c:pt>
                <c:pt idx="1">
                  <c:v>Servicios fondos propios</c:v>
                </c:pt>
                <c:pt idx="2">
                  <c:v>Obras fondos propios</c:v>
                </c:pt>
                <c:pt idx="3">
                  <c:v>Suministros fondos BID</c:v>
                </c:pt>
                <c:pt idx="4">
                  <c:v>Adquisición de químicos fondos propios</c:v>
                </c:pt>
                <c:pt idx="5">
                  <c:v>Servicios fondos FCAS</c:v>
                </c:pt>
                <c:pt idx="6">
                  <c:v>Suministros fondos FCAS</c:v>
                </c:pt>
              </c:strCache>
            </c:strRef>
          </c:cat>
          <c:val>
            <c:numRef>
              <c:f>Hoja1!$C$81:$C$87</c:f>
              <c:numCache>
                <c:formatCode>_("$"* #,##0.00_);_("$"* \(#,##0.00\);_("$"* "-"??_);_(@_)</c:formatCode>
                <c:ptCount val="7"/>
                <c:pt idx="0">
                  <c:v>1932914.2799999998</c:v>
                </c:pt>
                <c:pt idx="1">
                  <c:v>723634.41</c:v>
                </c:pt>
                <c:pt idx="2">
                  <c:v>197617.31</c:v>
                </c:pt>
                <c:pt idx="3">
                  <c:v>76179.899999999994</c:v>
                </c:pt>
                <c:pt idx="4">
                  <c:v>73688.679999999993</c:v>
                </c:pt>
                <c:pt idx="5">
                  <c:v>25700.82</c:v>
                </c:pt>
                <c:pt idx="6">
                  <c:v>10317.41</c:v>
                </c:pt>
              </c:numCache>
            </c:numRef>
          </c:val>
          <c:extLst xmlns:c16r2="http://schemas.microsoft.com/office/drawing/2015/06/chart">
            <c:ext xmlns:c16="http://schemas.microsoft.com/office/drawing/2014/chart" uri="{C3380CC4-5D6E-409C-BE32-E72D297353CC}">
              <c16:uniqueId val="{00000003-0A23-4963-B0F9-A9861C7181CA}"/>
            </c:ext>
          </c:extLst>
        </c:ser>
        <c:dLbls>
          <c:showLegendKey val="0"/>
          <c:showVal val="0"/>
          <c:showCatName val="0"/>
          <c:showSerName val="0"/>
          <c:showPercent val="1"/>
          <c:showBubbleSize val="0"/>
          <c:showLeaderLines val="1"/>
        </c:dLbls>
      </c:pie3DChart>
    </c:plotArea>
    <c:legend>
      <c:legendPos val="r"/>
      <c:layout>
        <c:manualLayout>
          <c:xMode val="edge"/>
          <c:yMode val="edge"/>
          <c:x val="0.64876377952755904"/>
          <c:y val="3.4733887430737825E-2"/>
          <c:w val="0.32623622047244094"/>
          <c:h val="0.91896981627296592"/>
        </c:manualLayout>
      </c:layout>
      <c:overlay val="0"/>
      <c:txPr>
        <a:bodyPr/>
        <a:lstStyle/>
        <a:p>
          <a:pPr>
            <a:defRPr sz="1400"/>
          </a:pPr>
          <a:endParaRPr lang="es-SV"/>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S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4.6586342797279016E-2"/>
          <c:y val="2.8421004900849412E-2"/>
          <c:w val="0.7331143007338683"/>
          <c:h val="0.94505141663837744"/>
        </c:manualLayout>
      </c:layout>
      <c:pie3DChart>
        <c:varyColors val="1"/>
        <c:ser>
          <c:idx val="0"/>
          <c:order val="0"/>
          <c:dPt>
            <c:idx val="0"/>
            <c:bubble3D val="0"/>
            <c:extLst xmlns:c16r2="http://schemas.microsoft.com/office/drawing/2015/06/chart">
              <c:ext xmlns:c16="http://schemas.microsoft.com/office/drawing/2014/chart" uri="{C3380CC4-5D6E-409C-BE32-E72D297353CC}">
                <c16:uniqueId val="{00000000-851F-4798-9945-F87C62CF1711}"/>
              </c:ext>
            </c:extLst>
          </c:dPt>
          <c:dPt>
            <c:idx val="1"/>
            <c:bubble3D val="0"/>
            <c:extLst xmlns:c16r2="http://schemas.microsoft.com/office/drawing/2015/06/chart">
              <c:ext xmlns:c16="http://schemas.microsoft.com/office/drawing/2014/chart" uri="{C3380CC4-5D6E-409C-BE32-E72D297353CC}">
                <c16:uniqueId val="{00000001-851F-4798-9945-F87C62CF1711}"/>
              </c:ext>
            </c:extLst>
          </c:dPt>
          <c:dPt>
            <c:idx val="2"/>
            <c:bubble3D val="0"/>
            <c:extLst xmlns:c16r2="http://schemas.microsoft.com/office/drawing/2015/06/chart">
              <c:ext xmlns:c16="http://schemas.microsoft.com/office/drawing/2014/chart" uri="{C3380CC4-5D6E-409C-BE32-E72D297353CC}">
                <c16:uniqueId val="{00000002-851F-4798-9945-F87C62CF1711}"/>
              </c:ext>
            </c:extLst>
          </c:dPt>
          <c:dLbls>
            <c:dLbl>
              <c:idx val="0"/>
              <c:layout>
                <c:manualLayout>
                  <c:x val="-0.15466326168688374"/>
                  <c:y val="-0.1801735456199598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51F-4798-9945-F87C62CF1711}"/>
                </c:ext>
              </c:extLst>
            </c:dLbl>
            <c:dLbl>
              <c:idx val="1"/>
              <c:layout>
                <c:manualLayout>
                  <c:x val="-7.9260362724929657E-4"/>
                  <c:y val="-0.1180081988688919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51F-4798-9945-F87C62CF1711}"/>
                </c:ext>
              </c:extLst>
            </c:dLbl>
            <c:dLbl>
              <c:idx val="2"/>
              <c:layout>
                <c:manualLayout>
                  <c:x val="0.11591307843276347"/>
                  <c:y val="6.994334326828569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851F-4798-9945-F87C62CF1711}"/>
                </c:ext>
              </c:extLst>
            </c:dLbl>
            <c:spPr>
              <a:noFill/>
              <a:ln>
                <a:noFill/>
              </a:ln>
              <a:effectLst/>
            </c:spPr>
            <c:txPr>
              <a:bodyPr/>
              <a:lstStyle/>
              <a:p>
                <a:pPr>
                  <a:defRPr sz="1400" b="0" i="0" u="none" strike="noStrike" baseline="0">
                    <a:solidFill>
                      <a:srgbClr val="000000"/>
                    </a:solidFill>
                    <a:latin typeface="Maiandra GD"/>
                    <a:ea typeface="Maiandra GD"/>
                    <a:cs typeface="Maiandra GD"/>
                  </a:defRPr>
                </a:pPr>
                <a:endParaRPr lang="es-SV"/>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'Hoja1 (2)'!$B$42:$B$44</c:f>
              <c:strCache>
                <c:ptCount val="3"/>
                <c:pt idx="0">
                  <c:v>Fondos propios</c:v>
                </c:pt>
                <c:pt idx="1">
                  <c:v>BID</c:v>
                </c:pt>
                <c:pt idx="2">
                  <c:v>FCAS</c:v>
                </c:pt>
              </c:strCache>
            </c:strRef>
          </c:cat>
          <c:val>
            <c:numRef>
              <c:f>'Hoja1 (2)'!$C$42:$C$44</c:f>
              <c:numCache>
                <c:formatCode>_("$"* #,##0.00_);_("$"* \(#,##0.00\);_("$"* "-"??_);_(@_)</c:formatCode>
                <c:ptCount val="3"/>
                <c:pt idx="0">
                  <c:v>17140805.59</c:v>
                </c:pt>
                <c:pt idx="1">
                  <c:v>142900</c:v>
                </c:pt>
                <c:pt idx="2">
                  <c:v>7011345.04</c:v>
                </c:pt>
              </c:numCache>
            </c:numRef>
          </c:val>
          <c:extLst xmlns:c16r2="http://schemas.microsoft.com/office/drawing/2015/06/chart">
            <c:ext xmlns:c16="http://schemas.microsoft.com/office/drawing/2014/chart" uri="{C3380CC4-5D6E-409C-BE32-E72D297353CC}">
              <c16:uniqueId val="{00000003-851F-4798-9945-F87C62CF1711}"/>
            </c:ext>
          </c:extLst>
        </c:ser>
        <c:dLbls>
          <c:showLegendKey val="0"/>
          <c:showVal val="0"/>
          <c:showCatName val="0"/>
          <c:showSerName val="0"/>
          <c:showPercent val="0"/>
          <c:showBubbleSize val="0"/>
          <c:showLeaderLines val="1"/>
        </c:dLbls>
      </c:pie3DChart>
      <c:spPr>
        <a:noFill/>
        <a:ln w="25556">
          <a:noFill/>
        </a:ln>
      </c:spPr>
    </c:plotArea>
    <c:legend>
      <c:legendPos val="r"/>
      <c:layout>
        <c:manualLayout>
          <c:xMode val="edge"/>
          <c:yMode val="edge"/>
          <c:x val="0.74997645051005424"/>
          <c:y val="4.28692579851737E-2"/>
          <c:w val="0.23640327522910035"/>
          <c:h val="0.43566578143363632"/>
        </c:manualLayout>
      </c:layout>
      <c:overlay val="0"/>
      <c:txPr>
        <a:bodyPr/>
        <a:lstStyle/>
        <a:p>
          <a:pPr>
            <a:defRPr sz="1400" b="0" i="0" u="none" strike="noStrike" baseline="0">
              <a:solidFill>
                <a:srgbClr val="000000"/>
              </a:solidFill>
              <a:latin typeface="Maiandra GD"/>
              <a:ea typeface="Maiandra GD"/>
              <a:cs typeface="Maiandra GD"/>
            </a:defRPr>
          </a:pPr>
          <a:endParaRPr lang="es-SV"/>
        </a:p>
      </c:txPr>
    </c:legend>
    <c:plotVisOnly val="1"/>
    <c:dispBlanksAs val="gap"/>
    <c:showDLblsOverMax val="0"/>
  </c:chart>
  <c:txPr>
    <a:bodyPr/>
    <a:lstStyle/>
    <a:p>
      <a:pPr>
        <a:defRPr sz="1006" b="0" i="0" u="none" strike="noStrike" baseline="0">
          <a:solidFill>
            <a:srgbClr val="000000"/>
          </a:solidFill>
          <a:latin typeface="Maiandra GD"/>
          <a:ea typeface="Maiandra GD"/>
          <a:cs typeface="Maiandra GD"/>
        </a:defRPr>
      </a:pPr>
      <a:endParaRPr lang="es-SV"/>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2795627565"/>
      </p:ext>
    </p:extLst>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1321946989"/>
      </p:ext>
    </p:extLst>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1010829952"/>
      </p:ext>
    </p:extLst>
  </p:cSld>
  <p:clrMapOvr>
    <a:masterClrMapping/>
  </p:clrMapOvr>
  <p:transition>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2436320528"/>
      </p:ext>
    </p:extLst>
  </p:cSld>
  <p:clrMapOvr>
    <a:masterClrMapping/>
  </p:clrMapOvr>
  <p:transition>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969995466"/>
      </p:ext>
    </p:extLst>
  </p:cSld>
  <p:clrMapOvr>
    <a:masterClrMapping/>
  </p:clrMapOvr>
  <p:transition>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2226361261"/>
      </p:ext>
    </p:extLst>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3963532055"/>
      </p:ext>
    </p:extLst>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3744457086"/>
      </p:ext>
    </p:extLst>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2193920846"/>
      </p:ext>
    </p:extLst>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2181853738"/>
      </p:ext>
    </p:extLst>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_tradnl"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endParaRPr lang="es-SV">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872645235"/>
      </p:ext>
    </p:extLst>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6000"/>
            <a:lum/>
          </a:blip>
          <a:srcRect/>
          <a:stretch>
            <a:fillRect l="-13000" t="13000" r="-13000" b="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fld id="{F3E6757B-E375-4AB1-A5F6-F5904138CDCC}" type="datetimeFigureOut">
              <a:rPr lang="es-SV" smtClean="0">
                <a:solidFill>
                  <a:prstClr val="black"/>
                </a:solidFill>
              </a:rPr>
              <a:pPr/>
              <a:t>16/08/2016</a:t>
            </a:fld>
            <a:endParaRPr lang="es-SV">
              <a:solidFill>
                <a:prstClr val="black"/>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endParaRPr lang="es-SV">
              <a:solidFill>
                <a:prstClr val="black"/>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fld id="{218F005B-3255-4750-9FCB-E013A7A64A4E}" type="slidenum">
              <a:rPr lang="es-SV" smtClean="0">
                <a:solidFill>
                  <a:prstClr val="black"/>
                </a:solidFill>
              </a:rPr>
              <a:pPr/>
              <a:t>‹Nº›</a:t>
            </a:fld>
            <a:endParaRPr lang="es-SV">
              <a:solidFill>
                <a:prstClr val="black"/>
              </a:solidFill>
            </a:endParaRPr>
          </a:p>
        </p:txBody>
      </p:sp>
    </p:spTree>
    <p:extLst>
      <p:ext uri="{BB962C8B-B14F-4D97-AF65-F5344CB8AC3E}">
        <p14:creationId xmlns:p14="http://schemas.microsoft.com/office/powerpoint/2010/main" val="3566559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dir="r"/>
  </p:transition>
  <p:txStyles>
    <p:titleStyle>
      <a:lvl1pPr algn="ctr" rtl="0" eaLnBrk="1" fontAlgn="base" hangingPunct="1">
        <a:spcBef>
          <a:spcPct val="0"/>
        </a:spcBef>
        <a:spcAft>
          <a:spcPct val="0"/>
        </a:spcAft>
        <a:defRPr sz="4400">
          <a:solidFill>
            <a:schemeClr val="tx2"/>
          </a:solidFill>
          <a:latin typeface="+mj-lt"/>
          <a:ea typeface="MS PGothic" pitchFamily="34" charset="-128"/>
          <a:cs typeface="ＭＳ Ｐゴシック" charset="0"/>
        </a:defRPr>
      </a:lvl1pPr>
      <a:lvl2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1" fontAlgn="base" hangingPunct="1">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8.doc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cid:image050.jpg@01D179F5.90EE4DA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1149011"/>
            <a:ext cx="12192000" cy="4313197"/>
          </a:xfrm>
        </p:spPr>
        <p:txBody>
          <a:bodyPr>
            <a:normAutofit/>
          </a:bodyPr>
          <a:lstStyle/>
          <a:p>
            <a:pPr algn="ctr"/>
            <a:r>
              <a:rPr lang="es-ES_tradnl" sz="4800" b="1" dirty="0">
                <a:effectLst>
                  <a:outerShdw blurRad="38100" dist="38100" dir="2700000" algn="tl">
                    <a:srgbClr val="000000">
                      <a:alpha val="43137"/>
                    </a:srgbClr>
                  </a:outerShdw>
                </a:effectLst>
              </a:rPr>
              <a:t>Informe de</a:t>
            </a:r>
            <a:r>
              <a:rPr lang="es-SV" sz="4800" b="1" dirty="0">
                <a:effectLst>
                  <a:outerShdw blurRad="38100" dist="38100" dir="2700000" algn="tl">
                    <a:srgbClr val="000000">
                      <a:alpha val="43137"/>
                    </a:srgbClr>
                  </a:outerShdw>
                </a:effectLst>
              </a:rPr>
              <a:t> </a:t>
            </a:r>
            <a:r>
              <a:rPr lang="es-ES_tradnl" sz="4800" b="1" dirty="0">
                <a:effectLst>
                  <a:outerShdw blurRad="38100" dist="38100" dir="2700000" algn="tl">
                    <a:srgbClr val="000000">
                      <a:alpha val="43137"/>
                    </a:srgbClr>
                  </a:outerShdw>
                </a:effectLst>
              </a:rPr>
              <a:t> Rendición de Cuentas</a:t>
            </a:r>
            <a:r>
              <a:rPr lang="es-SV" sz="7200" b="1" dirty="0">
                <a:effectLst>
                  <a:outerShdw blurRad="38100" dist="38100" dir="2700000" algn="tl">
                    <a:srgbClr val="000000">
                      <a:alpha val="43137"/>
                    </a:srgbClr>
                  </a:outerShdw>
                </a:effectLst>
              </a:rPr>
              <a:t>  </a:t>
            </a:r>
            <a:br>
              <a:rPr lang="es-SV" sz="7200" b="1" dirty="0">
                <a:effectLst>
                  <a:outerShdw blurRad="38100" dist="38100" dir="2700000" algn="tl">
                    <a:srgbClr val="000000">
                      <a:alpha val="43137"/>
                    </a:srgbClr>
                  </a:outerShdw>
                </a:effectLst>
              </a:rPr>
            </a:br>
            <a:r>
              <a:rPr lang="es-ES_tradnl" sz="6600" b="1" dirty="0">
                <a:effectLst>
                  <a:outerShdw blurRad="38100" dist="38100" dir="2700000" algn="tl">
                    <a:srgbClr val="000000">
                      <a:alpha val="43137"/>
                    </a:srgbClr>
                  </a:outerShdw>
                </a:effectLst>
              </a:rPr>
              <a:t>Junio 2015 – Mayo 2016</a:t>
            </a:r>
            <a:r>
              <a:rPr lang="es-SV" sz="6600" dirty="0">
                <a:effectLst>
                  <a:outerShdw blurRad="38100" dist="38100" dir="2700000" algn="tl">
                    <a:srgbClr val="000000">
                      <a:alpha val="43137"/>
                    </a:srgbClr>
                  </a:outerShdw>
                </a:effectLst>
              </a:rPr>
              <a:t> </a:t>
            </a:r>
            <a:r>
              <a:rPr lang="es-SV" sz="3600" dirty="0">
                <a:effectLst>
                  <a:outerShdw blurRad="38100" dist="38100" dir="2700000" algn="tl">
                    <a:srgbClr val="000000">
                      <a:alpha val="43137"/>
                    </a:srgbClr>
                  </a:outerShdw>
                </a:effectLst>
              </a:rPr>
              <a:t/>
            </a:r>
            <a:br>
              <a:rPr lang="es-SV" sz="3600" dirty="0">
                <a:effectLst>
                  <a:outerShdw blurRad="38100" dist="38100" dir="2700000" algn="tl">
                    <a:srgbClr val="000000">
                      <a:alpha val="43137"/>
                    </a:srgbClr>
                  </a:outerShdw>
                </a:effectLst>
              </a:rPr>
            </a:br>
            <a:r>
              <a:rPr lang="es-SV"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783246220"/>
      </p:ext>
    </p:extLst>
  </p:cSld>
  <p:clrMapOvr>
    <a:masterClrMapping/>
  </p:clrMapOvr>
  <p:transition>
    <p:pull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4884" y="333823"/>
            <a:ext cx="11382232" cy="1204692"/>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s-ES_tradnl" sz="14400" b="1" dirty="0" smtClean="0">
                <a:solidFill>
                  <a:schemeClr val="tx2"/>
                </a:solidFill>
              </a:rPr>
              <a:t>ACCIONES </a:t>
            </a:r>
            <a:r>
              <a:rPr lang="es-ES_tradnl" sz="14400" b="1" dirty="0">
                <a:solidFill>
                  <a:schemeClr val="tx2"/>
                </a:solidFill>
              </a:rPr>
              <a:t>EN EL MARCO DE LA EMERGENCIA POR FALTA DE AGUA EN SECTORES DEL </a:t>
            </a:r>
            <a:r>
              <a:rPr lang="es-ES_tradnl" sz="14400" b="1" dirty="0" smtClean="0">
                <a:solidFill>
                  <a:schemeClr val="tx2"/>
                </a:solidFill>
              </a:rPr>
              <a:t>AMSS</a:t>
            </a:r>
            <a:endParaRPr lang="es-SV" sz="9600" b="1" i="1" dirty="0">
              <a:solidFill>
                <a:schemeClr val="tx2"/>
              </a:solidFill>
            </a:endParaRPr>
          </a:p>
        </p:txBody>
      </p:sp>
      <p:sp>
        <p:nvSpPr>
          <p:cNvPr id="3" name="Rectángulo 2"/>
          <p:cNvSpPr/>
          <p:nvPr/>
        </p:nvSpPr>
        <p:spPr>
          <a:xfrm>
            <a:off x="3991428" y="1639745"/>
            <a:ext cx="8200571" cy="523220"/>
          </a:xfrm>
          <a:prstGeom prst="rect">
            <a:avLst/>
          </a:prstGeom>
        </p:spPr>
        <p:txBody>
          <a:bodyPr wrap="square">
            <a:spAutoFit/>
          </a:bodyPr>
          <a:lstStyle/>
          <a:p>
            <a:pPr algn="ctr"/>
            <a:r>
              <a:rPr lang="es-SV" sz="2800" b="1" dirty="0" smtClean="0">
                <a:solidFill>
                  <a:schemeClr val="tx2"/>
                </a:solidFill>
                <a:effectLst/>
                <a:latin typeface="+mj-lt"/>
                <a:ea typeface="Times New Roman" panose="02020603050405020304" pitchFamily="18" charset="0"/>
                <a:cs typeface="Times New Roman" panose="02020603050405020304" pitchFamily="18" charset="0"/>
              </a:rPr>
              <a:t>Centro de Monitoreo de Crisis</a:t>
            </a:r>
            <a:endParaRPr lang="es-SV" sz="2800" dirty="0">
              <a:solidFill>
                <a:schemeClr val="tx2"/>
              </a:solidFill>
              <a:latin typeface="+mj-lt"/>
            </a:endParaRPr>
          </a:p>
        </p:txBody>
      </p:sp>
      <p:graphicFrame>
        <p:nvGraphicFramePr>
          <p:cNvPr id="4" name="Gráfico 3"/>
          <p:cNvGraphicFramePr>
            <a:graphicFrameLocks/>
          </p:cNvGraphicFramePr>
          <p:nvPr>
            <p:extLst>
              <p:ext uri="{D42A27DB-BD31-4B8C-83A1-F6EECF244321}">
                <p14:modId xmlns:p14="http://schemas.microsoft.com/office/powerpoint/2010/main" val="1349393205"/>
              </p:ext>
            </p:extLst>
          </p:nvPr>
        </p:nvGraphicFramePr>
        <p:xfrm>
          <a:off x="3383994" y="2320119"/>
          <a:ext cx="8530502" cy="4353637"/>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162906" y="2299754"/>
            <a:ext cx="3343701" cy="4293483"/>
          </a:xfrm>
          <a:prstGeom prst="rect">
            <a:avLst/>
          </a:prstGeom>
          <a:noFill/>
        </p:spPr>
        <p:txBody>
          <a:bodyPr wrap="square" rtlCol="0">
            <a:spAutoFit/>
          </a:bodyPr>
          <a:lstStyle/>
          <a:p>
            <a:pPr algn="just"/>
            <a:r>
              <a:rPr lang="es-SV" sz="2100" dirty="0" smtClean="0"/>
              <a:t>Se suministraron un total de </a:t>
            </a:r>
            <a:r>
              <a:rPr lang="es-SV" sz="2100" b="1" dirty="0" smtClean="0"/>
              <a:t>38,450</a:t>
            </a:r>
            <a:r>
              <a:rPr lang="es-SV" sz="2100" dirty="0" smtClean="0"/>
              <a:t> metros cúbicos de agua potable mediante camiones cisterna, totalizando </a:t>
            </a:r>
            <a:r>
              <a:rPr lang="es-SV" sz="2100" b="1" dirty="0" smtClean="0"/>
              <a:t>3,812</a:t>
            </a:r>
            <a:r>
              <a:rPr lang="es-SV" sz="2100" dirty="0" smtClean="0"/>
              <a:t> viajes realizados en los distintos municipios del Gran San Salvador.</a:t>
            </a:r>
          </a:p>
          <a:p>
            <a:endParaRPr lang="es-SV" sz="2100" dirty="0" smtClean="0"/>
          </a:p>
          <a:p>
            <a:pPr algn="just"/>
            <a:r>
              <a:rPr lang="es-SV" sz="2100" dirty="0" smtClean="0"/>
              <a:t>Se </a:t>
            </a:r>
            <a:r>
              <a:rPr lang="es-SV" sz="2100" dirty="0"/>
              <a:t>instalaron </a:t>
            </a:r>
            <a:r>
              <a:rPr lang="es-SV" sz="2100" b="1" dirty="0"/>
              <a:t>48 tanques </a:t>
            </a:r>
            <a:r>
              <a:rPr lang="es-SV" sz="2100" dirty="0"/>
              <a:t>en </a:t>
            </a:r>
            <a:r>
              <a:rPr lang="es-SV" sz="2100" dirty="0" smtClean="0"/>
              <a:t>puntos de </a:t>
            </a:r>
            <a:r>
              <a:rPr lang="es-SV" sz="2100" dirty="0"/>
              <a:t>mayor demanda.</a:t>
            </a:r>
          </a:p>
          <a:p>
            <a:endParaRPr lang="es-SV" sz="2100" dirty="0"/>
          </a:p>
        </p:txBody>
      </p:sp>
      <p:sp>
        <p:nvSpPr>
          <p:cNvPr id="6" name="Rectángulo 5"/>
          <p:cNvSpPr/>
          <p:nvPr/>
        </p:nvSpPr>
        <p:spPr>
          <a:xfrm>
            <a:off x="4351016" y="2087895"/>
            <a:ext cx="7481395" cy="369332"/>
          </a:xfrm>
          <a:prstGeom prst="rect">
            <a:avLst/>
          </a:prstGeom>
        </p:spPr>
        <p:txBody>
          <a:bodyPr wrap="square">
            <a:spAutoFit/>
          </a:bodyPr>
          <a:lstStyle/>
          <a:p>
            <a:pPr algn="ctr">
              <a:spcAft>
                <a:spcPts val="0"/>
              </a:spcAft>
            </a:pPr>
            <a:r>
              <a:rPr lang="es-ES" b="1" dirty="0" smtClean="0">
                <a:effectLst/>
                <a:latin typeface="+mj-lt"/>
                <a:ea typeface="Times New Roman" panose="02020603050405020304" pitchFamily="18" charset="0"/>
                <a:cs typeface="Arial" panose="020B0604020202020204" pitchFamily="34" charset="0"/>
              </a:rPr>
              <a:t>Metros cúbicos suministrados a través de camiones cisterna</a:t>
            </a:r>
            <a:endParaRPr lang="es-SV" sz="2800" dirty="0">
              <a:effectLst/>
              <a:latin typeface="+mj-lt"/>
              <a:ea typeface="Times New Roman" panose="02020603050405020304" pitchFamily="18" charset="0"/>
            </a:endParaRPr>
          </a:p>
        </p:txBody>
      </p:sp>
    </p:spTree>
    <p:extLst>
      <p:ext uri="{BB962C8B-B14F-4D97-AF65-F5344CB8AC3E}">
        <p14:creationId xmlns:p14="http://schemas.microsoft.com/office/powerpoint/2010/main" val="2426329084"/>
      </p:ext>
    </p:extLst>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04926" y="237209"/>
            <a:ext cx="1178214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4000" b="1" dirty="0" smtClean="0">
                <a:solidFill>
                  <a:schemeClr val="tx2"/>
                </a:solidFill>
              </a:rPr>
              <a:t>Suministro </a:t>
            </a:r>
            <a:r>
              <a:rPr lang="es-SV" sz="4000" b="1" dirty="0">
                <a:solidFill>
                  <a:schemeClr val="tx2"/>
                </a:solidFill>
              </a:rPr>
              <a:t>de agua </a:t>
            </a:r>
            <a:r>
              <a:rPr lang="es-SV" sz="4000" b="1" dirty="0" smtClean="0">
                <a:solidFill>
                  <a:schemeClr val="tx2"/>
                </a:solidFill>
              </a:rPr>
              <a:t>a través de tanques a comunidades y </a:t>
            </a:r>
            <a:r>
              <a:rPr lang="es-SV" sz="4000" b="1" dirty="0">
                <a:solidFill>
                  <a:schemeClr val="tx2"/>
                </a:solidFill>
              </a:rPr>
              <a:t>colonias del </a:t>
            </a:r>
            <a:r>
              <a:rPr lang="es-SV" sz="4000" b="1" dirty="0" smtClean="0">
                <a:solidFill>
                  <a:schemeClr val="tx2"/>
                </a:solidFill>
              </a:rPr>
              <a:t>AMSS</a:t>
            </a:r>
            <a:endParaRPr lang="es-SV" sz="4000" b="1" i="1" dirty="0">
              <a:solidFill>
                <a:schemeClr val="tx2"/>
              </a:solidFill>
            </a:endParaRPr>
          </a:p>
          <a:p>
            <a:pPr algn="ctr"/>
            <a:endParaRPr lang="es-SV" sz="4000" i="1" dirty="0">
              <a:solidFill>
                <a:schemeClr val="accent5">
                  <a:lumMod val="75000"/>
                </a:schemeClr>
              </a:solidFill>
            </a:endParaRPr>
          </a:p>
          <a:p>
            <a:pPr algn="ctr"/>
            <a:endParaRPr lang="es-SV" sz="4000" b="1" i="1" dirty="0">
              <a:solidFill>
                <a:schemeClr val="accent5">
                  <a:lumMod val="75000"/>
                </a:schemeClr>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7427" y="1644745"/>
            <a:ext cx="6578574" cy="4439351"/>
          </a:xfrm>
          <a:prstGeom prst="rect">
            <a:avLst/>
          </a:prstGeom>
          <a:noFill/>
        </p:spPr>
      </p:pic>
      <p:sp>
        <p:nvSpPr>
          <p:cNvPr id="5" name="Rectángulo 4"/>
          <p:cNvSpPr>
            <a:spLocks noChangeArrowheads="1"/>
          </p:cNvSpPr>
          <p:nvPr/>
        </p:nvSpPr>
        <p:spPr bwMode="auto">
          <a:xfrm>
            <a:off x="4557487" y="6219465"/>
            <a:ext cx="6618514" cy="5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algn="ctr">
              <a:spcAft>
                <a:spcPts val="0"/>
              </a:spcAft>
            </a:pPr>
            <a:r>
              <a:rPr lang="es-SV" sz="1600" dirty="0">
                <a:solidFill>
                  <a:srgbClr val="000000"/>
                </a:solidFill>
                <a:effectLst/>
                <a:latin typeface="+mj-lt"/>
                <a:ea typeface="Times New Roman" panose="02020603050405020304" pitchFamily="18" charset="0"/>
              </a:rPr>
              <a:t>Esquema de ubicación de tanques instalados  </a:t>
            </a:r>
            <a:endParaRPr lang="es-SV" sz="2800" dirty="0">
              <a:effectLst/>
              <a:latin typeface="+mj-lt"/>
              <a:ea typeface="Times New Roman" panose="02020603050405020304" pitchFamily="18" charset="0"/>
            </a:endParaRPr>
          </a:p>
        </p:txBody>
      </p:sp>
      <p:sp>
        <p:nvSpPr>
          <p:cNvPr id="6" name="CuadroTexto 5"/>
          <p:cNvSpPr txBox="1"/>
          <p:nvPr/>
        </p:nvSpPr>
        <p:spPr>
          <a:xfrm>
            <a:off x="205151" y="2114314"/>
            <a:ext cx="4337822" cy="2677656"/>
          </a:xfrm>
          <a:prstGeom prst="rect">
            <a:avLst/>
          </a:prstGeom>
          <a:noFill/>
        </p:spPr>
        <p:txBody>
          <a:bodyPr wrap="square" rtlCol="0">
            <a:spAutoFit/>
          </a:bodyPr>
          <a:lstStyle/>
          <a:p>
            <a:pPr algn="just"/>
            <a:r>
              <a:rPr lang="es-ES_tradnl" sz="2400" dirty="0"/>
              <a:t>De acuerdo a la declaratoria de emergencia </a:t>
            </a:r>
            <a:r>
              <a:rPr lang="es-ES_tradnl" sz="2400" dirty="0" smtClean="0"/>
              <a:t>en </a:t>
            </a:r>
            <a:r>
              <a:rPr lang="es-ES_tradnl" sz="2400" dirty="0"/>
              <a:t>el </a:t>
            </a:r>
            <a:r>
              <a:rPr lang="es-ES_tradnl" sz="2400" b="1" dirty="0"/>
              <a:t>AMSS</a:t>
            </a:r>
            <a:r>
              <a:rPr lang="es-ES_tradnl" sz="2400" dirty="0"/>
              <a:t>, se abasteció de agua </a:t>
            </a:r>
            <a:r>
              <a:rPr lang="es-ES_tradnl" sz="2400" dirty="0" smtClean="0"/>
              <a:t>a </a:t>
            </a:r>
            <a:r>
              <a:rPr lang="es-ES_tradnl" sz="2400" dirty="0"/>
              <a:t>la población </a:t>
            </a:r>
            <a:r>
              <a:rPr lang="es-ES_tradnl" sz="2400" dirty="0" smtClean="0"/>
              <a:t>afectada. Se invirtieron </a:t>
            </a:r>
            <a:r>
              <a:rPr lang="es-ES_tradnl" sz="2400" b="1" dirty="0"/>
              <a:t>$</a:t>
            </a:r>
            <a:r>
              <a:rPr lang="es-ES_tradnl" sz="2400" b="1" dirty="0" smtClean="0"/>
              <a:t>51,355.27</a:t>
            </a:r>
            <a:r>
              <a:rPr lang="es-ES_tradnl" sz="2400" dirty="0" smtClean="0"/>
              <a:t>, en </a:t>
            </a:r>
            <a:r>
              <a:rPr lang="es-ES_tradnl" sz="2400" dirty="0"/>
              <a:t>sectores de </a:t>
            </a:r>
            <a:r>
              <a:rPr lang="es-ES_tradnl" sz="2400" b="1" dirty="0"/>
              <a:t>Ilopango, San Martin y San Marcos</a:t>
            </a:r>
            <a:r>
              <a:rPr lang="es-ES_tradnl" sz="2400" dirty="0"/>
              <a:t>.</a:t>
            </a:r>
            <a:endParaRPr lang="es-SV" sz="2400" dirty="0"/>
          </a:p>
        </p:txBody>
      </p:sp>
    </p:spTree>
    <p:extLst>
      <p:ext uri="{BB962C8B-B14F-4D97-AF65-F5344CB8AC3E}">
        <p14:creationId xmlns:p14="http://schemas.microsoft.com/office/powerpoint/2010/main" val="3707734645"/>
      </p:ext>
    </p:extLst>
  </p:cSld>
  <p:clrMapOvr>
    <a:masterClrMapping/>
  </p:clrMapOvr>
  <p:transition>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76211" y="286813"/>
            <a:ext cx="1140593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4000" b="1" dirty="0" smtClean="0">
                <a:solidFill>
                  <a:schemeClr val="tx2"/>
                </a:solidFill>
              </a:rPr>
              <a:t>Perforación de pozos profundos, equipamiento y obras complementarias</a:t>
            </a:r>
            <a:endParaRPr lang="es-SV" sz="4000" b="1" i="1" dirty="0">
              <a:solidFill>
                <a:schemeClr val="tx2"/>
              </a:solidFill>
            </a:endParaRPr>
          </a:p>
          <a:p>
            <a:pPr algn="ctr"/>
            <a:endParaRPr lang="es-SV" sz="4000" i="1" dirty="0">
              <a:solidFill>
                <a:schemeClr val="tx2"/>
              </a:solidFill>
            </a:endParaRPr>
          </a:p>
          <a:p>
            <a:pPr algn="ctr"/>
            <a:endParaRPr lang="es-SV" sz="4000" b="1" i="1" dirty="0">
              <a:solidFill>
                <a:schemeClr val="tx2"/>
              </a:solidFill>
            </a:endParaRPr>
          </a:p>
        </p:txBody>
      </p:sp>
      <p:sp>
        <p:nvSpPr>
          <p:cNvPr id="3" name="Título 1"/>
          <p:cNvSpPr txBox="1">
            <a:spLocks/>
          </p:cNvSpPr>
          <p:nvPr/>
        </p:nvSpPr>
        <p:spPr>
          <a:xfrm>
            <a:off x="376210" y="1701844"/>
            <a:ext cx="6416476" cy="7625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3600" b="1" dirty="0" err="1" smtClean="0">
                <a:solidFill>
                  <a:schemeClr val="tx2"/>
                </a:solidFill>
              </a:rPr>
              <a:t>Guluchapa</a:t>
            </a:r>
            <a:endParaRPr lang="es-SV" sz="3600" b="1" dirty="0">
              <a:solidFill>
                <a:schemeClr val="tx2"/>
              </a:solidFill>
            </a:endParaRPr>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742" y="1774201"/>
            <a:ext cx="3671158" cy="2356726"/>
          </a:xfrm>
          <a:prstGeom prst="rect">
            <a:avLst/>
          </a:prstGeom>
          <a:noFill/>
        </p:spPr>
      </p:pic>
      <p:sp>
        <p:nvSpPr>
          <p:cNvPr id="5" name="Rectángulo 4"/>
          <p:cNvSpPr/>
          <p:nvPr/>
        </p:nvSpPr>
        <p:spPr>
          <a:xfrm>
            <a:off x="8605789" y="4102634"/>
            <a:ext cx="2933065" cy="306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900" dirty="0">
                <a:solidFill>
                  <a:srgbClr val="000000"/>
                </a:solidFill>
                <a:effectLst/>
                <a:latin typeface="Maiandra GD" panose="020E0502030308020204" pitchFamily="34" charset="0"/>
                <a:ea typeface="Times New Roman" panose="02020603050405020304" pitchFamily="18" charset="0"/>
              </a:rPr>
              <a:t>Sector de perforación de pozos</a:t>
            </a:r>
            <a:endParaRPr lang="es-SV" sz="1200" dirty="0">
              <a:effectLst/>
              <a:latin typeface="Times New Roman" panose="02020603050405020304" pitchFamily="18" charset="0"/>
              <a:ea typeface="Times New Roman" panose="02020603050405020304" pitchFamily="18" charset="0"/>
            </a:endParaRPr>
          </a:p>
        </p:txBody>
      </p:sp>
      <p:pic>
        <p:nvPicPr>
          <p:cNvPr id="7" name="Imagen 6" descr="C:\Vanessa\Supervisión de Perforación\Fotos\20160517_11133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7168" y="4524976"/>
            <a:ext cx="3170307" cy="1924030"/>
          </a:xfrm>
          <a:prstGeom prst="rect">
            <a:avLst/>
          </a:prstGeom>
          <a:noFill/>
          <a:ln w="9525" cmpd="sng">
            <a:noFill/>
            <a:miter lim="800000"/>
            <a:headEnd/>
            <a:tailEnd/>
          </a:ln>
          <a:effectLst/>
        </p:spPr>
      </p:pic>
      <p:sp>
        <p:nvSpPr>
          <p:cNvPr id="8" name="Cuadro de texto 7217"/>
          <p:cNvSpPr txBox="1">
            <a:spLocks noChangeArrowheads="1"/>
          </p:cNvSpPr>
          <p:nvPr/>
        </p:nvSpPr>
        <p:spPr bwMode="auto">
          <a:xfrm>
            <a:off x="8655461" y="6502531"/>
            <a:ext cx="2833721" cy="374646"/>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spcAft>
                <a:spcPts val="0"/>
              </a:spcAft>
            </a:pPr>
            <a:r>
              <a:rPr lang="es-SV" sz="900" dirty="0">
                <a:effectLst/>
                <a:latin typeface="Maiandra GD" panose="020E0502030308020204" pitchFamily="34" charset="0"/>
                <a:ea typeface="Times New Roman" panose="02020603050405020304" pitchFamily="18" charset="0"/>
              </a:rPr>
              <a:t>Trabajos de perforación de pozo #5 en sistema de pozos Guluchapa</a:t>
            </a:r>
            <a:endParaRPr lang="es-SV" sz="1200" dirty="0">
              <a:effectLst/>
              <a:latin typeface="Times New Roman" panose="02020603050405020304" pitchFamily="18" charset="0"/>
              <a:ea typeface="Times New Roman" panose="02020603050405020304" pitchFamily="18" charset="0"/>
            </a:endParaRPr>
          </a:p>
        </p:txBody>
      </p:sp>
      <p:sp>
        <p:nvSpPr>
          <p:cNvPr id="9" name="CuadroTexto 8"/>
          <p:cNvSpPr txBox="1"/>
          <p:nvPr/>
        </p:nvSpPr>
        <p:spPr>
          <a:xfrm>
            <a:off x="376210" y="2343501"/>
            <a:ext cx="6576133" cy="3785652"/>
          </a:xfrm>
          <a:prstGeom prst="rect">
            <a:avLst/>
          </a:prstGeom>
          <a:noFill/>
        </p:spPr>
        <p:txBody>
          <a:bodyPr wrap="square" rtlCol="0">
            <a:spAutoFit/>
          </a:bodyPr>
          <a:lstStyle/>
          <a:p>
            <a:pPr algn="just"/>
            <a:r>
              <a:rPr lang="es-SV" sz="2400" dirty="0" smtClean="0"/>
              <a:t>Esta </a:t>
            </a:r>
            <a:r>
              <a:rPr lang="es-SV" sz="2400" dirty="0"/>
              <a:t>acción comprende la perforación y equipamiento de dos pozos profundos en </a:t>
            </a:r>
            <a:r>
              <a:rPr lang="es-SV" sz="2400" b="1" dirty="0"/>
              <a:t>Guluchapa - Joya Grande</a:t>
            </a:r>
            <a:r>
              <a:rPr lang="es-SV" sz="2400" dirty="0"/>
              <a:t>, en Ilopango, con lo cual se pretende inyectar </a:t>
            </a:r>
            <a:r>
              <a:rPr lang="es-SV" sz="2400" b="1" dirty="0"/>
              <a:t>50 litros </a:t>
            </a:r>
            <a:r>
              <a:rPr lang="es-SV" sz="2400" dirty="0"/>
              <a:t>por segundo hacia la estación Santa Lucia y 50 litros por segundo hacia la </a:t>
            </a:r>
            <a:r>
              <a:rPr lang="es-SV" sz="2400" dirty="0" smtClean="0"/>
              <a:t>estación </a:t>
            </a:r>
            <a:r>
              <a:rPr lang="es-SV" sz="2400" dirty="0"/>
              <a:t>El Cafetal. </a:t>
            </a:r>
            <a:r>
              <a:rPr lang="es-SV" sz="2400" dirty="0" smtClean="0"/>
              <a:t>El objetivo es mejorar </a:t>
            </a:r>
            <a:r>
              <a:rPr lang="es-SV" sz="2400" dirty="0"/>
              <a:t>el suministro </a:t>
            </a:r>
            <a:r>
              <a:rPr lang="es-SV" sz="2400" dirty="0" smtClean="0"/>
              <a:t>en </a:t>
            </a:r>
            <a:r>
              <a:rPr lang="es-SV" sz="2400" b="1" dirty="0" err="1" smtClean="0"/>
              <a:t>Ilopango</a:t>
            </a:r>
            <a:r>
              <a:rPr lang="es-SV" sz="2400" b="1" dirty="0"/>
              <a:t>, San Martin y San </a:t>
            </a:r>
            <a:r>
              <a:rPr lang="es-SV" sz="2400" b="1" dirty="0" smtClean="0"/>
              <a:t>Marcos</a:t>
            </a:r>
            <a:r>
              <a:rPr lang="es-SV" sz="2400" dirty="0"/>
              <a:t>.</a:t>
            </a:r>
            <a:r>
              <a:rPr lang="es-SV" sz="2400" dirty="0" smtClean="0"/>
              <a:t> </a:t>
            </a:r>
          </a:p>
          <a:p>
            <a:pPr algn="just"/>
            <a:endParaRPr lang="es-SV" sz="2400" dirty="0"/>
          </a:p>
          <a:p>
            <a:pPr algn="just"/>
            <a:r>
              <a:rPr lang="es-SV" sz="2400" dirty="0" smtClean="0"/>
              <a:t>La </a:t>
            </a:r>
            <a:r>
              <a:rPr lang="es-SV" sz="2400" dirty="0"/>
              <a:t>i</a:t>
            </a:r>
            <a:r>
              <a:rPr lang="es-SV" sz="2400" dirty="0" smtClean="0"/>
              <a:t>nversión  es de </a:t>
            </a:r>
            <a:r>
              <a:rPr lang="es-SV" sz="2400" b="1" dirty="0"/>
              <a:t>$</a:t>
            </a:r>
            <a:r>
              <a:rPr lang="es-SV" sz="2400" b="1" dirty="0" smtClean="0"/>
              <a:t>900,000.00</a:t>
            </a:r>
            <a:endParaRPr lang="es-SV" sz="2400" dirty="0"/>
          </a:p>
        </p:txBody>
      </p:sp>
    </p:spTree>
    <p:extLst>
      <p:ext uri="{BB962C8B-B14F-4D97-AF65-F5344CB8AC3E}">
        <p14:creationId xmlns:p14="http://schemas.microsoft.com/office/powerpoint/2010/main" val="3739323713"/>
      </p:ext>
    </p:extLst>
  </p:cSld>
  <p:clrMapOvr>
    <a:masterClrMapping/>
  </p:clrMapOvr>
  <p:transition>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49943" y="1252991"/>
            <a:ext cx="7497603" cy="7625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4000" b="1" dirty="0" smtClean="0">
                <a:solidFill>
                  <a:schemeClr val="tx2"/>
                </a:solidFill>
              </a:rPr>
              <a:t>San Juan Opíco</a:t>
            </a:r>
            <a:endParaRPr lang="es-SV" sz="4000" b="1" dirty="0">
              <a:solidFill>
                <a:schemeClr val="tx2"/>
              </a:solidFill>
            </a:endParaRPr>
          </a:p>
        </p:txBody>
      </p:sp>
      <p:sp>
        <p:nvSpPr>
          <p:cNvPr id="3" name="Cuadro de texto 7215"/>
          <p:cNvSpPr txBox="1">
            <a:spLocks noChangeArrowheads="1"/>
          </p:cNvSpPr>
          <p:nvPr/>
        </p:nvSpPr>
        <p:spPr bwMode="auto">
          <a:xfrm>
            <a:off x="8785537" y="3565509"/>
            <a:ext cx="2440940" cy="3746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ctr">
              <a:spcAft>
                <a:spcPts val="0"/>
              </a:spcAft>
            </a:pPr>
            <a:r>
              <a:rPr lang="es-SV" sz="900" dirty="0">
                <a:effectLst/>
                <a:latin typeface="Maiandra GD" panose="020E0502030308020204" pitchFamily="34" charset="0"/>
                <a:ea typeface="Times New Roman" panose="02020603050405020304" pitchFamily="18" charset="0"/>
              </a:rPr>
              <a:t>Trabajos de perforación de pozo #2, San Juan </a:t>
            </a:r>
            <a:r>
              <a:rPr lang="es-SV" sz="900" dirty="0" smtClean="0">
                <a:effectLst/>
                <a:latin typeface="Maiandra GD" panose="020E0502030308020204" pitchFamily="34" charset="0"/>
                <a:ea typeface="Times New Roman" panose="02020603050405020304" pitchFamily="18" charset="0"/>
              </a:rPr>
              <a:t>Opíco</a:t>
            </a:r>
            <a:endParaRPr lang="es-SV" sz="1200" dirty="0">
              <a:effectLst/>
              <a:latin typeface="Times New Roman" panose="02020603050405020304" pitchFamily="18" charset="0"/>
              <a:ea typeface="Times New Roman" panose="02020603050405020304" pitchFamily="18" charset="0"/>
            </a:endParaRPr>
          </a:p>
        </p:txBody>
      </p:sp>
      <p:pic>
        <p:nvPicPr>
          <p:cNvPr id="4" name="Imagen 3" descr="C:\Users\jose.linares\Documents\Rendicion de Cuentas 2015-2016\Pozo #2\10-06-16_Planta3_Trabajo de Perforacion Pozo#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3565" y="1199441"/>
            <a:ext cx="2024884" cy="2366068"/>
          </a:xfrm>
          <a:prstGeom prst="rect">
            <a:avLst/>
          </a:prstGeom>
          <a:noFill/>
          <a:ln>
            <a:noFill/>
          </a:ln>
        </p:spPr>
      </p:pic>
      <p:sp>
        <p:nvSpPr>
          <p:cNvPr id="5" name="Cuadro de texto 7209"/>
          <p:cNvSpPr txBox="1">
            <a:spLocks noChangeArrowheads="1"/>
          </p:cNvSpPr>
          <p:nvPr/>
        </p:nvSpPr>
        <p:spPr bwMode="auto">
          <a:xfrm>
            <a:off x="8710607" y="6305031"/>
            <a:ext cx="2590800" cy="2857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SV" sz="900" dirty="0">
                <a:effectLst/>
                <a:latin typeface="Maiandra GD" panose="020E0502030308020204" pitchFamily="34" charset="0"/>
                <a:ea typeface="Times New Roman" panose="02020603050405020304" pitchFamily="18" charset="0"/>
              </a:rPr>
              <a:t>Pila de lodos de pozo #3, San Juan </a:t>
            </a:r>
            <a:r>
              <a:rPr lang="es-SV" sz="900" dirty="0" err="1">
                <a:effectLst/>
                <a:latin typeface="Maiandra GD" panose="020E0502030308020204" pitchFamily="34" charset="0"/>
                <a:ea typeface="Times New Roman" panose="02020603050405020304" pitchFamily="18" charset="0"/>
              </a:rPr>
              <a:t>Opico</a:t>
            </a:r>
            <a:endParaRPr lang="es-SV" sz="1200" dirty="0">
              <a:effectLst/>
              <a:latin typeface="Times New Roman" panose="02020603050405020304" pitchFamily="18" charset="0"/>
              <a:ea typeface="Times New Roman" panose="02020603050405020304" pitchFamily="18" charset="0"/>
            </a:endParaRPr>
          </a:p>
        </p:txBody>
      </p:sp>
      <p:pic>
        <p:nvPicPr>
          <p:cNvPr id="6" name="Imagen 5" descr="C:\Users\jose.linares\Documents\Rendicion de Cuentas 2015-2016\POzo #3\10-06-16_Planta2_Pila de Lodo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2667" y="4093028"/>
            <a:ext cx="2646680" cy="2176961"/>
          </a:xfrm>
          <a:prstGeom prst="rect">
            <a:avLst/>
          </a:prstGeom>
          <a:noFill/>
          <a:ln>
            <a:noFill/>
          </a:ln>
        </p:spPr>
      </p:pic>
      <p:sp>
        <p:nvSpPr>
          <p:cNvPr id="8" name="CuadroTexto 7"/>
          <p:cNvSpPr txBox="1"/>
          <p:nvPr/>
        </p:nvSpPr>
        <p:spPr>
          <a:xfrm>
            <a:off x="449943" y="2015536"/>
            <a:ext cx="7497603" cy="3785652"/>
          </a:xfrm>
          <a:prstGeom prst="rect">
            <a:avLst/>
          </a:prstGeom>
          <a:noFill/>
        </p:spPr>
        <p:txBody>
          <a:bodyPr wrap="square" rtlCol="0">
            <a:spAutoFit/>
          </a:bodyPr>
          <a:lstStyle/>
          <a:p>
            <a:pPr algn="just"/>
            <a:r>
              <a:rPr lang="es-SV" sz="2400" dirty="0"/>
              <a:t>Con la incorporación de estos pozos se busca inyectar a la red de acueductos un aproximado de </a:t>
            </a:r>
            <a:r>
              <a:rPr lang="es-SV" sz="2400" b="1" dirty="0"/>
              <a:t>100 litros </a:t>
            </a:r>
            <a:r>
              <a:rPr lang="es-SV" sz="2400" dirty="0"/>
              <a:t>por segundo, con lo que se beneficiará a los sectores </a:t>
            </a:r>
            <a:r>
              <a:rPr lang="es-SV" sz="2400" dirty="0" smtClean="0"/>
              <a:t>de </a:t>
            </a:r>
            <a:r>
              <a:rPr lang="es-SV" sz="2400" b="1" dirty="0"/>
              <a:t>Ilopango y San Martin</a:t>
            </a:r>
            <a:r>
              <a:rPr lang="es-SV" sz="2400" dirty="0"/>
              <a:t>, con un costo aproximado de </a:t>
            </a:r>
            <a:r>
              <a:rPr lang="es-SV" sz="2400" b="1" dirty="0"/>
              <a:t>$</a:t>
            </a:r>
            <a:r>
              <a:rPr lang="es-SV" sz="2400" b="1" dirty="0" smtClean="0"/>
              <a:t>950,000.00</a:t>
            </a:r>
            <a:r>
              <a:rPr lang="es-SV" sz="2400" dirty="0" smtClean="0"/>
              <a:t> </a:t>
            </a:r>
          </a:p>
          <a:p>
            <a:r>
              <a:rPr lang="es-SV" sz="2400" dirty="0"/>
              <a:t> </a:t>
            </a:r>
          </a:p>
          <a:p>
            <a:pPr algn="just"/>
            <a:r>
              <a:rPr lang="es-SV" sz="2400" dirty="0" smtClean="0"/>
              <a:t>Es </a:t>
            </a:r>
            <a:r>
              <a:rPr lang="es-SV" sz="2400" dirty="0"/>
              <a:t>importante destacar que mientras se hacen los trabajos de perforación, de forma simultánea se desarrollan los debidos procesos para la adquisición de los insumos para su equipamiento.</a:t>
            </a:r>
          </a:p>
        </p:txBody>
      </p:sp>
    </p:spTree>
    <p:extLst>
      <p:ext uri="{BB962C8B-B14F-4D97-AF65-F5344CB8AC3E}">
        <p14:creationId xmlns:p14="http://schemas.microsoft.com/office/powerpoint/2010/main" val="3812430945"/>
      </p:ext>
    </p:extLst>
  </p:cSld>
  <p:clrMapOvr>
    <a:masterClrMapping/>
  </p:clrMapOvr>
  <p:transition>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94140" y="233736"/>
            <a:ext cx="6967810" cy="7625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4000" b="1" dirty="0" smtClean="0">
                <a:solidFill>
                  <a:schemeClr val="tx2"/>
                </a:solidFill>
              </a:rPr>
              <a:t>T</a:t>
            </a:r>
            <a:r>
              <a:rPr lang="es-SV" sz="3600" b="1" dirty="0" smtClean="0">
                <a:solidFill>
                  <a:schemeClr val="tx2"/>
                </a:solidFill>
              </a:rPr>
              <a:t>anque El Ciprés</a:t>
            </a:r>
            <a:endParaRPr lang="es-SV" sz="3600" b="1" dirty="0">
              <a:solidFill>
                <a:schemeClr val="tx2"/>
              </a:solidFill>
            </a:endParaRPr>
          </a:p>
        </p:txBody>
      </p:sp>
      <p:pic>
        <p:nvPicPr>
          <p:cNvPr id="3" name="Imagen 2" descr="C:\Users\jose.linares\Documents\Emergencia - Alerta Naranja Abril 2016\Fotos\20160425_0928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9933" y="1491785"/>
            <a:ext cx="3147171" cy="4267570"/>
          </a:xfrm>
          <a:prstGeom prst="rect">
            <a:avLst/>
          </a:prstGeom>
          <a:noFill/>
          <a:ln>
            <a:noFill/>
          </a:ln>
        </p:spPr>
      </p:pic>
      <p:sp>
        <p:nvSpPr>
          <p:cNvPr id="4" name="Cuadro de texto 7207"/>
          <p:cNvSpPr txBox="1">
            <a:spLocks noChangeArrowheads="1"/>
          </p:cNvSpPr>
          <p:nvPr/>
        </p:nvSpPr>
        <p:spPr bwMode="auto">
          <a:xfrm>
            <a:off x="8447964" y="5864334"/>
            <a:ext cx="3039140" cy="79577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s-SV" sz="1200" dirty="0">
                <a:effectLst/>
                <a:latin typeface="Maiandra GD" panose="020E0502030308020204" pitchFamily="34" charset="0"/>
                <a:ea typeface="Times New Roman" panose="02020603050405020304" pitchFamily="18" charset="0"/>
              </a:rPr>
              <a:t>Instalación de equipo de bombeo en sistema tanque El Ciprés</a:t>
            </a:r>
            <a:endParaRPr lang="es-SV" sz="1200" dirty="0">
              <a:effectLst/>
              <a:latin typeface="Times New Roman" panose="02020603050405020304" pitchFamily="18" charset="0"/>
              <a:ea typeface="Times New Roman" panose="02020603050405020304" pitchFamily="18" charset="0"/>
            </a:endParaRPr>
          </a:p>
        </p:txBody>
      </p:sp>
      <p:sp>
        <p:nvSpPr>
          <p:cNvPr id="5" name="CuadroTexto 4"/>
          <p:cNvSpPr txBox="1"/>
          <p:nvPr/>
        </p:nvSpPr>
        <p:spPr>
          <a:xfrm>
            <a:off x="496093" y="1201003"/>
            <a:ext cx="7206018" cy="4832092"/>
          </a:xfrm>
          <a:prstGeom prst="rect">
            <a:avLst/>
          </a:prstGeom>
          <a:noFill/>
        </p:spPr>
        <p:txBody>
          <a:bodyPr wrap="square" rtlCol="0">
            <a:spAutoFit/>
          </a:bodyPr>
          <a:lstStyle/>
          <a:p>
            <a:pPr algn="just"/>
            <a:r>
              <a:rPr lang="es-SV" sz="2800" dirty="0"/>
              <a:t>Este equipo está instalado y trabajando en forma normal según la programación de operación que maneja la gerencia de la región Metropolitana, </a:t>
            </a:r>
            <a:r>
              <a:rPr lang="es-SV" sz="2800" dirty="0" smtClean="0"/>
              <a:t>alcanzando el </a:t>
            </a:r>
            <a:r>
              <a:rPr lang="es-SV" sz="2800" dirty="0"/>
              <a:t>objetivo de llevar el servicio </a:t>
            </a:r>
            <a:r>
              <a:rPr lang="es-SV" sz="2800" dirty="0" smtClean="0"/>
              <a:t>a la zona alta </a:t>
            </a:r>
            <a:r>
              <a:rPr lang="es-SV" sz="2800" dirty="0"/>
              <a:t>del municipio de </a:t>
            </a:r>
            <a:r>
              <a:rPr lang="es-SV" sz="2800" b="1" dirty="0"/>
              <a:t>San Marcos</a:t>
            </a:r>
            <a:r>
              <a:rPr lang="es-SV" sz="2800" dirty="0"/>
              <a:t>, </a:t>
            </a:r>
            <a:r>
              <a:rPr lang="es-SV" sz="2800" dirty="0" smtClean="0"/>
              <a:t>incluso en aquellas </a:t>
            </a:r>
            <a:r>
              <a:rPr lang="es-SV" sz="2800" dirty="0"/>
              <a:t>colonias en donde anteriormente no era posible </a:t>
            </a:r>
            <a:r>
              <a:rPr lang="es-SV" sz="2800" dirty="0" smtClean="0"/>
              <a:t>brindar el suministrar</a:t>
            </a:r>
            <a:r>
              <a:rPr lang="es-SV" sz="2800" dirty="0"/>
              <a:t>, dada la ubicación más elevada en relación a dicho tanque. El costo total del proyecto fue de </a:t>
            </a:r>
            <a:r>
              <a:rPr lang="es-SV" sz="2800" b="1" dirty="0"/>
              <a:t>$18,604.32</a:t>
            </a:r>
            <a:r>
              <a:rPr lang="es-SV" sz="2800" dirty="0"/>
              <a:t>.</a:t>
            </a:r>
          </a:p>
        </p:txBody>
      </p:sp>
    </p:spTree>
    <p:extLst>
      <p:ext uri="{BB962C8B-B14F-4D97-AF65-F5344CB8AC3E}">
        <p14:creationId xmlns:p14="http://schemas.microsoft.com/office/powerpoint/2010/main" val="537181238"/>
      </p:ext>
    </p:extLst>
  </p:cSld>
  <p:clrMapOvr>
    <a:masterClrMapping/>
  </p:clrMapOvr>
  <p:transition>
    <p:pull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123181" y="218762"/>
            <a:ext cx="10018864" cy="1403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3200" b="1" dirty="0" smtClean="0">
                <a:solidFill>
                  <a:schemeClr val="tx2"/>
                </a:solidFill>
              </a:rPr>
              <a:t>Compra de equipos de bombeo de </a:t>
            </a:r>
            <a:r>
              <a:rPr lang="es-SV" sz="3200" b="1" dirty="0">
                <a:solidFill>
                  <a:schemeClr val="tx2"/>
                </a:solidFill>
              </a:rPr>
              <a:t>800 caballos de fuerza para estación de bombeo San </a:t>
            </a:r>
            <a:r>
              <a:rPr lang="es-SV" sz="3200" b="1" dirty="0" smtClean="0">
                <a:solidFill>
                  <a:schemeClr val="tx2"/>
                </a:solidFill>
              </a:rPr>
              <a:t>Lorenzo</a:t>
            </a:r>
            <a:endParaRPr lang="es-SV" sz="3200" b="1" dirty="0">
              <a:solidFill>
                <a:schemeClr val="tx2"/>
              </a:solidFill>
            </a:endParaRPr>
          </a:p>
        </p:txBody>
      </p:sp>
      <p:grpSp>
        <p:nvGrpSpPr>
          <p:cNvPr id="3" name="Grupo 2"/>
          <p:cNvGrpSpPr/>
          <p:nvPr/>
        </p:nvGrpSpPr>
        <p:grpSpPr>
          <a:xfrm>
            <a:off x="248864" y="1622757"/>
            <a:ext cx="5652518" cy="4524917"/>
            <a:chOff x="0" y="0"/>
            <a:chExt cx="3571875" cy="3014014"/>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571875" cy="2718435"/>
            </a:xfrm>
            <a:prstGeom prst="rect">
              <a:avLst/>
            </a:prstGeom>
            <a:noFill/>
            <a:ln>
              <a:solidFill>
                <a:schemeClr val="accent1"/>
              </a:solidFill>
            </a:ln>
          </p:spPr>
        </p:pic>
        <p:sp>
          <p:nvSpPr>
            <p:cNvPr id="5" name="Rectángulo 4"/>
            <p:cNvSpPr/>
            <p:nvPr/>
          </p:nvSpPr>
          <p:spPr>
            <a:xfrm>
              <a:off x="580445" y="2735249"/>
              <a:ext cx="2423795" cy="278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900" dirty="0">
                  <a:solidFill>
                    <a:srgbClr val="000000"/>
                  </a:solidFill>
                  <a:effectLst/>
                  <a:latin typeface="Maiandra GD" panose="020E0502030308020204" pitchFamily="34" charset="0"/>
                  <a:ea typeface="Times New Roman" panose="02020603050405020304" pitchFamily="18" charset="0"/>
                </a:rPr>
                <a:t>Esquema de Zona Norte</a:t>
              </a:r>
              <a:endParaRPr lang="es-SV" sz="1200" dirty="0">
                <a:effectLst/>
                <a:latin typeface="Times New Roman" panose="02020603050405020304" pitchFamily="18" charset="0"/>
                <a:ea typeface="Times New Roman" panose="02020603050405020304" pitchFamily="18" charset="0"/>
              </a:endParaRPr>
            </a:p>
          </p:txBody>
        </p:sp>
      </p:grpSp>
      <p:sp>
        <p:nvSpPr>
          <p:cNvPr id="6" name="5 CuadroTexto"/>
          <p:cNvSpPr txBox="1"/>
          <p:nvPr/>
        </p:nvSpPr>
        <p:spPr>
          <a:xfrm>
            <a:off x="6132613" y="1608238"/>
            <a:ext cx="5593632" cy="4708981"/>
          </a:xfrm>
          <a:prstGeom prst="rect">
            <a:avLst/>
          </a:prstGeom>
          <a:noFill/>
        </p:spPr>
        <p:txBody>
          <a:bodyPr wrap="square" rtlCol="0">
            <a:spAutoFit/>
          </a:bodyPr>
          <a:lstStyle/>
          <a:p>
            <a:pPr algn="just"/>
            <a:r>
              <a:rPr lang="es-SV" sz="2000" dirty="0"/>
              <a:t>El plan contempla la adquisición e instalación de dos equipos de 800 caballos de fuerza para la estación de bombeo San </a:t>
            </a:r>
            <a:r>
              <a:rPr lang="es-SV" sz="2000" dirty="0" smtClean="0"/>
              <a:t>Lorenzo, </a:t>
            </a:r>
            <a:r>
              <a:rPr lang="es-SV" sz="2000" dirty="0"/>
              <a:t>por un monto aproximado de </a:t>
            </a:r>
            <a:r>
              <a:rPr lang="es-SV" sz="2000" b="1" dirty="0"/>
              <a:t>$360,000.00</a:t>
            </a:r>
            <a:r>
              <a:rPr lang="es-SV" sz="2000" dirty="0"/>
              <a:t>. Además, </a:t>
            </a:r>
            <a:r>
              <a:rPr lang="es-SV" sz="2000" dirty="0" smtClean="0"/>
              <a:t>se instalaron 6 </a:t>
            </a:r>
            <a:r>
              <a:rPr lang="es-SV" sz="2000" dirty="0"/>
              <a:t>equipos de bombeo completos para el sistema de pozos de San Juan </a:t>
            </a:r>
            <a:r>
              <a:rPr lang="es-SV" sz="2000" dirty="0" err="1" smtClean="0"/>
              <a:t>Opíco</a:t>
            </a:r>
            <a:r>
              <a:rPr lang="es-SV" sz="2000" dirty="0"/>
              <a:t>, con el cual se </a:t>
            </a:r>
            <a:r>
              <a:rPr lang="es-SV" sz="2000" dirty="0" smtClean="0"/>
              <a:t>incrementarán </a:t>
            </a:r>
            <a:r>
              <a:rPr lang="es-SV" sz="2000" b="1" dirty="0" smtClean="0"/>
              <a:t>170 L./s.</a:t>
            </a:r>
            <a:r>
              <a:rPr lang="es-SV" sz="2000" dirty="0" smtClean="0"/>
              <a:t> </a:t>
            </a:r>
          </a:p>
          <a:p>
            <a:pPr algn="just"/>
            <a:endParaRPr lang="es-SV" sz="2000" b="1" dirty="0"/>
          </a:p>
          <a:p>
            <a:pPr algn="just"/>
            <a:r>
              <a:rPr lang="es-SV" sz="2000" b="1" dirty="0" smtClean="0"/>
              <a:t>Inversión $480,000.000</a:t>
            </a:r>
            <a:r>
              <a:rPr lang="es-SV" sz="2000" b="1" dirty="0"/>
              <a:t>.</a:t>
            </a:r>
          </a:p>
          <a:p>
            <a:r>
              <a:rPr lang="es-SV" sz="2000" b="1" dirty="0"/>
              <a:t> </a:t>
            </a:r>
            <a:endParaRPr lang="es-SV" sz="2000" dirty="0"/>
          </a:p>
          <a:p>
            <a:pPr algn="just"/>
            <a:r>
              <a:rPr lang="es-SV" sz="2000" dirty="0"/>
              <a:t>Al hacer </a:t>
            </a:r>
            <a:r>
              <a:rPr lang="es-SV" sz="2000" dirty="0" smtClean="0"/>
              <a:t>estos cambios</a:t>
            </a:r>
            <a:r>
              <a:rPr lang="es-SV" sz="2000" dirty="0"/>
              <a:t>, se </a:t>
            </a:r>
            <a:r>
              <a:rPr lang="es-SV" sz="2000" dirty="0" smtClean="0"/>
              <a:t>incrementará </a:t>
            </a:r>
            <a:r>
              <a:rPr lang="es-SV" sz="2000" dirty="0"/>
              <a:t>el caudal </a:t>
            </a:r>
            <a:r>
              <a:rPr lang="es-SV" sz="2000" dirty="0" smtClean="0"/>
              <a:t>de </a:t>
            </a:r>
            <a:r>
              <a:rPr lang="es-SV" sz="2000" dirty="0"/>
              <a:t>200 a 470 litros por segundo que se </a:t>
            </a:r>
            <a:r>
              <a:rPr lang="es-SV" sz="2000" dirty="0" smtClean="0"/>
              <a:t>inyectarían </a:t>
            </a:r>
            <a:r>
              <a:rPr lang="es-SV" sz="2000" dirty="0"/>
              <a:t>a la red para beneficiar a los sectores críticos del Gran San </a:t>
            </a:r>
            <a:r>
              <a:rPr lang="es-SV" sz="2000" dirty="0" smtClean="0"/>
              <a:t>Salvador . </a:t>
            </a:r>
            <a:r>
              <a:rPr lang="es-SV" sz="2000" dirty="0"/>
              <a:t>La inversión total es de </a:t>
            </a:r>
            <a:r>
              <a:rPr lang="es-SV" sz="2000" b="1" dirty="0"/>
              <a:t>$1, </a:t>
            </a:r>
            <a:r>
              <a:rPr lang="es-SV" sz="2000" b="1" dirty="0" smtClean="0"/>
              <a:t>700,000.</a:t>
            </a:r>
            <a:endParaRPr lang="es-SV" sz="2000" b="1" dirty="0"/>
          </a:p>
        </p:txBody>
      </p:sp>
    </p:spTree>
    <p:extLst>
      <p:ext uri="{BB962C8B-B14F-4D97-AF65-F5344CB8AC3E}">
        <p14:creationId xmlns:p14="http://schemas.microsoft.com/office/powerpoint/2010/main" val="1936994407"/>
      </p:ext>
    </p:extLst>
  </p:cSld>
  <p:clrMapOvr>
    <a:masterClrMapping/>
  </p:clrMapOvr>
  <p:transition>
    <p:pull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54843" y="233735"/>
            <a:ext cx="11614244" cy="1403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SV" sz="3000" b="1" dirty="0" smtClean="0">
                <a:solidFill>
                  <a:schemeClr val="tx2"/>
                </a:solidFill>
              </a:rPr>
              <a:t>Sectorización de zonas </a:t>
            </a:r>
            <a:r>
              <a:rPr lang="es-SV" sz="3000" b="1" dirty="0">
                <a:solidFill>
                  <a:schemeClr val="tx2"/>
                </a:solidFill>
              </a:rPr>
              <a:t>de </a:t>
            </a:r>
            <a:r>
              <a:rPr lang="es-SV" sz="3000" b="1" dirty="0" err="1">
                <a:solidFill>
                  <a:schemeClr val="tx2"/>
                </a:solidFill>
              </a:rPr>
              <a:t>Miralvalle</a:t>
            </a:r>
            <a:r>
              <a:rPr lang="es-SV" sz="3000" b="1" dirty="0">
                <a:solidFill>
                  <a:schemeClr val="tx2"/>
                </a:solidFill>
              </a:rPr>
              <a:t>, San Antonio Abad, Centroamérica y Universitaria, para ahorrar 100 </a:t>
            </a:r>
            <a:r>
              <a:rPr lang="es-SV" sz="3000" b="1" dirty="0" smtClean="0">
                <a:solidFill>
                  <a:schemeClr val="tx2"/>
                </a:solidFill>
              </a:rPr>
              <a:t>L/s que </a:t>
            </a:r>
            <a:r>
              <a:rPr lang="es-SV" sz="3000" b="1" dirty="0">
                <a:solidFill>
                  <a:schemeClr val="tx2"/>
                </a:solidFill>
              </a:rPr>
              <a:t>se </a:t>
            </a:r>
            <a:r>
              <a:rPr lang="es-SV" sz="3000" b="1" dirty="0" smtClean="0">
                <a:solidFill>
                  <a:schemeClr val="tx2"/>
                </a:solidFill>
              </a:rPr>
              <a:t>toman del </a:t>
            </a:r>
            <a:r>
              <a:rPr lang="es-SV" sz="3000" b="1" dirty="0">
                <a:solidFill>
                  <a:schemeClr val="tx2"/>
                </a:solidFill>
              </a:rPr>
              <a:t>sistema Zona </a:t>
            </a:r>
            <a:r>
              <a:rPr lang="es-SV" sz="3000" b="1" dirty="0" smtClean="0">
                <a:solidFill>
                  <a:schemeClr val="tx2"/>
                </a:solidFill>
              </a:rPr>
              <a:t>Norte </a:t>
            </a:r>
            <a:endParaRPr lang="es-SV" sz="3000" b="1" dirty="0">
              <a:solidFill>
                <a:schemeClr val="tx2"/>
              </a:solidFill>
            </a:endParaRPr>
          </a:p>
          <a:p>
            <a:pPr algn="ctr"/>
            <a:endParaRPr lang="es-SV" sz="3000" b="1" dirty="0">
              <a:solidFill>
                <a:schemeClr val="tx2"/>
              </a:solidFill>
            </a:endParaRPr>
          </a:p>
        </p:txBody>
      </p:sp>
      <p:grpSp>
        <p:nvGrpSpPr>
          <p:cNvPr id="3" name="2 Grupo"/>
          <p:cNvGrpSpPr/>
          <p:nvPr/>
        </p:nvGrpSpPr>
        <p:grpSpPr>
          <a:xfrm>
            <a:off x="354843" y="2018280"/>
            <a:ext cx="6656085" cy="4641827"/>
            <a:chOff x="0" y="0"/>
            <a:chExt cx="4859655" cy="3203667"/>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59655" cy="2934335"/>
            </a:xfrm>
            <a:prstGeom prst="rect">
              <a:avLst/>
            </a:prstGeom>
            <a:noFill/>
          </p:spPr>
        </p:pic>
        <p:sp>
          <p:nvSpPr>
            <p:cNvPr id="5" name="4 Rectángulo"/>
            <p:cNvSpPr/>
            <p:nvPr/>
          </p:nvSpPr>
          <p:spPr>
            <a:xfrm>
              <a:off x="708264" y="2949336"/>
              <a:ext cx="3361879" cy="254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900">
                  <a:solidFill>
                    <a:srgbClr val="000000"/>
                  </a:solidFill>
                  <a:effectLst/>
                  <a:latin typeface="Maiandra GD"/>
                  <a:ea typeface="Times New Roman"/>
                </a:rPr>
                <a:t>Sectores planificados para la sectorización </a:t>
              </a:r>
              <a:endParaRPr lang="es-SV" sz="1200">
                <a:effectLst/>
                <a:latin typeface="Times New Roman"/>
                <a:ea typeface="Times New Roman"/>
              </a:endParaRPr>
            </a:p>
          </p:txBody>
        </p:sp>
      </p:grpSp>
      <p:sp>
        <p:nvSpPr>
          <p:cNvPr id="6" name="5 CuadroTexto"/>
          <p:cNvSpPr txBox="1"/>
          <p:nvPr/>
        </p:nvSpPr>
        <p:spPr>
          <a:xfrm>
            <a:off x="7271658" y="2659654"/>
            <a:ext cx="4354285" cy="2677656"/>
          </a:xfrm>
          <a:prstGeom prst="rect">
            <a:avLst/>
          </a:prstGeom>
          <a:noFill/>
        </p:spPr>
        <p:txBody>
          <a:bodyPr wrap="square" rtlCol="0">
            <a:spAutoFit/>
          </a:bodyPr>
          <a:lstStyle/>
          <a:p>
            <a:pPr algn="just"/>
            <a:r>
              <a:rPr lang="es-SV" sz="2800" dirty="0" smtClean="0"/>
              <a:t>Esta acción </a:t>
            </a:r>
            <a:r>
              <a:rPr lang="es-SV" sz="2800" dirty="0"/>
              <a:t>comprende el suministro e instalación de </a:t>
            </a:r>
            <a:r>
              <a:rPr lang="es-SV" sz="2800" dirty="0" smtClean="0"/>
              <a:t>válvulas. </a:t>
            </a:r>
          </a:p>
          <a:p>
            <a:endParaRPr lang="es-SV" sz="2800" dirty="0"/>
          </a:p>
          <a:p>
            <a:r>
              <a:rPr lang="es-SV" sz="2800" dirty="0" smtClean="0"/>
              <a:t>Costo estimado: </a:t>
            </a:r>
            <a:r>
              <a:rPr lang="es-SV" sz="2800" b="1" dirty="0" smtClean="0"/>
              <a:t>$260,827.43</a:t>
            </a:r>
            <a:endParaRPr lang="es-SV" sz="2800" b="1" dirty="0"/>
          </a:p>
        </p:txBody>
      </p:sp>
    </p:spTree>
    <p:extLst>
      <p:ext uri="{BB962C8B-B14F-4D97-AF65-F5344CB8AC3E}">
        <p14:creationId xmlns:p14="http://schemas.microsoft.com/office/powerpoint/2010/main" val="2111244160"/>
      </p:ext>
    </p:extLst>
  </p:cSld>
  <p:clrMapOvr>
    <a:masterClrMapping/>
  </p:clrMapOvr>
  <p:transition>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110903"/>
            <a:ext cx="12192000" cy="1403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SV" sz="3600" b="1" dirty="0" smtClean="0">
                <a:solidFill>
                  <a:schemeClr val="tx2"/>
                </a:solidFill>
              </a:rPr>
              <a:t>Resumen de gastos por emergencia</a:t>
            </a:r>
            <a:endParaRPr lang="es-SV" sz="3600" b="1" dirty="0">
              <a:solidFill>
                <a:schemeClr val="tx2"/>
              </a:solidFill>
            </a:endParaRPr>
          </a:p>
          <a:p>
            <a:pPr algn="ctr"/>
            <a:endParaRPr lang="es-SV" sz="2400" b="1" dirty="0">
              <a:solidFill>
                <a:schemeClr val="tx2"/>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756609792"/>
              </p:ext>
            </p:extLst>
          </p:nvPr>
        </p:nvGraphicFramePr>
        <p:xfrm>
          <a:off x="1605238" y="900294"/>
          <a:ext cx="8714420" cy="5922835"/>
        </p:xfrm>
        <a:graphic>
          <a:graphicData uri="http://schemas.openxmlformats.org/drawingml/2006/table">
            <a:tbl>
              <a:tblPr firstRow="1" firstCol="1" bandRow="1">
                <a:tableStyleId>{5C22544A-7EE6-4342-B048-85BDC9FD1C3A}</a:tableStyleId>
              </a:tblPr>
              <a:tblGrid>
                <a:gridCol w="445866">
                  <a:extLst>
                    <a:ext uri="{9D8B030D-6E8A-4147-A177-3AD203B41FA5}">
                      <a16:colId xmlns:a16="http://schemas.microsoft.com/office/drawing/2014/main" xmlns="" val="20000"/>
                    </a:ext>
                  </a:extLst>
                </a:gridCol>
                <a:gridCol w="6062382">
                  <a:extLst>
                    <a:ext uri="{9D8B030D-6E8A-4147-A177-3AD203B41FA5}">
                      <a16:colId xmlns:a16="http://schemas.microsoft.com/office/drawing/2014/main" xmlns="" val="20001"/>
                    </a:ext>
                  </a:extLst>
                </a:gridCol>
                <a:gridCol w="2206172">
                  <a:extLst>
                    <a:ext uri="{9D8B030D-6E8A-4147-A177-3AD203B41FA5}">
                      <a16:colId xmlns:a16="http://schemas.microsoft.com/office/drawing/2014/main" xmlns="" val="20002"/>
                    </a:ext>
                  </a:extLst>
                </a:gridCol>
              </a:tblGrid>
              <a:tr h="191726">
                <a:tc gridSpan="3">
                  <a:txBody>
                    <a:bodyPr/>
                    <a:lstStyle/>
                    <a:p>
                      <a:pPr algn="ctr">
                        <a:spcAft>
                          <a:spcPts val="0"/>
                        </a:spcAft>
                      </a:pPr>
                      <a:r>
                        <a:rPr lang="es-SV" sz="1600" dirty="0">
                          <a:effectLst/>
                        </a:rPr>
                        <a:t>DETALLE DE GASTOS POR EMERGENCIA</a:t>
                      </a:r>
                      <a:endParaRPr lang="es-SV" sz="1600" dirty="0">
                        <a:effectLst/>
                        <a:latin typeface="Times New Roman"/>
                        <a:ea typeface="Times New Roman"/>
                      </a:endParaRPr>
                    </a:p>
                  </a:txBody>
                  <a:tcPr marL="33151" marR="33151" marT="0" marB="0" anchor="ct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524618">
                <a:tc>
                  <a:txBody>
                    <a:bodyPr/>
                    <a:lstStyle/>
                    <a:p>
                      <a:pPr algn="ctr">
                        <a:spcAft>
                          <a:spcPts val="0"/>
                        </a:spcAft>
                      </a:pPr>
                      <a:r>
                        <a:rPr lang="es-SV" sz="1400" dirty="0">
                          <a:effectLst/>
                        </a:rPr>
                        <a:t>  No.        </a:t>
                      </a:r>
                      <a:endParaRPr lang="es-SV" sz="1400" dirty="0">
                        <a:effectLst/>
                        <a:latin typeface="Times New Roman"/>
                        <a:ea typeface="Times New Roman"/>
                      </a:endParaRPr>
                    </a:p>
                  </a:txBody>
                  <a:tcPr marL="33151" marR="33151" marT="0" marB="0" anchor="ctr"/>
                </a:tc>
                <a:tc>
                  <a:txBody>
                    <a:bodyPr/>
                    <a:lstStyle/>
                    <a:p>
                      <a:pPr algn="ctr">
                        <a:spcAft>
                          <a:spcPts val="0"/>
                        </a:spcAft>
                      </a:pPr>
                      <a:r>
                        <a:rPr lang="es-SV" sz="1200" b="1" dirty="0">
                          <a:effectLst/>
                        </a:rPr>
                        <a:t>    DESCRIPCIÓN DEL RUBRO</a:t>
                      </a:r>
                      <a:endParaRPr lang="es-SV" sz="1200" b="1" dirty="0">
                        <a:effectLst/>
                        <a:latin typeface="Times New Roman"/>
                        <a:ea typeface="Times New Roman"/>
                      </a:endParaRPr>
                    </a:p>
                  </a:txBody>
                  <a:tcPr marL="33151" marR="33151" marT="0" marB="0" anchor="ctr"/>
                </a:tc>
                <a:tc>
                  <a:txBody>
                    <a:bodyPr/>
                    <a:lstStyle/>
                    <a:p>
                      <a:pPr algn="ctr">
                        <a:spcAft>
                          <a:spcPts val="0"/>
                        </a:spcAft>
                      </a:pPr>
                      <a:r>
                        <a:rPr lang="es-SV" sz="1200" b="1" dirty="0">
                          <a:effectLst/>
                        </a:rPr>
                        <a:t>MONTO                                       CONTRATADO (RECURSOS PROPIOS)</a:t>
                      </a:r>
                      <a:endParaRPr lang="es-SV" sz="1200" b="1" dirty="0">
                        <a:effectLst/>
                        <a:latin typeface="Times New Roman"/>
                        <a:ea typeface="Times New Roman"/>
                      </a:endParaRPr>
                    </a:p>
                  </a:txBody>
                  <a:tcPr marL="33151" marR="33151" marT="0" marB="0" anchor="ctr"/>
                </a:tc>
                <a:extLst>
                  <a:ext uri="{0D108BD9-81ED-4DB2-BD59-A6C34878D82A}">
                    <a16:rowId xmlns:a16="http://schemas.microsoft.com/office/drawing/2014/main" xmlns="" val="10001"/>
                  </a:ext>
                </a:extLst>
              </a:tr>
              <a:tr h="349746">
                <a:tc>
                  <a:txBody>
                    <a:bodyPr/>
                    <a:lstStyle/>
                    <a:p>
                      <a:pPr algn="ctr">
                        <a:spcAft>
                          <a:spcPts val="0"/>
                        </a:spcAft>
                      </a:pPr>
                      <a:r>
                        <a:rPr lang="es-SV" sz="1400" dirty="0">
                          <a:effectLst/>
                        </a:rPr>
                        <a:t>1</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Servicio de arrendamiento de camiones cisterna. </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433,551.95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2"/>
                  </a:ext>
                </a:extLst>
              </a:tr>
              <a:tr h="584308">
                <a:tc>
                  <a:txBody>
                    <a:bodyPr/>
                    <a:lstStyle/>
                    <a:p>
                      <a:pPr algn="ctr">
                        <a:spcAft>
                          <a:spcPts val="0"/>
                        </a:spcAft>
                      </a:pPr>
                      <a:r>
                        <a:rPr lang="es-SV" sz="1400" dirty="0">
                          <a:effectLst/>
                        </a:rPr>
                        <a:t>2</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Suministro de equipo de bombeo tipo vertical de 800 caballos de fuerza, para la  estación de bombeo San Lorenzo, municipio de San Juan </a:t>
                      </a:r>
                      <a:r>
                        <a:rPr lang="es-SV" sz="1200" dirty="0" err="1">
                          <a:effectLst/>
                        </a:rPr>
                        <a:t>Opico</a:t>
                      </a:r>
                      <a:r>
                        <a:rPr lang="es-SV" sz="1200" dirty="0">
                          <a:effectLst/>
                        </a:rPr>
                        <a:t>, departamento de La Libertad.</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177,832.62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3"/>
                  </a:ext>
                </a:extLst>
              </a:tr>
              <a:tr h="410232">
                <a:tc>
                  <a:txBody>
                    <a:bodyPr/>
                    <a:lstStyle/>
                    <a:p>
                      <a:pPr algn="ctr">
                        <a:spcAft>
                          <a:spcPts val="0"/>
                        </a:spcAft>
                      </a:pPr>
                      <a:r>
                        <a:rPr lang="es-SV" sz="1400" dirty="0">
                          <a:effectLst/>
                        </a:rPr>
                        <a:t>3</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Perforación y equipamiento de 2 pozos </a:t>
                      </a:r>
                      <a:r>
                        <a:rPr lang="es-SV" sz="1200" dirty="0" smtClean="0">
                          <a:effectLst/>
                        </a:rPr>
                        <a:t>profundos </a:t>
                      </a:r>
                      <a:r>
                        <a:rPr lang="es-SV" sz="1200" dirty="0">
                          <a:effectLst/>
                        </a:rPr>
                        <a:t>en campo de pozos de </a:t>
                      </a:r>
                      <a:r>
                        <a:rPr lang="es-SV" sz="1200" dirty="0" err="1">
                          <a:effectLst/>
                        </a:rPr>
                        <a:t>Guluchapa</a:t>
                      </a:r>
                      <a:r>
                        <a:rPr lang="es-SV" sz="1200" dirty="0">
                          <a:effectLst/>
                        </a:rPr>
                        <a:t>, Ilopango, San Salvador.</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939,506.16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4"/>
                  </a:ext>
                </a:extLst>
              </a:tr>
              <a:tr h="588568">
                <a:tc>
                  <a:txBody>
                    <a:bodyPr/>
                    <a:lstStyle/>
                    <a:p>
                      <a:pPr algn="ctr">
                        <a:spcAft>
                          <a:spcPts val="0"/>
                        </a:spcAft>
                      </a:pPr>
                      <a:r>
                        <a:rPr lang="es-SV" sz="1400" dirty="0">
                          <a:effectLst/>
                        </a:rPr>
                        <a:t>4</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Suministro e instalación de válvulas para establecer sectores de abastecimiento en San Salvador, municipio y departamento de San Salvador.</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260,827.43</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5"/>
                  </a:ext>
                </a:extLst>
              </a:tr>
              <a:tr h="588568">
                <a:tc>
                  <a:txBody>
                    <a:bodyPr/>
                    <a:lstStyle/>
                    <a:p>
                      <a:pPr algn="ctr">
                        <a:spcAft>
                          <a:spcPts val="0"/>
                        </a:spcAft>
                      </a:pPr>
                      <a:r>
                        <a:rPr lang="es-SV" sz="1400" dirty="0">
                          <a:effectLst/>
                        </a:rPr>
                        <a:t>5</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Perforación y equipamiento de 2 pozos en el sector de campo de pozos de </a:t>
                      </a:r>
                      <a:r>
                        <a:rPr lang="es-SV" sz="1200" dirty="0" err="1">
                          <a:effectLst/>
                        </a:rPr>
                        <a:t>Opico</a:t>
                      </a:r>
                      <a:r>
                        <a:rPr lang="es-SV" sz="1200" dirty="0">
                          <a:effectLst/>
                        </a:rPr>
                        <a:t>, municipio de San Juan </a:t>
                      </a:r>
                      <a:r>
                        <a:rPr lang="es-SV" sz="1200" dirty="0" err="1">
                          <a:effectLst/>
                        </a:rPr>
                        <a:t>Opico</a:t>
                      </a:r>
                      <a:r>
                        <a:rPr lang="es-SV" sz="1200" dirty="0">
                          <a:effectLst/>
                        </a:rPr>
                        <a:t>, departamento de La Libertad.</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906,686.06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6"/>
                  </a:ext>
                </a:extLst>
              </a:tr>
              <a:tr h="584308">
                <a:tc>
                  <a:txBody>
                    <a:bodyPr/>
                    <a:lstStyle/>
                    <a:p>
                      <a:pPr algn="ctr">
                        <a:spcAft>
                          <a:spcPts val="0"/>
                        </a:spcAft>
                      </a:pPr>
                      <a:r>
                        <a:rPr lang="es-SV" sz="1400" dirty="0">
                          <a:effectLst/>
                        </a:rPr>
                        <a:t>6</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Suministro de equipos de bombeo para el mejoramiento de la producción de agua en la estación de bombeo San Lorenzo y pozos de </a:t>
                      </a:r>
                      <a:r>
                        <a:rPr lang="es-SV" sz="1200" dirty="0" err="1">
                          <a:effectLst/>
                        </a:rPr>
                        <a:t>Opico</a:t>
                      </a:r>
                      <a:r>
                        <a:rPr lang="es-SV" sz="1200" dirty="0">
                          <a:effectLst/>
                        </a:rPr>
                        <a:t>, municipio de San Juan </a:t>
                      </a:r>
                      <a:r>
                        <a:rPr lang="es-SV" sz="1200" dirty="0" err="1">
                          <a:effectLst/>
                        </a:rPr>
                        <a:t>Opico</a:t>
                      </a:r>
                      <a:r>
                        <a:rPr lang="es-SV" sz="1200" dirty="0">
                          <a:effectLst/>
                        </a:rPr>
                        <a:t>, departamento de La Libertad.</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596,281.83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7"/>
                  </a:ext>
                </a:extLst>
              </a:tr>
              <a:tr h="349746">
                <a:tc>
                  <a:txBody>
                    <a:bodyPr/>
                    <a:lstStyle/>
                    <a:p>
                      <a:pPr algn="ctr">
                        <a:spcAft>
                          <a:spcPts val="0"/>
                        </a:spcAft>
                      </a:pPr>
                      <a:r>
                        <a:rPr lang="es-SV" sz="1400" dirty="0">
                          <a:effectLst/>
                        </a:rPr>
                        <a:t> </a:t>
                      </a:r>
                    </a:p>
                    <a:p>
                      <a:pPr algn="ctr">
                        <a:spcAft>
                          <a:spcPts val="0"/>
                        </a:spcAft>
                      </a:pPr>
                      <a:r>
                        <a:rPr lang="es-SV" sz="1400" dirty="0">
                          <a:effectLst/>
                        </a:rPr>
                        <a:t>7</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Instalación de equipo de bombeo en sistema Tanque El Ciprés, municipio de San Marcos.</a:t>
                      </a:r>
                      <a:endParaRPr lang="es-SV" sz="1200" dirty="0">
                        <a:effectLst/>
                        <a:latin typeface="Times New Roman"/>
                        <a:ea typeface="Times New Roman"/>
                      </a:endParaRPr>
                    </a:p>
                  </a:txBody>
                  <a:tcPr marL="33151" marR="33151" marT="0" marB="0"/>
                </a:tc>
                <a:tc>
                  <a:txBody>
                    <a:bodyPr/>
                    <a:lstStyle/>
                    <a:p>
                      <a:pPr algn="ctr">
                        <a:spcAft>
                          <a:spcPts val="0"/>
                        </a:spcAft>
                      </a:pPr>
                      <a:r>
                        <a:rPr lang="es-SV" sz="1200" dirty="0">
                          <a:effectLst/>
                        </a:rPr>
                        <a:t>$     18,604.32 </a:t>
                      </a:r>
                      <a:endParaRPr lang="es-SV" sz="1200" dirty="0">
                        <a:effectLst/>
                        <a:latin typeface="Times New Roman"/>
                        <a:ea typeface="Times New Roman"/>
                      </a:endParaRPr>
                    </a:p>
                  </a:txBody>
                  <a:tcPr marL="33151" marR="33151" marT="0" marB="0"/>
                </a:tc>
                <a:extLst>
                  <a:ext uri="{0D108BD9-81ED-4DB2-BD59-A6C34878D82A}">
                    <a16:rowId xmlns:a16="http://schemas.microsoft.com/office/drawing/2014/main" xmlns="" val="10008"/>
                  </a:ext>
                </a:extLst>
              </a:tr>
              <a:tr h="531963">
                <a:tc>
                  <a:txBody>
                    <a:bodyPr/>
                    <a:lstStyle/>
                    <a:p>
                      <a:pPr algn="ctr">
                        <a:spcAft>
                          <a:spcPts val="0"/>
                        </a:spcAft>
                      </a:pPr>
                      <a:r>
                        <a:rPr lang="es-SV" sz="1400" dirty="0">
                          <a:effectLst/>
                        </a:rPr>
                        <a:t>8</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Servicio de mantenimiento electromecánico para la habilitación de equipos de bombeo de planta potabilizadora Las Pavas.</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302,001.54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09"/>
                  </a:ext>
                </a:extLst>
              </a:tr>
              <a:tr h="419972">
                <a:tc>
                  <a:txBody>
                    <a:bodyPr/>
                    <a:lstStyle/>
                    <a:p>
                      <a:pPr algn="ctr">
                        <a:spcAft>
                          <a:spcPts val="0"/>
                        </a:spcAft>
                      </a:pPr>
                      <a:r>
                        <a:rPr lang="es-SV" sz="1400" dirty="0">
                          <a:effectLst/>
                        </a:rPr>
                        <a:t>9</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a:effectLst/>
                        </a:rPr>
                        <a:t>Servicio de limpieza de pozos para la región Metropolitana de ANDA.</a:t>
                      </a:r>
                      <a:endParaRPr lang="es-SV" sz="1200">
                        <a:effectLst/>
                        <a:latin typeface="Times New Roman"/>
                        <a:ea typeface="Times New Roman"/>
                      </a:endParaRPr>
                    </a:p>
                  </a:txBody>
                  <a:tcPr marL="33151" marR="33151" marT="0" marB="0" anchor="ctr"/>
                </a:tc>
                <a:tc>
                  <a:txBody>
                    <a:bodyPr/>
                    <a:lstStyle/>
                    <a:p>
                      <a:pPr algn="ctr">
                        <a:spcAft>
                          <a:spcPts val="0"/>
                        </a:spcAft>
                      </a:pPr>
                      <a:r>
                        <a:rPr lang="es-SV" sz="1200" dirty="0">
                          <a:effectLst/>
                        </a:rPr>
                        <a:t>      $    85,502.58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10"/>
                  </a:ext>
                </a:extLst>
              </a:tr>
              <a:tr h="438230">
                <a:tc>
                  <a:txBody>
                    <a:bodyPr/>
                    <a:lstStyle/>
                    <a:p>
                      <a:pPr algn="ctr">
                        <a:spcAft>
                          <a:spcPts val="0"/>
                        </a:spcAft>
                      </a:pPr>
                      <a:r>
                        <a:rPr lang="es-SV" sz="1400" dirty="0">
                          <a:effectLst/>
                        </a:rPr>
                        <a:t>10</a:t>
                      </a:r>
                      <a:endParaRPr lang="es-SV" sz="1400" dirty="0">
                        <a:effectLst/>
                        <a:latin typeface="Times New Roman"/>
                        <a:ea typeface="Times New Roman"/>
                      </a:endParaRPr>
                    </a:p>
                  </a:txBody>
                  <a:tcPr marL="33151" marR="33151" marT="0" marB="0" anchor="ctr"/>
                </a:tc>
                <a:tc>
                  <a:txBody>
                    <a:bodyPr/>
                    <a:lstStyle/>
                    <a:p>
                      <a:pPr algn="just">
                        <a:spcAft>
                          <a:spcPts val="0"/>
                        </a:spcAft>
                      </a:pPr>
                      <a:r>
                        <a:rPr lang="es-SV" sz="1200" dirty="0">
                          <a:effectLst/>
                        </a:rPr>
                        <a:t>Perforación de pozo #1 planta de bombeo Jutiapa, ubicada en el municipio de Santo Tomás, departamento de San Salvador.</a:t>
                      </a:r>
                      <a:endParaRPr lang="es-SV" sz="1200" dirty="0">
                        <a:effectLst/>
                        <a:latin typeface="Times New Roman"/>
                        <a:ea typeface="Times New Roman"/>
                      </a:endParaRPr>
                    </a:p>
                  </a:txBody>
                  <a:tcPr marL="33151" marR="33151" marT="0" marB="0" anchor="ctr"/>
                </a:tc>
                <a:tc>
                  <a:txBody>
                    <a:bodyPr/>
                    <a:lstStyle/>
                    <a:p>
                      <a:pPr algn="ctr">
                        <a:spcAft>
                          <a:spcPts val="0"/>
                        </a:spcAft>
                      </a:pPr>
                      <a:r>
                        <a:rPr lang="es-SV" sz="1200" dirty="0">
                          <a:effectLst/>
                        </a:rPr>
                        <a:t>      $   117,825.67  *</a:t>
                      </a:r>
                    </a:p>
                    <a:p>
                      <a:pPr algn="ctr">
                        <a:spcAft>
                          <a:spcPts val="0"/>
                        </a:spcAft>
                      </a:pPr>
                      <a:r>
                        <a:rPr lang="es-SV" sz="1200" dirty="0">
                          <a:effectLst/>
                        </a:rPr>
                        <a:t> </a:t>
                      </a:r>
                      <a:endParaRPr lang="es-SV" sz="1200" dirty="0">
                        <a:effectLst/>
                        <a:latin typeface="Times New Roman"/>
                        <a:ea typeface="Times New Roman"/>
                      </a:endParaRPr>
                    </a:p>
                  </a:txBody>
                  <a:tcPr marL="33151" marR="33151" marT="0" marB="0" anchor="ctr"/>
                </a:tc>
                <a:extLst>
                  <a:ext uri="{0D108BD9-81ED-4DB2-BD59-A6C34878D82A}">
                    <a16:rowId xmlns:a16="http://schemas.microsoft.com/office/drawing/2014/main" xmlns="" val="10011"/>
                  </a:ext>
                </a:extLst>
              </a:tr>
              <a:tr h="191726">
                <a:tc gridSpan="2">
                  <a:txBody>
                    <a:bodyPr/>
                    <a:lstStyle/>
                    <a:p>
                      <a:pPr algn="r">
                        <a:spcAft>
                          <a:spcPts val="0"/>
                        </a:spcAft>
                      </a:pPr>
                      <a:r>
                        <a:rPr lang="es-SV" sz="1200">
                          <a:effectLst/>
                        </a:rPr>
                        <a:t>TOTAL</a:t>
                      </a:r>
                      <a:endParaRPr lang="es-SV" sz="1200">
                        <a:effectLst/>
                        <a:latin typeface="Times New Roman"/>
                        <a:ea typeface="Times New Roman"/>
                      </a:endParaRPr>
                    </a:p>
                  </a:txBody>
                  <a:tcPr marL="33151" marR="33151" marT="0" marB="0" anchor="ctr"/>
                </a:tc>
                <a:tc hMerge="1">
                  <a:txBody>
                    <a:bodyPr/>
                    <a:lstStyle/>
                    <a:p>
                      <a:endParaRPr lang="es-SV"/>
                    </a:p>
                  </a:txBody>
                  <a:tcPr/>
                </a:tc>
                <a:tc>
                  <a:txBody>
                    <a:bodyPr/>
                    <a:lstStyle/>
                    <a:p>
                      <a:pPr algn="ctr">
                        <a:spcAft>
                          <a:spcPts val="0"/>
                        </a:spcAft>
                      </a:pPr>
                      <a:r>
                        <a:rPr lang="es-SV" sz="1200" dirty="0">
                          <a:effectLst/>
                        </a:rPr>
                        <a:t>$ 3,838,620.16</a:t>
                      </a:r>
                      <a:endParaRPr lang="es-SV" sz="1200" dirty="0">
                        <a:effectLst/>
                        <a:latin typeface="Times New Roman"/>
                        <a:ea typeface="Times New Roman"/>
                      </a:endParaRPr>
                    </a:p>
                  </a:txBody>
                  <a:tcPr marL="33151" marR="33151" marT="0" marB="0" anchor="b"/>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436487163"/>
      </p:ext>
    </p:extLst>
  </p:cSld>
  <p:clrMapOvr>
    <a:masterClrMapping/>
  </p:clrMapOvr>
  <p:transition>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404884" y="81888"/>
            <a:ext cx="11382232" cy="15421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s-SV" sz="3600" b="1" dirty="0" smtClean="0">
                <a:solidFill>
                  <a:srgbClr val="4F81BD">
                    <a:lumMod val="75000"/>
                  </a:srgbClr>
                </a:solidFill>
              </a:rPr>
              <a:t>PROYECTOS </a:t>
            </a:r>
            <a:r>
              <a:rPr lang="es-SV" sz="3600" b="1" dirty="0">
                <a:solidFill>
                  <a:srgbClr val="4F81BD">
                    <a:lumMod val="75000"/>
                  </a:srgbClr>
                </a:solidFill>
              </a:rPr>
              <a:t>DE INVERSIÓN PÚBLICA, AYUDA MUTUA Y RECURSOS PROPIOS</a:t>
            </a:r>
            <a:r>
              <a:rPr lang="es-SV" sz="2400" b="1" i="1" dirty="0" smtClean="0">
                <a:solidFill>
                  <a:srgbClr val="4BACC6">
                    <a:lumMod val="75000"/>
                  </a:srgbClr>
                </a:solidFill>
              </a:rPr>
              <a:t/>
            </a:r>
            <a:br>
              <a:rPr lang="es-SV" sz="2400" b="1" i="1" dirty="0" smtClean="0">
                <a:solidFill>
                  <a:srgbClr val="4BACC6">
                    <a:lumMod val="75000"/>
                  </a:srgbClr>
                </a:solidFill>
              </a:rPr>
            </a:br>
            <a:endParaRPr lang="es-SV" sz="2000" b="1" i="1" dirty="0">
              <a:solidFill>
                <a:srgbClr val="4BACC6">
                  <a:lumMod val="75000"/>
                </a:srgbClr>
              </a:solidFill>
            </a:endParaRPr>
          </a:p>
        </p:txBody>
      </p:sp>
      <p:sp>
        <p:nvSpPr>
          <p:cNvPr id="4" name="Rectángulo 2"/>
          <p:cNvSpPr/>
          <p:nvPr/>
        </p:nvSpPr>
        <p:spPr>
          <a:xfrm>
            <a:off x="404884" y="1603146"/>
            <a:ext cx="6532945" cy="830997"/>
          </a:xfrm>
          <a:prstGeom prst="rect">
            <a:avLst/>
          </a:prstGeom>
        </p:spPr>
        <p:txBody>
          <a:bodyPr wrap="square">
            <a:spAutoFit/>
          </a:bodyPr>
          <a:lstStyle/>
          <a:p>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BAJO MODALIDAD</a:t>
            </a:r>
          </a:p>
          <a:p>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DE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AYUDA </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MUTUA Y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RECURSOS PROPIOS</a:t>
            </a:r>
            <a:endParaRPr lang="es-SV" sz="2400" dirty="0">
              <a:solidFill>
                <a:srgbClr val="4F81BD">
                  <a:lumMod val="75000"/>
                </a:srgbClr>
              </a:solidFill>
              <a:latin typeface="+mj-lt"/>
            </a:endParaRPr>
          </a:p>
        </p:txBody>
      </p:sp>
      <p:sp>
        <p:nvSpPr>
          <p:cNvPr id="6" name="5 Rectángulo"/>
          <p:cNvSpPr/>
          <p:nvPr/>
        </p:nvSpPr>
        <p:spPr>
          <a:xfrm>
            <a:off x="404884" y="2631413"/>
            <a:ext cx="3976047" cy="3416320"/>
          </a:xfrm>
          <a:prstGeom prst="rect">
            <a:avLst/>
          </a:prstGeom>
        </p:spPr>
        <p:txBody>
          <a:bodyPr wrap="square">
            <a:spAutoFit/>
          </a:bodyPr>
          <a:lstStyle/>
          <a:p>
            <a:pPr algn="just"/>
            <a:r>
              <a:rPr lang="es-SV" dirty="0">
                <a:solidFill>
                  <a:prstClr val="black"/>
                </a:solidFill>
              </a:rPr>
              <a:t>En este periodo de gestión, se </a:t>
            </a:r>
            <a:r>
              <a:rPr lang="es-SV" dirty="0" smtClean="0">
                <a:solidFill>
                  <a:prstClr val="black"/>
                </a:solidFill>
              </a:rPr>
              <a:t>ejecutaron, con </a:t>
            </a:r>
            <a:r>
              <a:rPr lang="es-SV" dirty="0">
                <a:solidFill>
                  <a:prstClr val="black"/>
                </a:solidFill>
              </a:rPr>
              <a:t>recursos propios, </a:t>
            </a:r>
            <a:r>
              <a:rPr lang="es-SV" b="1" dirty="0">
                <a:solidFill>
                  <a:prstClr val="black"/>
                </a:solidFill>
              </a:rPr>
              <a:t>65 proyectos</a:t>
            </a:r>
            <a:r>
              <a:rPr lang="es-SV" dirty="0">
                <a:solidFill>
                  <a:prstClr val="black"/>
                </a:solidFill>
              </a:rPr>
              <a:t> de agua potable y saneamiento. B</a:t>
            </a:r>
            <a:r>
              <a:rPr lang="es-SV" dirty="0" smtClean="0">
                <a:solidFill>
                  <a:prstClr val="black"/>
                </a:solidFill>
              </a:rPr>
              <a:t>ajo </a:t>
            </a:r>
            <a:r>
              <a:rPr lang="es-SV" dirty="0">
                <a:solidFill>
                  <a:prstClr val="black"/>
                </a:solidFill>
              </a:rPr>
              <a:t>la modalidad de Ayuda Mutua, (aporte de ANDA  y colaboración de las comunidades, alcaldías, u organizaciones no gubernamentales), </a:t>
            </a:r>
            <a:r>
              <a:rPr lang="es-SV" dirty="0" smtClean="0">
                <a:solidFill>
                  <a:prstClr val="black"/>
                </a:solidFill>
              </a:rPr>
              <a:t>se invirtió un total de </a:t>
            </a:r>
            <a:r>
              <a:rPr lang="es-SV" b="1" dirty="0" smtClean="0">
                <a:solidFill>
                  <a:prstClr val="black"/>
                </a:solidFill>
              </a:rPr>
              <a:t>$5,205,833.43</a:t>
            </a:r>
            <a:r>
              <a:rPr lang="es-SV" b="1" dirty="0">
                <a:solidFill>
                  <a:prstClr val="black"/>
                </a:solidFill>
              </a:rPr>
              <a:t>. </a:t>
            </a:r>
            <a:r>
              <a:rPr lang="es-SV" dirty="0" smtClean="0">
                <a:solidFill>
                  <a:prstClr val="black"/>
                </a:solidFill>
              </a:rPr>
              <a:t>Con estos </a:t>
            </a:r>
            <a:r>
              <a:rPr lang="es-SV" dirty="0">
                <a:solidFill>
                  <a:prstClr val="black"/>
                </a:solidFill>
              </a:rPr>
              <a:t>proyectos, se benefició a </a:t>
            </a:r>
            <a:r>
              <a:rPr lang="es-SV" b="1" dirty="0">
                <a:solidFill>
                  <a:prstClr val="black"/>
                </a:solidFill>
              </a:rPr>
              <a:t>61,632 habitantes </a:t>
            </a:r>
            <a:r>
              <a:rPr lang="es-SV" dirty="0">
                <a:solidFill>
                  <a:prstClr val="black"/>
                </a:solidFill>
              </a:rPr>
              <a:t>residentes en distintos municipios a nivel nacional.</a:t>
            </a:r>
          </a:p>
        </p:txBody>
      </p:sp>
      <p:pic>
        <p:nvPicPr>
          <p:cNvPr id="7" name="0 Imagen"/>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117167" y="3248871"/>
            <a:ext cx="6388453" cy="3609129"/>
          </a:xfrm>
          <a:prstGeom prst="rect">
            <a:avLst/>
          </a:prstGeom>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7683111" y="2302604"/>
            <a:ext cx="4104005" cy="1956435"/>
          </a:xfrm>
          <a:prstGeom prst="rect">
            <a:avLst/>
          </a:prstGeom>
          <a:noFill/>
          <a:ln>
            <a:noFill/>
          </a:ln>
        </p:spPr>
      </p:pic>
    </p:spTree>
    <p:extLst>
      <p:ext uri="{BB962C8B-B14F-4D97-AF65-F5344CB8AC3E}">
        <p14:creationId xmlns:p14="http://schemas.microsoft.com/office/powerpoint/2010/main" val="2746415378"/>
      </p:ext>
    </p:extLst>
  </p:cSld>
  <p:clrMapOvr>
    <a:masterClrMapping/>
  </p:clrMapOvr>
  <p:transition>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p:cNvSpPr/>
          <p:nvPr/>
        </p:nvSpPr>
        <p:spPr>
          <a:xfrm>
            <a:off x="0" y="228178"/>
            <a:ext cx="12192000" cy="461665"/>
          </a:xfrm>
          <a:prstGeom prst="rect">
            <a:avLst/>
          </a:prstGeom>
        </p:spPr>
        <p:txBody>
          <a:bodyPr wrap="square">
            <a:spAutoFit/>
          </a:bodyPr>
          <a:lstStyle/>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FINALIZADOS</a:t>
            </a:r>
            <a:endParaRPr lang="es-SV" sz="2400" dirty="0">
              <a:solidFill>
                <a:srgbClr val="4F81BD">
                  <a:lumMod val="75000"/>
                </a:srgbClr>
              </a:solidFill>
              <a:latin typeface="+mj-lt"/>
            </a:endParaRPr>
          </a:p>
        </p:txBody>
      </p:sp>
      <p:sp>
        <p:nvSpPr>
          <p:cNvPr id="3" name="2 Rectángulo"/>
          <p:cNvSpPr/>
          <p:nvPr/>
        </p:nvSpPr>
        <p:spPr>
          <a:xfrm>
            <a:off x="277502" y="662545"/>
            <a:ext cx="11295799" cy="1200329"/>
          </a:xfrm>
          <a:prstGeom prst="rect">
            <a:avLst/>
          </a:prstGeom>
        </p:spPr>
        <p:txBody>
          <a:bodyPr wrap="square">
            <a:spAutoFit/>
          </a:bodyPr>
          <a:lstStyle/>
          <a:p>
            <a:pPr algn="just"/>
            <a:r>
              <a:rPr lang="es-SV" dirty="0" smtClean="0">
                <a:solidFill>
                  <a:prstClr val="black"/>
                </a:solidFill>
              </a:rPr>
              <a:t>Durante </a:t>
            </a:r>
            <a:r>
              <a:rPr lang="es-SV" dirty="0">
                <a:solidFill>
                  <a:prstClr val="black"/>
                </a:solidFill>
              </a:rPr>
              <a:t>este período se han finalizado </a:t>
            </a:r>
            <a:r>
              <a:rPr lang="es-SV" b="1" dirty="0">
                <a:solidFill>
                  <a:prstClr val="black"/>
                </a:solidFill>
              </a:rPr>
              <a:t>18 proyectos</a:t>
            </a:r>
            <a:r>
              <a:rPr lang="es-SV" dirty="0">
                <a:solidFill>
                  <a:prstClr val="black"/>
                </a:solidFill>
              </a:rPr>
              <a:t>, con una inversión de </a:t>
            </a:r>
            <a:r>
              <a:rPr lang="es-SV" b="1" dirty="0">
                <a:solidFill>
                  <a:prstClr val="black"/>
                </a:solidFill>
              </a:rPr>
              <a:t>$3,533,601.02</a:t>
            </a:r>
            <a:r>
              <a:rPr lang="es-SV" dirty="0">
                <a:solidFill>
                  <a:prstClr val="black"/>
                </a:solidFill>
              </a:rPr>
              <a:t>, beneficiando a </a:t>
            </a:r>
            <a:r>
              <a:rPr lang="es-SV" b="1" dirty="0">
                <a:solidFill>
                  <a:prstClr val="black"/>
                </a:solidFill>
              </a:rPr>
              <a:t>22,075 habitantes </a:t>
            </a:r>
            <a:r>
              <a:rPr lang="es-SV" dirty="0">
                <a:solidFill>
                  <a:prstClr val="black"/>
                </a:solidFill>
              </a:rPr>
              <a:t>en forma directa y </a:t>
            </a:r>
            <a:r>
              <a:rPr lang="es-SV" b="1" dirty="0">
                <a:solidFill>
                  <a:prstClr val="black"/>
                </a:solidFill>
              </a:rPr>
              <a:t>1, 500,000</a:t>
            </a:r>
            <a:r>
              <a:rPr lang="es-SV" dirty="0">
                <a:solidFill>
                  <a:prstClr val="black"/>
                </a:solidFill>
              </a:rPr>
              <a:t> en forma indirecta. La cantidad de empleo generado es de 709, contribuyendo de esta forma al desarrollo económico y social de nuestro país. </a:t>
            </a:r>
          </a:p>
          <a:p>
            <a:endParaRPr lang="es-SV" dirty="0">
              <a:solidFill>
                <a:prstClr val="black"/>
              </a:solidFill>
            </a:endParaRPr>
          </a:p>
        </p:txBody>
      </p:sp>
      <p:sp>
        <p:nvSpPr>
          <p:cNvPr id="4" name="3 Rectángulo"/>
          <p:cNvSpPr/>
          <p:nvPr/>
        </p:nvSpPr>
        <p:spPr>
          <a:xfrm>
            <a:off x="3007046" y="1797576"/>
            <a:ext cx="6587325" cy="461665"/>
          </a:xfrm>
          <a:prstGeom prst="rect">
            <a:avLst/>
          </a:prstGeom>
        </p:spPr>
        <p:txBody>
          <a:bodyPr wrap="square">
            <a:spAutoFit/>
          </a:bodyPr>
          <a:lstStyle/>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Región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Central </a:t>
            </a:r>
            <a:endParaRPr lang="es-SV" sz="32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5" name="4 Rectángulo"/>
          <p:cNvSpPr/>
          <p:nvPr/>
        </p:nvSpPr>
        <p:spPr>
          <a:xfrm>
            <a:off x="448100" y="2268768"/>
            <a:ext cx="9890080" cy="646331"/>
          </a:xfrm>
          <a:prstGeom prst="rect">
            <a:avLst/>
          </a:prstGeom>
        </p:spPr>
        <p:txBody>
          <a:bodyPr wrap="square">
            <a:spAutoFit/>
          </a:bodyPr>
          <a:lstStyle/>
          <a:p>
            <a:r>
              <a:rPr lang="es-SV" dirty="0">
                <a:solidFill>
                  <a:prstClr val="black"/>
                </a:solidFill>
              </a:rPr>
              <a:t>Se finalizaron </a:t>
            </a:r>
            <a:r>
              <a:rPr lang="es-SV" b="1" dirty="0">
                <a:solidFill>
                  <a:prstClr val="black"/>
                </a:solidFill>
              </a:rPr>
              <a:t>4</a:t>
            </a:r>
            <a:r>
              <a:rPr lang="es-SV" dirty="0">
                <a:solidFill>
                  <a:prstClr val="black"/>
                </a:solidFill>
              </a:rPr>
              <a:t> proyectos </a:t>
            </a:r>
            <a:r>
              <a:rPr lang="es-SV" dirty="0" smtClean="0">
                <a:solidFill>
                  <a:prstClr val="black"/>
                </a:solidFill>
              </a:rPr>
              <a:t>por </a:t>
            </a:r>
            <a:r>
              <a:rPr lang="es-SV" b="1" dirty="0" smtClean="0">
                <a:solidFill>
                  <a:prstClr val="black"/>
                </a:solidFill>
              </a:rPr>
              <a:t>$596,311.13</a:t>
            </a:r>
            <a:r>
              <a:rPr lang="es-SV" dirty="0">
                <a:solidFill>
                  <a:prstClr val="black"/>
                </a:solidFill>
              </a:rPr>
              <a:t>, con </a:t>
            </a:r>
            <a:r>
              <a:rPr lang="es-SV" dirty="0" smtClean="0">
                <a:solidFill>
                  <a:prstClr val="black"/>
                </a:solidFill>
              </a:rPr>
              <a:t>los que se </a:t>
            </a:r>
            <a:r>
              <a:rPr lang="es-SV" dirty="0">
                <a:solidFill>
                  <a:prstClr val="black"/>
                </a:solidFill>
              </a:rPr>
              <a:t>beneficiará a </a:t>
            </a:r>
            <a:r>
              <a:rPr lang="es-SV" b="1" dirty="0">
                <a:solidFill>
                  <a:prstClr val="black"/>
                </a:solidFill>
              </a:rPr>
              <a:t>11,141 habitantes</a:t>
            </a:r>
            <a:r>
              <a:rPr lang="es-SV" dirty="0">
                <a:solidFill>
                  <a:prstClr val="black"/>
                </a:solidFill>
              </a:rPr>
              <a:t>.</a:t>
            </a:r>
          </a:p>
          <a:p>
            <a:endParaRPr lang="es-SV" dirty="0">
              <a:solidFill>
                <a:prstClr val="black"/>
              </a:solidFill>
            </a:endParaRPr>
          </a:p>
        </p:txBody>
      </p:sp>
      <p:graphicFrame>
        <p:nvGraphicFramePr>
          <p:cNvPr id="6" name="5 Objeto"/>
          <p:cNvGraphicFramePr>
            <a:graphicFrameLocks noChangeAspect="1"/>
          </p:cNvGraphicFramePr>
          <p:nvPr>
            <p:extLst>
              <p:ext uri="{D42A27DB-BD31-4B8C-83A1-F6EECF244321}">
                <p14:modId xmlns:p14="http://schemas.microsoft.com/office/powerpoint/2010/main" val="472015508"/>
              </p:ext>
            </p:extLst>
          </p:nvPr>
        </p:nvGraphicFramePr>
        <p:xfrm>
          <a:off x="469751" y="2871674"/>
          <a:ext cx="11252498" cy="3177445"/>
        </p:xfrm>
        <a:graphic>
          <a:graphicData uri="http://schemas.openxmlformats.org/presentationml/2006/ole">
            <mc:AlternateContent xmlns:mc="http://schemas.openxmlformats.org/markup-compatibility/2006">
              <mc:Choice xmlns:v="urn:schemas-microsoft-com:vml" Requires="v">
                <p:oleObj spid="_x0000_s6209" name="Documento" r:id="rId3" imgW="6252298" imgH="1764632" progId="Word.Document.12">
                  <p:embed/>
                </p:oleObj>
              </mc:Choice>
              <mc:Fallback>
                <p:oleObj name="Documento" r:id="rId3" imgW="6252298" imgH="1764632" progId="Word.Document.12">
                  <p:embed/>
                  <p:pic>
                    <p:nvPicPr>
                      <p:cNvPr id="0" name=""/>
                      <p:cNvPicPr/>
                      <p:nvPr/>
                    </p:nvPicPr>
                    <p:blipFill>
                      <a:blip r:embed="rId4"/>
                      <a:stretch>
                        <a:fillRect/>
                      </a:stretch>
                    </p:blipFill>
                    <p:spPr>
                      <a:xfrm>
                        <a:off x="469751" y="2871674"/>
                        <a:ext cx="11252498" cy="3177445"/>
                      </a:xfrm>
                      <a:prstGeom prst="rect">
                        <a:avLst/>
                      </a:prstGeom>
                    </p:spPr>
                  </p:pic>
                </p:oleObj>
              </mc:Fallback>
            </mc:AlternateContent>
          </a:graphicData>
        </a:graphic>
      </p:graphicFrame>
    </p:spTree>
    <p:extLst>
      <p:ext uri="{BB962C8B-B14F-4D97-AF65-F5344CB8AC3E}">
        <p14:creationId xmlns:p14="http://schemas.microsoft.com/office/powerpoint/2010/main" val="3224200494"/>
      </p:ext>
    </p:extLst>
  </p:cSld>
  <p:clrMapOvr>
    <a:masterClrMapping/>
  </p:clrMapOvr>
  <p:transition>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18364"/>
            <a:ext cx="10972800" cy="1199274"/>
          </a:xfrm>
        </p:spPr>
        <p:txBody>
          <a:bodyPr>
            <a:noAutofit/>
          </a:bodyPr>
          <a:lstStyle/>
          <a:p>
            <a:pPr algn="ctr"/>
            <a:r>
              <a:rPr lang="es-ES_tradnl" sz="3600" b="1" dirty="0" smtClean="0"/>
              <a:t/>
            </a:r>
            <a:br>
              <a:rPr lang="es-ES_tradnl" sz="3600" b="1" dirty="0" smtClean="0"/>
            </a:br>
            <a:r>
              <a:rPr lang="es-ES_tradnl" sz="2800" b="1" dirty="0" smtClean="0"/>
              <a:t>GESTIÓN </a:t>
            </a:r>
            <a:r>
              <a:rPr lang="es-ES_tradnl" sz="2800" b="1" dirty="0"/>
              <a:t>ESTRATÉGICA </a:t>
            </a:r>
            <a:r>
              <a:rPr lang="es-ES_tradnl" sz="2800" b="1" dirty="0" smtClean="0"/>
              <a:t>INSTITUCIONAL</a:t>
            </a:r>
            <a:r>
              <a:rPr lang="es-SV" sz="2800" dirty="0"/>
              <a:t/>
            </a:r>
            <a:br>
              <a:rPr lang="es-SV" sz="2800" dirty="0"/>
            </a:br>
            <a:r>
              <a:rPr lang="es-SV" sz="2800" b="1" dirty="0" smtClean="0"/>
              <a:t>COBERTURA </a:t>
            </a:r>
            <a:r>
              <a:rPr lang="es-SV" sz="2800" b="1" dirty="0"/>
              <a:t>Y CALIDAD DE LOS SERVICIOS</a:t>
            </a:r>
            <a:r>
              <a:rPr lang="es-SV" sz="2800" dirty="0"/>
              <a:t/>
            </a:r>
            <a:br>
              <a:rPr lang="es-SV" sz="2800" dirty="0"/>
            </a:br>
            <a:endParaRPr lang="es-SV" sz="2800" dirty="0"/>
          </a:p>
        </p:txBody>
      </p:sp>
      <p:grpSp>
        <p:nvGrpSpPr>
          <p:cNvPr id="22" name="Grupo 21"/>
          <p:cNvGrpSpPr/>
          <p:nvPr/>
        </p:nvGrpSpPr>
        <p:grpSpPr>
          <a:xfrm>
            <a:off x="4863684" y="1652604"/>
            <a:ext cx="7048339" cy="4511077"/>
            <a:chOff x="2747962" y="2071523"/>
            <a:chExt cx="6904038" cy="4378488"/>
          </a:xfrm>
        </p:grpSpPr>
        <p:sp>
          <p:nvSpPr>
            <p:cNvPr id="5" name="6 Cuadro de texto"/>
            <p:cNvSpPr txBox="1"/>
            <p:nvPr/>
          </p:nvSpPr>
          <p:spPr>
            <a:xfrm>
              <a:off x="6625590" y="2071523"/>
              <a:ext cx="3026410" cy="103822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SV" sz="1600" b="1" dirty="0">
                  <a:effectLst/>
                  <a:latin typeface="Candara" panose="020E0502030303020204" pitchFamily="34" charset="0"/>
                  <a:ea typeface="Times New Roman" panose="02020603050405020304" pitchFamily="18" charset="0"/>
                  <a:cs typeface="Arial" panose="020B0604020202020204" pitchFamily="34" charset="0"/>
                </a:rPr>
                <a:t>MEJORA EN EL SERVICIO, </a:t>
              </a:r>
              <a:endParaRPr lang="es-SV" sz="1200" dirty="0">
                <a:effectLst/>
                <a:latin typeface="Times New Roman" panose="02020603050405020304" pitchFamily="18" charset="0"/>
                <a:ea typeface="Times New Roman" panose="02020603050405020304" pitchFamily="18" charset="0"/>
              </a:endParaRPr>
            </a:p>
            <a:p>
              <a:pPr>
                <a:spcAft>
                  <a:spcPts val="0"/>
                </a:spcAft>
              </a:pPr>
              <a:r>
                <a:rPr lang="es-SV" sz="1600" b="1" dirty="0">
                  <a:effectLst/>
                  <a:latin typeface="Candara" panose="020E0502030303020204" pitchFamily="34" charset="0"/>
                  <a:ea typeface="Times New Roman" panose="02020603050405020304" pitchFamily="18" charset="0"/>
                  <a:cs typeface="Arial" panose="020B0604020202020204" pitchFamily="34" charset="0"/>
                </a:rPr>
                <a:t>COBERTURA DE AGUA POTABLE</a:t>
              </a:r>
              <a:endParaRPr lang="es-SV" sz="1200" dirty="0">
                <a:effectLst/>
                <a:latin typeface="Times New Roman" panose="02020603050405020304" pitchFamily="18" charset="0"/>
                <a:ea typeface="Times New Roman" panose="02020603050405020304" pitchFamily="18" charset="0"/>
              </a:endParaRPr>
            </a:p>
            <a:p>
              <a:pPr>
                <a:spcAft>
                  <a:spcPts val="0"/>
                </a:spcAft>
              </a:pPr>
              <a:r>
                <a:rPr lang="es-SV" sz="1200" dirty="0">
                  <a:effectLst/>
                  <a:latin typeface="Candara" panose="020E0502030303020204" pitchFamily="34" charset="0"/>
                  <a:ea typeface="Times New Roman" panose="02020603050405020304" pitchFamily="18" charset="0"/>
                  <a:cs typeface="Arial" panose="020B0604020202020204" pitchFamily="34" charset="0"/>
                </a:rPr>
                <a:t>Producción Global de Agua 376.2 millones de m</a:t>
              </a:r>
              <a:r>
                <a:rPr lang="es-SV" sz="1200" baseline="30000" dirty="0">
                  <a:effectLst/>
                  <a:latin typeface="Candara" panose="020E0502030303020204" pitchFamily="34" charset="0"/>
                  <a:ea typeface="Times New Roman" panose="02020603050405020304" pitchFamily="18" charset="0"/>
                  <a:cs typeface="Arial" panose="020B0604020202020204" pitchFamily="34" charset="0"/>
                </a:rPr>
                <a:t>3</a:t>
              </a:r>
              <a:endParaRPr lang="es-SV" sz="1200" dirty="0">
                <a:effectLst/>
                <a:latin typeface="Times New Roman" panose="02020603050405020304" pitchFamily="18" charset="0"/>
                <a:ea typeface="Times New Roman" panose="02020603050405020304" pitchFamily="18" charset="0"/>
              </a:endParaRPr>
            </a:p>
            <a:p>
              <a:pPr>
                <a:spcAft>
                  <a:spcPts val="0"/>
                </a:spcAft>
              </a:pPr>
              <a:r>
                <a:rPr lang="es-SV" sz="1200" dirty="0">
                  <a:effectLst/>
                  <a:latin typeface="Times New Roman" panose="02020603050405020304" pitchFamily="18" charset="0"/>
                  <a:ea typeface="Times New Roman" panose="02020603050405020304" pitchFamily="18" charset="0"/>
                </a:rPr>
                <a:t> </a:t>
              </a:r>
            </a:p>
          </p:txBody>
        </p:sp>
        <p:grpSp>
          <p:nvGrpSpPr>
            <p:cNvPr id="7" name="Grupo 6"/>
            <p:cNvGrpSpPr/>
            <p:nvPr/>
          </p:nvGrpSpPr>
          <p:grpSpPr>
            <a:xfrm>
              <a:off x="2747962" y="2136388"/>
              <a:ext cx="6696075" cy="3895725"/>
              <a:chOff x="0" y="641349"/>
              <a:chExt cx="6696075" cy="3895725"/>
            </a:xfrm>
          </p:grpSpPr>
          <p:pic>
            <p:nvPicPr>
              <p:cNvPr id="8"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41349"/>
                <a:ext cx="6696075" cy="3895725"/>
              </a:xfrm>
              <a:prstGeom prst="rect">
                <a:avLst/>
              </a:prstGeom>
              <a:noFill/>
              <a:ln>
                <a:noFill/>
              </a:ln>
              <a:extLst/>
            </p:spPr>
          </p:pic>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27181" y="2767621"/>
                <a:ext cx="715645" cy="762000"/>
              </a:xfrm>
              <a:prstGeom prst="rect">
                <a:avLst/>
              </a:prstGeom>
              <a:noFill/>
              <a:ln>
                <a:noFill/>
              </a:ln>
              <a:extLst/>
            </p:spPr>
          </p:pic>
          <p:pic>
            <p:nvPicPr>
              <p:cNvPr id="10"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16887" y="1862171"/>
                <a:ext cx="809625" cy="760095"/>
              </a:xfrm>
              <a:prstGeom prst="rect">
                <a:avLst/>
              </a:prstGeom>
              <a:noFill/>
              <a:ln>
                <a:noFill/>
              </a:ln>
              <a:extLst/>
            </p:spPr>
          </p:pic>
          <p:sp>
            <p:nvSpPr>
              <p:cNvPr id="11" name="10 Cuadro de texto"/>
              <p:cNvSpPr txBox="1"/>
              <p:nvPr/>
            </p:nvSpPr>
            <p:spPr>
              <a:xfrm>
                <a:off x="2139889" y="1862171"/>
                <a:ext cx="952500" cy="847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1400" dirty="0">
                    <a:solidFill>
                      <a:srgbClr val="FFFFFF"/>
                    </a:solidFill>
                    <a:effectLst/>
                    <a:latin typeface="+mj-lt"/>
                    <a:ea typeface="Times New Roman" panose="02020603050405020304" pitchFamily="18" charset="0"/>
                    <a:cs typeface="Arial" panose="020B0604020202020204" pitchFamily="34" charset="0"/>
                  </a:rPr>
                  <a:t>Cobertura Urbana</a:t>
                </a:r>
                <a:endParaRPr lang="es-SV" sz="1200" dirty="0">
                  <a:effectLst/>
                  <a:latin typeface="+mj-lt"/>
                  <a:ea typeface="Times New Roman" panose="02020603050405020304" pitchFamily="18" charset="0"/>
                </a:endParaRPr>
              </a:p>
              <a:p>
                <a:pPr algn="ctr">
                  <a:spcAft>
                    <a:spcPts val="0"/>
                  </a:spcAft>
                </a:pPr>
                <a:r>
                  <a:rPr lang="es-SV" sz="1800" b="1" dirty="0" smtClean="0">
                    <a:solidFill>
                      <a:srgbClr val="FFFFFF"/>
                    </a:solidFill>
                    <a:effectLst/>
                    <a:latin typeface="+mj-lt"/>
                    <a:ea typeface="Times New Roman" panose="02020603050405020304" pitchFamily="18" charset="0"/>
                    <a:cs typeface="Arial" panose="020B0604020202020204" pitchFamily="34" charset="0"/>
                  </a:rPr>
                  <a:t>95.5%</a:t>
                </a:r>
                <a:endParaRPr lang="es-SV" sz="1200" dirty="0">
                  <a:effectLst/>
                  <a:latin typeface="+mj-lt"/>
                  <a:ea typeface="Times New Roman" panose="02020603050405020304" pitchFamily="18" charset="0"/>
                </a:endParaRPr>
              </a:p>
              <a:p>
                <a:pPr algn="ctr">
                  <a:spcAft>
                    <a:spcPts val="0"/>
                  </a:spcAft>
                </a:pPr>
                <a:r>
                  <a:rPr lang="es-SV" sz="1800" b="1" dirty="0">
                    <a:solidFill>
                      <a:srgbClr val="FFFFFF"/>
                    </a:solidFill>
                    <a:effectLst/>
                    <a:latin typeface="+mj-lt"/>
                    <a:ea typeface="Times New Roman" panose="02020603050405020304" pitchFamily="18" charset="0"/>
                    <a:cs typeface="Arial" panose="020B0604020202020204" pitchFamily="34" charset="0"/>
                  </a:rPr>
                  <a:t> </a:t>
                </a:r>
                <a:endParaRPr lang="es-SV" sz="1200" dirty="0">
                  <a:effectLst/>
                  <a:latin typeface="+mj-lt"/>
                  <a:ea typeface="Times New Roman" panose="02020603050405020304" pitchFamily="18" charset="0"/>
                </a:endParaRPr>
              </a:p>
            </p:txBody>
          </p:sp>
          <p:sp>
            <p:nvSpPr>
              <p:cNvPr id="12" name="1 Cuadro de texto"/>
              <p:cNvSpPr txBox="1"/>
              <p:nvPr/>
            </p:nvSpPr>
            <p:spPr>
              <a:xfrm>
                <a:off x="3549221" y="2724758"/>
                <a:ext cx="1371600" cy="8477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1400" dirty="0" smtClean="0">
                    <a:solidFill>
                      <a:srgbClr val="FFFFFF"/>
                    </a:solidFill>
                    <a:effectLst/>
                    <a:latin typeface="+mj-lt"/>
                    <a:ea typeface="Times New Roman" panose="02020603050405020304" pitchFamily="18" charset="0"/>
                    <a:cs typeface="Arial" panose="020B0604020202020204" pitchFamily="34" charset="0"/>
                  </a:rPr>
                  <a:t>Cobertura</a:t>
                </a:r>
              </a:p>
              <a:p>
                <a:pPr algn="ctr">
                  <a:spcAft>
                    <a:spcPts val="0"/>
                  </a:spcAft>
                </a:pPr>
                <a:r>
                  <a:rPr lang="es-SV" sz="1400" dirty="0" smtClean="0">
                    <a:solidFill>
                      <a:srgbClr val="FFFFFF"/>
                    </a:solidFill>
                    <a:effectLst/>
                    <a:latin typeface="+mj-lt"/>
                    <a:ea typeface="Times New Roman" panose="02020603050405020304" pitchFamily="18" charset="0"/>
                    <a:cs typeface="Arial" panose="020B0604020202020204" pitchFamily="34" charset="0"/>
                  </a:rPr>
                  <a:t> </a:t>
                </a:r>
                <a:r>
                  <a:rPr lang="es-SV" sz="1400" dirty="0">
                    <a:solidFill>
                      <a:srgbClr val="FFFFFF"/>
                    </a:solidFill>
                    <a:effectLst/>
                    <a:latin typeface="+mj-lt"/>
                    <a:ea typeface="Times New Roman" panose="02020603050405020304" pitchFamily="18" charset="0"/>
                    <a:cs typeface="Arial" panose="020B0604020202020204" pitchFamily="34" charset="0"/>
                  </a:rPr>
                  <a:t>Rural </a:t>
                </a:r>
                <a:endParaRPr lang="es-SV" sz="1200" dirty="0">
                  <a:effectLst/>
                  <a:latin typeface="+mj-lt"/>
                  <a:ea typeface="Times New Roman" panose="02020603050405020304" pitchFamily="18" charset="0"/>
                </a:endParaRPr>
              </a:p>
              <a:p>
                <a:pPr algn="ctr">
                  <a:spcAft>
                    <a:spcPts val="0"/>
                  </a:spcAft>
                </a:pPr>
                <a:r>
                  <a:rPr lang="es-SV" sz="1800" b="1" dirty="0">
                    <a:solidFill>
                      <a:srgbClr val="FFFFFF"/>
                    </a:solidFill>
                    <a:effectLst/>
                    <a:latin typeface="+mj-lt"/>
                    <a:ea typeface="Times New Roman" panose="02020603050405020304" pitchFamily="18" charset="0"/>
                    <a:cs typeface="Arial" panose="020B0604020202020204" pitchFamily="34" charset="0"/>
                  </a:rPr>
                  <a:t>22.4%</a:t>
                </a:r>
                <a:endParaRPr lang="es-SV" sz="1200" dirty="0">
                  <a:effectLst/>
                  <a:latin typeface="+mj-lt"/>
                  <a:ea typeface="Times New Roman" panose="02020603050405020304" pitchFamily="18" charset="0"/>
                </a:endParaRPr>
              </a:p>
              <a:p>
                <a:pPr algn="ctr">
                  <a:spcAft>
                    <a:spcPts val="0"/>
                  </a:spcAft>
                </a:pPr>
                <a:r>
                  <a:rPr lang="es-SV" sz="1800" b="1" dirty="0">
                    <a:solidFill>
                      <a:srgbClr val="FFFFFF"/>
                    </a:solidFill>
                    <a:effectLst/>
                    <a:latin typeface="+mj-lt"/>
                    <a:ea typeface="Times New Roman" panose="02020603050405020304" pitchFamily="18" charset="0"/>
                    <a:cs typeface="Arial" panose="020B0604020202020204" pitchFamily="34" charset="0"/>
                  </a:rPr>
                  <a:t> </a:t>
                </a:r>
                <a:endParaRPr lang="es-SV" sz="1200" dirty="0">
                  <a:effectLst/>
                  <a:latin typeface="+mj-lt"/>
                  <a:ea typeface="Times New Roman" panose="02020603050405020304" pitchFamily="18" charset="0"/>
                </a:endParaRPr>
              </a:p>
            </p:txBody>
          </p:sp>
        </p:grpSp>
        <p:grpSp>
          <p:nvGrpSpPr>
            <p:cNvPr id="19" name="Grupo 18"/>
            <p:cNvGrpSpPr/>
            <p:nvPr/>
          </p:nvGrpSpPr>
          <p:grpSpPr>
            <a:xfrm>
              <a:off x="3818335" y="5338126"/>
              <a:ext cx="3352800" cy="1111885"/>
              <a:chOff x="938463" y="0"/>
              <a:chExt cx="3352800" cy="1112431"/>
            </a:xfrm>
          </p:grpSpPr>
          <p:sp>
            <p:nvSpPr>
              <p:cNvPr id="20" name="23 Cuadro de texto"/>
              <p:cNvSpPr txBox="1"/>
              <p:nvPr/>
            </p:nvSpPr>
            <p:spPr>
              <a:xfrm>
                <a:off x="1395663" y="0"/>
                <a:ext cx="1666875" cy="6762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SV" sz="1100" dirty="0">
                    <a:effectLst/>
                    <a:latin typeface="Candara" panose="020E0502030303020204" pitchFamily="34" charset="0"/>
                    <a:ea typeface="Times New Roman" panose="02020603050405020304" pitchFamily="18" charset="0"/>
                    <a:cs typeface="Arial" panose="020B0604020202020204" pitchFamily="34" charset="0"/>
                  </a:rPr>
                  <a:t>Población El Salvador</a:t>
                </a:r>
                <a:endParaRPr lang="es-SV" sz="1200" dirty="0">
                  <a:effectLst/>
                  <a:latin typeface="Times New Roman" panose="02020603050405020304" pitchFamily="18" charset="0"/>
                  <a:ea typeface="Times New Roman" panose="02020603050405020304" pitchFamily="18" charset="0"/>
                </a:endParaRPr>
              </a:p>
              <a:p>
                <a:pPr>
                  <a:spcAft>
                    <a:spcPts val="0"/>
                  </a:spcAft>
                </a:pPr>
                <a:r>
                  <a:rPr lang="es-SV" sz="1100" dirty="0">
                    <a:effectLst/>
                    <a:latin typeface="Candara" panose="020E0502030303020204" pitchFamily="34" charset="0"/>
                    <a:ea typeface="Times New Roman" panose="02020603050405020304" pitchFamily="18" charset="0"/>
                    <a:cs typeface="Arial" panose="020B0604020202020204" pitchFamily="34" charset="0"/>
                  </a:rPr>
                  <a:t>Urbana: 4, 012,480</a:t>
                </a:r>
                <a:endParaRPr lang="es-SV" sz="1200" dirty="0">
                  <a:effectLst/>
                  <a:latin typeface="Times New Roman" panose="02020603050405020304" pitchFamily="18" charset="0"/>
                  <a:ea typeface="Times New Roman" panose="02020603050405020304" pitchFamily="18" charset="0"/>
                </a:endParaRPr>
              </a:p>
              <a:p>
                <a:pPr>
                  <a:spcAft>
                    <a:spcPts val="0"/>
                  </a:spcAft>
                </a:pPr>
                <a:r>
                  <a:rPr lang="es-SV" sz="1100" dirty="0">
                    <a:effectLst/>
                    <a:latin typeface="Candara" panose="020E0502030303020204" pitchFamily="34" charset="0"/>
                    <a:ea typeface="Times New Roman" panose="02020603050405020304" pitchFamily="18" charset="0"/>
                    <a:cs typeface="Arial" panose="020B0604020202020204" pitchFamily="34" charset="0"/>
                  </a:rPr>
                  <a:t>Rural: 2, 356,744</a:t>
                </a:r>
                <a:endParaRPr lang="es-SV" sz="1200" dirty="0">
                  <a:effectLst/>
                  <a:latin typeface="Times New Roman" panose="02020603050405020304" pitchFamily="18" charset="0"/>
                  <a:ea typeface="Times New Roman" panose="02020603050405020304" pitchFamily="18" charset="0"/>
                </a:endParaRPr>
              </a:p>
            </p:txBody>
          </p:sp>
          <p:sp>
            <p:nvSpPr>
              <p:cNvPr id="21" name="24 Cuadro de texto"/>
              <p:cNvSpPr txBox="1"/>
              <p:nvPr/>
            </p:nvSpPr>
            <p:spPr>
              <a:xfrm>
                <a:off x="938463" y="712381"/>
                <a:ext cx="3352800" cy="4000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SV" sz="800" b="1" dirty="0">
                    <a:effectLst/>
                    <a:latin typeface="Candara" panose="020E0502030303020204" pitchFamily="34" charset="0"/>
                    <a:ea typeface="Times New Roman" panose="02020603050405020304" pitchFamily="18" charset="0"/>
                    <a:cs typeface="Arial" panose="020B0604020202020204" pitchFamily="34" charset="0"/>
                  </a:rPr>
                  <a:t>Fuente:</a:t>
                </a:r>
                <a:r>
                  <a:rPr lang="es-SV" sz="800" dirty="0">
                    <a:effectLst/>
                    <a:latin typeface="Candara" panose="020E0502030303020204" pitchFamily="34" charset="0"/>
                    <a:ea typeface="Times New Roman" panose="02020603050405020304" pitchFamily="18" charset="0"/>
                    <a:cs typeface="Arial" panose="020B0604020202020204" pitchFamily="34" charset="0"/>
                  </a:rPr>
                  <a:t> </a:t>
                </a:r>
                <a:r>
                  <a:rPr lang="es-SV" sz="750" dirty="0">
                    <a:effectLst/>
                    <a:latin typeface="Candara" panose="020E0502030303020204" pitchFamily="34" charset="0"/>
                    <a:ea typeface="Times New Roman" panose="02020603050405020304" pitchFamily="18" charset="0"/>
                    <a:cs typeface="Arial" panose="020B0604020202020204" pitchFamily="34" charset="0"/>
                  </a:rPr>
                  <a:t>Boletín Estadístico de ANDA 2015 y Documento de Estimaciones y Proyecciones de Población Municipales 2005-2020 de la DIGESTYC.</a:t>
                </a:r>
                <a:endParaRPr lang="es-SV" sz="1200" dirty="0">
                  <a:effectLst/>
                  <a:latin typeface="Times New Roman" panose="02020603050405020304" pitchFamily="18" charset="0"/>
                  <a:ea typeface="Times New Roman" panose="02020603050405020304" pitchFamily="18" charset="0"/>
                </a:endParaRPr>
              </a:p>
            </p:txBody>
          </p:sp>
        </p:grpSp>
      </p:grpSp>
      <p:sp>
        <p:nvSpPr>
          <p:cNvPr id="23" name="CuadroTexto 22"/>
          <p:cNvSpPr txBox="1"/>
          <p:nvPr/>
        </p:nvSpPr>
        <p:spPr>
          <a:xfrm>
            <a:off x="270980" y="2109527"/>
            <a:ext cx="4592704" cy="2554545"/>
          </a:xfrm>
          <a:prstGeom prst="rect">
            <a:avLst/>
          </a:prstGeom>
          <a:noFill/>
        </p:spPr>
        <p:txBody>
          <a:bodyPr wrap="square" rtlCol="0">
            <a:spAutoFit/>
          </a:bodyPr>
          <a:lstStyle/>
          <a:p>
            <a:pPr algn="just"/>
            <a:r>
              <a:rPr lang="es-SV" sz="1600" dirty="0"/>
              <a:t>Dentro del marco de la inversión institucional, durante este período ANDA continuó con la misión de lograr un mejor enfoque en la ejecución de los programas de inversión, alcanzando un incremento de cobertura en el servicio, tanto de agua potable en un </a:t>
            </a:r>
            <a:r>
              <a:rPr lang="es-SV" sz="1600" dirty="0" smtClean="0"/>
              <a:t>95.5% </a:t>
            </a:r>
            <a:r>
              <a:rPr lang="es-SV" sz="1600" dirty="0"/>
              <a:t>en la zona urbana, como en la zona rural, en un  22.4%, mientras que en lo referente al alcantarillado es de un 42.3% a nivel país.  </a:t>
            </a:r>
          </a:p>
          <a:p>
            <a:pPr algn="just"/>
            <a:r>
              <a:rPr lang="es-SV" sz="1600" dirty="0"/>
              <a:t> </a:t>
            </a:r>
          </a:p>
        </p:txBody>
      </p:sp>
    </p:spTree>
    <p:extLst>
      <p:ext uri="{BB962C8B-B14F-4D97-AF65-F5344CB8AC3E}">
        <p14:creationId xmlns:p14="http://schemas.microsoft.com/office/powerpoint/2010/main" val="2714674925"/>
      </p:ext>
    </p:extLst>
  </p:cSld>
  <p:clrMapOvr>
    <a:masterClrMapping/>
  </p:clrMapOvr>
  <p:transition>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12570" y="299787"/>
            <a:ext cx="7292687" cy="400110"/>
          </a:xfrm>
          <a:prstGeom prst="rect">
            <a:avLst/>
          </a:prstGeom>
        </p:spPr>
        <p:txBody>
          <a:bodyPr wrap="square">
            <a:spAutoFit/>
          </a:bodyPr>
          <a:lstStyle/>
          <a:p>
            <a:r>
              <a:rPr lang="es-SV" sz="2000" dirty="0">
                <a:solidFill>
                  <a:prstClr val="black"/>
                </a:solidFill>
                <a:latin typeface="+mj-lt"/>
              </a:rPr>
              <a:t>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Proyecto finalizado en la </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Región Metropolitana</a:t>
            </a:r>
            <a:endParaRPr lang="es-SV" sz="28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3" name="2 Rectángulo"/>
          <p:cNvSpPr/>
          <p:nvPr/>
        </p:nvSpPr>
        <p:spPr>
          <a:xfrm>
            <a:off x="236561" y="737359"/>
            <a:ext cx="11609696" cy="369332"/>
          </a:xfrm>
          <a:prstGeom prst="rect">
            <a:avLst/>
          </a:prstGeom>
        </p:spPr>
        <p:txBody>
          <a:bodyPr wrap="square">
            <a:spAutoFit/>
          </a:bodyPr>
          <a:lstStyle/>
          <a:p>
            <a:r>
              <a:rPr lang="es-SV" dirty="0" smtClean="0">
                <a:solidFill>
                  <a:prstClr val="black"/>
                </a:solidFill>
              </a:rPr>
              <a:t>Se </a:t>
            </a:r>
            <a:r>
              <a:rPr lang="es-SV" dirty="0">
                <a:solidFill>
                  <a:prstClr val="black"/>
                </a:solidFill>
              </a:rPr>
              <a:t>han finalizado 9 </a:t>
            </a:r>
            <a:r>
              <a:rPr lang="es-SV" dirty="0" smtClean="0">
                <a:solidFill>
                  <a:prstClr val="black"/>
                </a:solidFill>
              </a:rPr>
              <a:t>proyectos </a:t>
            </a:r>
            <a:r>
              <a:rPr lang="es-SV" dirty="0">
                <a:solidFill>
                  <a:prstClr val="black"/>
                </a:solidFill>
              </a:rPr>
              <a:t>por un monto de </a:t>
            </a:r>
            <a:r>
              <a:rPr lang="es-SV" b="1" dirty="0">
                <a:solidFill>
                  <a:prstClr val="black"/>
                </a:solidFill>
              </a:rPr>
              <a:t>$</a:t>
            </a:r>
            <a:r>
              <a:rPr lang="es-SV" b="1" dirty="0" smtClean="0">
                <a:solidFill>
                  <a:prstClr val="black"/>
                </a:solidFill>
              </a:rPr>
              <a:t>2,579,356.02</a:t>
            </a:r>
            <a:r>
              <a:rPr lang="es-SV" dirty="0">
                <a:solidFill>
                  <a:srgbClr val="FF0000"/>
                </a:solidFill>
              </a:rPr>
              <a:t>.</a:t>
            </a:r>
          </a:p>
        </p:txBody>
      </p:sp>
      <p:graphicFrame>
        <p:nvGraphicFramePr>
          <p:cNvPr id="4" name="3 Objeto"/>
          <p:cNvGraphicFramePr>
            <a:graphicFrameLocks noChangeAspect="1"/>
          </p:cNvGraphicFramePr>
          <p:nvPr>
            <p:extLst>
              <p:ext uri="{D42A27DB-BD31-4B8C-83A1-F6EECF244321}">
                <p14:modId xmlns:p14="http://schemas.microsoft.com/office/powerpoint/2010/main" val="2487867978"/>
              </p:ext>
            </p:extLst>
          </p:nvPr>
        </p:nvGraphicFramePr>
        <p:xfrm>
          <a:off x="909200" y="1577208"/>
          <a:ext cx="7363943" cy="4348369"/>
        </p:xfrm>
        <a:graphic>
          <a:graphicData uri="http://schemas.openxmlformats.org/presentationml/2006/ole">
            <mc:AlternateContent xmlns:mc="http://schemas.openxmlformats.org/markup-compatibility/2006">
              <mc:Choice xmlns:v="urn:schemas-microsoft-com:vml" Requires="v">
                <p:oleObj spid="_x0000_s7233" name="Documento" r:id="rId3" imgW="6252298" imgH="3793833" progId="Word.Document.12">
                  <p:embed/>
                </p:oleObj>
              </mc:Choice>
              <mc:Fallback>
                <p:oleObj name="Documento" r:id="rId3" imgW="6252298" imgH="3793833" progId="Word.Document.12">
                  <p:embed/>
                  <p:pic>
                    <p:nvPicPr>
                      <p:cNvPr id="0" name=""/>
                      <p:cNvPicPr/>
                      <p:nvPr/>
                    </p:nvPicPr>
                    <p:blipFill>
                      <a:blip r:embed="rId4"/>
                      <a:stretch>
                        <a:fillRect/>
                      </a:stretch>
                    </p:blipFill>
                    <p:spPr>
                      <a:xfrm>
                        <a:off x="909200" y="1577208"/>
                        <a:ext cx="7363943" cy="4348369"/>
                      </a:xfrm>
                      <a:prstGeom prst="rect">
                        <a:avLst/>
                      </a:prstGeom>
                    </p:spPr>
                  </p:pic>
                </p:oleObj>
              </mc:Fallback>
            </mc:AlternateContent>
          </a:graphicData>
        </a:graphic>
      </p:graphicFrame>
      <p:sp>
        <p:nvSpPr>
          <p:cNvPr id="5" name="4 Rectángulo"/>
          <p:cNvSpPr/>
          <p:nvPr/>
        </p:nvSpPr>
        <p:spPr>
          <a:xfrm>
            <a:off x="8282457" y="4043061"/>
            <a:ext cx="3198343" cy="1354217"/>
          </a:xfrm>
          <a:prstGeom prst="rect">
            <a:avLst/>
          </a:prstGeom>
        </p:spPr>
        <p:txBody>
          <a:bodyPr wrap="square">
            <a:spAutoFit/>
          </a:bodyPr>
          <a:lstStyle/>
          <a:p>
            <a:r>
              <a:rPr lang="es-SV" sz="1000" b="1" dirty="0">
                <a:solidFill>
                  <a:prstClr val="black"/>
                </a:solidFill>
              </a:rPr>
              <a:t>1/ </a:t>
            </a:r>
            <a:r>
              <a:rPr lang="es-SV" sz="1000" dirty="0">
                <a:solidFill>
                  <a:prstClr val="black"/>
                </a:solidFill>
              </a:rPr>
              <a:t>Beneficiados indirectos</a:t>
            </a:r>
          </a:p>
          <a:p>
            <a:endParaRPr lang="es-SV" sz="1100" dirty="0">
              <a:solidFill>
                <a:prstClr val="black"/>
              </a:solidFill>
            </a:endParaRPr>
          </a:p>
          <a:p>
            <a:r>
              <a:rPr lang="es-SV" sz="1000" b="1" dirty="0">
                <a:solidFill>
                  <a:prstClr val="black"/>
                </a:solidFill>
              </a:rPr>
              <a:t>BID: </a:t>
            </a:r>
            <a:r>
              <a:rPr lang="es-SV" sz="1000" dirty="0">
                <a:solidFill>
                  <a:prstClr val="black"/>
                </a:solidFill>
              </a:rPr>
              <a:t>Banco Interamericano de Desarrollo</a:t>
            </a:r>
          </a:p>
          <a:p>
            <a:r>
              <a:rPr lang="es-SV" sz="1000" b="1" dirty="0">
                <a:solidFill>
                  <a:prstClr val="black"/>
                </a:solidFill>
              </a:rPr>
              <a:t>AECID</a:t>
            </a:r>
            <a:r>
              <a:rPr lang="es-SV" sz="1000" dirty="0">
                <a:solidFill>
                  <a:prstClr val="black"/>
                </a:solidFill>
              </a:rPr>
              <a:t>: </a:t>
            </a:r>
            <a:r>
              <a:rPr lang="es-SV" sz="1000" dirty="0" smtClean="0">
                <a:solidFill>
                  <a:prstClr val="black"/>
                </a:solidFill>
              </a:rPr>
              <a:t> Agencia </a:t>
            </a:r>
            <a:r>
              <a:rPr lang="es-SV" sz="1000" dirty="0">
                <a:solidFill>
                  <a:prstClr val="black"/>
                </a:solidFill>
              </a:rPr>
              <a:t>Española de Cooperación Internacional para el Desarrollo</a:t>
            </a:r>
          </a:p>
          <a:p>
            <a:r>
              <a:rPr lang="es-SV" sz="1000" b="1" dirty="0">
                <a:solidFill>
                  <a:prstClr val="black"/>
                </a:solidFill>
              </a:rPr>
              <a:t>FECASALC</a:t>
            </a:r>
            <a:r>
              <a:rPr lang="es-SV" sz="1000" dirty="0">
                <a:solidFill>
                  <a:prstClr val="black"/>
                </a:solidFill>
              </a:rPr>
              <a:t>: Fondo Español de Cooperación para Agua y Saneamiento en América Latina y el Caribe</a:t>
            </a:r>
          </a:p>
          <a:p>
            <a:r>
              <a:rPr lang="es-SV" sz="1000" b="1" dirty="0">
                <a:solidFill>
                  <a:prstClr val="black"/>
                </a:solidFill>
              </a:rPr>
              <a:t>FGEN</a:t>
            </a:r>
            <a:r>
              <a:rPr lang="es-SV" sz="1000" dirty="0">
                <a:solidFill>
                  <a:prstClr val="black"/>
                </a:solidFill>
              </a:rPr>
              <a:t>: Fondo General de la Nación</a:t>
            </a:r>
          </a:p>
        </p:txBody>
      </p:sp>
    </p:spTree>
    <p:extLst>
      <p:ext uri="{BB962C8B-B14F-4D97-AF65-F5344CB8AC3E}">
        <p14:creationId xmlns:p14="http://schemas.microsoft.com/office/powerpoint/2010/main" val="3442199491"/>
      </p:ext>
    </p:extLst>
  </p:cSld>
  <p:clrMapOvr>
    <a:masterClrMapping/>
  </p:clrMapOvr>
  <p:transition>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Yenit\2016\1-Inversion\memoria  labores MH jun2015 may2016\5034 CFI\IMG_108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75" y="1254204"/>
            <a:ext cx="5295470" cy="4455433"/>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358" y="1287700"/>
            <a:ext cx="5684363" cy="445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05344" y="196169"/>
            <a:ext cx="10799401" cy="646331"/>
          </a:xfrm>
          <a:prstGeom prst="rect">
            <a:avLst/>
          </a:prstGeom>
        </p:spPr>
        <p:txBody>
          <a:bodyPr wrap="square">
            <a:spAutoFit/>
          </a:bodyPr>
          <a:lstStyle/>
          <a:p>
            <a:pPr algn="just"/>
            <a:r>
              <a:rPr lang="es-SV" dirty="0" smtClean="0">
                <a:solidFill>
                  <a:prstClr val="black"/>
                </a:solidFill>
              </a:rPr>
              <a:t>Otro de los proyectos </a:t>
            </a:r>
            <a:r>
              <a:rPr lang="es-SV" dirty="0">
                <a:solidFill>
                  <a:prstClr val="black"/>
                </a:solidFill>
              </a:rPr>
              <a:t>finalizados es el Centro de Formación Integral para Operadores y Administradores de Sistemas de Agua Potable </a:t>
            </a:r>
            <a:r>
              <a:rPr lang="es-SV" b="1" dirty="0">
                <a:solidFill>
                  <a:prstClr val="black"/>
                </a:solidFill>
              </a:rPr>
              <a:t>(C.F.I. - ANDA)</a:t>
            </a:r>
            <a:r>
              <a:rPr lang="es-SV" dirty="0">
                <a:solidFill>
                  <a:prstClr val="black"/>
                </a:solidFill>
              </a:rPr>
              <a:t>, el cual fue inaugurado el 14 de </a:t>
            </a:r>
            <a:r>
              <a:rPr lang="es-SV" dirty="0" smtClean="0">
                <a:solidFill>
                  <a:prstClr val="black"/>
                </a:solidFill>
              </a:rPr>
              <a:t>marzo de 2016.</a:t>
            </a:r>
            <a:endParaRPr lang="es-SV" dirty="0">
              <a:solidFill>
                <a:prstClr val="black"/>
              </a:solidFill>
            </a:endParaRPr>
          </a:p>
        </p:txBody>
      </p:sp>
      <p:sp>
        <p:nvSpPr>
          <p:cNvPr id="6" name="2 Cuadro de texto"/>
          <p:cNvSpPr txBox="1"/>
          <p:nvPr/>
        </p:nvSpPr>
        <p:spPr>
          <a:xfrm>
            <a:off x="409575" y="5872791"/>
            <a:ext cx="5219700" cy="57563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35000"/>
              </a:lnSpc>
            </a:pPr>
            <a:r>
              <a:rPr lang="es-SV" sz="1200" dirty="0">
                <a:solidFill>
                  <a:prstClr val="black"/>
                </a:solidFill>
                <a:latin typeface="+mj-lt"/>
                <a:ea typeface="Times New Roman"/>
                <a:cs typeface="Arial"/>
              </a:rPr>
              <a:t> Centro de Formación Integral </a:t>
            </a:r>
            <a:r>
              <a:rPr lang="es-SV" sz="1200" b="1" dirty="0">
                <a:solidFill>
                  <a:prstClr val="black"/>
                </a:solidFill>
                <a:latin typeface="+mj-lt"/>
                <a:ea typeface="Times New Roman"/>
                <a:cs typeface="Arial"/>
              </a:rPr>
              <a:t>(C.F.I.) </a:t>
            </a:r>
            <a:endParaRPr lang="es-SV" sz="1200" b="1" dirty="0" smtClean="0">
              <a:solidFill>
                <a:prstClr val="black"/>
              </a:solidFill>
              <a:latin typeface="+mj-lt"/>
              <a:ea typeface="Times New Roman"/>
              <a:cs typeface="Arial"/>
            </a:endParaRPr>
          </a:p>
          <a:p>
            <a:pPr algn="ctr">
              <a:lnSpc>
                <a:spcPct val="135000"/>
              </a:lnSpc>
            </a:pPr>
            <a:r>
              <a:rPr lang="es-SV" sz="1200" dirty="0" smtClean="0">
                <a:solidFill>
                  <a:prstClr val="black"/>
                </a:solidFill>
                <a:latin typeface="+mj-lt"/>
                <a:ea typeface="Times New Roman"/>
                <a:cs typeface="Arial"/>
              </a:rPr>
              <a:t>para </a:t>
            </a:r>
            <a:r>
              <a:rPr lang="es-SV" sz="1200" dirty="0">
                <a:solidFill>
                  <a:prstClr val="black"/>
                </a:solidFill>
                <a:latin typeface="+mj-lt"/>
                <a:ea typeface="Times New Roman"/>
                <a:cs typeface="Arial"/>
              </a:rPr>
              <a:t>operadores y administradores de SAP rurales</a:t>
            </a:r>
            <a:endParaRPr lang="es-SV" sz="2400" dirty="0">
              <a:solidFill>
                <a:prstClr val="black"/>
              </a:solidFill>
              <a:latin typeface="+mj-lt"/>
              <a:ea typeface="Times New Roman"/>
            </a:endParaRPr>
          </a:p>
        </p:txBody>
      </p:sp>
      <p:sp>
        <p:nvSpPr>
          <p:cNvPr id="7" name="7186 Cuadro de texto"/>
          <p:cNvSpPr txBox="1"/>
          <p:nvPr/>
        </p:nvSpPr>
        <p:spPr>
          <a:xfrm>
            <a:off x="5944358" y="5911334"/>
            <a:ext cx="5683535" cy="66091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35000"/>
              </a:lnSpc>
            </a:pPr>
            <a:r>
              <a:rPr lang="es-SV" sz="1200" dirty="0">
                <a:solidFill>
                  <a:prstClr val="black"/>
                </a:solidFill>
                <a:latin typeface="+mj-lt"/>
                <a:ea typeface="Times New Roman"/>
                <a:cs typeface="Arial"/>
              </a:rPr>
              <a:t>Laboratorio experimental del </a:t>
            </a:r>
            <a:r>
              <a:rPr lang="es-SV" sz="1200" b="1" dirty="0">
                <a:solidFill>
                  <a:prstClr val="black"/>
                </a:solidFill>
                <a:latin typeface="+mj-lt"/>
                <a:ea typeface="Times New Roman"/>
                <a:cs typeface="Arial"/>
              </a:rPr>
              <a:t>CFI</a:t>
            </a:r>
            <a:endParaRPr lang="es-SV" sz="2400" b="1" dirty="0">
              <a:solidFill>
                <a:prstClr val="black"/>
              </a:solidFill>
              <a:latin typeface="+mj-lt"/>
              <a:ea typeface="Times New Roman"/>
            </a:endParaRPr>
          </a:p>
        </p:txBody>
      </p:sp>
    </p:spTree>
    <p:extLst>
      <p:ext uri="{BB962C8B-B14F-4D97-AF65-F5344CB8AC3E}">
        <p14:creationId xmlns:p14="http://schemas.microsoft.com/office/powerpoint/2010/main" val="1242211325"/>
      </p:ext>
    </p:extLst>
  </p:cSld>
  <p:clrMapOvr>
    <a:masterClrMapping/>
  </p:clrMapOvr>
  <p:transition>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7186" y="161287"/>
            <a:ext cx="11306189" cy="461665"/>
          </a:xfrm>
          <a:prstGeom prst="rect">
            <a:avLst/>
          </a:prstGeom>
        </p:spPr>
        <p:txBody>
          <a:bodyPr wrap="square">
            <a:spAutoFit/>
          </a:bodyPr>
          <a:lstStyle/>
          <a:p>
            <a:pPr algn="ctr"/>
            <a:r>
              <a:rPr lang="es-SV" dirty="0">
                <a:solidFill>
                  <a:prstClr val="black"/>
                </a:solidFill>
              </a:rPr>
              <a:t> 	</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finalizados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en la r</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egión Occidental</a:t>
            </a:r>
            <a:endParaRPr lang="es-SV" sz="24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3" name="2 Rectángulo"/>
          <p:cNvSpPr/>
          <p:nvPr/>
        </p:nvSpPr>
        <p:spPr>
          <a:xfrm>
            <a:off x="373038" y="669119"/>
            <a:ext cx="11514161" cy="646331"/>
          </a:xfrm>
          <a:prstGeom prst="rect">
            <a:avLst/>
          </a:prstGeom>
        </p:spPr>
        <p:txBody>
          <a:bodyPr wrap="square">
            <a:spAutoFit/>
          </a:bodyPr>
          <a:lstStyle/>
          <a:p>
            <a:pPr algn="just"/>
            <a:r>
              <a:rPr lang="es-SV" dirty="0" smtClean="0">
                <a:solidFill>
                  <a:prstClr val="black"/>
                </a:solidFill>
              </a:rPr>
              <a:t>Se </a:t>
            </a:r>
            <a:r>
              <a:rPr lang="es-SV" dirty="0">
                <a:solidFill>
                  <a:prstClr val="black"/>
                </a:solidFill>
              </a:rPr>
              <a:t>han finalizado 5 proyectos de agua potable y alcantarillado sanitario, invirtiendo un monto de </a:t>
            </a:r>
            <a:r>
              <a:rPr lang="es-SV" b="1" dirty="0">
                <a:solidFill>
                  <a:prstClr val="black"/>
                </a:solidFill>
              </a:rPr>
              <a:t>$357,933.87</a:t>
            </a:r>
            <a:r>
              <a:rPr lang="es-SV" dirty="0">
                <a:solidFill>
                  <a:prstClr val="black"/>
                </a:solidFill>
              </a:rPr>
              <a:t>, </a:t>
            </a:r>
            <a:r>
              <a:rPr lang="es-SV" dirty="0" smtClean="0">
                <a:solidFill>
                  <a:prstClr val="black"/>
                </a:solidFill>
              </a:rPr>
              <a:t>mediante </a:t>
            </a:r>
            <a:r>
              <a:rPr lang="es-SV" dirty="0">
                <a:solidFill>
                  <a:prstClr val="black"/>
                </a:solidFill>
              </a:rPr>
              <a:t>los cuales se beneficia a </a:t>
            </a:r>
            <a:r>
              <a:rPr lang="es-SV" b="1" dirty="0">
                <a:solidFill>
                  <a:prstClr val="black"/>
                </a:solidFill>
              </a:rPr>
              <a:t>10,652 habitantes </a:t>
            </a:r>
            <a:r>
              <a:rPr lang="es-SV" dirty="0">
                <a:solidFill>
                  <a:prstClr val="black"/>
                </a:solidFill>
              </a:rPr>
              <a:t>de la zona occidental de nuestro país.</a:t>
            </a:r>
          </a:p>
        </p:txBody>
      </p:sp>
      <p:graphicFrame>
        <p:nvGraphicFramePr>
          <p:cNvPr id="4" name="3 Objeto"/>
          <p:cNvGraphicFramePr>
            <a:graphicFrameLocks noChangeAspect="1"/>
          </p:cNvGraphicFramePr>
          <p:nvPr>
            <p:extLst>
              <p:ext uri="{D42A27DB-BD31-4B8C-83A1-F6EECF244321}">
                <p14:modId xmlns:p14="http://schemas.microsoft.com/office/powerpoint/2010/main" val="2713337964"/>
              </p:ext>
            </p:extLst>
          </p:nvPr>
        </p:nvGraphicFramePr>
        <p:xfrm>
          <a:off x="457186" y="1747491"/>
          <a:ext cx="11443848" cy="4498496"/>
        </p:xfrm>
        <a:graphic>
          <a:graphicData uri="http://schemas.openxmlformats.org/presentationml/2006/ole">
            <mc:AlternateContent xmlns:mc="http://schemas.openxmlformats.org/markup-compatibility/2006">
              <mc:Choice xmlns:v="urn:schemas-microsoft-com:vml" Requires="v">
                <p:oleObj spid="_x0000_s8257" name="Documento" r:id="rId3" imgW="6252298" imgH="2457328" progId="Word.Document.12">
                  <p:embed/>
                </p:oleObj>
              </mc:Choice>
              <mc:Fallback>
                <p:oleObj name="Documento" r:id="rId3" imgW="6252298" imgH="2457328" progId="Word.Document.12">
                  <p:embed/>
                  <p:pic>
                    <p:nvPicPr>
                      <p:cNvPr id="0" name=""/>
                      <p:cNvPicPr/>
                      <p:nvPr/>
                    </p:nvPicPr>
                    <p:blipFill>
                      <a:blip r:embed="rId4"/>
                      <a:stretch>
                        <a:fillRect/>
                      </a:stretch>
                    </p:blipFill>
                    <p:spPr>
                      <a:xfrm>
                        <a:off x="457186" y="1747491"/>
                        <a:ext cx="11443848" cy="4498496"/>
                      </a:xfrm>
                      <a:prstGeom prst="rect">
                        <a:avLst/>
                      </a:prstGeom>
                    </p:spPr>
                  </p:pic>
                </p:oleObj>
              </mc:Fallback>
            </mc:AlternateContent>
          </a:graphicData>
        </a:graphic>
      </p:graphicFrame>
    </p:spTree>
    <p:extLst>
      <p:ext uri="{BB962C8B-B14F-4D97-AF65-F5344CB8AC3E}">
        <p14:creationId xmlns:p14="http://schemas.microsoft.com/office/powerpoint/2010/main" val="3245337794"/>
      </p:ext>
    </p:extLst>
  </p:cSld>
  <p:clrMapOvr>
    <a:masterClrMapping/>
  </p:clrMapOvr>
  <p:transition>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p:cNvSpPr/>
          <p:nvPr/>
        </p:nvSpPr>
        <p:spPr>
          <a:xfrm>
            <a:off x="0" y="228178"/>
            <a:ext cx="12192000" cy="461665"/>
          </a:xfrm>
          <a:prstGeom prst="rect">
            <a:avLst/>
          </a:prstGeom>
        </p:spPr>
        <p:txBody>
          <a:bodyPr wrap="square">
            <a:spAutoFit/>
          </a:bodyPr>
          <a:lstStyle/>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EN EJECUCIÓN</a:t>
            </a:r>
            <a:endParaRPr lang="es-SV" sz="2400" dirty="0">
              <a:solidFill>
                <a:srgbClr val="4F81BD">
                  <a:lumMod val="75000"/>
                </a:srgbClr>
              </a:solidFill>
              <a:latin typeface="+mj-lt"/>
            </a:endParaRPr>
          </a:p>
        </p:txBody>
      </p:sp>
      <p:sp>
        <p:nvSpPr>
          <p:cNvPr id="3" name="2 Rectángulo"/>
          <p:cNvSpPr/>
          <p:nvPr/>
        </p:nvSpPr>
        <p:spPr>
          <a:xfrm>
            <a:off x="318448" y="1042553"/>
            <a:ext cx="11555104" cy="1754326"/>
          </a:xfrm>
          <a:prstGeom prst="rect">
            <a:avLst/>
          </a:prstGeom>
        </p:spPr>
        <p:txBody>
          <a:bodyPr wrap="square">
            <a:spAutoFit/>
          </a:bodyPr>
          <a:lstStyle/>
          <a:p>
            <a:pPr algn="just"/>
            <a:r>
              <a:rPr lang="es-SV" dirty="0" smtClean="0">
                <a:solidFill>
                  <a:prstClr val="black"/>
                </a:solidFill>
              </a:rPr>
              <a:t>Se </a:t>
            </a:r>
            <a:r>
              <a:rPr lang="es-SV" dirty="0">
                <a:solidFill>
                  <a:prstClr val="black"/>
                </a:solidFill>
              </a:rPr>
              <a:t>encuentran en ejecución a nivel nacional, 8 proyectos de agua potable y saneamiento que alcanzan un monto total invertido a la fecha de </a:t>
            </a:r>
            <a:r>
              <a:rPr lang="es-SV" b="1" dirty="0">
                <a:solidFill>
                  <a:prstClr val="black"/>
                </a:solidFill>
              </a:rPr>
              <a:t>$3,630,569.03</a:t>
            </a:r>
            <a:r>
              <a:rPr lang="es-SV" dirty="0">
                <a:solidFill>
                  <a:prstClr val="black"/>
                </a:solidFill>
              </a:rPr>
              <a:t>, con lo que se beneficiará a </a:t>
            </a:r>
            <a:r>
              <a:rPr lang="es-SV" b="1" dirty="0" smtClean="0">
                <a:solidFill>
                  <a:prstClr val="black"/>
                </a:solidFill>
              </a:rPr>
              <a:t>35,806 </a:t>
            </a:r>
            <a:r>
              <a:rPr lang="es-SV" b="1" dirty="0">
                <a:solidFill>
                  <a:prstClr val="black"/>
                </a:solidFill>
              </a:rPr>
              <a:t>habitantes</a:t>
            </a:r>
            <a:r>
              <a:rPr lang="es-SV" dirty="0">
                <a:solidFill>
                  <a:prstClr val="black"/>
                </a:solidFill>
              </a:rPr>
              <a:t>. Este monto </a:t>
            </a:r>
            <a:r>
              <a:rPr lang="es-SV" dirty="0" smtClean="0">
                <a:solidFill>
                  <a:prstClr val="black"/>
                </a:solidFill>
              </a:rPr>
              <a:t>incluye  </a:t>
            </a:r>
            <a:r>
              <a:rPr lang="es-SV" b="1" dirty="0" smtClean="0">
                <a:solidFill>
                  <a:prstClr val="black"/>
                </a:solidFill>
              </a:rPr>
              <a:t>$1,168,409.00 </a:t>
            </a:r>
            <a:r>
              <a:rPr lang="es-SV" dirty="0">
                <a:solidFill>
                  <a:prstClr val="black"/>
                </a:solidFill>
              </a:rPr>
              <a:t>en concepto de transferencias al </a:t>
            </a:r>
            <a:r>
              <a:rPr lang="es-SV" b="1" dirty="0">
                <a:solidFill>
                  <a:prstClr val="black"/>
                </a:solidFill>
              </a:rPr>
              <a:t>MARN Y FISDL</a:t>
            </a:r>
            <a:r>
              <a:rPr lang="es-SV" dirty="0">
                <a:solidFill>
                  <a:prstClr val="black"/>
                </a:solidFill>
              </a:rPr>
              <a:t>, según convenios de delegación de fondos firmados, para ejecutar proyectos de agua potable y saneamiento. Por medio de la ejecución de estos proyectos se ha generado un aproximado de 503 empleos, distribuidos en </a:t>
            </a:r>
            <a:r>
              <a:rPr lang="es-SV" dirty="0" smtClean="0">
                <a:solidFill>
                  <a:prstClr val="black"/>
                </a:solidFill>
              </a:rPr>
              <a:t>las zonas </a:t>
            </a:r>
            <a:r>
              <a:rPr lang="es-SV" dirty="0">
                <a:solidFill>
                  <a:prstClr val="black"/>
                </a:solidFill>
              </a:rPr>
              <a:t>Central, Metropolitana y Occidental de nuestro país.</a:t>
            </a:r>
          </a:p>
        </p:txBody>
      </p:sp>
      <p:sp>
        <p:nvSpPr>
          <p:cNvPr id="4" name="3 Rectángulo"/>
          <p:cNvSpPr/>
          <p:nvPr/>
        </p:nvSpPr>
        <p:spPr>
          <a:xfrm>
            <a:off x="2802338" y="2861098"/>
            <a:ext cx="6587325" cy="400110"/>
          </a:xfrm>
          <a:prstGeom prst="rect">
            <a:avLst/>
          </a:prstGeom>
        </p:spPr>
        <p:txBody>
          <a:bodyPr wrap="square">
            <a:spAutoFit/>
          </a:bodyPr>
          <a:lstStyle/>
          <a:p>
            <a:pPr algn="ctr"/>
            <a:r>
              <a:rPr lang="es-SV" dirty="0">
                <a:solidFill>
                  <a:prstClr val="black"/>
                </a:solidFill>
                <a:latin typeface="+mj-lt"/>
              </a:rPr>
              <a:t> 	</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 en Ejecución en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la r</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egión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Central </a:t>
            </a:r>
            <a:endParaRPr lang="es-SV" sz="28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5" name="4 Rectángulo"/>
          <p:cNvSpPr/>
          <p:nvPr/>
        </p:nvSpPr>
        <p:spPr>
          <a:xfrm>
            <a:off x="318448" y="3289053"/>
            <a:ext cx="11555104" cy="646331"/>
          </a:xfrm>
          <a:prstGeom prst="rect">
            <a:avLst/>
          </a:prstGeom>
        </p:spPr>
        <p:txBody>
          <a:bodyPr wrap="square">
            <a:spAutoFit/>
          </a:bodyPr>
          <a:lstStyle/>
          <a:p>
            <a:r>
              <a:rPr lang="es-SV" dirty="0">
                <a:solidFill>
                  <a:prstClr val="black"/>
                </a:solidFill>
              </a:rPr>
              <a:t>Actualmente se encuentra en ejecución 1 proyecto de agua potable, en el cual se ha invertido un monto de </a:t>
            </a:r>
            <a:r>
              <a:rPr lang="es-SV" b="1" dirty="0">
                <a:solidFill>
                  <a:prstClr val="black"/>
                </a:solidFill>
              </a:rPr>
              <a:t>$96,510.28</a:t>
            </a:r>
            <a:r>
              <a:rPr lang="es-SV" dirty="0">
                <a:solidFill>
                  <a:prstClr val="black"/>
                </a:solidFill>
              </a:rPr>
              <a:t>. </a:t>
            </a:r>
            <a:r>
              <a:rPr lang="es-SV" dirty="0" smtClean="0">
                <a:solidFill>
                  <a:prstClr val="black"/>
                </a:solidFill>
              </a:rPr>
              <a:t>que beneficiará </a:t>
            </a:r>
            <a:r>
              <a:rPr lang="es-SV" dirty="0">
                <a:solidFill>
                  <a:prstClr val="black"/>
                </a:solidFill>
              </a:rPr>
              <a:t>a </a:t>
            </a:r>
            <a:r>
              <a:rPr lang="es-SV" b="1" dirty="0">
                <a:solidFill>
                  <a:prstClr val="black"/>
                </a:solidFill>
              </a:rPr>
              <a:t>3,000 habitantes </a:t>
            </a:r>
            <a:r>
              <a:rPr lang="es-SV" dirty="0">
                <a:solidFill>
                  <a:prstClr val="black"/>
                </a:solidFill>
              </a:rPr>
              <a:t>del municipio de </a:t>
            </a:r>
            <a:r>
              <a:rPr lang="es-SV" b="1" dirty="0">
                <a:solidFill>
                  <a:prstClr val="black"/>
                </a:solidFill>
              </a:rPr>
              <a:t>Santa Tecla,</a:t>
            </a:r>
            <a:r>
              <a:rPr lang="es-SV" dirty="0">
                <a:solidFill>
                  <a:prstClr val="black"/>
                </a:solidFill>
              </a:rPr>
              <a:t> departamento de La Libertad.</a:t>
            </a:r>
          </a:p>
        </p:txBody>
      </p:sp>
      <p:graphicFrame>
        <p:nvGraphicFramePr>
          <p:cNvPr id="6" name="5 Objeto"/>
          <p:cNvGraphicFramePr>
            <a:graphicFrameLocks noChangeAspect="1"/>
          </p:cNvGraphicFramePr>
          <p:nvPr>
            <p:extLst>
              <p:ext uri="{D42A27DB-BD31-4B8C-83A1-F6EECF244321}">
                <p14:modId xmlns:p14="http://schemas.microsoft.com/office/powerpoint/2010/main" val="3024385665"/>
              </p:ext>
            </p:extLst>
          </p:nvPr>
        </p:nvGraphicFramePr>
        <p:xfrm>
          <a:off x="366948" y="4650997"/>
          <a:ext cx="11458105" cy="1790605"/>
        </p:xfrm>
        <a:graphic>
          <a:graphicData uri="http://schemas.openxmlformats.org/presentationml/2006/ole">
            <mc:AlternateContent xmlns:mc="http://schemas.openxmlformats.org/markup-compatibility/2006">
              <mc:Choice xmlns:v="urn:schemas-microsoft-com:vml" Requires="v">
                <p:oleObj spid="_x0000_s9281" name="Documento" r:id="rId3" imgW="6252298" imgH="745898" progId="Word.Document.12">
                  <p:embed/>
                </p:oleObj>
              </mc:Choice>
              <mc:Fallback>
                <p:oleObj name="Documento" r:id="rId3" imgW="6252298" imgH="745898" progId="Word.Document.12">
                  <p:embed/>
                  <p:pic>
                    <p:nvPicPr>
                      <p:cNvPr id="0" name=""/>
                      <p:cNvPicPr/>
                      <p:nvPr/>
                    </p:nvPicPr>
                    <p:blipFill>
                      <a:blip r:embed="rId4"/>
                      <a:stretch>
                        <a:fillRect/>
                      </a:stretch>
                    </p:blipFill>
                    <p:spPr>
                      <a:xfrm>
                        <a:off x="366948" y="4650997"/>
                        <a:ext cx="11458105" cy="1790605"/>
                      </a:xfrm>
                      <a:prstGeom prst="rect">
                        <a:avLst/>
                      </a:prstGeom>
                    </p:spPr>
                  </p:pic>
                </p:oleObj>
              </mc:Fallback>
            </mc:AlternateContent>
          </a:graphicData>
        </a:graphic>
      </p:graphicFrame>
    </p:spTree>
    <p:extLst>
      <p:ext uri="{BB962C8B-B14F-4D97-AF65-F5344CB8AC3E}">
        <p14:creationId xmlns:p14="http://schemas.microsoft.com/office/powerpoint/2010/main" val="1304365804"/>
      </p:ext>
    </p:extLst>
  </p:cSld>
  <p:clrMapOvr>
    <a:masterClrMapping/>
  </p:clrMapOvr>
  <p:transition>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07232" y="240523"/>
            <a:ext cx="3452893" cy="707886"/>
          </a:xfrm>
          <a:prstGeom prst="rect">
            <a:avLst/>
          </a:prstGeom>
        </p:spPr>
        <p:txBody>
          <a:bodyPr wrap="square">
            <a:spAutoFit/>
          </a:bodyPr>
          <a:lstStyle/>
          <a:p>
            <a:pPr algn="ct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en ejecución en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la r</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egión Metropolitana</a:t>
            </a:r>
            <a:endParaRPr lang="es-SV" sz="28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3" name="2 Rectángulo"/>
          <p:cNvSpPr/>
          <p:nvPr/>
        </p:nvSpPr>
        <p:spPr>
          <a:xfrm>
            <a:off x="168104" y="1091806"/>
            <a:ext cx="4162572" cy="1200329"/>
          </a:xfrm>
          <a:prstGeom prst="rect">
            <a:avLst/>
          </a:prstGeom>
        </p:spPr>
        <p:txBody>
          <a:bodyPr wrap="square">
            <a:spAutoFit/>
          </a:bodyPr>
          <a:lstStyle/>
          <a:p>
            <a:pPr algn="just"/>
            <a:r>
              <a:rPr lang="es-SV" dirty="0" smtClean="0">
                <a:solidFill>
                  <a:prstClr val="black"/>
                </a:solidFill>
              </a:rPr>
              <a:t>Se </a:t>
            </a:r>
            <a:r>
              <a:rPr lang="es-SV" dirty="0">
                <a:solidFill>
                  <a:prstClr val="black"/>
                </a:solidFill>
              </a:rPr>
              <a:t>encuentran en ejecución 4 </a:t>
            </a:r>
            <a:r>
              <a:rPr lang="es-SV" dirty="0" smtClean="0">
                <a:solidFill>
                  <a:prstClr val="black"/>
                </a:solidFill>
              </a:rPr>
              <a:t>proyectos, lo </a:t>
            </a:r>
            <a:r>
              <a:rPr lang="es-SV" dirty="0">
                <a:solidFill>
                  <a:prstClr val="black"/>
                </a:solidFill>
              </a:rPr>
              <a:t>que suma un total invertido a la fecha de </a:t>
            </a:r>
            <a:r>
              <a:rPr lang="es-SV" b="1" dirty="0">
                <a:solidFill>
                  <a:prstClr val="black"/>
                </a:solidFill>
              </a:rPr>
              <a:t>$</a:t>
            </a:r>
            <a:r>
              <a:rPr lang="es-SV" b="1" dirty="0" smtClean="0">
                <a:solidFill>
                  <a:prstClr val="black"/>
                </a:solidFill>
              </a:rPr>
              <a:t>2,411,353.96 </a:t>
            </a:r>
            <a:r>
              <a:rPr lang="es-SV" dirty="0" smtClean="0">
                <a:solidFill>
                  <a:prstClr val="black"/>
                </a:solidFill>
              </a:rPr>
              <a:t>que</a:t>
            </a:r>
            <a:r>
              <a:rPr lang="es-SV" b="1" dirty="0" smtClean="0">
                <a:solidFill>
                  <a:prstClr val="black"/>
                </a:solidFill>
              </a:rPr>
              <a:t> </a:t>
            </a:r>
            <a:r>
              <a:rPr lang="es-SV" dirty="0" smtClean="0">
                <a:solidFill>
                  <a:prstClr val="black"/>
                </a:solidFill>
              </a:rPr>
              <a:t>beneficiará </a:t>
            </a:r>
            <a:r>
              <a:rPr lang="es-SV" dirty="0">
                <a:solidFill>
                  <a:prstClr val="black"/>
                </a:solidFill>
              </a:rPr>
              <a:t>a</a:t>
            </a:r>
            <a:r>
              <a:rPr lang="es-SV" dirty="0" smtClean="0">
                <a:solidFill>
                  <a:prstClr val="black"/>
                </a:solidFill>
              </a:rPr>
              <a:t> </a:t>
            </a:r>
            <a:r>
              <a:rPr lang="es-SV" b="1" dirty="0">
                <a:solidFill>
                  <a:prstClr val="black"/>
                </a:solidFill>
              </a:rPr>
              <a:t>26,511 habitantes.</a:t>
            </a:r>
          </a:p>
        </p:txBody>
      </p:sp>
      <p:graphicFrame>
        <p:nvGraphicFramePr>
          <p:cNvPr id="4" name="3 Objeto"/>
          <p:cNvGraphicFramePr>
            <a:graphicFrameLocks noChangeAspect="1"/>
          </p:cNvGraphicFramePr>
          <p:nvPr>
            <p:extLst>
              <p:ext uri="{D42A27DB-BD31-4B8C-83A1-F6EECF244321}">
                <p14:modId xmlns:p14="http://schemas.microsoft.com/office/powerpoint/2010/main" val="2995135066"/>
              </p:ext>
            </p:extLst>
          </p:nvPr>
        </p:nvGraphicFramePr>
        <p:xfrm>
          <a:off x="4701226" y="240523"/>
          <a:ext cx="7419834" cy="6600224"/>
        </p:xfrm>
        <a:graphic>
          <a:graphicData uri="http://schemas.openxmlformats.org/presentationml/2006/ole">
            <mc:AlternateContent xmlns:mc="http://schemas.openxmlformats.org/markup-compatibility/2006">
              <mc:Choice xmlns:v="urn:schemas-microsoft-com:vml" Requires="v">
                <p:oleObj spid="_x0000_s10305" name="Documento" r:id="rId3" imgW="6252298" imgH="5561701" progId="Word.Document.12">
                  <p:embed/>
                </p:oleObj>
              </mc:Choice>
              <mc:Fallback>
                <p:oleObj name="Documento" r:id="rId3" imgW="6252298" imgH="5561701" progId="Word.Document.12">
                  <p:embed/>
                  <p:pic>
                    <p:nvPicPr>
                      <p:cNvPr id="0" name=""/>
                      <p:cNvPicPr/>
                      <p:nvPr/>
                    </p:nvPicPr>
                    <p:blipFill>
                      <a:blip r:embed="rId4"/>
                      <a:stretch>
                        <a:fillRect/>
                      </a:stretch>
                    </p:blipFill>
                    <p:spPr>
                      <a:xfrm>
                        <a:off x="4701226" y="240523"/>
                        <a:ext cx="7419834" cy="6600224"/>
                      </a:xfrm>
                      <a:prstGeom prst="rect">
                        <a:avLst/>
                      </a:prstGeom>
                    </p:spPr>
                  </p:pic>
                </p:oleObj>
              </mc:Fallback>
            </mc:AlternateContent>
          </a:graphicData>
        </a:graphic>
      </p:graphicFrame>
      <p:sp>
        <p:nvSpPr>
          <p:cNvPr id="5" name="4 Rectángulo"/>
          <p:cNvSpPr/>
          <p:nvPr/>
        </p:nvSpPr>
        <p:spPr>
          <a:xfrm>
            <a:off x="821205" y="4532423"/>
            <a:ext cx="3880021" cy="523220"/>
          </a:xfrm>
          <a:prstGeom prst="rect">
            <a:avLst/>
          </a:prstGeom>
        </p:spPr>
        <p:txBody>
          <a:bodyPr wrap="square">
            <a:spAutoFit/>
          </a:bodyPr>
          <a:lstStyle/>
          <a:p>
            <a:pPr algn="just"/>
            <a:r>
              <a:rPr lang="es-SV" sz="1000" b="1" dirty="0">
                <a:solidFill>
                  <a:prstClr val="black"/>
                </a:solidFill>
              </a:rPr>
              <a:t>1/ </a:t>
            </a:r>
            <a:r>
              <a:rPr lang="es-SV" sz="900" dirty="0">
                <a:solidFill>
                  <a:prstClr val="black"/>
                </a:solidFill>
              </a:rPr>
              <a:t>No se determina población beneficiada, debido a que corresponden a costos indirectos atribuibles a los proyectos y a transferencias a otras instituciones según convenios</a:t>
            </a:r>
            <a:r>
              <a:rPr lang="es-SV" sz="900" dirty="0" smtClean="0">
                <a:solidFill>
                  <a:prstClr val="black"/>
                </a:solidFill>
              </a:rPr>
              <a:t>.</a:t>
            </a:r>
            <a:endParaRPr lang="es-SV" sz="900" dirty="0">
              <a:solidFill>
                <a:prstClr val="black"/>
              </a:solidFill>
            </a:endParaRPr>
          </a:p>
        </p:txBody>
      </p:sp>
    </p:spTree>
    <p:extLst>
      <p:ext uri="{BB962C8B-B14F-4D97-AF65-F5344CB8AC3E}">
        <p14:creationId xmlns:p14="http://schemas.microsoft.com/office/powerpoint/2010/main" val="1135996627"/>
      </p:ext>
    </p:extLst>
  </p:cSld>
  <p:clrMapOvr>
    <a:masterClrMapping/>
  </p:clrMapOvr>
  <p:transition>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993" y="1028327"/>
            <a:ext cx="11132025" cy="646331"/>
          </a:xfrm>
          <a:prstGeom prst="rect">
            <a:avLst/>
          </a:prstGeom>
        </p:spPr>
        <p:txBody>
          <a:bodyPr wrap="square">
            <a:spAutoFit/>
          </a:bodyPr>
          <a:lstStyle/>
          <a:p>
            <a:r>
              <a:rPr lang="es-SV" dirty="0" smtClean="0">
                <a:solidFill>
                  <a:prstClr val="black"/>
                </a:solidFill>
              </a:rPr>
              <a:t>Se </a:t>
            </a:r>
            <a:r>
              <a:rPr lang="es-SV" dirty="0">
                <a:solidFill>
                  <a:prstClr val="black"/>
                </a:solidFill>
              </a:rPr>
              <a:t>encuentran en ejecución 3 proyectos de agua potable y alcantarillado sanitario, con un monto total contratado de </a:t>
            </a:r>
            <a:r>
              <a:rPr lang="es-SV" b="1" dirty="0">
                <a:solidFill>
                  <a:prstClr val="black"/>
                </a:solidFill>
              </a:rPr>
              <a:t>$1, 122,704.79</a:t>
            </a:r>
            <a:r>
              <a:rPr lang="es-SV" dirty="0">
                <a:solidFill>
                  <a:prstClr val="black"/>
                </a:solidFill>
              </a:rPr>
              <a:t>. Con la ejecución de estos proyectos se beneficiará a </a:t>
            </a:r>
            <a:r>
              <a:rPr lang="es-SV" b="1" dirty="0">
                <a:solidFill>
                  <a:prstClr val="black"/>
                </a:solidFill>
              </a:rPr>
              <a:t>6,103 habitantes.</a:t>
            </a:r>
          </a:p>
        </p:txBody>
      </p:sp>
      <p:sp>
        <p:nvSpPr>
          <p:cNvPr id="3" name="2 Rectángulo"/>
          <p:cNvSpPr/>
          <p:nvPr/>
        </p:nvSpPr>
        <p:spPr>
          <a:xfrm>
            <a:off x="552450" y="361502"/>
            <a:ext cx="10887075" cy="461665"/>
          </a:xfrm>
          <a:prstGeom prst="rect">
            <a:avLst/>
          </a:prstGeom>
        </p:spPr>
        <p:txBody>
          <a:bodyPr wrap="square">
            <a:spAutoFit/>
          </a:bodyPr>
          <a:lstStyle/>
          <a:p>
            <a:pPr algn="ctr"/>
            <a:r>
              <a:rPr lang="es-SV" sz="2000" dirty="0">
                <a:solidFill>
                  <a:prstClr val="black"/>
                </a:solidFill>
                <a:latin typeface="+mj-lt"/>
              </a:rPr>
              <a:t> 	</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en ejecución en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la r</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egión Occidental</a:t>
            </a:r>
            <a:endParaRPr lang="es-SV" sz="32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2812293707"/>
              </p:ext>
            </p:extLst>
          </p:nvPr>
        </p:nvGraphicFramePr>
        <p:xfrm>
          <a:off x="632345" y="1859486"/>
          <a:ext cx="10894602" cy="3422199"/>
        </p:xfrm>
        <a:graphic>
          <a:graphicData uri="http://schemas.openxmlformats.org/presentationml/2006/ole">
            <mc:AlternateContent xmlns:mc="http://schemas.openxmlformats.org/markup-compatibility/2006">
              <mc:Choice xmlns:v="urn:schemas-microsoft-com:vml" Requires="v">
                <p:oleObj spid="_x0000_s11329" name="Documento" r:id="rId3" imgW="6252298" imgH="1963059" progId="Word.Document.12">
                  <p:embed/>
                </p:oleObj>
              </mc:Choice>
              <mc:Fallback>
                <p:oleObj name="Documento" r:id="rId3" imgW="6252298" imgH="1963059" progId="Word.Document.12">
                  <p:embed/>
                  <p:pic>
                    <p:nvPicPr>
                      <p:cNvPr id="0" name=""/>
                      <p:cNvPicPr/>
                      <p:nvPr/>
                    </p:nvPicPr>
                    <p:blipFill>
                      <a:blip r:embed="rId4"/>
                      <a:stretch>
                        <a:fillRect/>
                      </a:stretch>
                    </p:blipFill>
                    <p:spPr>
                      <a:xfrm>
                        <a:off x="632345" y="1859486"/>
                        <a:ext cx="10894602" cy="3422199"/>
                      </a:xfrm>
                      <a:prstGeom prst="rect">
                        <a:avLst/>
                      </a:prstGeom>
                    </p:spPr>
                  </p:pic>
                </p:oleObj>
              </mc:Fallback>
            </mc:AlternateContent>
          </a:graphicData>
        </a:graphic>
      </p:graphicFrame>
    </p:spTree>
    <p:extLst>
      <p:ext uri="{BB962C8B-B14F-4D97-AF65-F5344CB8AC3E}">
        <p14:creationId xmlns:p14="http://schemas.microsoft.com/office/powerpoint/2010/main" val="3495340936"/>
      </p:ext>
    </p:extLst>
  </p:cSld>
  <p:clrMapOvr>
    <a:masterClrMapping/>
  </p:clrMapOvr>
  <p:transition>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Yenit\2016\1-Inversion\memoria  labores MH jun2015 may2016\5134 Las Marias\tubo 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8182" y="581986"/>
            <a:ext cx="5874429" cy="4658754"/>
          </a:xfrm>
          <a:prstGeom prst="rect">
            <a:avLst/>
          </a:prstGeom>
          <a:noFill/>
          <a:ln>
            <a:noFill/>
          </a:ln>
        </p:spPr>
      </p:pic>
      <p:sp>
        <p:nvSpPr>
          <p:cNvPr id="3" name="Cuadro de texto 56"/>
          <p:cNvSpPr txBox="1"/>
          <p:nvPr/>
        </p:nvSpPr>
        <p:spPr>
          <a:xfrm>
            <a:off x="2260979" y="5513259"/>
            <a:ext cx="7670042" cy="4140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s-SV" sz="1600" dirty="0">
                <a:solidFill>
                  <a:prstClr val="black"/>
                </a:solidFill>
                <a:latin typeface="+mj-lt"/>
                <a:ea typeface="Times New Roman"/>
                <a:cs typeface="Arial"/>
              </a:rPr>
              <a:t>Construcción de letrinas y sistemas de disposición de aguas grises en comunidades  Santa María I y II, municipio de Santa Ana.</a:t>
            </a:r>
            <a:endParaRPr lang="es-SV" sz="3200" dirty="0">
              <a:solidFill>
                <a:prstClr val="black"/>
              </a:solidFill>
              <a:latin typeface="+mj-lt"/>
              <a:ea typeface="Times New Roman"/>
            </a:endParaRPr>
          </a:p>
        </p:txBody>
      </p:sp>
      <p:pic>
        <p:nvPicPr>
          <p:cNvPr id="4" name="3 Imagen" descr="C:\Yenit\2016\1-Inversion\memoria  labores MH jun2015 may2016\5134 Las Marias\pozo conv.jpg"/>
          <p:cNvPicPr/>
          <p:nvPr/>
        </p:nvPicPr>
        <p:blipFill>
          <a:blip r:embed="rId3">
            <a:extLst>
              <a:ext uri="{28A0092B-C50C-407E-A947-70E740481C1C}">
                <a14:useLocalDpi xmlns:a14="http://schemas.microsoft.com/office/drawing/2010/main" val="0"/>
              </a:ext>
            </a:extLst>
          </a:blip>
          <a:srcRect/>
          <a:stretch>
            <a:fillRect/>
          </a:stretch>
        </p:blipFill>
        <p:spPr bwMode="auto">
          <a:xfrm>
            <a:off x="482500" y="581986"/>
            <a:ext cx="5064096" cy="4658754"/>
          </a:xfrm>
          <a:prstGeom prst="rect">
            <a:avLst/>
          </a:prstGeom>
          <a:noFill/>
          <a:ln>
            <a:noFill/>
          </a:ln>
        </p:spPr>
      </p:pic>
    </p:spTree>
    <p:extLst>
      <p:ext uri="{BB962C8B-B14F-4D97-AF65-F5344CB8AC3E}">
        <p14:creationId xmlns:p14="http://schemas.microsoft.com/office/powerpoint/2010/main" val="1316155250"/>
      </p:ext>
    </p:extLst>
  </p:cSld>
  <p:clrMapOvr>
    <a:masterClrMapping/>
  </p:clrMapOvr>
  <p:transition>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2"/>
          <p:cNvSpPr/>
          <p:nvPr/>
        </p:nvSpPr>
        <p:spPr>
          <a:xfrm>
            <a:off x="-122832" y="228178"/>
            <a:ext cx="12192000" cy="461665"/>
          </a:xfrm>
          <a:prstGeom prst="rect">
            <a:avLst/>
          </a:prstGeom>
        </p:spPr>
        <p:txBody>
          <a:bodyPr wrap="square">
            <a:spAutoFit/>
          </a:bodyPr>
          <a:lstStyle/>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PROYECTOS PROGRAMADOS DE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JUNIO A DICIEMBRE </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2016</a:t>
            </a:r>
            <a:endParaRPr lang="es-SV" sz="2400" dirty="0">
              <a:solidFill>
                <a:srgbClr val="4F81BD">
                  <a:lumMod val="75000"/>
                </a:srgbClr>
              </a:solidFill>
              <a:latin typeface="+mj-lt"/>
            </a:endParaRPr>
          </a:p>
        </p:txBody>
      </p:sp>
      <p:sp>
        <p:nvSpPr>
          <p:cNvPr id="3" name="2 Rectángulo"/>
          <p:cNvSpPr/>
          <p:nvPr/>
        </p:nvSpPr>
        <p:spPr>
          <a:xfrm>
            <a:off x="373037" y="978309"/>
            <a:ext cx="11432275" cy="646331"/>
          </a:xfrm>
          <a:prstGeom prst="rect">
            <a:avLst/>
          </a:prstGeom>
        </p:spPr>
        <p:txBody>
          <a:bodyPr wrap="square">
            <a:spAutoFit/>
          </a:bodyPr>
          <a:lstStyle/>
          <a:p>
            <a:pPr algn="ctr"/>
            <a:r>
              <a:rPr lang="es-SV" b="1" dirty="0" smtClean="0">
                <a:solidFill>
                  <a:srgbClr val="4F81BD">
                    <a:lumMod val="75000"/>
                  </a:srgbClr>
                </a:solidFill>
                <a:latin typeface="+mj-lt"/>
                <a:ea typeface="Times New Roman" panose="02020603050405020304" pitchFamily="18" charset="0"/>
                <a:cs typeface="Times New Roman" panose="02020603050405020304" pitchFamily="18" charset="0"/>
              </a:rPr>
              <a:t>PROGRAMA </a:t>
            </a:r>
            <a:r>
              <a:rPr lang="es-SV" b="1" dirty="0">
                <a:solidFill>
                  <a:srgbClr val="4F81BD">
                    <a:lumMod val="75000"/>
                  </a:srgbClr>
                </a:solidFill>
                <a:latin typeface="+mj-lt"/>
                <a:ea typeface="Times New Roman" panose="02020603050405020304" pitchFamily="18" charset="0"/>
                <a:cs typeface="Times New Roman" panose="02020603050405020304" pitchFamily="18" charset="0"/>
              </a:rPr>
              <a:t>DE INFRAESTRUCTURA Y SANEAMIENTO BÁSICO EN ÁREAS PERI URBANAS DE EL SALVADOR (FONDOS DE COOPERACIÓN ESPAÑOLA AECID-FCAS Y PRÉSTAMO BCIE)</a:t>
            </a:r>
          </a:p>
        </p:txBody>
      </p:sp>
      <p:graphicFrame>
        <p:nvGraphicFramePr>
          <p:cNvPr id="4" name="3 Objeto"/>
          <p:cNvGraphicFramePr>
            <a:graphicFrameLocks noChangeAspect="1"/>
          </p:cNvGraphicFramePr>
          <p:nvPr>
            <p:extLst>
              <p:ext uri="{D42A27DB-BD31-4B8C-83A1-F6EECF244321}">
                <p14:modId xmlns:p14="http://schemas.microsoft.com/office/powerpoint/2010/main" val="4011832198"/>
              </p:ext>
            </p:extLst>
          </p:nvPr>
        </p:nvGraphicFramePr>
        <p:xfrm>
          <a:off x="486321" y="3500984"/>
          <a:ext cx="11318991" cy="2296566"/>
        </p:xfrm>
        <a:graphic>
          <a:graphicData uri="http://schemas.openxmlformats.org/presentationml/2006/ole">
            <mc:AlternateContent xmlns:mc="http://schemas.openxmlformats.org/markup-compatibility/2006">
              <mc:Choice xmlns:v="urn:schemas-microsoft-com:vml" Requires="v">
                <p:oleObj spid="_x0000_s12353" name="Documento" r:id="rId3" imgW="6252298" imgH="1268925" progId="Word.Document.12">
                  <p:embed/>
                </p:oleObj>
              </mc:Choice>
              <mc:Fallback>
                <p:oleObj name="Documento" r:id="rId3" imgW="6252298" imgH="1268925" progId="Word.Document.12">
                  <p:embed/>
                  <p:pic>
                    <p:nvPicPr>
                      <p:cNvPr id="0" name=""/>
                      <p:cNvPicPr/>
                      <p:nvPr/>
                    </p:nvPicPr>
                    <p:blipFill>
                      <a:blip r:embed="rId4"/>
                      <a:stretch>
                        <a:fillRect/>
                      </a:stretch>
                    </p:blipFill>
                    <p:spPr>
                      <a:xfrm>
                        <a:off x="486321" y="3500984"/>
                        <a:ext cx="11318991" cy="2296566"/>
                      </a:xfrm>
                      <a:prstGeom prst="rect">
                        <a:avLst/>
                      </a:prstGeom>
                    </p:spPr>
                  </p:pic>
                </p:oleObj>
              </mc:Fallback>
            </mc:AlternateContent>
          </a:graphicData>
        </a:graphic>
      </p:graphicFrame>
      <p:sp>
        <p:nvSpPr>
          <p:cNvPr id="5" name="4 Rectángulo"/>
          <p:cNvSpPr/>
          <p:nvPr/>
        </p:nvSpPr>
        <p:spPr>
          <a:xfrm>
            <a:off x="468572" y="1913106"/>
            <a:ext cx="11336739" cy="1200329"/>
          </a:xfrm>
          <a:prstGeom prst="rect">
            <a:avLst/>
          </a:prstGeom>
        </p:spPr>
        <p:txBody>
          <a:bodyPr wrap="square">
            <a:spAutoFit/>
          </a:bodyPr>
          <a:lstStyle/>
          <a:p>
            <a:pPr algn="just"/>
            <a:r>
              <a:rPr lang="es-SV" dirty="0">
                <a:solidFill>
                  <a:prstClr val="black"/>
                </a:solidFill>
              </a:rPr>
              <a:t>El proyecto será financiado con fondos externos de Cooperación No Reembolsable </a:t>
            </a:r>
            <a:r>
              <a:rPr lang="es-SV" b="1" dirty="0">
                <a:solidFill>
                  <a:prstClr val="black"/>
                </a:solidFill>
              </a:rPr>
              <a:t>AECID- FCAS</a:t>
            </a:r>
            <a:r>
              <a:rPr lang="es-SV" dirty="0">
                <a:solidFill>
                  <a:prstClr val="black"/>
                </a:solidFill>
              </a:rPr>
              <a:t>, por un monto de </a:t>
            </a:r>
            <a:r>
              <a:rPr lang="es-SV" b="1" dirty="0">
                <a:solidFill>
                  <a:prstClr val="black"/>
                </a:solidFill>
              </a:rPr>
              <a:t>$306,255.00 </a:t>
            </a:r>
            <a:r>
              <a:rPr lang="es-SV" dirty="0">
                <a:solidFill>
                  <a:prstClr val="black"/>
                </a:solidFill>
              </a:rPr>
              <a:t>y fondos de contrapartida de préstamo externo </a:t>
            </a:r>
            <a:r>
              <a:rPr lang="es-SV" b="1" dirty="0">
                <a:solidFill>
                  <a:prstClr val="black"/>
                </a:solidFill>
              </a:rPr>
              <a:t>BCIE</a:t>
            </a:r>
            <a:r>
              <a:rPr lang="es-SV" dirty="0">
                <a:solidFill>
                  <a:prstClr val="black"/>
                </a:solidFill>
              </a:rPr>
              <a:t>, por un monto de </a:t>
            </a:r>
            <a:r>
              <a:rPr lang="es-SV" b="1" dirty="0">
                <a:solidFill>
                  <a:prstClr val="black"/>
                </a:solidFill>
              </a:rPr>
              <a:t>$13,745.00</a:t>
            </a:r>
            <a:r>
              <a:rPr lang="es-SV" dirty="0">
                <a:solidFill>
                  <a:prstClr val="black"/>
                </a:solidFill>
              </a:rPr>
              <a:t>. En la ejecución de este proyecto se estará abasteciendo de agua potable y alcantarillado sanitario la  comunidad Santa Gertrudis, en el municipio de San Martín.</a:t>
            </a:r>
          </a:p>
        </p:txBody>
      </p:sp>
    </p:spTree>
    <p:extLst>
      <p:ext uri="{BB962C8B-B14F-4D97-AF65-F5344CB8AC3E}">
        <p14:creationId xmlns:p14="http://schemas.microsoft.com/office/powerpoint/2010/main" val="594211194"/>
      </p:ext>
    </p:extLst>
  </p:cSld>
  <p:clrMapOvr>
    <a:masterClrMapping/>
  </p:clrMapOvr>
  <p:transition>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6559" y="552570"/>
            <a:ext cx="11432275" cy="707886"/>
          </a:xfrm>
          <a:prstGeom prst="rect">
            <a:avLst/>
          </a:prstGeom>
        </p:spPr>
        <p:txBody>
          <a:bodyPr wrap="square">
            <a:spAutoFit/>
          </a:bodyPr>
          <a:lstStyle/>
          <a:p>
            <a:pPr algn="ct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 </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PROYECTO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INTEGRADO DE AGUA, SANEAMIENTO Y MEDIO AMBIENTE (FONDOS DE COOPERACIÓN </a:t>
            </a:r>
            <a:r>
              <a:rPr lang="es-SV" sz="2000" b="1" dirty="0" smtClean="0">
                <a:solidFill>
                  <a:srgbClr val="4F81BD">
                    <a:lumMod val="75000"/>
                  </a:srgbClr>
                </a:solidFill>
                <a:latin typeface="+mj-lt"/>
                <a:ea typeface="Times New Roman" panose="02020603050405020304" pitchFamily="18" charset="0"/>
                <a:cs typeface="Times New Roman" panose="02020603050405020304" pitchFamily="18" charset="0"/>
              </a:rPr>
              <a:t>ESPAÑOLA  </a:t>
            </a:r>
            <a:r>
              <a:rPr lang="es-SV" sz="2000" b="1" dirty="0">
                <a:solidFill>
                  <a:srgbClr val="4F81BD">
                    <a:lumMod val="75000"/>
                  </a:srgbClr>
                </a:solidFill>
                <a:latin typeface="+mj-lt"/>
                <a:ea typeface="Times New Roman" panose="02020603050405020304" pitchFamily="18" charset="0"/>
                <a:cs typeface="Times New Roman" panose="02020603050405020304" pitchFamily="18" charset="0"/>
              </a:rPr>
              <a:t>AECID-FCAS Y PRÉSTAMO BCIE). </a:t>
            </a:r>
          </a:p>
        </p:txBody>
      </p:sp>
      <p:graphicFrame>
        <p:nvGraphicFramePr>
          <p:cNvPr id="3" name="2 Objeto"/>
          <p:cNvGraphicFramePr>
            <a:graphicFrameLocks noChangeAspect="1"/>
          </p:cNvGraphicFramePr>
          <p:nvPr>
            <p:extLst>
              <p:ext uri="{D42A27DB-BD31-4B8C-83A1-F6EECF244321}">
                <p14:modId xmlns:p14="http://schemas.microsoft.com/office/powerpoint/2010/main" val="2690419045"/>
              </p:ext>
            </p:extLst>
          </p:nvPr>
        </p:nvGraphicFramePr>
        <p:xfrm>
          <a:off x="236559" y="1627974"/>
          <a:ext cx="11722825" cy="2378502"/>
        </p:xfrm>
        <a:graphic>
          <a:graphicData uri="http://schemas.openxmlformats.org/presentationml/2006/ole">
            <mc:AlternateContent xmlns:mc="http://schemas.openxmlformats.org/markup-compatibility/2006">
              <mc:Choice xmlns:v="urn:schemas-microsoft-com:vml" Requires="v">
                <p:oleObj spid="_x0000_s13378" name="Documento" r:id="rId3" imgW="6252298" imgH="1268925" progId="Word.Document.12">
                  <p:embed/>
                </p:oleObj>
              </mc:Choice>
              <mc:Fallback>
                <p:oleObj name="Documento" r:id="rId3" imgW="6252298" imgH="1268925" progId="Word.Document.12">
                  <p:embed/>
                  <p:pic>
                    <p:nvPicPr>
                      <p:cNvPr id="0" name=""/>
                      <p:cNvPicPr/>
                      <p:nvPr/>
                    </p:nvPicPr>
                    <p:blipFill>
                      <a:blip r:embed="rId4"/>
                      <a:stretch>
                        <a:fillRect/>
                      </a:stretch>
                    </p:blipFill>
                    <p:spPr>
                      <a:xfrm>
                        <a:off x="236559" y="1627974"/>
                        <a:ext cx="11722825" cy="2378502"/>
                      </a:xfrm>
                      <a:prstGeom prst="rect">
                        <a:avLst/>
                      </a:prstGeom>
                    </p:spPr>
                  </p:pic>
                </p:oleObj>
              </mc:Fallback>
            </mc:AlternateContent>
          </a:graphicData>
        </a:graphic>
      </p:graphicFrame>
      <p:sp>
        <p:nvSpPr>
          <p:cNvPr id="4" name="3 Rectángulo"/>
          <p:cNvSpPr/>
          <p:nvPr/>
        </p:nvSpPr>
        <p:spPr>
          <a:xfrm>
            <a:off x="236558" y="3887303"/>
            <a:ext cx="11432275" cy="1200329"/>
          </a:xfrm>
          <a:prstGeom prst="rect">
            <a:avLst/>
          </a:prstGeom>
        </p:spPr>
        <p:txBody>
          <a:bodyPr wrap="square">
            <a:spAutoFit/>
          </a:bodyPr>
          <a:lstStyle/>
          <a:p>
            <a:pPr algn="just"/>
            <a:r>
              <a:rPr lang="es-SV" dirty="0" smtClean="0">
                <a:solidFill>
                  <a:prstClr val="black"/>
                </a:solidFill>
              </a:rPr>
              <a:t>Estese </a:t>
            </a:r>
            <a:r>
              <a:rPr lang="es-SV" dirty="0">
                <a:solidFill>
                  <a:prstClr val="black"/>
                </a:solidFill>
              </a:rPr>
              <a:t>ejecutará con fondos externos de Cooperación No Reembolsable AECID- FCAS, por un monto de </a:t>
            </a:r>
            <a:r>
              <a:rPr lang="es-SV" b="1" dirty="0">
                <a:solidFill>
                  <a:prstClr val="black"/>
                </a:solidFill>
              </a:rPr>
              <a:t>$979,240.00</a:t>
            </a:r>
            <a:r>
              <a:rPr lang="es-SV" dirty="0">
                <a:solidFill>
                  <a:prstClr val="black"/>
                </a:solidFill>
              </a:rPr>
              <a:t> y fondos de contrapartida de préstamo externo </a:t>
            </a:r>
            <a:r>
              <a:rPr lang="es-SV" b="1" dirty="0">
                <a:solidFill>
                  <a:prstClr val="black"/>
                </a:solidFill>
              </a:rPr>
              <a:t>BCIE</a:t>
            </a:r>
            <a:r>
              <a:rPr lang="es-SV" dirty="0">
                <a:solidFill>
                  <a:prstClr val="black"/>
                </a:solidFill>
              </a:rPr>
              <a:t>, por </a:t>
            </a:r>
            <a:r>
              <a:rPr lang="es-SV" b="1" dirty="0" smtClean="0">
                <a:solidFill>
                  <a:prstClr val="black"/>
                </a:solidFill>
              </a:rPr>
              <a:t>$</a:t>
            </a:r>
            <a:r>
              <a:rPr lang="es-SV" b="1" dirty="0">
                <a:solidFill>
                  <a:prstClr val="black"/>
                </a:solidFill>
              </a:rPr>
              <a:t>12,955.00</a:t>
            </a:r>
            <a:r>
              <a:rPr lang="es-SV" dirty="0">
                <a:solidFill>
                  <a:prstClr val="black"/>
                </a:solidFill>
              </a:rPr>
              <a:t>. </a:t>
            </a:r>
            <a:r>
              <a:rPr lang="es-SV" dirty="0" smtClean="0">
                <a:solidFill>
                  <a:prstClr val="black"/>
                </a:solidFill>
              </a:rPr>
              <a:t>Por </a:t>
            </a:r>
            <a:r>
              <a:rPr lang="es-SV" dirty="0">
                <a:solidFill>
                  <a:prstClr val="black"/>
                </a:solidFill>
              </a:rPr>
              <a:t>medio de la ejecución de este proyecto se benefició con acueducto y saneamiento básico a varios cantones </a:t>
            </a:r>
            <a:r>
              <a:rPr lang="es-SV" dirty="0" smtClean="0">
                <a:solidFill>
                  <a:prstClr val="black"/>
                </a:solidFill>
              </a:rPr>
              <a:t>de San </a:t>
            </a:r>
            <a:r>
              <a:rPr lang="es-SV" dirty="0">
                <a:solidFill>
                  <a:prstClr val="black"/>
                </a:solidFill>
              </a:rPr>
              <a:t>Luís </a:t>
            </a:r>
            <a:r>
              <a:rPr lang="es-SV" dirty="0" smtClean="0">
                <a:solidFill>
                  <a:prstClr val="black"/>
                </a:solidFill>
              </a:rPr>
              <a:t>Talpa, La </a:t>
            </a:r>
            <a:r>
              <a:rPr lang="es-SV" dirty="0">
                <a:solidFill>
                  <a:prstClr val="black"/>
                </a:solidFill>
              </a:rPr>
              <a:t>Paz.</a:t>
            </a:r>
          </a:p>
        </p:txBody>
      </p:sp>
    </p:spTree>
    <p:extLst>
      <p:ext uri="{BB962C8B-B14F-4D97-AF65-F5344CB8AC3E}">
        <p14:creationId xmlns:p14="http://schemas.microsoft.com/office/powerpoint/2010/main" val="4193235154"/>
      </p:ext>
    </p:extLst>
  </p:cSld>
  <p:clrMapOvr>
    <a:masterClrMapping/>
  </p:clrMapOvr>
  <p:transition>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6559" y="552570"/>
            <a:ext cx="11432275" cy="830997"/>
          </a:xfrm>
          <a:prstGeom prst="rect">
            <a:avLst/>
          </a:prstGeom>
        </p:spPr>
        <p:txBody>
          <a:bodyPr wrap="square">
            <a:spAutoFit/>
          </a:bodyPr>
          <a:lstStyle/>
          <a:p>
            <a:pPr algn="ct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 </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PROGRAMA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DE AGUA Y SANEAMIENTO  RURAL DE EL SALVADOR (FONDOS CONVENIO FECASALC Y PRÉSTAMO BID</a:t>
            </a: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 </a:t>
            </a:r>
            <a:endParaRPr lang="es-SV" sz="2400" b="1" dirty="0">
              <a:solidFill>
                <a:srgbClr val="4F81BD">
                  <a:lumMod val="75000"/>
                </a:srgbClr>
              </a:solidFill>
              <a:latin typeface="+mj-lt"/>
              <a:ea typeface="Times New Roman" panose="02020603050405020304" pitchFamily="18" charset="0"/>
              <a:cs typeface="Times New Roman" panose="02020603050405020304" pitchFamily="18" charset="0"/>
            </a:endParaRPr>
          </a:p>
        </p:txBody>
      </p:sp>
      <p:sp>
        <p:nvSpPr>
          <p:cNvPr id="3" name="2 Rectángulo"/>
          <p:cNvSpPr/>
          <p:nvPr/>
        </p:nvSpPr>
        <p:spPr>
          <a:xfrm>
            <a:off x="236558" y="1473367"/>
            <a:ext cx="11432275" cy="923330"/>
          </a:xfrm>
          <a:prstGeom prst="rect">
            <a:avLst/>
          </a:prstGeom>
        </p:spPr>
        <p:txBody>
          <a:bodyPr wrap="square">
            <a:spAutoFit/>
          </a:bodyPr>
          <a:lstStyle/>
          <a:p>
            <a:pPr algn="just"/>
            <a:r>
              <a:rPr lang="es-SV" dirty="0">
                <a:solidFill>
                  <a:prstClr val="black"/>
                </a:solidFill>
              </a:rPr>
              <a:t>Actualmente se encuentra en proceso de incorporación al presupuesto año 2016, </a:t>
            </a:r>
            <a:r>
              <a:rPr lang="es-SV" b="1" dirty="0" smtClean="0">
                <a:solidFill>
                  <a:prstClr val="black"/>
                </a:solidFill>
              </a:rPr>
              <a:t>$714,535.00</a:t>
            </a:r>
            <a:r>
              <a:rPr lang="es-SV" dirty="0">
                <a:solidFill>
                  <a:prstClr val="black"/>
                </a:solidFill>
              </a:rPr>
              <a:t> </a:t>
            </a:r>
            <a:r>
              <a:rPr lang="es-SV" dirty="0" smtClean="0">
                <a:solidFill>
                  <a:prstClr val="black"/>
                </a:solidFill>
              </a:rPr>
              <a:t>para ejecutar </a:t>
            </a:r>
            <a:r>
              <a:rPr lang="es-SV" b="1" dirty="0" smtClean="0">
                <a:solidFill>
                  <a:prstClr val="black"/>
                </a:solidFill>
              </a:rPr>
              <a:t>3 </a:t>
            </a:r>
            <a:r>
              <a:rPr lang="es-SV" b="1" dirty="0">
                <a:solidFill>
                  <a:prstClr val="black"/>
                </a:solidFill>
              </a:rPr>
              <a:t>proyectos </a:t>
            </a:r>
            <a:r>
              <a:rPr lang="es-SV" dirty="0" smtClean="0">
                <a:solidFill>
                  <a:prstClr val="black"/>
                </a:solidFill>
              </a:rPr>
              <a:t>dirigidos </a:t>
            </a:r>
            <a:r>
              <a:rPr lang="es-SV" dirty="0">
                <a:solidFill>
                  <a:prstClr val="black"/>
                </a:solidFill>
              </a:rPr>
              <a:t>al fortalecimiento institucional.</a:t>
            </a:r>
          </a:p>
          <a:p>
            <a:endParaRPr lang="es-SV" dirty="0">
              <a:solidFill>
                <a:prstClr val="black"/>
              </a:solidFill>
            </a:endParaRPr>
          </a:p>
        </p:txBody>
      </p:sp>
      <p:graphicFrame>
        <p:nvGraphicFramePr>
          <p:cNvPr id="4" name="3 Objeto"/>
          <p:cNvGraphicFramePr>
            <a:graphicFrameLocks noChangeAspect="1"/>
          </p:cNvGraphicFramePr>
          <p:nvPr>
            <p:extLst>
              <p:ext uri="{D42A27DB-BD31-4B8C-83A1-F6EECF244321}">
                <p14:modId xmlns:p14="http://schemas.microsoft.com/office/powerpoint/2010/main" val="4286396083"/>
              </p:ext>
            </p:extLst>
          </p:nvPr>
        </p:nvGraphicFramePr>
        <p:xfrm>
          <a:off x="413980" y="2519713"/>
          <a:ext cx="11432274" cy="3660765"/>
        </p:xfrm>
        <a:graphic>
          <a:graphicData uri="http://schemas.openxmlformats.org/presentationml/2006/ole">
            <mc:AlternateContent xmlns:mc="http://schemas.openxmlformats.org/markup-compatibility/2006">
              <mc:Choice xmlns:v="urn:schemas-microsoft-com:vml" Requires="v">
                <p:oleObj spid="_x0000_s14401" name="Documento" r:id="rId3" imgW="6252298" imgH="2002600" progId="Word.Document.12">
                  <p:embed/>
                </p:oleObj>
              </mc:Choice>
              <mc:Fallback>
                <p:oleObj name="Documento" r:id="rId3" imgW="6252298" imgH="2002600" progId="Word.Document.12">
                  <p:embed/>
                  <p:pic>
                    <p:nvPicPr>
                      <p:cNvPr id="0" name=""/>
                      <p:cNvPicPr/>
                      <p:nvPr/>
                    </p:nvPicPr>
                    <p:blipFill>
                      <a:blip r:embed="rId4"/>
                      <a:stretch>
                        <a:fillRect/>
                      </a:stretch>
                    </p:blipFill>
                    <p:spPr>
                      <a:xfrm>
                        <a:off x="413980" y="2519713"/>
                        <a:ext cx="11432274" cy="3660765"/>
                      </a:xfrm>
                      <a:prstGeom prst="rect">
                        <a:avLst/>
                      </a:prstGeom>
                    </p:spPr>
                  </p:pic>
                </p:oleObj>
              </mc:Fallback>
            </mc:AlternateContent>
          </a:graphicData>
        </a:graphic>
      </p:graphicFrame>
    </p:spTree>
    <p:extLst>
      <p:ext uri="{BB962C8B-B14F-4D97-AF65-F5344CB8AC3E}">
        <p14:creationId xmlns:p14="http://schemas.microsoft.com/office/powerpoint/2010/main" val="1662932465"/>
      </p:ext>
    </p:extLst>
  </p:cSld>
  <p:clrMapOvr>
    <a:masterClrMapping/>
  </p:clrMapOvr>
  <p:transition>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78169"/>
            <a:ext cx="12192000" cy="1389899"/>
          </a:xfrm>
        </p:spPr>
        <p:txBody>
          <a:bodyPr/>
          <a:lstStyle/>
          <a:p>
            <a:pPr algn="ctr"/>
            <a:r>
              <a:rPr lang="es-ES_tradnl" sz="3200" b="1" dirty="0"/>
              <a:t>Búsqueda</a:t>
            </a:r>
            <a:r>
              <a:rPr lang="es-ES_tradnl" sz="3600" b="1" dirty="0"/>
              <a:t> </a:t>
            </a:r>
            <a:r>
              <a:rPr lang="es-ES_tradnl" sz="3200" b="1" dirty="0"/>
              <a:t>de otras fuentes de </a:t>
            </a:r>
            <a:r>
              <a:rPr lang="es-ES_tradnl" sz="3200" b="1" dirty="0" smtClean="0"/>
              <a:t>abastecimiento:</a:t>
            </a:r>
            <a:r>
              <a:rPr lang="es-SV" sz="3600" b="1" dirty="0"/>
              <a:t/>
            </a:r>
            <a:br>
              <a:rPr lang="es-SV" sz="3600" b="1" dirty="0"/>
            </a:br>
            <a:r>
              <a:rPr lang="es-SV" sz="3200" b="1" dirty="0" smtClean="0"/>
              <a:t>Perforación </a:t>
            </a:r>
            <a:r>
              <a:rPr lang="es-SV" sz="3200" b="1" dirty="0"/>
              <a:t>de nuevos pozos</a:t>
            </a:r>
          </a:p>
        </p:txBody>
      </p:sp>
      <p:sp>
        <p:nvSpPr>
          <p:cNvPr id="10" name="CuadroTexto 9"/>
          <p:cNvSpPr txBox="1"/>
          <p:nvPr/>
        </p:nvSpPr>
        <p:spPr>
          <a:xfrm>
            <a:off x="957944" y="1765416"/>
            <a:ext cx="6139542" cy="4401205"/>
          </a:xfrm>
          <a:prstGeom prst="rect">
            <a:avLst/>
          </a:prstGeom>
          <a:noFill/>
        </p:spPr>
        <p:txBody>
          <a:bodyPr wrap="square" rtlCol="0">
            <a:spAutoFit/>
          </a:bodyPr>
          <a:lstStyle/>
          <a:p>
            <a:r>
              <a:rPr lang="es-SV" sz="2000" b="1" dirty="0" smtClean="0"/>
              <a:t>Se logró </a:t>
            </a:r>
            <a:r>
              <a:rPr lang="es-SV" sz="2000" b="1" dirty="0"/>
              <a:t>la perforación de 5 nuevos pozos: </a:t>
            </a:r>
            <a:endParaRPr lang="es-SV" sz="2000" b="1" dirty="0" smtClean="0"/>
          </a:p>
          <a:p>
            <a:endParaRPr lang="es-SV" sz="2000" dirty="0" smtClean="0"/>
          </a:p>
          <a:p>
            <a:pPr marL="457200" indent="-457200" algn="just">
              <a:buAutoNum type="arabicParenR"/>
            </a:pPr>
            <a:r>
              <a:rPr lang="es-SV" sz="2000" b="1" dirty="0" smtClean="0"/>
              <a:t>Pozo </a:t>
            </a:r>
            <a:r>
              <a:rPr lang="es-SV" sz="2000" b="1" dirty="0"/>
              <a:t>No. 1 </a:t>
            </a:r>
            <a:r>
              <a:rPr lang="es-SV" sz="2000" dirty="0"/>
              <a:t>La Danta, </a:t>
            </a:r>
            <a:r>
              <a:rPr lang="es-SV" sz="2000" dirty="0" smtClean="0"/>
              <a:t> </a:t>
            </a:r>
            <a:r>
              <a:rPr lang="es-SV" sz="2000" dirty="0"/>
              <a:t>San </a:t>
            </a:r>
            <a:r>
              <a:rPr lang="es-SV" sz="2000" dirty="0" smtClean="0"/>
              <a:t>Salvador. </a:t>
            </a:r>
          </a:p>
          <a:p>
            <a:pPr marL="457200" indent="-457200" algn="just">
              <a:buAutoNum type="arabicParenR"/>
            </a:pPr>
            <a:r>
              <a:rPr lang="es-SV" sz="2000" b="1" dirty="0" smtClean="0"/>
              <a:t>Pozo </a:t>
            </a:r>
            <a:r>
              <a:rPr lang="es-SV" sz="2000" b="1" dirty="0"/>
              <a:t>No. 4 </a:t>
            </a:r>
            <a:r>
              <a:rPr lang="es-SV" sz="2000" dirty="0"/>
              <a:t>Estación de Bombeo Corral de Mulas, </a:t>
            </a:r>
            <a:r>
              <a:rPr lang="es-SV" sz="2000" dirty="0" smtClean="0"/>
              <a:t>Puerto </a:t>
            </a:r>
            <a:r>
              <a:rPr lang="es-SV" sz="2000" dirty="0"/>
              <a:t>El Triunfo, </a:t>
            </a:r>
            <a:r>
              <a:rPr lang="es-SV" sz="2000" dirty="0" smtClean="0"/>
              <a:t>Usulután. </a:t>
            </a:r>
          </a:p>
          <a:p>
            <a:pPr marL="457200" indent="-457200" algn="just">
              <a:buAutoNum type="arabicParenR"/>
            </a:pPr>
            <a:r>
              <a:rPr lang="es-SV" sz="2000" b="1" dirty="0" smtClean="0"/>
              <a:t>Pozo </a:t>
            </a:r>
            <a:r>
              <a:rPr lang="es-SV" sz="2000" b="1" dirty="0"/>
              <a:t>No. 1</a:t>
            </a:r>
            <a:r>
              <a:rPr lang="es-SV" sz="2000" dirty="0"/>
              <a:t>, El </a:t>
            </a:r>
            <a:r>
              <a:rPr lang="es-SV" sz="2000" dirty="0" err="1" smtClean="0"/>
              <a:t>Magueyal</a:t>
            </a:r>
            <a:r>
              <a:rPr lang="es-SV" sz="2000" dirty="0"/>
              <a:t>, </a:t>
            </a:r>
            <a:r>
              <a:rPr lang="es-SV" sz="2000" dirty="0" smtClean="0"/>
              <a:t>San </a:t>
            </a:r>
            <a:r>
              <a:rPr lang="es-SV" sz="2000" dirty="0"/>
              <a:t>Rafael Cedros, </a:t>
            </a:r>
            <a:r>
              <a:rPr lang="es-SV" sz="2000" dirty="0" smtClean="0"/>
              <a:t>Cuscatlán. </a:t>
            </a:r>
          </a:p>
          <a:p>
            <a:pPr marL="457200" indent="-457200" algn="just">
              <a:buAutoNum type="arabicParenR"/>
            </a:pPr>
            <a:r>
              <a:rPr lang="es-SV" sz="2000" b="1" dirty="0" smtClean="0"/>
              <a:t>Pozo </a:t>
            </a:r>
            <a:r>
              <a:rPr lang="es-SV" sz="2000" b="1" dirty="0"/>
              <a:t>No. 2 </a:t>
            </a:r>
            <a:r>
              <a:rPr lang="es-SV" sz="2000" dirty="0"/>
              <a:t>La Isla, </a:t>
            </a:r>
            <a:r>
              <a:rPr lang="es-SV" sz="2000" dirty="0" smtClean="0"/>
              <a:t>San </a:t>
            </a:r>
            <a:r>
              <a:rPr lang="es-SV" sz="2000" dirty="0"/>
              <a:t>Juan </a:t>
            </a:r>
            <a:r>
              <a:rPr lang="es-SV" sz="2000" dirty="0" err="1" smtClean="0"/>
              <a:t>Opico</a:t>
            </a:r>
            <a:r>
              <a:rPr lang="es-SV" sz="2000" dirty="0" smtClean="0"/>
              <a:t>, </a:t>
            </a:r>
            <a:r>
              <a:rPr lang="es-SV" sz="2000" dirty="0"/>
              <a:t>La </a:t>
            </a:r>
            <a:r>
              <a:rPr lang="es-SV" sz="2000" dirty="0" smtClean="0"/>
              <a:t>Libertad. </a:t>
            </a:r>
            <a:endParaRPr lang="es-SV" sz="2000" dirty="0"/>
          </a:p>
          <a:p>
            <a:pPr marL="457200" indent="-457200" algn="just">
              <a:buAutoNum type="arabicParenR"/>
            </a:pPr>
            <a:r>
              <a:rPr lang="es-SV" sz="2000" b="1" dirty="0" smtClean="0"/>
              <a:t>Pozo </a:t>
            </a:r>
            <a:r>
              <a:rPr lang="es-SV" sz="2000" b="1" dirty="0"/>
              <a:t>No. 1 </a:t>
            </a:r>
            <a:r>
              <a:rPr lang="es-SV" sz="2000" dirty="0"/>
              <a:t>sector El Ángel, </a:t>
            </a:r>
            <a:r>
              <a:rPr lang="es-SV" sz="2000" dirty="0" smtClean="0"/>
              <a:t> </a:t>
            </a:r>
            <a:r>
              <a:rPr lang="es-SV" sz="2000" dirty="0"/>
              <a:t>Apopa, San Salvador</a:t>
            </a:r>
            <a:r>
              <a:rPr lang="es-SV" sz="2000" dirty="0" smtClean="0"/>
              <a:t>.</a:t>
            </a:r>
          </a:p>
          <a:p>
            <a:pPr marL="457200" indent="-457200">
              <a:buAutoNum type="arabicParenR"/>
            </a:pPr>
            <a:endParaRPr lang="es-SV" sz="2000" dirty="0"/>
          </a:p>
          <a:p>
            <a:pPr algn="just"/>
            <a:r>
              <a:rPr lang="es-SV" sz="2000" dirty="0" smtClean="0"/>
              <a:t>Estos permitieron </a:t>
            </a:r>
            <a:r>
              <a:rPr lang="es-SV" sz="2000" dirty="0"/>
              <a:t>inyectar </a:t>
            </a:r>
            <a:r>
              <a:rPr lang="es-SV" sz="2000" dirty="0" smtClean="0"/>
              <a:t>a red </a:t>
            </a:r>
            <a:r>
              <a:rPr lang="es-SV" sz="2000" dirty="0"/>
              <a:t>de distribución un aproximado de </a:t>
            </a:r>
            <a:r>
              <a:rPr lang="es-SV" sz="2000" b="1" dirty="0"/>
              <a:t>131 </a:t>
            </a:r>
            <a:r>
              <a:rPr lang="es-SV" sz="2000" b="1" dirty="0" smtClean="0"/>
              <a:t>litros de </a:t>
            </a:r>
            <a:r>
              <a:rPr lang="es-SV" sz="2000" b="1" dirty="0"/>
              <a:t>agua por segundo.</a:t>
            </a:r>
          </a:p>
        </p:txBody>
      </p:sp>
      <p:pic>
        <p:nvPicPr>
          <p:cNvPr id="5" name="Imagen 4" descr="C:\Users\hportillo\AppData\Local\Microsoft\Windows\Temporary Internet Files\Content.Outlook\S5AT4ITS\foto#4 perforacion (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6562" y="4275085"/>
            <a:ext cx="1856091" cy="2085817"/>
          </a:xfrm>
          <a:prstGeom prst="rect">
            <a:avLst/>
          </a:prstGeom>
          <a:ln>
            <a:noFill/>
          </a:ln>
          <a:effectLst/>
        </p:spPr>
      </p:pic>
      <p:sp>
        <p:nvSpPr>
          <p:cNvPr id="6" name="7176 Cuadro de texto"/>
          <p:cNvSpPr txBox="1"/>
          <p:nvPr/>
        </p:nvSpPr>
        <p:spPr>
          <a:xfrm>
            <a:off x="8262045" y="6465227"/>
            <a:ext cx="2905125" cy="34287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Perforación de pozo no. 2 La Isla, </a:t>
            </a:r>
            <a:endParaRPr lang="es-SV" sz="1200">
              <a:effectLst/>
              <a:latin typeface="Times New Roman" panose="02020603050405020304" pitchFamily="18" charset="0"/>
              <a:ea typeface="Times New Roman" panose="02020603050405020304" pitchFamily="18" charset="0"/>
            </a:endParaRPr>
          </a:p>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San Juan Opico, La Libertad</a:t>
            </a:r>
            <a:endParaRPr lang="es-SV" sz="1200">
              <a:effectLst/>
              <a:latin typeface="Times New Roman" panose="02020603050405020304" pitchFamily="18" charset="0"/>
              <a:ea typeface="Times New Roman" panose="02020603050405020304" pitchFamily="18" charset="0"/>
            </a:endParaRPr>
          </a:p>
        </p:txBody>
      </p:sp>
      <p:pic>
        <p:nvPicPr>
          <p:cNvPr id="8" name="Imagen 7" descr="C:\Users\hportillo\Documents\AÑO_2016\RENDICION DE CUENTAS 2015-2016\FOTOS HILDA JPG\Pozos perforados\Perf pozo No. 1 Sector El Ange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0357" y="1640377"/>
            <a:ext cx="3648500" cy="2085950"/>
          </a:xfrm>
          <a:prstGeom prst="rect">
            <a:avLst/>
          </a:prstGeom>
          <a:ln>
            <a:noFill/>
          </a:ln>
          <a:effectLst/>
        </p:spPr>
      </p:pic>
      <p:sp>
        <p:nvSpPr>
          <p:cNvPr id="9" name="7175 Cuadro de texto"/>
          <p:cNvSpPr txBox="1"/>
          <p:nvPr/>
        </p:nvSpPr>
        <p:spPr>
          <a:xfrm>
            <a:off x="8255377" y="3841291"/>
            <a:ext cx="2918460" cy="34289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800" dirty="0">
                <a:effectLst/>
                <a:latin typeface="Maiandra GD" panose="020E0502030308020204" pitchFamily="34" charset="0"/>
                <a:ea typeface="Times New Roman" panose="02020603050405020304" pitchFamily="18" charset="0"/>
                <a:cs typeface="Arial" panose="020B0604020202020204" pitchFamily="34" charset="0"/>
              </a:rPr>
              <a:t>Perforación de pozo no. 1 sector El Ángel,</a:t>
            </a:r>
            <a:endParaRPr lang="es-SV" sz="1200" dirty="0">
              <a:effectLst/>
              <a:latin typeface="Times New Roman" panose="02020603050405020304" pitchFamily="18" charset="0"/>
              <a:ea typeface="Times New Roman" panose="02020603050405020304" pitchFamily="18" charset="0"/>
            </a:endParaRPr>
          </a:p>
          <a:p>
            <a:pPr algn="ctr">
              <a:spcAft>
                <a:spcPts val="0"/>
              </a:spcAft>
            </a:pPr>
            <a:r>
              <a:rPr lang="es-SV" sz="800" dirty="0">
                <a:effectLst/>
                <a:latin typeface="Maiandra GD" panose="020E0502030308020204" pitchFamily="34" charset="0"/>
                <a:ea typeface="Times New Roman" panose="02020603050405020304" pitchFamily="18" charset="0"/>
                <a:cs typeface="Arial" panose="020B0604020202020204" pitchFamily="34" charset="0"/>
              </a:rPr>
              <a:t>Apopa, San Salvador</a:t>
            </a:r>
            <a:endParaRPr lang="es-SV"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5129104"/>
      </p:ext>
    </p:extLst>
  </p:cSld>
  <p:clrMapOvr>
    <a:masterClrMapping/>
  </p:clrMapOvr>
  <p:transition>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36559" y="552570"/>
            <a:ext cx="11432275" cy="830997"/>
          </a:xfrm>
          <a:prstGeom prst="rect">
            <a:avLst/>
          </a:prstGeom>
        </p:spPr>
        <p:txBody>
          <a:bodyPr wrap="square">
            <a:spAutoFit/>
          </a:bodyPr>
          <a:lstStyle/>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PROGRAMA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DE INVERSIÓN A TRAVÉS DEL FONDO </a:t>
            </a:r>
            <a:endPar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endParaRPr>
          </a:p>
          <a:p>
            <a:pPr algn="ctr"/>
            <a:r>
              <a:rPr lang="es-SV" sz="2400" b="1" dirty="0" smtClean="0">
                <a:solidFill>
                  <a:srgbClr val="4F81BD">
                    <a:lumMod val="75000"/>
                  </a:srgbClr>
                </a:solidFill>
                <a:latin typeface="+mj-lt"/>
                <a:ea typeface="Times New Roman" panose="02020603050405020304" pitchFamily="18" charset="0"/>
                <a:cs typeface="Times New Roman" panose="02020603050405020304" pitchFamily="18" charset="0"/>
              </a:rPr>
              <a:t>GENERAL </a:t>
            </a:r>
            <a:r>
              <a:rPr lang="es-SV" sz="2400" b="1" dirty="0">
                <a:solidFill>
                  <a:srgbClr val="4F81BD">
                    <a:lumMod val="75000"/>
                  </a:srgbClr>
                </a:solidFill>
                <a:latin typeface="+mj-lt"/>
                <a:ea typeface="Times New Roman" panose="02020603050405020304" pitchFamily="18" charset="0"/>
                <a:cs typeface="Times New Roman" panose="02020603050405020304" pitchFamily="18" charset="0"/>
              </a:rPr>
              <a:t>DE LA NACIÓN</a:t>
            </a:r>
          </a:p>
        </p:txBody>
      </p:sp>
      <p:graphicFrame>
        <p:nvGraphicFramePr>
          <p:cNvPr id="3" name="2 Objeto"/>
          <p:cNvGraphicFramePr>
            <a:graphicFrameLocks noChangeAspect="1"/>
          </p:cNvGraphicFramePr>
          <p:nvPr>
            <p:extLst>
              <p:ext uri="{D42A27DB-BD31-4B8C-83A1-F6EECF244321}">
                <p14:modId xmlns:p14="http://schemas.microsoft.com/office/powerpoint/2010/main" val="2451632372"/>
              </p:ext>
            </p:extLst>
          </p:nvPr>
        </p:nvGraphicFramePr>
        <p:xfrm>
          <a:off x="349602" y="3341051"/>
          <a:ext cx="11319232" cy="2296615"/>
        </p:xfrm>
        <a:graphic>
          <a:graphicData uri="http://schemas.openxmlformats.org/presentationml/2006/ole">
            <mc:AlternateContent xmlns:mc="http://schemas.openxmlformats.org/markup-compatibility/2006">
              <mc:Choice xmlns:v="urn:schemas-microsoft-com:vml" Requires="v">
                <p:oleObj spid="_x0000_s15425" name="Documento" r:id="rId3" imgW="6252298" imgH="1268925" progId="Word.Document.12">
                  <p:embed/>
                </p:oleObj>
              </mc:Choice>
              <mc:Fallback>
                <p:oleObj name="Documento" r:id="rId3" imgW="6252298" imgH="1268925" progId="Word.Document.12">
                  <p:embed/>
                  <p:pic>
                    <p:nvPicPr>
                      <p:cNvPr id="0" name=""/>
                      <p:cNvPicPr/>
                      <p:nvPr/>
                    </p:nvPicPr>
                    <p:blipFill>
                      <a:blip r:embed="rId4"/>
                      <a:stretch>
                        <a:fillRect/>
                      </a:stretch>
                    </p:blipFill>
                    <p:spPr>
                      <a:xfrm>
                        <a:off x="349602" y="3341051"/>
                        <a:ext cx="11319232" cy="2296615"/>
                      </a:xfrm>
                      <a:prstGeom prst="rect">
                        <a:avLst/>
                      </a:prstGeom>
                    </p:spPr>
                  </p:pic>
                </p:oleObj>
              </mc:Fallback>
            </mc:AlternateContent>
          </a:graphicData>
        </a:graphic>
      </p:graphicFrame>
      <p:sp>
        <p:nvSpPr>
          <p:cNvPr id="5" name="4 Rectángulo"/>
          <p:cNvSpPr/>
          <p:nvPr/>
        </p:nvSpPr>
        <p:spPr>
          <a:xfrm>
            <a:off x="427630" y="1515893"/>
            <a:ext cx="10886364" cy="1200329"/>
          </a:xfrm>
          <a:prstGeom prst="rect">
            <a:avLst/>
          </a:prstGeom>
        </p:spPr>
        <p:txBody>
          <a:bodyPr wrap="square">
            <a:spAutoFit/>
          </a:bodyPr>
          <a:lstStyle/>
          <a:p>
            <a:pPr algn="just"/>
            <a:r>
              <a:rPr lang="es-SV" dirty="0">
                <a:solidFill>
                  <a:prstClr val="black"/>
                </a:solidFill>
              </a:rPr>
              <a:t>Con recursos FGEN, de junio a diciembre de 2016, se tiene programado </a:t>
            </a:r>
            <a:r>
              <a:rPr lang="es-SV" dirty="0" smtClean="0">
                <a:solidFill>
                  <a:prstClr val="black"/>
                </a:solidFill>
              </a:rPr>
              <a:t>invertir </a:t>
            </a:r>
            <a:r>
              <a:rPr lang="es-SV" b="1" dirty="0" smtClean="0">
                <a:solidFill>
                  <a:prstClr val="black"/>
                </a:solidFill>
              </a:rPr>
              <a:t>$90,000.00 </a:t>
            </a:r>
            <a:r>
              <a:rPr lang="es-SV" dirty="0" smtClean="0">
                <a:solidFill>
                  <a:prstClr val="black"/>
                </a:solidFill>
              </a:rPr>
              <a:t>para ejecutar el  </a:t>
            </a:r>
            <a:r>
              <a:rPr lang="es-SV" dirty="0">
                <a:solidFill>
                  <a:prstClr val="black"/>
                </a:solidFill>
              </a:rPr>
              <a:t>proyecto “Mejoramiento del sistema de agua potable en Potrero Seco y La China, municipio de </a:t>
            </a:r>
            <a:r>
              <a:rPr lang="es-SV" dirty="0" err="1">
                <a:solidFill>
                  <a:prstClr val="black"/>
                </a:solidFill>
              </a:rPr>
              <a:t>Chirilagua</a:t>
            </a:r>
            <a:r>
              <a:rPr lang="es-SV" dirty="0">
                <a:solidFill>
                  <a:prstClr val="black"/>
                </a:solidFill>
              </a:rPr>
              <a:t>, departamento de San Miguel”.  La ejecución del proyecto consistirá en la instalación de servicios domiciliares en cada una de las </a:t>
            </a:r>
            <a:r>
              <a:rPr lang="es-SV" dirty="0" smtClean="0">
                <a:solidFill>
                  <a:prstClr val="black"/>
                </a:solidFill>
              </a:rPr>
              <a:t>viviendas, así como </a:t>
            </a:r>
            <a:r>
              <a:rPr lang="es-SV" dirty="0">
                <a:solidFill>
                  <a:prstClr val="black"/>
                </a:solidFill>
              </a:rPr>
              <a:t>sus respectivos </a:t>
            </a:r>
            <a:r>
              <a:rPr lang="es-SV" dirty="0" smtClean="0">
                <a:solidFill>
                  <a:prstClr val="black"/>
                </a:solidFill>
              </a:rPr>
              <a:t>micro medidores</a:t>
            </a:r>
            <a:r>
              <a:rPr lang="es-SV" dirty="0">
                <a:solidFill>
                  <a:prstClr val="black"/>
                </a:solidFill>
              </a:rPr>
              <a:t>.</a:t>
            </a:r>
          </a:p>
        </p:txBody>
      </p:sp>
    </p:spTree>
    <p:extLst>
      <p:ext uri="{BB962C8B-B14F-4D97-AF65-F5344CB8AC3E}">
        <p14:creationId xmlns:p14="http://schemas.microsoft.com/office/powerpoint/2010/main" val="372618978"/>
      </p:ext>
    </p:extLst>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04884" y="0"/>
            <a:ext cx="11382232" cy="15421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s-ES_tradnl" sz="1050" b="1" dirty="0" smtClean="0">
                <a:solidFill>
                  <a:schemeClr val="tx2"/>
                </a:solidFill>
              </a:rPr>
              <a:t/>
            </a:r>
            <a:br>
              <a:rPr lang="es-ES_tradnl" sz="1050" b="1" dirty="0" smtClean="0">
                <a:solidFill>
                  <a:schemeClr val="tx2"/>
                </a:solidFill>
              </a:rPr>
            </a:br>
            <a:r>
              <a:rPr lang="es-SV" sz="3200" b="1" dirty="0" smtClean="0">
                <a:solidFill>
                  <a:schemeClr val="tx2"/>
                </a:solidFill>
              </a:rPr>
              <a:t>ACCESO </a:t>
            </a:r>
            <a:r>
              <a:rPr lang="es-SV" sz="3200" b="1" dirty="0">
                <a:solidFill>
                  <a:schemeClr val="tx2"/>
                </a:solidFill>
              </a:rPr>
              <a:t>A LA INFORMACIÓN PÚBLICA Y MECANISMOS DE PARTICIPACIÓN CIUDADANA</a:t>
            </a:r>
            <a:endParaRPr lang="es-ES_tradnl" sz="3200" b="1" dirty="0">
              <a:solidFill>
                <a:schemeClr val="tx2"/>
              </a:solidFill>
            </a:endParaRPr>
          </a:p>
          <a:p>
            <a:pPr algn="ctr">
              <a:lnSpc>
                <a:spcPct val="110000"/>
              </a:lnSpc>
            </a:pPr>
            <a:r>
              <a:rPr lang="es-SV" sz="2000" b="1" i="1" dirty="0" smtClean="0">
                <a:solidFill>
                  <a:schemeClr val="tx2"/>
                </a:solidFill>
              </a:rPr>
              <a:t/>
            </a:r>
            <a:br>
              <a:rPr lang="es-SV" sz="2000" b="1" i="1" dirty="0" smtClean="0">
                <a:solidFill>
                  <a:schemeClr val="tx2"/>
                </a:solidFill>
              </a:rPr>
            </a:br>
            <a:endParaRPr lang="es-SV" sz="2000" b="1" i="1" dirty="0">
              <a:solidFill>
                <a:schemeClr val="tx2"/>
              </a:solidFill>
            </a:endParaRPr>
          </a:p>
        </p:txBody>
      </p:sp>
      <p:sp>
        <p:nvSpPr>
          <p:cNvPr id="3" name="Rectángulo 2"/>
          <p:cNvSpPr/>
          <p:nvPr/>
        </p:nvSpPr>
        <p:spPr>
          <a:xfrm>
            <a:off x="0" y="1497414"/>
            <a:ext cx="12192000" cy="830997"/>
          </a:xfrm>
          <a:prstGeom prst="rect">
            <a:avLst/>
          </a:prstGeom>
        </p:spPr>
        <p:txBody>
          <a:bodyPr wrap="square">
            <a:spAutoFit/>
          </a:bodyPr>
          <a:lstStyle/>
          <a:p>
            <a:pPr lvl="0" algn="ctr"/>
            <a:r>
              <a:rPr lang="es-ES_tradnl" sz="2400" b="1" dirty="0" smtClean="0">
                <a:solidFill>
                  <a:schemeClr val="tx2"/>
                </a:solidFill>
                <a:latin typeface="+mj-lt"/>
                <a:ea typeface="Times New Roman" panose="02020603050405020304" pitchFamily="18" charset="0"/>
                <a:cs typeface="Times New Roman" panose="02020603050405020304" pitchFamily="18" charset="0"/>
              </a:rPr>
              <a:t>Cumplimiento </a:t>
            </a:r>
            <a:r>
              <a:rPr lang="es-ES_tradnl" sz="2400" b="1" dirty="0">
                <a:solidFill>
                  <a:schemeClr val="tx2"/>
                </a:solidFill>
                <a:latin typeface="+mj-lt"/>
                <a:ea typeface="Times New Roman" panose="02020603050405020304" pitchFamily="18" charset="0"/>
                <a:cs typeface="Times New Roman" panose="02020603050405020304" pitchFamily="18" charset="0"/>
              </a:rPr>
              <a:t>de la Ley de Acceso a la Información Pública en ANDA</a:t>
            </a:r>
            <a:endParaRPr lang="es-SV" sz="2400" b="1" dirty="0">
              <a:solidFill>
                <a:schemeClr val="tx2"/>
              </a:solidFill>
              <a:latin typeface="+mj-lt"/>
              <a:ea typeface="Times New Roman" panose="02020603050405020304" pitchFamily="18" charset="0"/>
              <a:cs typeface="Times New Roman" panose="02020603050405020304" pitchFamily="18" charset="0"/>
            </a:endParaRPr>
          </a:p>
          <a:p>
            <a:pPr algn="ctr"/>
            <a:endParaRPr lang="es-SV" sz="2400" dirty="0">
              <a:solidFill>
                <a:schemeClr val="tx2"/>
              </a:solidFill>
              <a:latin typeface="+mj-lt"/>
            </a:endParaRPr>
          </a:p>
        </p:txBody>
      </p:sp>
      <p:sp>
        <p:nvSpPr>
          <p:cNvPr id="5" name="CuadroTexto 4"/>
          <p:cNvSpPr txBox="1"/>
          <p:nvPr/>
        </p:nvSpPr>
        <p:spPr>
          <a:xfrm>
            <a:off x="404884" y="2504785"/>
            <a:ext cx="4395716" cy="3477875"/>
          </a:xfrm>
          <a:prstGeom prst="rect">
            <a:avLst/>
          </a:prstGeom>
          <a:noFill/>
        </p:spPr>
        <p:txBody>
          <a:bodyPr wrap="square" rtlCol="0">
            <a:spAutoFit/>
          </a:bodyPr>
          <a:lstStyle/>
          <a:p>
            <a:pPr algn="just"/>
            <a:r>
              <a:rPr lang="es-SV" sz="2200" dirty="0" smtClean="0"/>
              <a:t>Han </a:t>
            </a:r>
            <a:r>
              <a:rPr lang="es-SV" sz="2200" dirty="0"/>
              <a:t>transcurrido cuatro años  desde la </a:t>
            </a:r>
            <a:r>
              <a:rPr lang="es-SV" sz="2200" dirty="0" smtClean="0"/>
              <a:t>entrada en vigencia </a:t>
            </a:r>
            <a:r>
              <a:rPr lang="es-SV" sz="2200" dirty="0"/>
              <a:t>de la Ley de Acceso a la Información Pública, la cual ha sido implementada con logros positivos para la ANDA,   transparentando la ejecución del presupuesto y proyectos con fondos públicos y fondos de cooperación </a:t>
            </a:r>
            <a:r>
              <a:rPr lang="es-SV" sz="2200" dirty="0" smtClean="0"/>
              <a:t>Internacional.</a:t>
            </a:r>
            <a:endParaRPr lang="es-SV" sz="2200" dirty="0"/>
          </a:p>
        </p:txBody>
      </p:sp>
      <p:sp>
        <p:nvSpPr>
          <p:cNvPr id="6" name="Rectángulo 5"/>
          <p:cNvSpPr/>
          <p:nvPr/>
        </p:nvSpPr>
        <p:spPr>
          <a:xfrm>
            <a:off x="5283768" y="2088103"/>
            <a:ext cx="5470004" cy="338554"/>
          </a:xfrm>
          <a:prstGeom prst="rect">
            <a:avLst/>
          </a:prstGeom>
        </p:spPr>
        <p:txBody>
          <a:bodyPr wrap="square">
            <a:spAutoFit/>
          </a:bodyPr>
          <a:lstStyle/>
          <a:p>
            <a:pPr algn="ctr">
              <a:spcAft>
                <a:spcPts val="0"/>
              </a:spcAft>
            </a:pPr>
            <a:r>
              <a:rPr lang="es-ES" sz="1600" b="1" dirty="0" smtClean="0">
                <a:latin typeface="+mj-lt"/>
                <a:ea typeface="Times New Roman" panose="02020603050405020304" pitchFamily="18" charset="0"/>
                <a:cs typeface="Arial" panose="020B0604020202020204" pitchFamily="34" charset="0"/>
              </a:rPr>
              <a:t>Publicación de información oficiosa (Art. 10 LAIP)</a:t>
            </a:r>
            <a:endParaRPr lang="es-SV" sz="2400" dirty="0">
              <a:effectLst/>
              <a:latin typeface="+mj-lt"/>
              <a:ea typeface="Times New Roman" panose="02020603050405020304" pitchFamily="18" charset="0"/>
            </a:endParaRPr>
          </a:p>
        </p:txBody>
      </p:sp>
      <p:grpSp>
        <p:nvGrpSpPr>
          <p:cNvPr id="9" name="8 Grupo"/>
          <p:cNvGrpSpPr/>
          <p:nvPr/>
        </p:nvGrpSpPr>
        <p:grpSpPr>
          <a:xfrm>
            <a:off x="5283768" y="2522435"/>
            <a:ext cx="5470004" cy="3684053"/>
            <a:chOff x="3238500" y="1385888"/>
            <a:chExt cx="5715000" cy="4086225"/>
          </a:xfrm>
        </p:grpSpPr>
        <p:pic>
          <p:nvPicPr>
            <p:cNvPr id="7" name="6 Imagen"/>
            <p:cNvPicPr/>
            <p:nvPr/>
          </p:nvPicPr>
          <p:blipFill>
            <a:blip r:embed="rId2">
              <a:extLst>
                <a:ext uri="{28A0092B-C50C-407E-A947-70E740481C1C}">
                  <a14:useLocalDpi xmlns:a14="http://schemas.microsoft.com/office/drawing/2010/main" val="0"/>
                </a:ext>
              </a:extLst>
            </a:blip>
            <a:srcRect l="60281" t="14172" r="18517" b="15878"/>
            <a:stretch>
              <a:fillRect/>
            </a:stretch>
          </p:blipFill>
          <p:spPr bwMode="auto">
            <a:xfrm>
              <a:off x="3238500" y="1385888"/>
              <a:ext cx="2171700" cy="4086225"/>
            </a:xfrm>
            <a:prstGeom prst="rect">
              <a:avLst/>
            </a:prstGeom>
            <a:noFill/>
            <a:ln>
              <a:noFill/>
            </a:ln>
          </p:spPr>
        </p:pic>
        <p:pic>
          <p:nvPicPr>
            <p:cNvPr id="8" name="7 Imagen"/>
            <p:cNvPicPr/>
            <p:nvPr/>
          </p:nvPicPr>
          <p:blipFill>
            <a:blip r:embed="rId3">
              <a:extLst>
                <a:ext uri="{28A0092B-C50C-407E-A947-70E740481C1C}">
                  <a14:useLocalDpi xmlns:a14="http://schemas.microsoft.com/office/drawing/2010/main" val="0"/>
                </a:ext>
              </a:extLst>
            </a:blip>
            <a:srcRect l="13640" t="14172" r="37598" b="2809"/>
            <a:stretch>
              <a:fillRect/>
            </a:stretch>
          </p:blipFill>
          <p:spPr bwMode="auto">
            <a:xfrm>
              <a:off x="5467350" y="1443038"/>
              <a:ext cx="3486150" cy="4029075"/>
            </a:xfrm>
            <a:prstGeom prst="rect">
              <a:avLst/>
            </a:prstGeom>
            <a:noFill/>
            <a:ln>
              <a:noFill/>
            </a:ln>
          </p:spPr>
        </p:pic>
      </p:grpSp>
      <p:sp>
        <p:nvSpPr>
          <p:cNvPr id="10" name="8 Cuadro de texto"/>
          <p:cNvSpPr txBox="1"/>
          <p:nvPr/>
        </p:nvSpPr>
        <p:spPr>
          <a:xfrm>
            <a:off x="5283768" y="6271488"/>
            <a:ext cx="5470003" cy="3200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1400" b="1" dirty="0">
                <a:effectLst/>
                <a:latin typeface="+mj-lt"/>
                <a:ea typeface="Times New Roman"/>
              </a:rPr>
              <a:t>Portal de Transparencia Institucional</a:t>
            </a:r>
            <a:endParaRPr lang="es-SV" sz="2400" b="1" dirty="0">
              <a:effectLst/>
              <a:latin typeface="+mj-lt"/>
              <a:ea typeface="Times New Roman"/>
            </a:endParaRPr>
          </a:p>
          <a:p>
            <a:pPr algn="ctr">
              <a:spcAft>
                <a:spcPts val="0"/>
              </a:spcAft>
            </a:pPr>
            <a:r>
              <a:rPr lang="es-SV" sz="1200" b="1" dirty="0">
                <a:effectLst/>
                <a:latin typeface="+mj-lt"/>
                <a:ea typeface="Times New Roman"/>
                <a:cs typeface="Arial"/>
              </a:rPr>
              <a:t> </a:t>
            </a:r>
            <a:endParaRPr lang="es-SV" sz="2400" b="1" dirty="0">
              <a:effectLst/>
              <a:latin typeface="+mj-lt"/>
              <a:ea typeface="Times New Roman"/>
            </a:endParaRPr>
          </a:p>
        </p:txBody>
      </p:sp>
    </p:spTree>
    <p:extLst>
      <p:ext uri="{BB962C8B-B14F-4D97-AF65-F5344CB8AC3E}">
        <p14:creationId xmlns:p14="http://schemas.microsoft.com/office/powerpoint/2010/main" val="2125458895"/>
      </p:ext>
    </p:extLst>
  </p:cSld>
  <p:clrMapOvr>
    <a:masterClrMapping/>
  </p:clrMapOvr>
  <p:transition>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323706"/>
            <a:ext cx="12192000" cy="1015663"/>
          </a:xfrm>
          <a:prstGeom prst="rect">
            <a:avLst/>
          </a:prstGeom>
        </p:spPr>
        <p:txBody>
          <a:bodyPr wrap="square">
            <a:spAutoFit/>
          </a:bodyPr>
          <a:lstStyle/>
          <a:p>
            <a:pPr lvl="0" algn="ctr"/>
            <a:r>
              <a:rPr lang="es-SV" sz="3200" b="1" dirty="0" smtClean="0">
                <a:solidFill>
                  <a:schemeClr val="tx2"/>
                </a:solidFill>
                <a:latin typeface="+mj-lt"/>
                <a:ea typeface="+mj-ea"/>
                <a:cs typeface="+mj-cs"/>
              </a:rPr>
              <a:t>Gestión </a:t>
            </a:r>
            <a:r>
              <a:rPr lang="es-SV" sz="3200" b="1" dirty="0">
                <a:solidFill>
                  <a:schemeClr val="tx2"/>
                </a:solidFill>
                <a:latin typeface="+mj-lt"/>
                <a:ea typeface="+mj-ea"/>
                <a:cs typeface="+mj-cs"/>
              </a:rPr>
              <a:t>de solicitud de información</a:t>
            </a:r>
          </a:p>
          <a:p>
            <a:pPr algn="ctr"/>
            <a:endParaRPr lang="es-SV" sz="2800" dirty="0">
              <a:solidFill>
                <a:schemeClr val="tx2"/>
              </a:solidFill>
            </a:endParaRPr>
          </a:p>
        </p:txBody>
      </p:sp>
      <p:sp>
        <p:nvSpPr>
          <p:cNvPr id="5" name="CuadroTexto 4"/>
          <p:cNvSpPr txBox="1"/>
          <p:nvPr/>
        </p:nvSpPr>
        <p:spPr>
          <a:xfrm>
            <a:off x="404883" y="1590074"/>
            <a:ext cx="4849505" cy="4493538"/>
          </a:xfrm>
          <a:prstGeom prst="rect">
            <a:avLst/>
          </a:prstGeom>
          <a:noFill/>
        </p:spPr>
        <p:txBody>
          <a:bodyPr wrap="square" rtlCol="0">
            <a:spAutoFit/>
          </a:bodyPr>
          <a:lstStyle/>
          <a:p>
            <a:pPr algn="just"/>
            <a:r>
              <a:rPr lang="es-SV" sz="2200" dirty="0"/>
              <a:t>La Misión de la Unidad de Acceso a la Información Pública de ANDA </a:t>
            </a:r>
            <a:r>
              <a:rPr lang="es-SV" sz="2200" b="1" dirty="0"/>
              <a:t>(UAIP)</a:t>
            </a:r>
            <a:r>
              <a:rPr lang="es-SV" sz="2200" dirty="0"/>
              <a:t>, es atender con calidad, eficiencia y eficacia </a:t>
            </a:r>
            <a:r>
              <a:rPr lang="es-SV" sz="2200" dirty="0" smtClean="0"/>
              <a:t>las </a:t>
            </a:r>
            <a:r>
              <a:rPr lang="es-SV" sz="2200" dirty="0"/>
              <a:t>gestiones de petición de información de la población a nivel mundial, dentro del procedimiento establecido en la ley, atendiendo también los principios de transparencia y clasificación de la información institucional, a efecto de  dar respuesta sustentada en la legitimidad del derecho de acceso a la información. </a:t>
            </a:r>
          </a:p>
        </p:txBody>
      </p:sp>
      <p:graphicFrame>
        <p:nvGraphicFramePr>
          <p:cNvPr id="11" name="10 Tabla"/>
          <p:cNvGraphicFramePr>
            <a:graphicFrameLocks noGrp="1"/>
          </p:cNvGraphicFramePr>
          <p:nvPr>
            <p:extLst>
              <p:ext uri="{D42A27DB-BD31-4B8C-83A1-F6EECF244321}">
                <p14:modId xmlns:p14="http://schemas.microsoft.com/office/powerpoint/2010/main" val="160316277"/>
              </p:ext>
            </p:extLst>
          </p:nvPr>
        </p:nvGraphicFramePr>
        <p:xfrm>
          <a:off x="5698319" y="1238119"/>
          <a:ext cx="5642971" cy="2667488"/>
        </p:xfrm>
        <a:graphic>
          <a:graphicData uri="http://schemas.openxmlformats.org/drawingml/2006/table">
            <a:tbl>
              <a:tblPr/>
              <a:tblGrid>
                <a:gridCol w="4657437">
                  <a:extLst>
                    <a:ext uri="{9D8B030D-6E8A-4147-A177-3AD203B41FA5}">
                      <a16:colId xmlns:a16="http://schemas.microsoft.com/office/drawing/2014/main" xmlns="" val="20000"/>
                    </a:ext>
                  </a:extLst>
                </a:gridCol>
                <a:gridCol w="985534">
                  <a:extLst>
                    <a:ext uri="{9D8B030D-6E8A-4147-A177-3AD203B41FA5}">
                      <a16:colId xmlns:a16="http://schemas.microsoft.com/office/drawing/2014/main" xmlns="" val="20001"/>
                    </a:ext>
                  </a:extLst>
                </a:gridCol>
              </a:tblGrid>
              <a:tr h="253337">
                <a:tc gridSpan="2">
                  <a:txBody>
                    <a:bodyPr/>
                    <a:lstStyle/>
                    <a:p>
                      <a:pPr algn="ctr">
                        <a:spcAft>
                          <a:spcPts val="0"/>
                        </a:spcAft>
                      </a:pPr>
                      <a:r>
                        <a:rPr lang="es-SV" sz="1500" b="1" dirty="0">
                          <a:solidFill>
                            <a:srgbClr val="FFFFFF"/>
                          </a:solidFill>
                          <a:effectLst/>
                          <a:latin typeface="+mj-lt"/>
                          <a:ea typeface="Times New Roman"/>
                          <a:cs typeface="Arial"/>
                        </a:rPr>
                        <a:t>REQUERIMIENTOS DE INFORMACIÓN  PERÍODO       </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a:noFill/>
                    </a:lnB>
                    <a:solidFill>
                      <a:srgbClr val="548DD4"/>
                    </a:solidFill>
                  </a:tcPr>
                </a:tc>
                <a:tc hMerge="1">
                  <a:txBody>
                    <a:bodyPr/>
                    <a:lstStyle/>
                    <a:p>
                      <a:endParaRPr lang="es-SV"/>
                    </a:p>
                  </a:txBody>
                  <a:tcPr/>
                </a:tc>
                <a:extLst>
                  <a:ext uri="{0D108BD9-81ED-4DB2-BD59-A6C34878D82A}">
                    <a16:rowId xmlns:a16="http://schemas.microsoft.com/office/drawing/2014/main" xmlns="" val="10000"/>
                  </a:ext>
                </a:extLst>
              </a:tr>
              <a:tr h="268239">
                <a:tc gridSpan="2">
                  <a:txBody>
                    <a:bodyPr/>
                    <a:lstStyle/>
                    <a:p>
                      <a:pPr algn="ctr">
                        <a:spcAft>
                          <a:spcPts val="0"/>
                        </a:spcAft>
                      </a:pPr>
                      <a:r>
                        <a:rPr lang="es-SV" sz="1500" b="1" dirty="0">
                          <a:solidFill>
                            <a:srgbClr val="FFFFFF"/>
                          </a:solidFill>
                          <a:effectLst/>
                          <a:latin typeface="+mj-lt"/>
                          <a:ea typeface="Times New Roman"/>
                          <a:cs typeface="Arial"/>
                        </a:rPr>
                        <a:t>JUNIO 2015 – MAYO 2016</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a:noFill/>
                    </a:lnT>
                    <a:lnB w="12700" cap="flat" cmpd="sng" algn="ctr">
                      <a:solidFill>
                        <a:srgbClr val="666699"/>
                      </a:solidFill>
                      <a:prstDash val="solid"/>
                      <a:round/>
                      <a:headEnd type="none" w="med" len="med"/>
                      <a:tailEnd type="none" w="med" len="med"/>
                    </a:lnB>
                    <a:solidFill>
                      <a:srgbClr val="548DD4"/>
                    </a:solidFill>
                  </a:tcPr>
                </a:tc>
                <a:tc hMerge="1">
                  <a:txBody>
                    <a:bodyPr/>
                    <a:lstStyle/>
                    <a:p>
                      <a:endParaRPr lang="es-SV"/>
                    </a:p>
                  </a:txBody>
                  <a:tcPr/>
                </a:tc>
                <a:extLst>
                  <a:ext uri="{0D108BD9-81ED-4DB2-BD59-A6C34878D82A}">
                    <a16:rowId xmlns:a16="http://schemas.microsoft.com/office/drawing/2014/main" xmlns="" val="10001"/>
                  </a:ext>
                </a:extLst>
              </a:tr>
              <a:tr h="268239">
                <a:tc>
                  <a:txBody>
                    <a:bodyPr/>
                    <a:lstStyle/>
                    <a:p>
                      <a:pPr>
                        <a:spcAft>
                          <a:spcPts val="0"/>
                        </a:spcAft>
                      </a:pPr>
                      <a:r>
                        <a:rPr lang="es-SV" sz="1500" dirty="0">
                          <a:effectLst/>
                          <a:latin typeface="+mj-lt"/>
                          <a:ea typeface="Times New Roman"/>
                          <a:cs typeface="Arial"/>
                        </a:rPr>
                        <a:t>INFORMACIÓN OFICIOSA</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tc>
                  <a:txBody>
                    <a:bodyPr/>
                    <a:lstStyle/>
                    <a:p>
                      <a:pPr algn="ctr">
                        <a:spcAft>
                          <a:spcPts val="0"/>
                        </a:spcAft>
                      </a:pPr>
                      <a:r>
                        <a:rPr lang="es-ES" sz="1500">
                          <a:effectLst/>
                          <a:latin typeface="+mj-lt"/>
                          <a:ea typeface="Times New Roman"/>
                          <a:cs typeface="Arial"/>
                        </a:rPr>
                        <a:t>35</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extLst>
                  <a:ext uri="{0D108BD9-81ED-4DB2-BD59-A6C34878D82A}">
                    <a16:rowId xmlns:a16="http://schemas.microsoft.com/office/drawing/2014/main" xmlns="" val="10002"/>
                  </a:ext>
                </a:extLst>
              </a:tr>
              <a:tr h="268239">
                <a:tc>
                  <a:txBody>
                    <a:bodyPr/>
                    <a:lstStyle/>
                    <a:p>
                      <a:pPr>
                        <a:spcAft>
                          <a:spcPts val="0"/>
                        </a:spcAft>
                      </a:pPr>
                      <a:r>
                        <a:rPr lang="es-SV" sz="1500" dirty="0">
                          <a:effectLst/>
                          <a:latin typeface="+mj-lt"/>
                          <a:ea typeface="Times New Roman"/>
                          <a:cs typeface="Arial"/>
                        </a:rPr>
                        <a:t>INFORMACIÓN PÚBLICA</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tc>
                  <a:txBody>
                    <a:bodyPr/>
                    <a:lstStyle/>
                    <a:p>
                      <a:pPr algn="ctr">
                        <a:spcAft>
                          <a:spcPts val="0"/>
                        </a:spcAft>
                      </a:pPr>
                      <a:r>
                        <a:rPr lang="es-ES" sz="1500">
                          <a:effectLst/>
                          <a:latin typeface="+mj-lt"/>
                          <a:ea typeface="Times New Roman"/>
                          <a:cs typeface="Arial"/>
                        </a:rPr>
                        <a:t>221</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extLst>
                  <a:ext uri="{0D108BD9-81ED-4DB2-BD59-A6C34878D82A}">
                    <a16:rowId xmlns:a16="http://schemas.microsoft.com/office/drawing/2014/main" xmlns="" val="10003"/>
                  </a:ext>
                </a:extLst>
              </a:tr>
              <a:tr h="268239">
                <a:tc>
                  <a:txBody>
                    <a:bodyPr/>
                    <a:lstStyle/>
                    <a:p>
                      <a:pPr>
                        <a:spcAft>
                          <a:spcPts val="0"/>
                        </a:spcAft>
                      </a:pPr>
                      <a:r>
                        <a:rPr lang="es-SV" sz="1500" dirty="0">
                          <a:effectLst/>
                          <a:latin typeface="+mj-lt"/>
                          <a:ea typeface="Times New Roman"/>
                          <a:cs typeface="Arial"/>
                        </a:rPr>
                        <a:t>INFORMACIÓN CONFIDENCIAL</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tc>
                  <a:txBody>
                    <a:bodyPr/>
                    <a:lstStyle/>
                    <a:p>
                      <a:pPr algn="ctr">
                        <a:spcAft>
                          <a:spcPts val="0"/>
                        </a:spcAft>
                      </a:pPr>
                      <a:r>
                        <a:rPr lang="es-SV" sz="1500">
                          <a:effectLst/>
                          <a:latin typeface="+mj-lt"/>
                          <a:ea typeface="Times New Roman"/>
                          <a:cs typeface="Arial"/>
                        </a:rPr>
                        <a:t>16</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extLst>
                  <a:ext uri="{0D108BD9-81ED-4DB2-BD59-A6C34878D82A}">
                    <a16:rowId xmlns:a16="http://schemas.microsoft.com/office/drawing/2014/main" xmlns="" val="10004"/>
                  </a:ext>
                </a:extLst>
              </a:tr>
              <a:tr h="268239">
                <a:tc>
                  <a:txBody>
                    <a:bodyPr/>
                    <a:lstStyle/>
                    <a:p>
                      <a:pPr>
                        <a:spcAft>
                          <a:spcPts val="0"/>
                        </a:spcAft>
                      </a:pPr>
                      <a:r>
                        <a:rPr lang="es-SV" sz="1500" dirty="0">
                          <a:effectLst/>
                          <a:latin typeface="+mj-lt"/>
                          <a:ea typeface="Times New Roman"/>
                          <a:cs typeface="Arial"/>
                        </a:rPr>
                        <a:t>INFORMACIÓN RESERVADA</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tc>
                  <a:txBody>
                    <a:bodyPr/>
                    <a:lstStyle/>
                    <a:p>
                      <a:pPr algn="ctr">
                        <a:spcAft>
                          <a:spcPts val="0"/>
                        </a:spcAft>
                      </a:pPr>
                      <a:r>
                        <a:rPr lang="es-SV" sz="1500">
                          <a:effectLst/>
                          <a:latin typeface="+mj-lt"/>
                          <a:ea typeface="Times New Roman"/>
                          <a:cs typeface="Arial"/>
                        </a:rPr>
                        <a:t>5</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tcPr>
                </a:tc>
                <a:extLst>
                  <a:ext uri="{0D108BD9-81ED-4DB2-BD59-A6C34878D82A}">
                    <a16:rowId xmlns:a16="http://schemas.microsoft.com/office/drawing/2014/main" xmlns="" val="10005"/>
                  </a:ext>
                </a:extLst>
              </a:tr>
              <a:tr h="268239">
                <a:tc>
                  <a:txBody>
                    <a:bodyPr/>
                    <a:lstStyle/>
                    <a:p>
                      <a:pPr>
                        <a:spcAft>
                          <a:spcPts val="0"/>
                        </a:spcAft>
                      </a:pPr>
                      <a:r>
                        <a:rPr lang="es-SV" sz="1500" dirty="0">
                          <a:effectLst/>
                          <a:latin typeface="+mj-lt"/>
                          <a:ea typeface="Times New Roman"/>
                          <a:cs typeface="Arial"/>
                        </a:rPr>
                        <a:t>INFORMACIÓN INEXISTENTE</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tc>
                  <a:txBody>
                    <a:bodyPr/>
                    <a:lstStyle/>
                    <a:p>
                      <a:pPr algn="ctr">
                        <a:spcAft>
                          <a:spcPts val="0"/>
                        </a:spcAft>
                      </a:pPr>
                      <a:r>
                        <a:rPr lang="es-SV" sz="1500">
                          <a:effectLst/>
                          <a:latin typeface="+mj-lt"/>
                          <a:ea typeface="Times New Roman"/>
                          <a:cs typeface="Arial"/>
                        </a:rPr>
                        <a:t>16</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268239">
                <a:tc>
                  <a:txBody>
                    <a:bodyPr/>
                    <a:lstStyle/>
                    <a:p>
                      <a:pPr>
                        <a:spcAft>
                          <a:spcPts val="0"/>
                        </a:spcAft>
                      </a:pPr>
                      <a:r>
                        <a:rPr lang="es-SV" sz="1500" dirty="0">
                          <a:effectLst/>
                          <a:latin typeface="+mj-lt"/>
                          <a:ea typeface="Times New Roman"/>
                          <a:cs typeface="Arial"/>
                        </a:rPr>
                        <a:t>VERSIÓN PÚBLICA</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tc>
                  <a:txBody>
                    <a:bodyPr/>
                    <a:lstStyle/>
                    <a:p>
                      <a:pPr algn="ctr">
                        <a:spcAft>
                          <a:spcPts val="0"/>
                        </a:spcAft>
                      </a:pPr>
                      <a:r>
                        <a:rPr lang="es-SV" sz="1500">
                          <a:effectLst/>
                          <a:latin typeface="+mj-lt"/>
                          <a:ea typeface="Times New Roman"/>
                          <a:cs typeface="Arial"/>
                        </a:rPr>
                        <a:t>11</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268239">
                <a:tc>
                  <a:txBody>
                    <a:bodyPr/>
                    <a:lstStyle/>
                    <a:p>
                      <a:pPr>
                        <a:spcAft>
                          <a:spcPts val="0"/>
                        </a:spcAft>
                      </a:pPr>
                      <a:r>
                        <a:rPr lang="es-SV" sz="1500" dirty="0">
                          <a:effectLst/>
                          <a:latin typeface="+mj-lt"/>
                          <a:ea typeface="Times New Roman"/>
                          <a:cs typeface="Arial"/>
                        </a:rPr>
                        <a:t>DATOS PERSONALES</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tc>
                  <a:txBody>
                    <a:bodyPr/>
                    <a:lstStyle/>
                    <a:p>
                      <a:pPr algn="ctr">
                        <a:spcAft>
                          <a:spcPts val="0"/>
                        </a:spcAft>
                      </a:pPr>
                      <a:r>
                        <a:rPr lang="es-SV" sz="1500">
                          <a:effectLst/>
                          <a:latin typeface="+mj-lt"/>
                          <a:ea typeface="Times New Roman"/>
                          <a:cs typeface="Arial"/>
                        </a:rPr>
                        <a:t>4</a:t>
                      </a:r>
                      <a:endParaRPr lang="es-SV" sz="190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268239">
                <a:tc>
                  <a:txBody>
                    <a:bodyPr/>
                    <a:lstStyle/>
                    <a:p>
                      <a:pPr>
                        <a:spcAft>
                          <a:spcPts val="0"/>
                        </a:spcAft>
                      </a:pPr>
                      <a:r>
                        <a:rPr lang="es-SV" sz="1500" b="1" dirty="0">
                          <a:solidFill>
                            <a:srgbClr val="FFFFFF"/>
                          </a:solidFill>
                          <a:effectLst/>
                          <a:latin typeface="+mj-lt"/>
                          <a:ea typeface="Times New Roman"/>
                          <a:cs typeface="Arial"/>
                        </a:rPr>
                        <a:t>TOTAL</a:t>
                      </a:r>
                      <a:endParaRPr lang="es-SV" sz="1900" dirty="0">
                        <a:effectLst/>
                        <a:latin typeface="+mj-lt"/>
                        <a:ea typeface="Times New Roman"/>
                      </a:endParaRPr>
                    </a:p>
                  </a:txBody>
                  <a:tcPr marL="69544" marR="69544" marT="0" marB="0">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548DD4"/>
                    </a:solidFill>
                  </a:tcPr>
                </a:tc>
                <a:tc>
                  <a:txBody>
                    <a:bodyPr/>
                    <a:lstStyle/>
                    <a:p>
                      <a:pPr algn="ctr">
                        <a:spcAft>
                          <a:spcPts val="0"/>
                        </a:spcAft>
                      </a:pPr>
                      <a:r>
                        <a:rPr lang="es-SV" sz="1500" b="1" dirty="0">
                          <a:solidFill>
                            <a:srgbClr val="FFFFFF"/>
                          </a:solidFill>
                          <a:effectLst/>
                          <a:latin typeface="+mj-lt"/>
                          <a:ea typeface="Times New Roman"/>
                          <a:cs typeface="Arial"/>
                        </a:rPr>
                        <a:t>308</a:t>
                      </a:r>
                      <a:endParaRPr lang="es-SV" sz="1900" dirty="0">
                        <a:effectLst/>
                        <a:latin typeface="+mj-lt"/>
                        <a:ea typeface="Times New Roman"/>
                      </a:endParaRPr>
                    </a:p>
                  </a:txBody>
                  <a:tcPr marL="69544" marR="69544" marT="0" marB="0" anchor="b">
                    <a:lnL w="12700" cap="flat" cmpd="sng" algn="ctr">
                      <a:solidFill>
                        <a:srgbClr val="666699"/>
                      </a:solidFill>
                      <a:prstDash val="solid"/>
                      <a:round/>
                      <a:headEnd type="none" w="med" len="med"/>
                      <a:tailEnd type="none" w="med" len="med"/>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w="12700" cap="flat" cmpd="sng" algn="ctr">
                      <a:solidFill>
                        <a:srgbClr val="666699"/>
                      </a:solidFill>
                      <a:prstDash val="solid"/>
                      <a:round/>
                      <a:headEnd type="none" w="med" len="med"/>
                      <a:tailEnd type="none" w="med" len="med"/>
                    </a:lnB>
                    <a:solidFill>
                      <a:srgbClr val="548DD4"/>
                    </a:solidFill>
                  </a:tcPr>
                </a:tc>
                <a:extLst>
                  <a:ext uri="{0D108BD9-81ED-4DB2-BD59-A6C34878D82A}">
                    <a16:rowId xmlns:a16="http://schemas.microsoft.com/office/drawing/2014/main" xmlns="" val="10009"/>
                  </a:ext>
                </a:extLst>
              </a:tr>
            </a:tbl>
          </a:graphicData>
        </a:graphic>
      </p:graphicFrame>
      <p:graphicFrame>
        <p:nvGraphicFramePr>
          <p:cNvPr id="13" name="12 Gráfico"/>
          <p:cNvGraphicFramePr/>
          <p:nvPr>
            <p:extLst>
              <p:ext uri="{D42A27DB-BD31-4B8C-83A1-F6EECF244321}">
                <p14:modId xmlns:p14="http://schemas.microsoft.com/office/powerpoint/2010/main" val="4028097407"/>
              </p:ext>
            </p:extLst>
          </p:nvPr>
        </p:nvGraphicFramePr>
        <p:xfrm>
          <a:off x="5775277" y="4312754"/>
          <a:ext cx="5868538" cy="23883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1471976"/>
      </p:ext>
    </p:extLst>
  </p:cSld>
  <p:clrMapOvr>
    <a:masterClrMapping/>
  </p:clrMapOvr>
  <p:transition>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89638" y="1169695"/>
            <a:ext cx="10812724" cy="1754326"/>
          </a:xfrm>
          <a:prstGeom prst="rect">
            <a:avLst/>
          </a:prstGeom>
          <a:noFill/>
        </p:spPr>
        <p:txBody>
          <a:bodyPr wrap="square" rtlCol="0">
            <a:spAutoFit/>
          </a:bodyPr>
          <a:lstStyle/>
          <a:p>
            <a:pPr algn="just"/>
            <a:r>
              <a:rPr lang="es-SV" dirty="0" smtClean="0"/>
              <a:t>En </a:t>
            </a:r>
            <a:r>
              <a:rPr lang="es-SV" dirty="0"/>
              <a:t>el marco del compromiso del Gobierno Central y con el objetivo de reducir la proporción de comunidades sin acceso sostenible de agua potable y alcantarillado a nivel nacional, la Unidad de Inclusión Social, gestionó en el período que se informa la ejecución de 16 proyectos bajo la modalidad de ayuda mutua, a través de los cuales se instalaron 661 nuevos servicios de agua potable domiciliar y 291 nuevos servicios de aguas negras domiciliar, beneficiando a </a:t>
            </a:r>
            <a:r>
              <a:rPr lang="es-SV" b="1" dirty="0"/>
              <a:t>3,763 habitantes </a:t>
            </a:r>
            <a:r>
              <a:rPr lang="es-SV" dirty="0"/>
              <a:t>de diferentes comunidades del país con una inversión de </a:t>
            </a:r>
            <a:r>
              <a:rPr lang="es-SV" b="1" dirty="0"/>
              <a:t>$ 228.2 miles</a:t>
            </a:r>
            <a:r>
              <a:rPr lang="es-SV" dirty="0"/>
              <a:t>.</a:t>
            </a:r>
          </a:p>
        </p:txBody>
      </p:sp>
      <p:sp>
        <p:nvSpPr>
          <p:cNvPr id="7" name="Rectángulo 2"/>
          <p:cNvSpPr/>
          <p:nvPr/>
        </p:nvSpPr>
        <p:spPr>
          <a:xfrm>
            <a:off x="0" y="363582"/>
            <a:ext cx="12192000" cy="1015663"/>
          </a:xfrm>
          <a:prstGeom prst="rect">
            <a:avLst/>
          </a:prstGeom>
        </p:spPr>
        <p:txBody>
          <a:bodyPr wrap="square">
            <a:spAutoFit/>
          </a:bodyPr>
          <a:lstStyle/>
          <a:p>
            <a:pPr lvl="0" algn="ctr"/>
            <a:r>
              <a:rPr lang="es-SV" sz="3200" b="1" dirty="0" smtClean="0">
                <a:solidFill>
                  <a:schemeClr val="tx2"/>
                </a:solidFill>
                <a:latin typeface="+mj-lt"/>
                <a:ea typeface="+mj-ea"/>
                <a:cs typeface="+mj-cs"/>
              </a:rPr>
              <a:t>Proyectos de Ayuda Mutua</a:t>
            </a:r>
          </a:p>
          <a:p>
            <a:pPr algn="ctr"/>
            <a:endParaRPr lang="es-SV" sz="2800" dirty="0">
              <a:solidFill>
                <a:schemeClr val="tx2"/>
              </a:solidFill>
            </a:endParaRPr>
          </a:p>
        </p:txBody>
      </p:sp>
      <p:pic>
        <p:nvPicPr>
          <p:cNvPr id="8" name="7 Imagen" descr="C:\Users\imaldonado\Documents\Notas Web\Agua Fría San Alejo 25.4.16 ok.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2912" y="3147320"/>
            <a:ext cx="3661408" cy="2806483"/>
          </a:xfrm>
          <a:prstGeom prst="rect">
            <a:avLst/>
          </a:prstGeom>
          <a:ln>
            <a:noFill/>
          </a:ln>
          <a:effectLst/>
          <a:scene3d>
            <a:camera prst="orthographicFront"/>
            <a:lightRig rig="threePt" dir="t">
              <a:rot lat="0" lon="0" rev="2700000"/>
            </a:lightRig>
          </a:scene3d>
          <a:sp3d/>
        </p:spPr>
      </p:pic>
      <p:sp>
        <p:nvSpPr>
          <p:cNvPr id="9" name="7180 Cuadro de texto"/>
          <p:cNvSpPr txBox="1"/>
          <p:nvPr/>
        </p:nvSpPr>
        <p:spPr>
          <a:xfrm>
            <a:off x="2723031" y="5995741"/>
            <a:ext cx="3771289" cy="43999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1400" dirty="0">
                <a:effectLst/>
                <a:latin typeface="+mj-lt"/>
                <a:ea typeface="Times New Roman"/>
                <a:cs typeface="Arial"/>
              </a:rPr>
              <a:t>Comunidad Agua Fría, San Alejo, La Unión</a:t>
            </a:r>
            <a:endParaRPr lang="es-SV" sz="2400" dirty="0">
              <a:effectLst/>
              <a:latin typeface="+mj-lt"/>
              <a:ea typeface="Times New Roman"/>
            </a:endParaRPr>
          </a:p>
        </p:txBody>
      </p:sp>
      <p:pic>
        <p:nvPicPr>
          <p:cNvPr id="10" name="9 Imagen" descr="C:\Users\imaldonado\Documents\Notas Web\El Bambular SS 03.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134" y="3147320"/>
            <a:ext cx="2164376" cy="2813106"/>
          </a:xfrm>
          <a:prstGeom prst="rect">
            <a:avLst/>
          </a:prstGeom>
          <a:ln>
            <a:noFill/>
          </a:ln>
          <a:effectLst/>
        </p:spPr>
      </p:pic>
      <p:sp>
        <p:nvSpPr>
          <p:cNvPr id="12" name="18 Cuadro de texto"/>
          <p:cNvSpPr txBox="1"/>
          <p:nvPr/>
        </p:nvSpPr>
        <p:spPr>
          <a:xfrm>
            <a:off x="6867134" y="6020732"/>
            <a:ext cx="2164376" cy="43999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sz="1400" dirty="0">
                <a:effectLst/>
                <a:latin typeface="+mj-lt"/>
                <a:ea typeface="Times New Roman"/>
                <a:cs typeface="Arial"/>
              </a:rPr>
              <a:t>Comunidad El </a:t>
            </a:r>
            <a:r>
              <a:rPr lang="es-SV" sz="1400" dirty="0" err="1">
                <a:effectLst/>
                <a:latin typeface="+mj-lt"/>
                <a:ea typeface="Times New Roman"/>
                <a:cs typeface="Arial"/>
              </a:rPr>
              <a:t>Bambular</a:t>
            </a:r>
            <a:r>
              <a:rPr lang="es-SV" sz="1400" dirty="0">
                <a:effectLst/>
                <a:latin typeface="+mj-lt"/>
                <a:ea typeface="Times New Roman"/>
                <a:cs typeface="Arial"/>
              </a:rPr>
              <a:t>, San Salvador</a:t>
            </a:r>
            <a:endParaRPr lang="es-SV" sz="2400" dirty="0">
              <a:effectLst/>
              <a:latin typeface="+mj-lt"/>
              <a:ea typeface="Times New Roman"/>
            </a:endParaRPr>
          </a:p>
        </p:txBody>
      </p:sp>
    </p:spTree>
    <p:extLst>
      <p:ext uri="{BB962C8B-B14F-4D97-AF65-F5344CB8AC3E}">
        <p14:creationId xmlns:p14="http://schemas.microsoft.com/office/powerpoint/2010/main" val="3681302310"/>
      </p:ext>
    </p:extLst>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38200" y="-180794"/>
            <a:ext cx="10515600" cy="1504624"/>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dirty="0" smtClean="0">
                <a:solidFill>
                  <a:schemeClr val="tx2"/>
                </a:solidFill>
              </a:rPr>
              <a:t/>
            </a:r>
            <a:br>
              <a:rPr lang="es-ES_tradnl" b="1" dirty="0" smtClean="0">
                <a:solidFill>
                  <a:schemeClr val="tx2"/>
                </a:solidFill>
              </a:rPr>
            </a:br>
            <a:r>
              <a:rPr lang="es-SV" dirty="0" smtClean="0">
                <a:solidFill>
                  <a:schemeClr val="tx2"/>
                </a:solidFill>
              </a:rPr>
              <a:t/>
            </a:r>
            <a:br>
              <a:rPr lang="es-SV" dirty="0" smtClean="0">
                <a:solidFill>
                  <a:schemeClr val="tx2"/>
                </a:solidFill>
              </a:rPr>
            </a:br>
            <a:r>
              <a:rPr lang="es-SV" sz="8900" b="1" dirty="0" smtClean="0">
                <a:solidFill>
                  <a:schemeClr val="tx2"/>
                </a:solidFill>
              </a:rPr>
              <a:t>Contrataciones y adquisiciones</a:t>
            </a:r>
          </a:p>
          <a:p>
            <a:pPr algn="ctr"/>
            <a:r>
              <a:rPr lang="es-SV" sz="6100" b="1" dirty="0" smtClean="0">
                <a:solidFill>
                  <a:schemeClr val="tx2"/>
                </a:solidFill>
              </a:rPr>
              <a:t>Procesos de libre gestión</a:t>
            </a:r>
            <a:r>
              <a:rPr lang="es-SV" dirty="0" smtClean="0">
                <a:solidFill>
                  <a:schemeClr val="tx2"/>
                </a:solidFill>
              </a:rPr>
              <a:t/>
            </a:r>
            <a:br>
              <a:rPr lang="es-SV" dirty="0" smtClean="0">
                <a:solidFill>
                  <a:schemeClr val="tx2"/>
                </a:solidFill>
              </a:rPr>
            </a:br>
            <a:endParaRPr lang="es-SV" dirty="0">
              <a:solidFill>
                <a:schemeClr val="tx2"/>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30743892"/>
              </p:ext>
            </p:extLst>
          </p:nvPr>
        </p:nvGraphicFramePr>
        <p:xfrm>
          <a:off x="305937" y="1437835"/>
          <a:ext cx="5535304" cy="3248164"/>
        </p:xfrm>
        <a:graphic>
          <a:graphicData uri="http://schemas.openxmlformats.org/drawingml/2006/table">
            <a:tbl>
              <a:tblPr firstRow="1" firstCol="1" bandRow="1"/>
              <a:tblGrid>
                <a:gridCol w="2387463">
                  <a:extLst>
                    <a:ext uri="{9D8B030D-6E8A-4147-A177-3AD203B41FA5}">
                      <a16:colId xmlns:a16="http://schemas.microsoft.com/office/drawing/2014/main" xmlns="" val="20000"/>
                    </a:ext>
                  </a:extLst>
                </a:gridCol>
                <a:gridCol w="2171743">
                  <a:extLst>
                    <a:ext uri="{9D8B030D-6E8A-4147-A177-3AD203B41FA5}">
                      <a16:colId xmlns:a16="http://schemas.microsoft.com/office/drawing/2014/main" xmlns="" val="20001"/>
                    </a:ext>
                  </a:extLst>
                </a:gridCol>
                <a:gridCol w="976098">
                  <a:extLst>
                    <a:ext uri="{9D8B030D-6E8A-4147-A177-3AD203B41FA5}">
                      <a16:colId xmlns:a16="http://schemas.microsoft.com/office/drawing/2014/main" xmlns="" val="20002"/>
                    </a:ext>
                  </a:extLst>
                </a:gridCol>
              </a:tblGrid>
              <a:tr h="285121">
                <a:tc gridSpan="3">
                  <a:txBody>
                    <a:bodyPr/>
                    <a:lstStyle/>
                    <a:p>
                      <a:pPr algn="ctr">
                        <a:spcAft>
                          <a:spcPts val="0"/>
                        </a:spcAft>
                      </a:pPr>
                      <a:r>
                        <a:rPr lang="es-SV" sz="1400" b="1" dirty="0">
                          <a:solidFill>
                            <a:srgbClr val="FFFFFF"/>
                          </a:solidFill>
                          <a:effectLst/>
                          <a:latin typeface="Maiandra GD"/>
                          <a:ea typeface="Times New Roman"/>
                        </a:rPr>
                        <a:t>ADQUISICIÓN DE CONSUMIBLES Y SERVICIOS</a:t>
                      </a:r>
                      <a:endParaRPr lang="es-SV" sz="1400" dirty="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483598">
                <a:tc>
                  <a:txBody>
                    <a:bodyPr/>
                    <a:lstStyle/>
                    <a:p>
                      <a:pPr algn="ctr">
                        <a:spcAft>
                          <a:spcPts val="0"/>
                        </a:spcAft>
                      </a:pPr>
                      <a:r>
                        <a:rPr lang="es-SV" sz="1400" b="1">
                          <a:solidFill>
                            <a:srgbClr val="000000"/>
                          </a:solidFill>
                          <a:effectLst/>
                          <a:latin typeface="Maiandra GD"/>
                          <a:ea typeface="Times New Roman"/>
                        </a:rPr>
                        <a:t>Proceso</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dirty="0">
                          <a:solidFill>
                            <a:srgbClr val="000000"/>
                          </a:solidFill>
                          <a:effectLst/>
                          <a:latin typeface="Maiandra GD"/>
                          <a:ea typeface="Times New Roman"/>
                        </a:rPr>
                        <a:t>Monto</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a:solidFill>
                            <a:srgbClr val="000000"/>
                          </a:solidFill>
                          <a:effectLst/>
                          <a:latin typeface="Maiandra GD"/>
                          <a:ea typeface="Times New Roman"/>
                        </a:rPr>
                        <a:t>No. de Procesos</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285121">
                <a:tc>
                  <a:txBody>
                    <a:bodyPr/>
                    <a:lstStyle/>
                    <a:p>
                      <a:pPr>
                        <a:spcAft>
                          <a:spcPts val="0"/>
                        </a:spcAft>
                      </a:pPr>
                      <a:r>
                        <a:rPr lang="es-SV" sz="1400">
                          <a:solidFill>
                            <a:srgbClr val="000000"/>
                          </a:solidFill>
                          <a:effectLst/>
                          <a:latin typeface="Maiandra GD"/>
                          <a:ea typeface="Times New Roman"/>
                        </a:rPr>
                        <a:t>Suministros fondos propios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$1,932,914.28</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144</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285121">
                <a:tc>
                  <a:txBody>
                    <a:bodyPr/>
                    <a:lstStyle/>
                    <a:p>
                      <a:pPr>
                        <a:spcAft>
                          <a:spcPts val="0"/>
                        </a:spcAft>
                      </a:pPr>
                      <a:r>
                        <a:rPr lang="es-SV" sz="1400">
                          <a:solidFill>
                            <a:srgbClr val="000000"/>
                          </a:solidFill>
                          <a:effectLst/>
                          <a:latin typeface="Maiandra GD"/>
                          <a:ea typeface="Times New Roman"/>
                        </a:rPr>
                        <a:t>Servicios fondos propios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$723,634.41</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75</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285121">
                <a:tc>
                  <a:txBody>
                    <a:bodyPr/>
                    <a:lstStyle/>
                    <a:p>
                      <a:pPr>
                        <a:spcAft>
                          <a:spcPts val="0"/>
                        </a:spcAft>
                      </a:pPr>
                      <a:r>
                        <a:rPr lang="es-SV" sz="1400">
                          <a:solidFill>
                            <a:srgbClr val="000000"/>
                          </a:solidFill>
                          <a:effectLst/>
                          <a:latin typeface="Maiandra GD"/>
                          <a:ea typeface="Times New Roman"/>
                        </a:rPr>
                        <a:t>Obras fondos propios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$197,617.31</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6</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285121">
                <a:tc>
                  <a:txBody>
                    <a:bodyPr/>
                    <a:lstStyle/>
                    <a:p>
                      <a:pPr>
                        <a:spcAft>
                          <a:spcPts val="0"/>
                        </a:spcAft>
                      </a:pPr>
                      <a:r>
                        <a:rPr lang="es-SV" sz="1400">
                          <a:solidFill>
                            <a:srgbClr val="000000"/>
                          </a:solidFill>
                          <a:effectLst/>
                          <a:latin typeface="Maiandra GD"/>
                          <a:ea typeface="Times New Roman"/>
                        </a:rPr>
                        <a:t>Suministros fondos BID</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$76,179.90</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8</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5"/>
                  </a:ext>
                </a:extLst>
              </a:tr>
              <a:tr h="483598">
                <a:tc>
                  <a:txBody>
                    <a:bodyPr/>
                    <a:lstStyle/>
                    <a:p>
                      <a:pPr>
                        <a:spcAft>
                          <a:spcPts val="0"/>
                        </a:spcAft>
                      </a:pPr>
                      <a:r>
                        <a:rPr lang="es-SV" sz="1400">
                          <a:solidFill>
                            <a:srgbClr val="000000"/>
                          </a:solidFill>
                          <a:effectLst/>
                          <a:latin typeface="Maiandra GD"/>
                          <a:ea typeface="Times New Roman"/>
                        </a:rPr>
                        <a:t>Adquisición de químicos fondos propios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$73,688.68</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5</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6"/>
                  </a:ext>
                </a:extLst>
              </a:tr>
              <a:tr h="285121">
                <a:tc>
                  <a:txBody>
                    <a:bodyPr/>
                    <a:lstStyle/>
                    <a:p>
                      <a:pPr>
                        <a:spcAft>
                          <a:spcPts val="0"/>
                        </a:spcAft>
                      </a:pPr>
                      <a:r>
                        <a:rPr lang="es-SV" sz="1400">
                          <a:solidFill>
                            <a:srgbClr val="000000"/>
                          </a:solidFill>
                          <a:effectLst/>
                          <a:latin typeface="Maiandra GD"/>
                          <a:ea typeface="Times New Roman"/>
                        </a:rPr>
                        <a:t>Servicios fondos FCAS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$25,700.82</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14</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7"/>
                  </a:ext>
                </a:extLst>
              </a:tr>
              <a:tr h="285121">
                <a:tc>
                  <a:txBody>
                    <a:bodyPr/>
                    <a:lstStyle/>
                    <a:p>
                      <a:pPr>
                        <a:spcAft>
                          <a:spcPts val="0"/>
                        </a:spcAft>
                      </a:pPr>
                      <a:r>
                        <a:rPr lang="es-SV" sz="1400">
                          <a:solidFill>
                            <a:srgbClr val="000000"/>
                          </a:solidFill>
                          <a:effectLst/>
                          <a:latin typeface="Maiandra GD"/>
                          <a:ea typeface="Times New Roman"/>
                        </a:rPr>
                        <a:t>Suministros fondos FCAS</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$10,317.41</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8</a:t>
                      </a:r>
                      <a:endParaRPr lang="es-SV" sz="140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8"/>
                  </a:ext>
                </a:extLst>
              </a:tr>
              <a:tr h="285121">
                <a:tc>
                  <a:txBody>
                    <a:bodyPr/>
                    <a:lstStyle/>
                    <a:p>
                      <a:pPr algn="ctr">
                        <a:spcAft>
                          <a:spcPts val="0"/>
                        </a:spcAft>
                      </a:pPr>
                      <a:r>
                        <a:rPr lang="es-SV" sz="1400" b="1">
                          <a:solidFill>
                            <a:srgbClr val="FFFFFF"/>
                          </a:solidFill>
                          <a:effectLst/>
                          <a:latin typeface="Maiandra GD"/>
                          <a:ea typeface="Times New Roman"/>
                        </a:rPr>
                        <a:t>TOTAL</a:t>
                      </a:r>
                      <a:endParaRPr lang="es-SV" sz="1400">
                        <a:effectLst/>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r">
                        <a:spcAft>
                          <a:spcPts val="0"/>
                        </a:spcAft>
                      </a:pPr>
                      <a:r>
                        <a:rPr lang="es-SV" sz="1400" b="1" dirty="0">
                          <a:solidFill>
                            <a:srgbClr val="FFFFFF"/>
                          </a:solidFill>
                          <a:effectLst/>
                          <a:latin typeface="Maiandra GD"/>
                          <a:ea typeface="Times New Roman"/>
                        </a:rPr>
                        <a:t>$3,040,052.81</a:t>
                      </a:r>
                      <a:endParaRPr lang="es-SV" sz="1400" dirty="0">
                        <a:effectLst/>
                        <a:latin typeface="Times New Roman"/>
                        <a:ea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dirty="0">
                          <a:solidFill>
                            <a:srgbClr val="FFFFFF"/>
                          </a:solidFill>
                          <a:effectLst/>
                          <a:latin typeface="Maiandra GD"/>
                          <a:ea typeface="Times New Roman"/>
                        </a:rPr>
                        <a:t>260</a:t>
                      </a:r>
                      <a:endParaRPr lang="es-SV" sz="1400" dirty="0">
                        <a:effectLst/>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xmlns="" val="10009"/>
                  </a:ext>
                </a:extLst>
              </a:tr>
            </a:tbl>
          </a:graphicData>
        </a:graphic>
      </p:graphicFrame>
      <p:graphicFrame>
        <p:nvGraphicFramePr>
          <p:cNvPr id="4" name="3 Gráfico"/>
          <p:cNvGraphicFramePr>
            <a:graphicFrameLocks/>
          </p:cNvGraphicFramePr>
          <p:nvPr>
            <p:extLst>
              <p:ext uri="{D42A27DB-BD31-4B8C-83A1-F6EECF244321}">
                <p14:modId xmlns:p14="http://schemas.microsoft.com/office/powerpoint/2010/main" val="3396827517"/>
              </p:ext>
            </p:extLst>
          </p:nvPr>
        </p:nvGraphicFramePr>
        <p:xfrm>
          <a:off x="6096000" y="1042061"/>
          <a:ext cx="5740471" cy="39851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736219996"/>
              </p:ext>
            </p:extLst>
          </p:nvPr>
        </p:nvGraphicFramePr>
        <p:xfrm>
          <a:off x="1842449" y="4940567"/>
          <a:ext cx="9034818" cy="1675752"/>
        </p:xfrm>
        <a:graphic>
          <a:graphicData uri="http://schemas.openxmlformats.org/drawingml/2006/table">
            <a:tbl>
              <a:tblPr firstRow="1" firstCol="1" bandRow="1"/>
              <a:tblGrid>
                <a:gridCol w="550287">
                  <a:extLst>
                    <a:ext uri="{9D8B030D-6E8A-4147-A177-3AD203B41FA5}">
                      <a16:colId xmlns:a16="http://schemas.microsoft.com/office/drawing/2014/main" xmlns="" val="20000"/>
                    </a:ext>
                  </a:extLst>
                </a:gridCol>
                <a:gridCol w="550287">
                  <a:extLst>
                    <a:ext uri="{9D8B030D-6E8A-4147-A177-3AD203B41FA5}">
                      <a16:colId xmlns:a16="http://schemas.microsoft.com/office/drawing/2014/main" xmlns="" val="20001"/>
                    </a:ext>
                  </a:extLst>
                </a:gridCol>
                <a:gridCol w="550287">
                  <a:extLst>
                    <a:ext uri="{9D8B030D-6E8A-4147-A177-3AD203B41FA5}">
                      <a16:colId xmlns:a16="http://schemas.microsoft.com/office/drawing/2014/main" xmlns="" val="20002"/>
                    </a:ext>
                  </a:extLst>
                </a:gridCol>
                <a:gridCol w="550287">
                  <a:extLst>
                    <a:ext uri="{9D8B030D-6E8A-4147-A177-3AD203B41FA5}">
                      <a16:colId xmlns:a16="http://schemas.microsoft.com/office/drawing/2014/main" xmlns="" val="20003"/>
                    </a:ext>
                  </a:extLst>
                </a:gridCol>
                <a:gridCol w="6833670">
                  <a:extLst>
                    <a:ext uri="{9D8B030D-6E8A-4147-A177-3AD203B41FA5}">
                      <a16:colId xmlns:a16="http://schemas.microsoft.com/office/drawing/2014/main" xmlns="" val="20004"/>
                    </a:ext>
                  </a:extLst>
                </a:gridCol>
              </a:tblGrid>
              <a:tr h="279292">
                <a:tc gridSpan="5">
                  <a:txBody>
                    <a:bodyPr/>
                    <a:lstStyle/>
                    <a:p>
                      <a:pPr algn="ctr">
                        <a:spcAft>
                          <a:spcPts val="0"/>
                        </a:spcAft>
                      </a:pPr>
                      <a:r>
                        <a:rPr lang="es-SV" sz="1400" b="1" dirty="0">
                          <a:solidFill>
                            <a:srgbClr val="FFFFFF"/>
                          </a:solidFill>
                          <a:effectLst/>
                          <a:latin typeface="Maiandra GD"/>
                          <a:ea typeface="Times New Roman"/>
                        </a:rPr>
                        <a:t>RESUMEN DE PROCESOS DE LIBRE GESTIÓN</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279292">
                <a:tc>
                  <a:txBody>
                    <a:bodyPr/>
                    <a:lstStyle/>
                    <a:p>
                      <a:pPr>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dirty="0">
                          <a:solidFill>
                            <a:srgbClr val="000000"/>
                          </a:solidFill>
                          <a:effectLst/>
                          <a:latin typeface="Maiandra GD"/>
                          <a:ea typeface="Times New Roman"/>
                        </a:rPr>
                        <a:t>                                                                           No. Procesos</a:t>
                      </a:r>
                      <a:endParaRPr lang="es-SV" sz="1400" dirty="0">
                        <a:effectLst/>
                        <a:latin typeface="Times New Roman"/>
                        <a:ea typeface="Times New Roman"/>
                      </a:endParaRPr>
                    </a:p>
                  </a:txBody>
                  <a:tcPr marL="44450" marR="4445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279292">
                <a:tc gridSpan="5">
                  <a:txBody>
                    <a:bodyPr/>
                    <a:lstStyle/>
                    <a:p>
                      <a:pPr>
                        <a:spcAft>
                          <a:spcPts val="0"/>
                        </a:spcAft>
                      </a:pPr>
                      <a:r>
                        <a:rPr lang="es-SV" sz="1400" dirty="0">
                          <a:solidFill>
                            <a:srgbClr val="000000"/>
                          </a:solidFill>
                          <a:effectLst/>
                          <a:latin typeface="Maiandra GD"/>
                          <a:ea typeface="Times New Roman"/>
                        </a:rPr>
                        <a:t>LICITACIONES DE LIBRE GESTIÓN ASIGNADOS                                                                                 301</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2"/>
                  </a:ext>
                </a:extLst>
              </a:tr>
              <a:tr h="279292">
                <a:tc gridSpan="5">
                  <a:txBody>
                    <a:bodyPr/>
                    <a:lstStyle/>
                    <a:p>
                      <a:pPr>
                        <a:spcAft>
                          <a:spcPts val="0"/>
                        </a:spcAft>
                      </a:pPr>
                      <a:r>
                        <a:rPr lang="es-SV" sz="1400" dirty="0">
                          <a:solidFill>
                            <a:srgbClr val="000000"/>
                          </a:solidFill>
                          <a:effectLst/>
                          <a:latin typeface="Maiandra GD"/>
                          <a:ea typeface="Times New Roman"/>
                        </a:rPr>
                        <a:t>PROCESOS EJECUTADOS                                                                                                                   260</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3"/>
                  </a:ext>
                </a:extLst>
              </a:tr>
              <a:tr h="279292">
                <a:tc gridSpan="5">
                  <a:txBody>
                    <a:bodyPr/>
                    <a:lstStyle/>
                    <a:p>
                      <a:pPr>
                        <a:spcAft>
                          <a:spcPts val="0"/>
                        </a:spcAft>
                      </a:pPr>
                      <a:r>
                        <a:rPr lang="es-SV" sz="1400" dirty="0">
                          <a:solidFill>
                            <a:srgbClr val="000000"/>
                          </a:solidFill>
                          <a:effectLst/>
                          <a:latin typeface="Maiandra GD"/>
                          <a:ea typeface="Times New Roman"/>
                        </a:rPr>
                        <a:t>PROCESOS CERRADOS SIN EJECUTAR                                                                                                18</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4"/>
                  </a:ext>
                </a:extLst>
              </a:tr>
              <a:tr h="279292">
                <a:tc gridSpan="5">
                  <a:txBody>
                    <a:bodyPr/>
                    <a:lstStyle/>
                    <a:p>
                      <a:pPr>
                        <a:spcAft>
                          <a:spcPts val="0"/>
                        </a:spcAft>
                      </a:pPr>
                      <a:r>
                        <a:rPr lang="es-SV" sz="1400" dirty="0">
                          <a:solidFill>
                            <a:srgbClr val="000000"/>
                          </a:solidFill>
                          <a:effectLst/>
                          <a:latin typeface="Maiandra GD"/>
                          <a:ea typeface="Times New Roman"/>
                        </a:rPr>
                        <a:t>PROCESOS PENDIENTES DE EJECUTAR                                                                                               39</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82837990"/>
      </p:ext>
    </p:extLst>
  </p:cSld>
  <p:clrMapOvr>
    <a:masterClrMapping/>
  </p:clrMapOvr>
  <p:transition>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54843" y="110903"/>
            <a:ext cx="11614244" cy="1403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s-SV" b="1" dirty="0" smtClean="0">
                <a:solidFill>
                  <a:schemeClr val="tx2"/>
                </a:solidFill>
              </a:rPr>
              <a:t>Procesos de licitación pública</a:t>
            </a:r>
            <a:endParaRPr lang="es-SV" b="1" dirty="0">
              <a:solidFill>
                <a:schemeClr val="tx2"/>
              </a:solidFill>
            </a:endParaRPr>
          </a:p>
          <a:p>
            <a:pPr algn="ctr"/>
            <a:endParaRPr lang="es-SV" sz="3200" b="1" dirty="0">
              <a:solidFill>
                <a:schemeClr val="tx2"/>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029520682"/>
              </p:ext>
            </p:extLst>
          </p:nvPr>
        </p:nvGraphicFramePr>
        <p:xfrm>
          <a:off x="354843" y="1167747"/>
          <a:ext cx="5390864" cy="2817398"/>
        </p:xfrm>
        <a:graphic>
          <a:graphicData uri="http://schemas.openxmlformats.org/drawingml/2006/table">
            <a:tbl>
              <a:tblPr firstRow="1" firstCol="1" bandRow="1"/>
              <a:tblGrid>
                <a:gridCol w="1417508">
                  <a:extLst>
                    <a:ext uri="{9D8B030D-6E8A-4147-A177-3AD203B41FA5}">
                      <a16:colId xmlns:a16="http://schemas.microsoft.com/office/drawing/2014/main" xmlns="" val="20000"/>
                    </a:ext>
                  </a:extLst>
                </a:gridCol>
                <a:gridCol w="2615211">
                  <a:extLst>
                    <a:ext uri="{9D8B030D-6E8A-4147-A177-3AD203B41FA5}">
                      <a16:colId xmlns:a16="http://schemas.microsoft.com/office/drawing/2014/main" xmlns="" val="20001"/>
                    </a:ext>
                  </a:extLst>
                </a:gridCol>
                <a:gridCol w="1358145">
                  <a:extLst>
                    <a:ext uri="{9D8B030D-6E8A-4147-A177-3AD203B41FA5}">
                      <a16:colId xmlns:a16="http://schemas.microsoft.com/office/drawing/2014/main" xmlns="" val="20002"/>
                    </a:ext>
                  </a:extLst>
                </a:gridCol>
              </a:tblGrid>
              <a:tr h="473323">
                <a:tc gridSpan="3">
                  <a:txBody>
                    <a:bodyPr/>
                    <a:lstStyle/>
                    <a:p>
                      <a:pPr algn="ctr">
                        <a:spcAft>
                          <a:spcPts val="0"/>
                        </a:spcAft>
                      </a:pPr>
                      <a:r>
                        <a:rPr lang="es-SV" sz="1400" b="1" dirty="0">
                          <a:solidFill>
                            <a:srgbClr val="FFFFFF"/>
                          </a:solidFill>
                          <a:effectLst/>
                          <a:latin typeface="Maiandra GD"/>
                          <a:ea typeface="Times New Roman"/>
                        </a:rPr>
                        <a:t>CONTRATACIÓN DE OBRAS</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473323">
                <a:tc>
                  <a:txBody>
                    <a:bodyPr/>
                    <a:lstStyle/>
                    <a:p>
                      <a:pPr algn="ctr">
                        <a:spcAft>
                          <a:spcPts val="0"/>
                        </a:spcAft>
                      </a:pPr>
                      <a:r>
                        <a:rPr lang="es-SV" sz="1000" b="1">
                          <a:solidFill>
                            <a:srgbClr val="000000"/>
                          </a:solidFill>
                          <a:effectLst/>
                          <a:latin typeface="Maiandra GD"/>
                          <a:ea typeface="Times New Roman"/>
                        </a:rPr>
                        <a:t>Fondo</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dirty="0">
                          <a:solidFill>
                            <a:srgbClr val="000000"/>
                          </a:solidFill>
                          <a:effectLst/>
                          <a:latin typeface="Maiandra GD"/>
                          <a:ea typeface="Times New Roman"/>
                        </a:rPr>
                        <a:t>Monto</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a:solidFill>
                            <a:srgbClr val="000000"/>
                          </a:solidFill>
                          <a:effectLst/>
                          <a:latin typeface="Maiandra GD"/>
                          <a:ea typeface="Times New Roman"/>
                        </a:rPr>
                        <a:t>No. de Procesos</a:t>
                      </a:r>
                      <a:endParaRPr lang="es-SV" sz="14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450783">
                <a:tc>
                  <a:txBody>
                    <a:bodyPr/>
                    <a:lstStyle/>
                    <a:p>
                      <a:pPr algn="ctr">
                        <a:spcAft>
                          <a:spcPts val="0"/>
                        </a:spcAft>
                      </a:pPr>
                      <a:r>
                        <a:rPr lang="es-SV" sz="1000">
                          <a:solidFill>
                            <a:srgbClr val="000000"/>
                          </a:solidFill>
                          <a:effectLst/>
                          <a:latin typeface="Maiandra GD"/>
                          <a:ea typeface="Times New Roman"/>
                        </a:rPr>
                        <a:t>Fondos propios</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a:t>
                      </a:r>
                      <a:r>
                        <a:rPr lang="es-SV" sz="1400" dirty="0" smtClean="0">
                          <a:solidFill>
                            <a:srgbClr val="000000"/>
                          </a:solidFill>
                          <a:effectLst/>
                          <a:latin typeface="Maiandra GD"/>
                          <a:ea typeface="Times New Roman"/>
                        </a:rPr>
                        <a:t>17,140,805.59</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43</a:t>
                      </a:r>
                      <a:endParaRPr lang="es-SV" sz="14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473323">
                <a:tc>
                  <a:txBody>
                    <a:bodyPr/>
                    <a:lstStyle/>
                    <a:p>
                      <a:pPr algn="ctr">
                        <a:spcAft>
                          <a:spcPts val="0"/>
                        </a:spcAft>
                      </a:pPr>
                      <a:r>
                        <a:rPr lang="es-SV" sz="1000">
                          <a:solidFill>
                            <a:srgbClr val="000000"/>
                          </a:solidFill>
                          <a:effectLst/>
                          <a:latin typeface="Maiandra GD"/>
                          <a:ea typeface="Times New Roman"/>
                        </a:rPr>
                        <a:t>BID</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$142,900.00</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2</a:t>
                      </a:r>
                      <a:endParaRPr lang="es-SV" sz="14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473323">
                <a:tc>
                  <a:txBody>
                    <a:bodyPr/>
                    <a:lstStyle/>
                    <a:p>
                      <a:pPr algn="ctr">
                        <a:spcAft>
                          <a:spcPts val="0"/>
                        </a:spcAft>
                      </a:pPr>
                      <a:r>
                        <a:rPr lang="es-SV" sz="1000">
                          <a:solidFill>
                            <a:srgbClr val="000000"/>
                          </a:solidFill>
                          <a:effectLst/>
                          <a:latin typeface="Maiandra GD"/>
                          <a:ea typeface="Times New Roman"/>
                        </a:rPr>
                        <a:t>FCAS</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$7,011,345.04</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SV" sz="1400">
                          <a:solidFill>
                            <a:srgbClr val="000000"/>
                          </a:solidFill>
                          <a:effectLst/>
                          <a:latin typeface="Maiandra GD"/>
                          <a:ea typeface="Times New Roman"/>
                        </a:rPr>
                        <a:t>7</a:t>
                      </a:r>
                      <a:endParaRPr lang="es-SV" sz="14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473323">
                <a:tc>
                  <a:txBody>
                    <a:bodyPr/>
                    <a:lstStyle/>
                    <a:p>
                      <a:pPr algn="ctr">
                        <a:spcAft>
                          <a:spcPts val="0"/>
                        </a:spcAft>
                      </a:pPr>
                      <a:r>
                        <a:rPr lang="es-SV" sz="1000" b="1">
                          <a:solidFill>
                            <a:srgbClr val="000000"/>
                          </a:solidFill>
                          <a:effectLst/>
                          <a:latin typeface="Maiandra GD"/>
                          <a:ea typeface="Times New Roman"/>
                        </a:rPr>
                        <a:t>TOTAL</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r">
                        <a:spcAft>
                          <a:spcPts val="0"/>
                        </a:spcAft>
                      </a:pPr>
                      <a:r>
                        <a:rPr lang="es-SV" sz="1400" b="1" dirty="0">
                          <a:solidFill>
                            <a:srgbClr val="000000"/>
                          </a:solidFill>
                          <a:effectLst/>
                          <a:latin typeface="Maiandra GD"/>
                          <a:ea typeface="Times New Roman"/>
                        </a:rPr>
                        <a:t>$24,295,050.63</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ctr">
                        <a:spcAft>
                          <a:spcPts val="0"/>
                        </a:spcAft>
                      </a:pPr>
                      <a:r>
                        <a:rPr lang="es-SV" sz="1400" b="1" dirty="0">
                          <a:solidFill>
                            <a:srgbClr val="000000"/>
                          </a:solidFill>
                          <a:effectLst/>
                          <a:latin typeface="Maiandra GD"/>
                          <a:ea typeface="Times New Roman"/>
                        </a:rPr>
                        <a:t>52</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extLst>
                  <a:ext uri="{0D108BD9-81ED-4DB2-BD59-A6C34878D82A}">
                    <a16:rowId xmlns:a16="http://schemas.microsoft.com/office/drawing/2014/main" xmlns="" val="10005"/>
                  </a:ext>
                </a:extLst>
              </a:tr>
            </a:tbl>
          </a:graphicData>
        </a:graphic>
      </p:graphicFrame>
      <p:graphicFrame>
        <p:nvGraphicFramePr>
          <p:cNvPr id="4" name="3 Gráfico"/>
          <p:cNvGraphicFramePr>
            <a:graphicFrameLocks noChangeAspect="1"/>
          </p:cNvGraphicFramePr>
          <p:nvPr>
            <p:extLst>
              <p:ext uri="{D42A27DB-BD31-4B8C-83A1-F6EECF244321}">
                <p14:modId xmlns:p14="http://schemas.microsoft.com/office/powerpoint/2010/main" val="3428198332"/>
              </p:ext>
            </p:extLst>
          </p:nvPr>
        </p:nvGraphicFramePr>
        <p:xfrm>
          <a:off x="6161965" y="912291"/>
          <a:ext cx="5594601" cy="32639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55716974"/>
              </p:ext>
            </p:extLst>
          </p:nvPr>
        </p:nvGraphicFramePr>
        <p:xfrm>
          <a:off x="1951631" y="4449167"/>
          <a:ext cx="8707272" cy="1924334"/>
        </p:xfrm>
        <a:graphic>
          <a:graphicData uri="http://schemas.openxmlformats.org/drawingml/2006/table">
            <a:tbl>
              <a:tblPr firstRow="1" firstCol="1" bandRow="1"/>
              <a:tblGrid>
                <a:gridCol w="586523">
                  <a:extLst>
                    <a:ext uri="{9D8B030D-6E8A-4147-A177-3AD203B41FA5}">
                      <a16:colId xmlns:a16="http://schemas.microsoft.com/office/drawing/2014/main" xmlns="" val="20000"/>
                    </a:ext>
                  </a:extLst>
                </a:gridCol>
                <a:gridCol w="586523">
                  <a:extLst>
                    <a:ext uri="{9D8B030D-6E8A-4147-A177-3AD203B41FA5}">
                      <a16:colId xmlns:a16="http://schemas.microsoft.com/office/drawing/2014/main" xmlns="" val="20001"/>
                    </a:ext>
                  </a:extLst>
                </a:gridCol>
                <a:gridCol w="586523">
                  <a:extLst>
                    <a:ext uri="{9D8B030D-6E8A-4147-A177-3AD203B41FA5}">
                      <a16:colId xmlns:a16="http://schemas.microsoft.com/office/drawing/2014/main" xmlns="" val="20002"/>
                    </a:ext>
                  </a:extLst>
                </a:gridCol>
                <a:gridCol w="586523">
                  <a:extLst>
                    <a:ext uri="{9D8B030D-6E8A-4147-A177-3AD203B41FA5}">
                      <a16:colId xmlns:a16="http://schemas.microsoft.com/office/drawing/2014/main" xmlns="" val="20003"/>
                    </a:ext>
                  </a:extLst>
                </a:gridCol>
                <a:gridCol w="6361180">
                  <a:extLst>
                    <a:ext uri="{9D8B030D-6E8A-4147-A177-3AD203B41FA5}">
                      <a16:colId xmlns:a16="http://schemas.microsoft.com/office/drawing/2014/main" xmlns="" val="20004"/>
                    </a:ext>
                  </a:extLst>
                </a:gridCol>
              </a:tblGrid>
              <a:tr h="468082">
                <a:tc gridSpan="5">
                  <a:txBody>
                    <a:bodyPr/>
                    <a:lstStyle/>
                    <a:p>
                      <a:pPr algn="ctr">
                        <a:spcAft>
                          <a:spcPts val="0"/>
                        </a:spcAft>
                      </a:pPr>
                      <a:r>
                        <a:rPr lang="es-SV" sz="1400" b="1" dirty="0">
                          <a:solidFill>
                            <a:srgbClr val="FFFFFF"/>
                          </a:solidFill>
                          <a:effectLst/>
                          <a:latin typeface="Maiandra GD"/>
                          <a:ea typeface="Times New Roman"/>
                        </a:rPr>
                        <a:t>RESUMEN DE PROCESOS DE LICITACIÓN PÚBLICA</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364063">
                <a:tc>
                  <a:txBody>
                    <a:bodyPr/>
                    <a:lstStyle/>
                    <a:p>
                      <a:pPr algn="l">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l">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l">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l">
                        <a:spcAft>
                          <a:spcPts val="0"/>
                        </a:spcAft>
                      </a:pPr>
                      <a:r>
                        <a:rPr lang="es-SV" sz="1100">
                          <a:solidFill>
                            <a:srgbClr val="000000"/>
                          </a:solidFill>
                          <a:effectLst/>
                          <a:latin typeface="Maiandra GD"/>
                          <a:ea typeface="Times New Roman"/>
                        </a:rPr>
                        <a:t> </a:t>
                      </a:r>
                      <a:endParaRPr lang="es-SV" sz="1200">
                        <a:effectLst/>
                        <a:latin typeface="Times New Roman"/>
                        <a:ea typeface="Times New Roman"/>
                      </a:endParaRPr>
                    </a:p>
                  </a:txBody>
                  <a:tcPr marL="44450" marR="44450" marT="0" marB="0" anchor="ctr">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tc>
                  <a:txBody>
                    <a:bodyPr/>
                    <a:lstStyle/>
                    <a:p>
                      <a:pPr algn="l">
                        <a:spcAft>
                          <a:spcPts val="0"/>
                        </a:spcAft>
                      </a:pPr>
                      <a:r>
                        <a:rPr lang="es-SV" sz="1400" b="1" dirty="0">
                          <a:solidFill>
                            <a:srgbClr val="000000"/>
                          </a:solidFill>
                          <a:effectLst/>
                          <a:latin typeface="Maiandra GD"/>
                          <a:ea typeface="Times New Roman"/>
                        </a:rPr>
                        <a:t>                Procesos                                                                                 No.</a:t>
                      </a:r>
                      <a:endParaRPr lang="es-SV" sz="1400" dirty="0">
                        <a:effectLst/>
                        <a:latin typeface="Times New Roman"/>
                        <a:ea typeface="Times New Roman"/>
                      </a:endParaRPr>
                    </a:p>
                  </a:txBody>
                  <a:tcPr marL="44450" marR="44450" marT="0" marB="0" anchor="ctr">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CE6F1"/>
                    </a:solidFill>
                  </a:tcPr>
                </a:tc>
                <a:extLst>
                  <a:ext uri="{0D108BD9-81ED-4DB2-BD59-A6C34878D82A}">
                    <a16:rowId xmlns:a16="http://schemas.microsoft.com/office/drawing/2014/main" xmlns="" val="10001"/>
                  </a:ext>
                </a:extLst>
              </a:tr>
              <a:tr h="364063">
                <a:tc gridSpan="5">
                  <a:txBody>
                    <a:bodyPr/>
                    <a:lstStyle/>
                    <a:p>
                      <a:pPr algn="l">
                        <a:spcAft>
                          <a:spcPts val="0"/>
                        </a:spcAft>
                      </a:pPr>
                      <a:r>
                        <a:rPr lang="es-SV" sz="1400" dirty="0">
                          <a:solidFill>
                            <a:srgbClr val="000000"/>
                          </a:solidFill>
                          <a:effectLst/>
                          <a:latin typeface="Maiandra GD"/>
                          <a:ea typeface="Times New Roman"/>
                        </a:rPr>
                        <a:t>LICITACIONES, CONCURSOS Y CONTRATACIONES DIRECTAS                                                            80</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2"/>
                  </a:ext>
                </a:extLst>
              </a:tr>
              <a:tr h="364063">
                <a:tc gridSpan="5">
                  <a:txBody>
                    <a:bodyPr/>
                    <a:lstStyle/>
                    <a:p>
                      <a:pPr algn="l">
                        <a:spcAft>
                          <a:spcPts val="0"/>
                        </a:spcAft>
                      </a:pPr>
                      <a:r>
                        <a:rPr lang="es-SV" sz="1400" dirty="0">
                          <a:solidFill>
                            <a:srgbClr val="000000"/>
                          </a:solidFill>
                          <a:effectLst/>
                          <a:latin typeface="Maiandra GD"/>
                          <a:ea typeface="Times New Roman"/>
                        </a:rPr>
                        <a:t>PROCESOS CONTRATADOS                                                                                                                 52</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3"/>
                  </a:ext>
                </a:extLst>
              </a:tr>
              <a:tr h="364063">
                <a:tc gridSpan="5">
                  <a:txBody>
                    <a:bodyPr/>
                    <a:lstStyle/>
                    <a:p>
                      <a:pPr algn="l">
                        <a:spcAft>
                          <a:spcPts val="0"/>
                        </a:spcAft>
                      </a:pPr>
                      <a:r>
                        <a:rPr lang="es-SV" sz="1400" dirty="0">
                          <a:solidFill>
                            <a:srgbClr val="000000"/>
                          </a:solidFill>
                          <a:effectLst/>
                          <a:latin typeface="Maiandra GD"/>
                          <a:ea typeface="Times New Roman"/>
                        </a:rPr>
                        <a:t>PROCESOS FALLIDOS (ANULADOS Y DECLARADOS DESIERTOS)                                                          28</a:t>
                      </a:r>
                      <a:endParaRPr lang="es-SV" sz="1400" dirty="0">
                        <a:effectLst/>
                        <a:latin typeface="Times New Roman"/>
                        <a:ea typeface="Times New Roman"/>
                      </a:endParaRPr>
                    </a:p>
                  </a:txBody>
                  <a:tcPr marL="44450" marR="4445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917347625"/>
      </p:ext>
    </p:extLst>
  </p:cSld>
  <p:clrMapOvr>
    <a:masterClrMapping/>
  </p:clrMapOvr>
  <p:transition>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38200" y="-180795"/>
            <a:ext cx="10515600" cy="1586513"/>
          </a:xfrm>
          <a:prstGeom prst="rect">
            <a:avLst/>
          </a:prstGeom>
        </p:spPr>
        <p:txBody>
          <a:bodyP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dirty="0" smtClean="0">
                <a:solidFill>
                  <a:schemeClr val="tx2"/>
                </a:solidFill>
              </a:rPr>
              <a:t/>
            </a:r>
            <a:br>
              <a:rPr lang="es-ES_tradnl" b="1" dirty="0" smtClean="0">
                <a:solidFill>
                  <a:schemeClr val="tx2"/>
                </a:solidFill>
              </a:rPr>
            </a:br>
            <a:r>
              <a:rPr lang="es-SV" dirty="0" smtClean="0">
                <a:solidFill>
                  <a:schemeClr val="tx2"/>
                </a:solidFill>
              </a:rPr>
              <a:t/>
            </a:r>
            <a:br>
              <a:rPr lang="es-SV" dirty="0" smtClean="0">
                <a:solidFill>
                  <a:schemeClr val="tx2"/>
                </a:solidFill>
              </a:rPr>
            </a:br>
            <a:r>
              <a:rPr lang="es-SV" sz="8900" b="1" dirty="0" smtClean="0">
                <a:solidFill>
                  <a:schemeClr val="tx2"/>
                </a:solidFill>
              </a:rPr>
              <a:t>Gestión financiera y ejecución presupuestaria</a:t>
            </a:r>
          </a:p>
          <a:p>
            <a:pPr algn="ctr"/>
            <a:r>
              <a:rPr lang="es-SV" dirty="0" smtClean="0">
                <a:solidFill>
                  <a:schemeClr val="tx2"/>
                </a:solidFill>
              </a:rPr>
              <a:t/>
            </a:r>
            <a:br>
              <a:rPr lang="es-SV" dirty="0" smtClean="0">
                <a:solidFill>
                  <a:schemeClr val="tx2"/>
                </a:solidFill>
              </a:rPr>
            </a:br>
            <a:endParaRPr lang="es-SV" dirty="0">
              <a:solidFill>
                <a:schemeClr val="tx2"/>
              </a:solidFill>
            </a:endParaRPr>
          </a:p>
        </p:txBody>
      </p:sp>
      <p:sp>
        <p:nvSpPr>
          <p:cNvPr id="3" name="2 CuadroTexto"/>
          <p:cNvSpPr txBox="1"/>
          <p:nvPr/>
        </p:nvSpPr>
        <p:spPr>
          <a:xfrm>
            <a:off x="191069" y="703002"/>
            <a:ext cx="11791665" cy="923330"/>
          </a:xfrm>
          <a:prstGeom prst="rect">
            <a:avLst/>
          </a:prstGeom>
          <a:noFill/>
        </p:spPr>
        <p:txBody>
          <a:bodyPr wrap="square" rtlCol="0">
            <a:spAutoFit/>
          </a:bodyPr>
          <a:lstStyle/>
          <a:p>
            <a:r>
              <a:rPr lang="es-SV" dirty="0"/>
              <a:t>El presupuesto inicial para el ejercicio 2015 de la institución fue de $146, </a:t>
            </a:r>
            <a:r>
              <a:rPr lang="es-SV" dirty="0" smtClean="0"/>
              <a:t>820,572.53, </a:t>
            </a:r>
            <a:r>
              <a:rPr lang="es-SV" dirty="0"/>
              <a:t>el cual incluye $132,363.53 de PEIS. Así mismo el presupuesto modificado al 31 de diciembre de 2015 ascendió a $162, 974,787.75 </a:t>
            </a:r>
            <a:r>
              <a:rPr lang="es-SV" dirty="0" smtClean="0"/>
              <a:t>producto </a:t>
            </a:r>
            <a:r>
              <a:rPr lang="es-SV" dirty="0"/>
              <a:t>de modificaciones aprobadas por $16, 154,215.22 del Presupuesto Ordinario.</a:t>
            </a:r>
          </a:p>
        </p:txBody>
      </p:sp>
      <p:sp>
        <p:nvSpPr>
          <p:cNvPr id="4" name="3 Rectángulo"/>
          <p:cNvSpPr/>
          <p:nvPr/>
        </p:nvSpPr>
        <p:spPr>
          <a:xfrm>
            <a:off x="504968" y="1810817"/>
            <a:ext cx="10848832" cy="861774"/>
          </a:xfrm>
          <a:prstGeom prst="rect">
            <a:avLst/>
          </a:prstGeom>
        </p:spPr>
        <p:txBody>
          <a:bodyPr wrap="square">
            <a:spAutoFit/>
          </a:bodyPr>
          <a:lstStyle/>
          <a:p>
            <a:pPr algn="ctr"/>
            <a:r>
              <a:rPr lang="es-ES" sz="1600" b="1" dirty="0"/>
              <a:t>GESTIÓN FINANCIERA Y EJECUCIÓN PRESUPUESTARIA</a:t>
            </a:r>
            <a:endParaRPr lang="es-SV" sz="1600" dirty="0"/>
          </a:p>
          <a:p>
            <a:pPr algn="ctr"/>
            <a:r>
              <a:rPr lang="es-ES" sz="1600" b="1" dirty="0"/>
              <a:t>DEL 1 DE JUNIO DE 2015 AL 31 DE MAYO DE 2016</a:t>
            </a:r>
            <a:endParaRPr lang="es-SV" sz="1600" dirty="0"/>
          </a:p>
          <a:p>
            <a:pPr algn="ctr"/>
            <a:r>
              <a:rPr lang="es-ES" sz="1600" dirty="0"/>
              <a:t>(En dólares de los Estados Unidos de América)</a:t>
            </a:r>
            <a:endParaRPr lang="es-SV" sz="1600" dirty="0"/>
          </a:p>
        </p:txBody>
      </p:sp>
      <p:graphicFrame>
        <p:nvGraphicFramePr>
          <p:cNvPr id="5" name="4 Tabla"/>
          <p:cNvGraphicFramePr>
            <a:graphicFrameLocks noGrp="1"/>
          </p:cNvGraphicFramePr>
          <p:nvPr>
            <p:extLst>
              <p:ext uri="{D42A27DB-BD31-4B8C-83A1-F6EECF244321}">
                <p14:modId xmlns:p14="http://schemas.microsoft.com/office/powerpoint/2010/main" val="2775881698"/>
              </p:ext>
            </p:extLst>
          </p:nvPr>
        </p:nvGraphicFramePr>
        <p:xfrm>
          <a:off x="704849" y="2736590"/>
          <a:ext cx="10854807" cy="3962976"/>
        </p:xfrm>
        <a:graphic>
          <a:graphicData uri="http://schemas.openxmlformats.org/drawingml/2006/table">
            <a:tbl>
              <a:tblPr firstRow="1" firstCol="1" bandRow="1" bandCol="1"/>
              <a:tblGrid>
                <a:gridCol w="2387609">
                  <a:extLst>
                    <a:ext uri="{9D8B030D-6E8A-4147-A177-3AD203B41FA5}">
                      <a16:colId xmlns:a16="http://schemas.microsoft.com/office/drawing/2014/main" xmlns="" val="20000"/>
                    </a:ext>
                  </a:extLst>
                </a:gridCol>
                <a:gridCol w="1810737">
                  <a:extLst>
                    <a:ext uri="{9D8B030D-6E8A-4147-A177-3AD203B41FA5}">
                      <a16:colId xmlns:a16="http://schemas.microsoft.com/office/drawing/2014/main" xmlns="" val="20001"/>
                    </a:ext>
                  </a:extLst>
                </a:gridCol>
                <a:gridCol w="1401585">
                  <a:extLst>
                    <a:ext uri="{9D8B030D-6E8A-4147-A177-3AD203B41FA5}">
                      <a16:colId xmlns:a16="http://schemas.microsoft.com/office/drawing/2014/main" xmlns="" val="20002"/>
                    </a:ext>
                  </a:extLst>
                </a:gridCol>
                <a:gridCol w="1777620">
                  <a:extLst>
                    <a:ext uri="{9D8B030D-6E8A-4147-A177-3AD203B41FA5}">
                      <a16:colId xmlns:a16="http://schemas.microsoft.com/office/drawing/2014/main" xmlns="" val="20003"/>
                    </a:ext>
                  </a:extLst>
                </a:gridCol>
                <a:gridCol w="1810737">
                  <a:extLst>
                    <a:ext uri="{9D8B030D-6E8A-4147-A177-3AD203B41FA5}">
                      <a16:colId xmlns:a16="http://schemas.microsoft.com/office/drawing/2014/main" xmlns="" val="20004"/>
                    </a:ext>
                  </a:extLst>
                </a:gridCol>
                <a:gridCol w="1666519">
                  <a:extLst>
                    <a:ext uri="{9D8B030D-6E8A-4147-A177-3AD203B41FA5}">
                      <a16:colId xmlns:a16="http://schemas.microsoft.com/office/drawing/2014/main" xmlns="" val="20005"/>
                    </a:ext>
                  </a:extLst>
                </a:gridCol>
              </a:tblGrid>
              <a:tr h="610183">
                <a:tc>
                  <a:txBody>
                    <a:bodyPr/>
                    <a:lstStyle/>
                    <a:p>
                      <a:pPr algn="ctr">
                        <a:spcAft>
                          <a:spcPts val="0"/>
                        </a:spcAft>
                      </a:pPr>
                      <a:r>
                        <a:rPr lang="es-SV" sz="1400" b="1" dirty="0">
                          <a:solidFill>
                            <a:srgbClr val="FFFFFF"/>
                          </a:solidFill>
                          <a:effectLst/>
                          <a:latin typeface="Maiandra GD"/>
                          <a:ea typeface="Times New Roman"/>
                          <a:cs typeface="Arial"/>
                        </a:rPr>
                        <a:t>INGRESOS</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dirty="0">
                          <a:solidFill>
                            <a:srgbClr val="FFFFFF"/>
                          </a:solidFill>
                          <a:effectLst/>
                          <a:latin typeface="Maiandra GD"/>
                          <a:ea typeface="Times New Roman"/>
                          <a:cs typeface="Arial"/>
                        </a:rPr>
                        <a:t>EJECUCION DE JUNIO 2015 A MAYO DE 2016</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dirty="0">
                          <a:solidFill>
                            <a:srgbClr val="FFFFFF"/>
                          </a:solidFill>
                          <a:effectLst/>
                          <a:latin typeface="Maiandra GD"/>
                          <a:ea typeface="Times New Roman"/>
                          <a:cs typeface="Arial"/>
                        </a:rPr>
                        <a:t>% </a:t>
                      </a:r>
                      <a:endParaRPr lang="es-SV" sz="1400" dirty="0">
                        <a:effectLst/>
                        <a:latin typeface="Times New Roman"/>
                        <a:ea typeface="Times New Roman"/>
                      </a:endParaRPr>
                    </a:p>
                    <a:p>
                      <a:pPr algn="ctr">
                        <a:spcAft>
                          <a:spcPts val="0"/>
                        </a:spcAft>
                      </a:pPr>
                      <a:r>
                        <a:rPr lang="es-SV" sz="1400" b="1" dirty="0">
                          <a:solidFill>
                            <a:srgbClr val="FFFFFF"/>
                          </a:solidFill>
                          <a:effectLst/>
                          <a:latin typeface="Maiandra GD"/>
                          <a:ea typeface="Times New Roman"/>
                          <a:cs typeface="Arial"/>
                        </a:rPr>
                        <a:t>EJECUCIÓN</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ASIGNADO PARA 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MODIFICACIONES DEL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PRESUPUESTO MODIFICADO DEL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406789">
                <a:tc>
                  <a:txBody>
                    <a:bodyPr/>
                    <a:lstStyle/>
                    <a:p>
                      <a:pPr algn="l">
                        <a:spcAft>
                          <a:spcPts val="0"/>
                        </a:spcAft>
                      </a:pPr>
                      <a:r>
                        <a:rPr lang="es-SV" sz="1400">
                          <a:effectLst/>
                          <a:latin typeface="Maiandra GD"/>
                          <a:ea typeface="Times New Roman"/>
                          <a:cs typeface="Arial"/>
                        </a:rPr>
                        <a:t>VENTA DE BIENES Y SERVICIOS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$147,073,874.43</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71.43%</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$118,722,190.00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$7,567,326.77</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$126,289,516.77</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1"/>
                  </a:ext>
                </a:extLst>
              </a:tr>
              <a:tr h="406789">
                <a:tc>
                  <a:txBody>
                    <a:bodyPr/>
                    <a:lstStyle/>
                    <a:p>
                      <a:pPr algn="l">
                        <a:spcAft>
                          <a:spcPts val="0"/>
                        </a:spcAft>
                      </a:pPr>
                      <a:r>
                        <a:rPr lang="es-SV" sz="1400">
                          <a:effectLst/>
                          <a:latin typeface="Maiandra GD"/>
                          <a:ea typeface="Times New Roman"/>
                          <a:cs typeface="Arial"/>
                        </a:rPr>
                        <a:t>INGRESOS FINANCIEROS Y OTROS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$910,792.68</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0.44%</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$1,897,705.00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$349,015.64</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$2,246,720.64</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406789">
                <a:tc>
                  <a:txBody>
                    <a:bodyPr/>
                    <a:lstStyle/>
                    <a:p>
                      <a:pPr algn="l">
                        <a:spcAft>
                          <a:spcPts val="0"/>
                        </a:spcAft>
                      </a:pPr>
                      <a:r>
                        <a:rPr lang="es-SV" sz="1400">
                          <a:effectLst/>
                          <a:latin typeface="Maiandra GD"/>
                          <a:ea typeface="Times New Roman"/>
                          <a:cs typeface="Arial"/>
                        </a:rPr>
                        <a:t>TRANSFERENCIAS CORRIENTES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 </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393588">
                <a:tc>
                  <a:txBody>
                    <a:bodyPr/>
                    <a:lstStyle/>
                    <a:p>
                      <a:pPr algn="l">
                        <a:spcAft>
                          <a:spcPts val="0"/>
                        </a:spcAft>
                      </a:pPr>
                      <a:r>
                        <a:rPr lang="es-SV" sz="1400">
                          <a:effectLst/>
                          <a:latin typeface="Maiandra GD"/>
                          <a:ea typeface="Times New Roman"/>
                          <a:cs typeface="Arial"/>
                        </a:rPr>
                        <a:t>VENTA DE ACTIVOS FIJOS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 </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406789">
                <a:tc>
                  <a:txBody>
                    <a:bodyPr/>
                    <a:lstStyle/>
                    <a:p>
                      <a:pPr algn="l">
                        <a:spcAft>
                          <a:spcPts val="0"/>
                        </a:spcAft>
                      </a:pPr>
                      <a:r>
                        <a:rPr lang="es-SV" sz="1400">
                          <a:effectLst/>
                          <a:latin typeface="Maiandra GD"/>
                          <a:ea typeface="Times New Roman"/>
                          <a:cs typeface="Arial"/>
                        </a:rPr>
                        <a:t>TRANSFERENCIAS DE CAPITAL</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$3,525,958.25</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1.71%</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$4,431,942.53</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$7,252,102.81</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$11,684,045.34</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5"/>
                  </a:ext>
                </a:extLst>
              </a:tr>
              <a:tr h="406789">
                <a:tc>
                  <a:txBody>
                    <a:bodyPr/>
                    <a:lstStyle/>
                    <a:p>
                      <a:pPr algn="l">
                        <a:spcAft>
                          <a:spcPts val="0"/>
                        </a:spcAft>
                      </a:pPr>
                      <a:r>
                        <a:rPr lang="es-SV" sz="1400">
                          <a:effectLst/>
                          <a:latin typeface="Maiandra GD"/>
                          <a:ea typeface="Times New Roman"/>
                          <a:cs typeface="Arial"/>
                        </a:rPr>
                        <a:t>ENDEUDAMIENTO PÚBLICO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$54,402,425.21</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26.42%</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$53,565.00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$53,560,000.00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$53,613,565.00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6"/>
                  </a:ext>
                </a:extLst>
              </a:tr>
              <a:tr h="406789">
                <a:tc>
                  <a:txBody>
                    <a:bodyPr/>
                    <a:lstStyle/>
                    <a:p>
                      <a:pPr algn="l">
                        <a:spcAft>
                          <a:spcPts val="0"/>
                        </a:spcAft>
                      </a:pPr>
                      <a:r>
                        <a:rPr lang="es-SV" sz="1400">
                          <a:effectLst/>
                          <a:latin typeface="Maiandra GD"/>
                          <a:ea typeface="Times New Roman"/>
                          <a:cs typeface="Arial"/>
                        </a:rPr>
                        <a:t>SALDOS DE AÑOS ANTERIORES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$20,333,335.00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$0.00 </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$20,333,335.00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7"/>
                  </a:ext>
                </a:extLst>
              </a:tr>
              <a:tr h="368988">
                <a:tc>
                  <a:txBody>
                    <a:bodyPr/>
                    <a:lstStyle/>
                    <a:p>
                      <a:pPr algn="l">
                        <a:spcAft>
                          <a:spcPts val="0"/>
                        </a:spcAft>
                      </a:pPr>
                      <a:r>
                        <a:rPr lang="es-SV" sz="1400" b="1">
                          <a:effectLst/>
                          <a:latin typeface="Maiandra GD"/>
                          <a:ea typeface="Times New Roman"/>
                          <a:cs typeface="Arial"/>
                        </a:rPr>
                        <a:t>TOTAL</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effectLst/>
                          <a:latin typeface="Maiandra GD"/>
                          <a:ea typeface="Times New Roman"/>
                          <a:cs typeface="Arial"/>
                        </a:rPr>
                        <a:t>$205,913,050.57</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100.00%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$145,438,737.53</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dirty="0">
                          <a:solidFill>
                            <a:srgbClr val="000000"/>
                          </a:solidFill>
                          <a:effectLst/>
                          <a:latin typeface="Maiandra GD"/>
                          <a:ea typeface="Times New Roman"/>
                        </a:rPr>
                        <a:t>$68,728,445.22</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dirty="0">
                          <a:solidFill>
                            <a:srgbClr val="000000"/>
                          </a:solidFill>
                          <a:effectLst/>
                          <a:latin typeface="Maiandra GD"/>
                          <a:ea typeface="Times New Roman"/>
                        </a:rPr>
                        <a:t>$214,167,182.75</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28939419"/>
      </p:ext>
    </p:extLst>
  </p:cSld>
  <p:clrMapOvr>
    <a:masterClrMapping/>
  </p:clrMapOvr>
  <p:transition>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30086897"/>
              </p:ext>
            </p:extLst>
          </p:nvPr>
        </p:nvGraphicFramePr>
        <p:xfrm>
          <a:off x="423082" y="955345"/>
          <a:ext cx="11368584" cy="4926839"/>
        </p:xfrm>
        <a:graphic>
          <a:graphicData uri="http://schemas.openxmlformats.org/drawingml/2006/table">
            <a:tbl>
              <a:tblPr firstRow="1" firstCol="1" bandRow="1" bandCol="1"/>
              <a:tblGrid>
                <a:gridCol w="2502095">
                  <a:extLst>
                    <a:ext uri="{9D8B030D-6E8A-4147-A177-3AD203B41FA5}">
                      <a16:colId xmlns:a16="http://schemas.microsoft.com/office/drawing/2014/main" xmlns="" val="20000"/>
                    </a:ext>
                  </a:extLst>
                </a:gridCol>
                <a:gridCol w="1897563">
                  <a:extLst>
                    <a:ext uri="{9D8B030D-6E8A-4147-A177-3AD203B41FA5}">
                      <a16:colId xmlns:a16="http://schemas.microsoft.com/office/drawing/2014/main" xmlns="" val="20001"/>
                    </a:ext>
                  </a:extLst>
                </a:gridCol>
                <a:gridCol w="1427370">
                  <a:extLst>
                    <a:ext uri="{9D8B030D-6E8A-4147-A177-3AD203B41FA5}">
                      <a16:colId xmlns:a16="http://schemas.microsoft.com/office/drawing/2014/main" xmlns="" val="20002"/>
                    </a:ext>
                  </a:extLst>
                </a:gridCol>
                <a:gridCol w="1897563">
                  <a:extLst>
                    <a:ext uri="{9D8B030D-6E8A-4147-A177-3AD203B41FA5}">
                      <a16:colId xmlns:a16="http://schemas.microsoft.com/office/drawing/2014/main" xmlns="" val="20003"/>
                    </a:ext>
                  </a:extLst>
                </a:gridCol>
                <a:gridCol w="1897563">
                  <a:extLst>
                    <a:ext uri="{9D8B030D-6E8A-4147-A177-3AD203B41FA5}">
                      <a16:colId xmlns:a16="http://schemas.microsoft.com/office/drawing/2014/main" xmlns="" val="20004"/>
                    </a:ext>
                  </a:extLst>
                </a:gridCol>
                <a:gridCol w="1746430">
                  <a:extLst>
                    <a:ext uri="{9D8B030D-6E8A-4147-A177-3AD203B41FA5}">
                      <a16:colId xmlns:a16="http://schemas.microsoft.com/office/drawing/2014/main" xmlns="" val="20005"/>
                    </a:ext>
                  </a:extLst>
                </a:gridCol>
              </a:tblGrid>
              <a:tr h="683493">
                <a:tc>
                  <a:txBody>
                    <a:bodyPr/>
                    <a:lstStyle/>
                    <a:p>
                      <a:pPr algn="ctr">
                        <a:spcAft>
                          <a:spcPts val="0"/>
                        </a:spcAft>
                      </a:pPr>
                      <a:r>
                        <a:rPr lang="es-SV" sz="1400" b="1" dirty="0">
                          <a:solidFill>
                            <a:srgbClr val="FFFFFF"/>
                          </a:solidFill>
                          <a:effectLst/>
                          <a:latin typeface="Maiandra GD"/>
                          <a:ea typeface="Times New Roman"/>
                          <a:cs typeface="Arial"/>
                        </a:rPr>
                        <a:t>EGRESOS</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EJECUCION DE JUNIO 2015 A MAYO DE 2016</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       EJECUCIÓN</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ASIGNADO PARA 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MODIFICACIONES DEL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spcAft>
                          <a:spcPts val="0"/>
                        </a:spcAft>
                      </a:pPr>
                      <a:r>
                        <a:rPr lang="es-SV" sz="1400" b="1">
                          <a:solidFill>
                            <a:srgbClr val="FFFFFF"/>
                          </a:solidFill>
                          <a:effectLst/>
                          <a:latin typeface="Maiandra GD"/>
                          <a:ea typeface="Times New Roman"/>
                          <a:cs typeface="Arial"/>
                        </a:rPr>
                        <a:t>PRESUPUESTO MODIFICADO DEL PERIODO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398704">
                <a:tc>
                  <a:txBody>
                    <a:bodyPr/>
                    <a:lstStyle/>
                    <a:p>
                      <a:pPr algn="l">
                        <a:spcAft>
                          <a:spcPts val="0"/>
                        </a:spcAft>
                      </a:pPr>
                      <a:r>
                        <a:rPr lang="es-SV" sz="1400">
                          <a:effectLst/>
                          <a:latin typeface="Maiandra GD"/>
                          <a:ea typeface="Times New Roman"/>
                          <a:cs typeface="Arial"/>
                        </a:rPr>
                        <a:t>REMUNERACIONES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$56,038,914.38</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38.59%</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$57,257,130.00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($723,238.74)</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$56,533,891.26</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1"/>
                  </a:ext>
                </a:extLst>
              </a:tr>
              <a:tr h="455661">
                <a:tc>
                  <a:txBody>
                    <a:bodyPr/>
                    <a:lstStyle/>
                    <a:p>
                      <a:pPr algn="l">
                        <a:spcAft>
                          <a:spcPts val="0"/>
                        </a:spcAft>
                      </a:pPr>
                      <a:r>
                        <a:rPr lang="es-SV" sz="1400">
                          <a:effectLst/>
                          <a:latin typeface="Maiandra GD"/>
                          <a:ea typeface="Times New Roman"/>
                          <a:cs typeface="Arial"/>
                        </a:rPr>
                        <a:t>ADQUISICION DE BIENES Y SERVICIOS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$54,917,172.49</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37.82%</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$67,647,834.00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($1,752,141.91)</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$65,895,692.09</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455661">
                <a:tc>
                  <a:txBody>
                    <a:bodyPr/>
                    <a:lstStyle/>
                    <a:p>
                      <a:pPr algn="l">
                        <a:spcAft>
                          <a:spcPts val="0"/>
                        </a:spcAft>
                      </a:pPr>
                      <a:r>
                        <a:rPr lang="es-SV" sz="1400">
                          <a:effectLst/>
                          <a:latin typeface="Maiandra GD"/>
                          <a:ea typeface="Times New Roman"/>
                          <a:cs typeface="Arial"/>
                        </a:rPr>
                        <a:t>GASTOS FINANCIEROS Y OTROS </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$22,516,327.23</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15.51%</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$9,475,877.00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$15,597,778.25</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$25,073,655.25</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455661">
                <a:tc>
                  <a:txBody>
                    <a:bodyPr/>
                    <a:lstStyle/>
                    <a:p>
                      <a:pPr algn="l">
                        <a:spcAft>
                          <a:spcPts val="0"/>
                        </a:spcAft>
                      </a:pPr>
                      <a:r>
                        <a:rPr lang="es-SV" sz="1400">
                          <a:effectLst/>
                          <a:latin typeface="Maiandra GD"/>
                          <a:ea typeface="Times New Roman"/>
                          <a:cs typeface="Arial"/>
                        </a:rPr>
                        <a:t>TRANSFERENCIAS CORRIENTES </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$198,961.55</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0.14%</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$194,375.00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$14,469.84</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$208,844.84</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455661">
                <a:tc>
                  <a:txBody>
                    <a:bodyPr/>
                    <a:lstStyle/>
                    <a:p>
                      <a:pPr algn="l">
                        <a:spcAft>
                          <a:spcPts val="0"/>
                        </a:spcAft>
                      </a:pPr>
                      <a:r>
                        <a:rPr lang="es-SV" sz="1400">
                          <a:effectLst/>
                          <a:latin typeface="Maiandra GD"/>
                          <a:ea typeface="Times New Roman"/>
                          <a:cs typeface="Arial"/>
                        </a:rPr>
                        <a:t>INVERSIONES EN ACTIVOS FIJOS </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$10,370,856.78</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7.14%</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$6,235,109.53</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$10,513,928.12</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$16,749,037.65</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5"/>
                  </a:ext>
                </a:extLst>
              </a:tr>
              <a:tr h="455661">
                <a:tc>
                  <a:txBody>
                    <a:bodyPr/>
                    <a:lstStyle/>
                    <a:p>
                      <a:pPr algn="l">
                        <a:spcAft>
                          <a:spcPts val="0"/>
                        </a:spcAft>
                      </a:pPr>
                      <a:r>
                        <a:rPr lang="es-SV" sz="1400">
                          <a:effectLst/>
                          <a:latin typeface="Maiandra GD"/>
                          <a:ea typeface="Times New Roman"/>
                          <a:cs typeface="Arial"/>
                        </a:rPr>
                        <a:t>TRANSFERENCIAS DE CAPITAL</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$1,168,409.00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0.80%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$1,771,485.00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($545,288.00)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$1,226,197.00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6"/>
                  </a:ext>
                </a:extLst>
              </a:tr>
              <a:tr h="683493">
                <a:tc>
                  <a:txBody>
                    <a:bodyPr/>
                    <a:lstStyle/>
                    <a:p>
                      <a:pPr algn="l">
                        <a:spcAft>
                          <a:spcPts val="0"/>
                        </a:spcAft>
                      </a:pPr>
                      <a:r>
                        <a:rPr lang="es-SV" sz="1400">
                          <a:effectLst/>
                          <a:latin typeface="Maiandra GD"/>
                          <a:ea typeface="Times New Roman"/>
                          <a:cs typeface="Arial"/>
                        </a:rPr>
                        <a:t>AMORTIZACION DE ENDEUDAMIENTO PUBLICO</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$5,678,478.00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dirty="0">
                          <a:solidFill>
                            <a:srgbClr val="000000"/>
                          </a:solidFill>
                          <a:effectLst/>
                          <a:latin typeface="Maiandra GD"/>
                          <a:ea typeface="Times New Roman"/>
                        </a:rPr>
                        <a:t>($5,678,478.00)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7"/>
                  </a:ext>
                </a:extLst>
              </a:tr>
              <a:tr h="455661">
                <a:tc>
                  <a:txBody>
                    <a:bodyPr/>
                    <a:lstStyle/>
                    <a:p>
                      <a:pPr algn="l">
                        <a:spcAft>
                          <a:spcPts val="0"/>
                        </a:spcAft>
                      </a:pPr>
                      <a:r>
                        <a:rPr lang="es-SV" sz="1400">
                          <a:effectLst/>
                          <a:latin typeface="Maiandra GD"/>
                          <a:ea typeface="Times New Roman"/>
                          <a:cs typeface="Arial"/>
                        </a:rPr>
                        <a:t>SALDOS DE AÑOS ANTERIORES</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r">
                        <a:spcAft>
                          <a:spcPts val="0"/>
                        </a:spcAft>
                      </a:pPr>
                      <a:r>
                        <a:rPr lang="es-SV" sz="1400">
                          <a:solidFill>
                            <a:srgbClr val="000000"/>
                          </a:solidFill>
                          <a:effectLst/>
                          <a:latin typeface="Maiandra GD"/>
                          <a:ea typeface="Times New Roman"/>
                        </a:rPr>
                        <a:t>$0.00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r">
                        <a:spcAft>
                          <a:spcPts val="0"/>
                        </a:spcAft>
                      </a:pPr>
                      <a:r>
                        <a:rPr lang="es-SV" sz="1400" dirty="0">
                          <a:solidFill>
                            <a:srgbClr val="000000"/>
                          </a:solidFill>
                          <a:effectLst/>
                          <a:latin typeface="Maiandra GD"/>
                          <a:ea typeface="Times New Roman"/>
                        </a:rPr>
                        <a:t>$46,679,000.00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tc>
                  <a:txBody>
                    <a:bodyPr/>
                    <a:lstStyle/>
                    <a:p>
                      <a:pPr algn="r">
                        <a:spcAft>
                          <a:spcPts val="0"/>
                        </a:spcAft>
                      </a:pPr>
                      <a:r>
                        <a:rPr lang="es-SV" sz="1400" dirty="0">
                          <a:solidFill>
                            <a:srgbClr val="000000"/>
                          </a:solidFill>
                          <a:effectLst/>
                          <a:latin typeface="Maiandra GD"/>
                          <a:ea typeface="Times New Roman"/>
                        </a:rPr>
                        <a:t>$46,679,000.00</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tcPr>
                </a:tc>
                <a:extLst>
                  <a:ext uri="{0D108BD9-81ED-4DB2-BD59-A6C34878D82A}">
                    <a16:rowId xmlns:a16="http://schemas.microsoft.com/office/drawing/2014/main" xmlns="" val="10008"/>
                  </a:ext>
                </a:extLst>
              </a:tr>
              <a:tr h="427183">
                <a:tc>
                  <a:txBody>
                    <a:bodyPr/>
                    <a:lstStyle/>
                    <a:p>
                      <a:pPr algn="l">
                        <a:spcAft>
                          <a:spcPts val="0"/>
                        </a:spcAft>
                      </a:pPr>
                      <a:r>
                        <a:rPr lang="es-SV" sz="1400" b="1">
                          <a:effectLst/>
                          <a:latin typeface="Maiandra GD"/>
                          <a:ea typeface="Times New Roman"/>
                          <a:cs typeface="Arial"/>
                        </a:rPr>
                        <a:t>TOTAL</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$145,210,641.43</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100.00%</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$148,260,288.53</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a:solidFill>
                            <a:srgbClr val="000000"/>
                          </a:solidFill>
                          <a:effectLst/>
                          <a:latin typeface="Maiandra GD"/>
                          <a:ea typeface="Times New Roman"/>
                        </a:rPr>
                        <a:t>$64,106,029.56</a:t>
                      </a:r>
                      <a:endParaRPr lang="es-SV" sz="140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400" b="1" dirty="0">
                          <a:solidFill>
                            <a:srgbClr val="000000"/>
                          </a:solidFill>
                          <a:effectLst/>
                          <a:latin typeface="Maiandra GD"/>
                          <a:ea typeface="Times New Roman"/>
                        </a:rPr>
                        <a:t>$212,366,318.09</a:t>
                      </a:r>
                      <a:endParaRPr lang="es-SV" sz="1400" dirty="0">
                        <a:effectLst/>
                        <a:latin typeface="Times New Roman"/>
                        <a:ea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1016814087"/>
      </p:ext>
    </p:extLst>
  </p:cSld>
  <p:clrMapOvr>
    <a:masterClrMapping/>
  </p:clrMapOvr>
  <p:transition>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73394" y="-298020"/>
            <a:ext cx="11382232" cy="8416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s-ES_tradnl" sz="3200" b="1" dirty="0" smtClean="0"/>
              <a:t/>
            </a:r>
            <a:br>
              <a:rPr lang="es-ES_tradnl" sz="3200" b="1" dirty="0" smtClean="0"/>
            </a:br>
            <a:r>
              <a:rPr lang="es-SV" sz="3200" b="1" dirty="0" smtClean="0">
                <a:solidFill>
                  <a:schemeClr val="tx2"/>
                </a:solidFill>
              </a:rPr>
              <a:t>LOGROS Y PROYECCIONES ESTRATEGICAS</a:t>
            </a:r>
            <a:endParaRPr lang="es-SV" sz="3200" b="1" i="1" dirty="0">
              <a:solidFill>
                <a:schemeClr val="tx2"/>
              </a:solidFill>
            </a:endParaRPr>
          </a:p>
        </p:txBody>
      </p:sp>
      <p:sp>
        <p:nvSpPr>
          <p:cNvPr id="3" name="Rectángulo 2"/>
          <p:cNvSpPr/>
          <p:nvPr/>
        </p:nvSpPr>
        <p:spPr>
          <a:xfrm>
            <a:off x="0" y="787718"/>
            <a:ext cx="12192000" cy="523220"/>
          </a:xfrm>
          <a:prstGeom prst="rect">
            <a:avLst/>
          </a:prstGeom>
        </p:spPr>
        <p:txBody>
          <a:bodyPr wrap="square">
            <a:spAutoFit/>
          </a:bodyPr>
          <a:lstStyle/>
          <a:p>
            <a:pPr lvl="0" algn="ctr"/>
            <a:r>
              <a:rPr lang="es-SV" sz="2800" b="1" dirty="0" smtClean="0">
                <a:solidFill>
                  <a:schemeClr val="tx2"/>
                </a:solidFill>
                <a:latin typeface="+mj-lt"/>
                <a:ea typeface="Times New Roman" panose="02020603050405020304" pitchFamily="18" charset="0"/>
                <a:cs typeface="Times New Roman" panose="02020603050405020304" pitchFamily="18" charset="0"/>
              </a:rPr>
              <a:t>Proyectos ejecutados a nivel nacional</a:t>
            </a:r>
            <a:endParaRPr lang="es-SV" sz="2800" dirty="0">
              <a:solidFill>
                <a:schemeClr val="tx2"/>
              </a:solidFill>
              <a:latin typeface="+mj-lt"/>
            </a:endParaRPr>
          </a:p>
        </p:txBody>
      </p:sp>
      <p:sp>
        <p:nvSpPr>
          <p:cNvPr id="11" name="Rectángulo 2"/>
          <p:cNvSpPr/>
          <p:nvPr/>
        </p:nvSpPr>
        <p:spPr>
          <a:xfrm>
            <a:off x="404884" y="1265418"/>
            <a:ext cx="11382232" cy="523220"/>
          </a:xfrm>
          <a:prstGeom prst="rect">
            <a:avLst/>
          </a:prstGeom>
        </p:spPr>
        <p:txBody>
          <a:bodyPr wrap="square">
            <a:spAutoFit/>
          </a:bodyPr>
          <a:lstStyle/>
          <a:p>
            <a:pPr lvl="0"/>
            <a:r>
              <a:rPr lang="es-SV" sz="2800" b="1" dirty="0" smtClean="0">
                <a:solidFill>
                  <a:schemeClr val="tx2"/>
                </a:solidFill>
                <a:latin typeface="+mj-lt"/>
                <a:ea typeface="+mj-ea"/>
                <a:cs typeface="+mj-cs"/>
              </a:rPr>
              <a:t>Región Metropolitana</a:t>
            </a:r>
            <a:endParaRPr lang="es-SV" sz="2800" b="1" dirty="0">
              <a:solidFill>
                <a:schemeClr val="tx2"/>
              </a:solidFill>
              <a:latin typeface="+mj-lt"/>
              <a:ea typeface="+mj-ea"/>
              <a:cs typeface="+mj-cs"/>
            </a:endParaRPr>
          </a:p>
        </p:txBody>
      </p:sp>
      <p:sp>
        <p:nvSpPr>
          <p:cNvPr id="4" name="3 Rectángulo"/>
          <p:cNvSpPr/>
          <p:nvPr/>
        </p:nvSpPr>
        <p:spPr>
          <a:xfrm>
            <a:off x="304800" y="1973025"/>
            <a:ext cx="11582400" cy="923330"/>
          </a:xfrm>
          <a:prstGeom prst="rect">
            <a:avLst/>
          </a:prstGeom>
          <a:noFill/>
        </p:spPr>
        <p:txBody>
          <a:bodyPr wrap="square" rtlCol="0">
            <a:spAutoFit/>
          </a:bodyPr>
          <a:lstStyle/>
          <a:p>
            <a:pPr algn="just"/>
            <a:r>
              <a:rPr lang="es-SV" b="1" dirty="0"/>
              <a:t>Proyecto: </a:t>
            </a:r>
            <a:r>
              <a:rPr lang="es-SV" dirty="0"/>
              <a:t>Suministro e instalación de tubería galvanizada y materiales varios para el sistema de abastecimiento de agua potable de los cantones: Las Crucitas, San Isidro, Los Troncones y </a:t>
            </a:r>
            <a:r>
              <a:rPr lang="es-SV" dirty="0" err="1"/>
              <a:t>Azacualpa</a:t>
            </a:r>
            <a:r>
              <a:rPr lang="es-SV" dirty="0"/>
              <a:t> </a:t>
            </a:r>
            <a:r>
              <a:rPr lang="es-SV" dirty="0" err="1" smtClean="0"/>
              <a:t>Panchimalco</a:t>
            </a:r>
            <a:r>
              <a:rPr lang="es-SV" dirty="0"/>
              <a:t>, </a:t>
            </a:r>
            <a:r>
              <a:rPr lang="es-SV" dirty="0" smtClean="0"/>
              <a:t>San </a:t>
            </a:r>
            <a:r>
              <a:rPr lang="es-SV" dirty="0"/>
              <a:t>Salvador.</a:t>
            </a:r>
          </a:p>
        </p:txBody>
      </p:sp>
      <p:sp>
        <p:nvSpPr>
          <p:cNvPr id="12" name="11 Rectángulo"/>
          <p:cNvSpPr/>
          <p:nvPr/>
        </p:nvSpPr>
        <p:spPr>
          <a:xfrm>
            <a:off x="404883" y="3259505"/>
            <a:ext cx="5853041" cy="2308324"/>
          </a:xfrm>
          <a:prstGeom prst="rect">
            <a:avLst/>
          </a:prstGeom>
          <a:noFill/>
        </p:spPr>
        <p:txBody>
          <a:bodyPr wrap="square" rtlCol="0">
            <a:spAutoFit/>
          </a:bodyPr>
          <a:lstStyle/>
          <a:p>
            <a:pPr algn="just"/>
            <a:r>
              <a:rPr lang="es-SV" dirty="0"/>
              <a:t>El proyecto consistió en la instalación de 3,281.46 metros lineales de tubería galvanizada, por un monto total de </a:t>
            </a:r>
            <a:r>
              <a:rPr lang="es-SV" b="1" dirty="0"/>
              <a:t>$1,003,255.91</a:t>
            </a:r>
            <a:r>
              <a:rPr lang="es-SV" dirty="0"/>
              <a:t>. Para la ejecución de este proyecto se suscribió un convenio entre ANDA y la alcaldía de </a:t>
            </a:r>
            <a:r>
              <a:rPr lang="es-SV" dirty="0" err="1"/>
              <a:t>Panchimalco</a:t>
            </a:r>
            <a:r>
              <a:rPr lang="es-SV" dirty="0"/>
              <a:t>, con un aporte financiero de </a:t>
            </a:r>
            <a:r>
              <a:rPr lang="es-SV" b="1" dirty="0"/>
              <a:t>$149,665.65 </a:t>
            </a:r>
            <a:r>
              <a:rPr lang="es-SV" dirty="0"/>
              <a:t>y </a:t>
            </a:r>
            <a:r>
              <a:rPr lang="es-SV" b="1" dirty="0"/>
              <a:t>$853,590.26 </a:t>
            </a:r>
            <a:r>
              <a:rPr lang="es-SV" dirty="0"/>
              <a:t>respectivamente, beneficiando a </a:t>
            </a:r>
            <a:r>
              <a:rPr lang="es-SV" b="1" dirty="0"/>
              <a:t>3,996 habitantes </a:t>
            </a:r>
            <a:r>
              <a:rPr lang="es-SV" dirty="0"/>
              <a:t>de los cantones mencionados.</a:t>
            </a:r>
          </a:p>
        </p:txBody>
      </p:sp>
      <p:pic>
        <p:nvPicPr>
          <p:cNvPr id="13" name="Picture 38" descr="C:\Users\dleiva\Documents\METROPOLITANA\PRESENTACIONES\Presentacion 2015-11-18\Panchimalco\Panchimalco17-11-2015\2015-11-17 10.12.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9702" y="3127555"/>
            <a:ext cx="3212291" cy="2684108"/>
          </a:xfrm>
          <a:prstGeom prst="rect">
            <a:avLst/>
          </a:prstGeom>
          <a:noFill/>
          <a:ln>
            <a:noFill/>
          </a:ln>
          <a:extLst/>
        </p:spPr>
      </p:pic>
      <p:pic>
        <p:nvPicPr>
          <p:cNvPr id="14" name="Picture 12" descr="C:\Users\adalberto.rosales\Desktop\DocAAR\Presentacion\Presentaciones 2015\Presentacion 2015-12-15\Panchimalco\IMG-20151215-WA0015.jpg"/>
          <p:cNvPicPr/>
          <p:nvPr/>
        </p:nvPicPr>
        <p:blipFill>
          <a:blip r:embed="rId3">
            <a:extLst>
              <a:ext uri="{28A0092B-C50C-407E-A947-70E740481C1C}">
                <a14:useLocalDpi xmlns:a14="http://schemas.microsoft.com/office/drawing/2010/main"/>
              </a:ext>
            </a:extLst>
          </a:blip>
          <a:srcRect/>
          <a:stretch>
            <a:fillRect/>
          </a:stretch>
        </p:blipFill>
        <p:spPr bwMode="auto">
          <a:xfrm>
            <a:off x="9939535" y="3128673"/>
            <a:ext cx="1509516" cy="2682989"/>
          </a:xfrm>
          <a:prstGeom prst="rect">
            <a:avLst/>
          </a:prstGeom>
          <a:noFill/>
          <a:extLst/>
        </p:spPr>
      </p:pic>
      <p:sp>
        <p:nvSpPr>
          <p:cNvPr id="15" name="14 Rectángulo"/>
          <p:cNvSpPr/>
          <p:nvPr/>
        </p:nvSpPr>
        <p:spPr>
          <a:xfrm>
            <a:off x="9657227" y="5927992"/>
            <a:ext cx="2074132" cy="37317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400" dirty="0">
                <a:solidFill>
                  <a:srgbClr val="000000"/>
                </a:solidFill>
                <a:effectLst/>
                <a:latin typeface="+mj-lt"/>
                <a:ea typeface="Times New Roman"/>
              </a:rPr>
              <a:t>Instalación de tubería en tanque </a:t>
            </a:r>
            <a:endParaRPr lang="es-SV" sz="2000" dirty="0">
              <a:effectLst/>
              <a:latin typeface="+mj-lt"/>
              <a:ea typeface="Times New Roman"/>
            </a:endParaRPr>
          </a:p>
        </p:txBody>
      </p:sp>
      <p:sp>
        <p:nvSpPr>
          <p:cNvPr id="16" name="15 Rectángulo"/>
          <p:cNvSpPr/>
          <p:nvPr/>
        </p:nvSpPr>
        <p:spPr>
          <a:xfrm>
            <a:off x="6559702" y="5870224"/>
            <a:ext cx="3212291" cy="362484"/>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dirty="0">
                <a:solidFill>
                  <a:srgbClr val="000000"/>
                </a:solidFill>
                <a:effectLst/>
                <a:latin typeface="+mj-lt"/>
                <a:ea typeface="Times New Roman"/>
              </a:rPr>
              <a:t>Instalación de tubería </a:t>
            </a:r>
            <a:endParaRPr lang="es-SV" sz="2800" dirty="0">
              <a:effectLst/>
              <a:latin typeface="+mj-lt"/>
              <a:ea typeface="Times New Roman"/>
            </a:endParaRPr>
          </a:p>
        </p:txBody>
      </p:sp>
    </p:spTree>
    <p:extLst>
      <p:ext uri="{BB962C8B-B14F-4D97-AF65-F5344CB8AC3E}">
        <p14:creationId xmlns:p14="http://schemas.microsoft.com/office/powerpoint/2010/main" val="4158279187"/>
      </p:ext>
    </p:extLst>
  </p:cSld>
  <p:clrMapOvr>
    <a:masterClrMapping/>
  </p:clrMapOvr>
  <p:transition>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4800" y="316757"/>
            <a:ext cx="11596048" cy="707886"/>
          </a:xfrm>
          <a:prstGeom prst="rect">
            <a:avLst/>
          </a:prstGeom>
          <a:noFill/>
        </p:spPr>
        <p:txBody>
          <a:bodyPr wrap="square" rtlCol="0">
            <a:spAutoFit/>
          </a:bodyPr>
          <a:lstStyle/>
          <a:p>
            <a:pPr algn="ctr"/>
            <a:r>
              <a:rPr lang="es-SV" sz="2000" b="1" dirty="0">
                <a:solidFill>
                  <a:schemeClr val="tx2"/>
                </a:solidFill>
              </a:rPr>
              <a:t>Construcción de estación de bombeo, perforación y equipamiento </a:t>
            </a:r>
            <a:endParaRPr lang="es-SV" sz="2000" b="1" dirty="0" smtClean="0">
              <a:solidFill>
                <a:schemeClr val="tx2"/>
              </a:solidFill>
            </a:endParaRPr>
          </a:p>
          <a:p>
            <a:pPr algn="ctr"/>
            <a:r>
              <a:rPr lang="es-SV" sz="2000" b="1" dirty="0" smtClean="0">
                <a:solidFill>
                  <a:schemeClr val="tx2"/>
                </a:solidFill>
              </a:rPr>
              <a:t>de </a:t>
            </a:r>
            <a:r>
              <a:rPr lang="es-SV" sz="2000" b="1" dirty="0">
                <a:solidFill>
                  <a:schemeClr val="tx2"/>
                </a:solidFill>
              </a:rPr>
              <a:t>pozo La Danta, San Salvador.</a:t>
            </a:r>
          </a:p>
        </p:txBody>
      </p:sp>
      <p:sp>
        <p:nvSpPr>
          <p:cNvPr id="3" name="2 Rectángulo"/>
          <p:cNvSpPr/>
          <p:nvPr/>
        </p:nvSpPr>
        <p:spPr>
          <a:xfrm>
            <a:off x="304800" y="1131965"/>
            <a:ext cx="11596048" cy="2031325"/>
          </a:xfrm>
          <a:prstGeom prst="rect">
            <a:avLst/>
          </a:prstGeom>
          <a:noFill/>
        </p:spPr>
        <p:txBody>
          <a:bodyPr wrap="square" rtlCol="0">
            <a:spAutoFit/>
          </a:bodyPr>
          <a:lstStyle/>
          <a:p>
            <a:pPr algn="just"/>
            <a:r>
              <a:rPr lang="es-ES_tradnl" dirty="0"/>
              <a:t>Este proyecto consistió en la perforación y equipamiento de un nuevo pozo profundo y la construcción de la estación de bombeo</a:t>
            </a:r>
            <a:r>
              <a:rPr lang="es-SV" dirty="0"/>
              <a:t> para </a:t>
            </a:r>
            <a:r>
              <a:rPr lang="es-ES_tradnl" dirty="0"/>
              <a:t>mejorar las zonas con deficiencias altas en la carretera a Los Planes de </a:t>
            </a:r>
            <a:r>
              <a:rPr lang="es-ES_tradnl" dirty="0" err="1"/>
              <a:t>Renderos</a:t>
            </a:r>
            <a:r>
              <a:rPr lang="es-ES_tradnl" dirty="0"/>
              <a:t> hasta llegar al casco urbano; además se reforzó el sistema del sector de San Jacinto, </a:t>
            </a:r>
            <a:r>
              <a:rPr lang="es-ES_tradnl" dirty="0" smtClean="0"/>
              <a:t>beneficiando </a:t>
            </a:r>
            <a:r>
              <a:rPr lang="es-ES_tradnl" dirty="0"/>
              <a:t>directamente a </a:t>
            </a:r>
            <a:r>
              <a:rPr lang="es-ES_tradnl" b="1" dirty="0"/>
              <a:t>3,345 habitantes</a:t>
            </a:r>
            <a:r>
              <a:rPr lang="es-ES_tradnl" dirty="0"/>
              <a:t>, </a:t>
            </a:r>
            <a:r>
              <a:rPr lang="es-ES_tradnl" dirty="0" smtClean="0"/>
              <a:t>e indirectamente a </a:t>
            </a:r>
            <a:r>
              <a:rPr lang="es-ES_tradnl" dirty="0"/>
              <a:t>las zonas aledañas a ese sector, con un caudal aproximado de </a:t>
            </a:r>
            <a:r>
              <a:rPr lang="es-ES_tradnl" b="1" dirty="0"/>
              <a:t>450 galones por minuto, </a:t>
            </a:r>
            <a:r>
              <a:rPr lang="es-ES_tradnl" dirty="0"/>
              <a:t>los cuales se conducirán hacia la planta de bombeo Círculo Estudiantil, la que a su vez la impulsará hacia la planta California y desde aquí, mediante re-bombeo se hará llegar a la planta La Gloria. Este proyecto se ejecutó con una inversión de </a:t>
            </a:r>
            <a:r>
              <a:rPr lang="es-ES_tradnl" b="1" dirty="0"/>
              <a:t>$320,000</a:t>
            </a:r>
            <a:r>
              <a:rPr lang="es-ES_tradnl" dirty="0"/>
              <a:t> con fondos propios. </a:t>
            </a:r>
            <a:endParaRPr lang="es-SV" dirty="0"/>
          </a:p>
        </p:txBody>
      </p:sp>
      <p:pic>
        <p:nvPicPr>
          <p:cNvPr id="13" name="Picture 6" descr="C:\Users\adalberto.rosales\Desktop\Presentacion 11-05-2016\La Danta Presentacion\20160503_11435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6850" y="3348521"/>
            <a:ext cx="2165477" cy="2907512"/>
          </a:xfrm>
          <a:prstGeom prst="rect">
            <a:avLst/>
          </a:prstGeom>
          <a:noFill/>
          <a:ln>
            <a:noFill/>
          </a:ln>
          <a:extLst/>
        </p:spPr>
      </p:pic>
      <p:pic>
        <p:nvPicPr>
          <p:cNvPr id="14" name="Picture 7" descr="C:\Users\adalberto.rosales\Desktop\Impelencia\La Danta\INSTALACION TUBERIA 8\20160502_100957.jpg"/>
          <p:cNvPicPr>
            <a:picLocks noChangeAspect="1"/>
          </p:cNvPicPr>
          <p:nvPr/>
        </p:nvPicPr>
        <p:blipFill>
          <a:blip r:embed="rId3" cstate="print">
            <a:extLst>
              <a:ext uri="{28A0092B-C50C-407E-A947-70E740481C1C}">
                <a14:useLocalDpi xmlns:a14="http://schemas.microsoft.com/office/drawing/2010/main" val="0"/>
              </a:ext>
            </a:extLst>
          </a:blip>
          <a:srcRect t="25000"/>
          <a:stretch>
            <a:fillRect/>
          </a:stretch>
        </p:blipFill>
        <p:spPr bwMode="auto">
          <a:xfrm>
            <a:off x="3583846" y="3358827"/>
            <a:ext cx="2167128" cy="2895033"/>
          </a:xfrm>
          <a:prstGeom prst="rect">
            <a:avLst/>
          </a:prstGeom>
          <a:noFill/>
          <a:ln>
            <a:noFill/>
          </a:ln>
          <a:extLst/>
        </p:spPr>
      </p:pic>
      <p:sp>
        <p:nvSpPr>
          <p:cNvPr id="15" name="14 Rectángulo"/>
          <p:cNvSpPr/>
          <p:nvPr/>
        </p:nvSpPr>
        <p:spPr>
          <a:xfrm>
            <a:off x="3583846" y="6277268"/>
            <a:ext cx="2167128" cy="340171"/>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200" dirty="0">
                <a:solidFill>
                  <a:srgbClr val="000000"/>
                </a:solidFill>
                <a:effectLst/>
                <a:latin typeface="+mj-lt"/>
                <a:ea typeface="Times New Roman"/>
              </a:rPr>
              <a:t>Excavación de </a:t>
            </a:r>
            <a:r>
              <a:rPr lang="es-SV" sz="1200" dirty="0" smtClean="0">
                <a:solidFill>
                  <a:srgbClr val="000000"/>
                </a:solidFill>
                <a:effectLst/>
                <a:latin typeface="+mj-lt"/>
                <a:ea typeface="Times New Roman"/>
              </a:rPr>
              <a:t>zanja </a:t>
            </a:r>
            <a:endParaRPr lang="es-SV" dirty="0">
              <a:effectLst/>
              <a:latin typeface="+mj-lt"/>
              <a:ea typeface="Times New Roman"/>
            </a:endParaRPr>
          </a:p>
        </p:txBody>
      </p:sp>
      <p:sp>
        <p:nvSpPr>
          <p:cNvPr id="16" name="15 Rectángulo"/>
          <p:cNvSpPr/>
          <p:nvPr/>
        </p:nvSpPr>
        <p:spPr>
          <a:xfrm>
            <a:off x="6246850" y="6214309"/>
            <a:ext cx="2165477" cy="67226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200" dirty="0">
                <a:solidFill>
                  <a:srgbClr val="000000"/>
                </a:solidFill>
                <a:effectLst/>
                <a:latin typeface="+mj-lt"/>
                <a:ea typeface="Times New Roman"/>
              </a:rPr>
              <a:t>Instalación de tubería de 8 pulgadas de diámetro</a:t>
            </a:r>
            <a:endParaRPr lang="es-SV" dirty="0">
              <a:effectLst/>
              <a:latin typeface="+mj-lt"/>
              <a:ea typeface="Times New Roman"/>
            </a:endParaRPr>
          </a:p>
        </p:txBody>
      </p:sp>
    </p:spTree>
    <p:extLst>
      <p:ext uri="{BB962C8B-B14F-4D97-AF65-F5344CB8AC3E}">
        <p14:creationId xmlns:p14="http://schemas.microsoft.com/office/powerpoint/2010/main" val="669520372"/>
      </p:ext>
    </p:extLst>
  </p:cSld>
  <p:clrMapOvr>
    <a:masterClrMapping/>
  </p:clrMapOvr>
  <p:transition>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0584"/>
            <a:ext cx="10515600" cy="1325563"/>
          </a:xfrm>
        </p:spPr>
        <p:txBody>
          <a:bodyPr>
            <a:normAutofit/>
          </a:bodyPr>
          <a:lstStyle/>
          <a:p>
            <a:pPr algn="ctr"/>
            <a:r>
              <a:rPr lang="es-SV" sz="4000" b="1" dirty="0" smtClean="0"/>
              <a:t>Rehabilitación </a:t>
            </a:r>
            <a:r>
              <a:rPr lang="es-SV" sz="4000" b="1" dirty="0"/>
              <a:t>de pozos</a:t>
            </a:r>
          </a:p>
        </p:txBody>
      </p:sp>
      <p:pic>
        <p:nvPicPr>
          <p:cNvPr id="5" name="Imagen 4" descr="C:\Users\hportillo\AppData\Local\Microsoft\Windows\Temporary Internet Files\Content.Outlook\S5AT4ITS\Rehabilitación Pozo El Playon #2 (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9809" y="1442604"/>
            <a:ext cx="1578930" cy="2022138"/>
          </a:xfrm>
          <a:prstGeom prst="rect">
            <a:avLst/>
          </a:prstGeom>
          <a:ln>
            <a:noFill/>
          </a:ln>
          <a:effectLst/>
        </p:spPr>
      </p:pic>
      <p:sp>
        <p:nvSpPr>
          <p:cNvPr id="6" name="16 Cuadro de texto"/>
          <p:cNvSpPr txBox="1"/>
          <p:nvPr/>
        </p:nvSpPr>
        <p:spPr>
          <a:xfrm>
            <a:off x="7904748" y="3491755"/>
            <a:ext cx="3449053" cy="454602"/>
          </a:xfrm>
          <a:prstGeom prst="rect">
            <a:avLst/>
          </a:prstGeom>
          <a:noFill/>
          <a:ln w="9525">
            <a:noFill/>
            <a:miter lim="800000"/>
            <a:headEnd/>
            <a:tailEnd/>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Rehabilitación de pozo no. 2 estación de bombeo El Playón,</a:t>
            </a:r>
            <a:endParaRPr lang="es-SV" sz="1200">
              <a:effectLst/>
              <a:latin typeface="Times New Roman" panose="02020603050405020304" pitchFamily="18" charset="0"/>
              <a:ea typeface="Times New Roman" panose="02020603050405020304" pitchFamily="18" charset="0"/>
            </a:endParaRPr>
          </a:p>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San Juan Opico, La Libertad</a:t>
            </a:r>
            <a:endParaRPr lang="es-SV" sz="1200">
              <a:effectLst/>
              <a:latin typeface="Times New Roman" panose="02020603050405020304" pitchFamily="18" charset="0"/>
              <a:ea typeface="Times New Roman" panose="02020603050405020304" pitchFamily="18" charset="0"/>
            </a:endParaRPr>
          </a:p>
        </p:txBody>
      </p:sp>
      <p:pic>
        <p:nvPicPr>
          <p:cNvPr id="8" name="Imagen 7" descr="C:\Users\hportillo\AppData\Local\Microsoft\Windows\Temporary Internet Files\Content.Outlook\S5AT4ITS\foto#2 rehabilitacion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9476" y="4108475"/>
            <a:ext cx="1519597" cy="1764196"/>
          </a:xfrm>
          <a:prstGeom prst="rect">
            <a:avLst/>
          </a:prstGeom>
          <a:ln>
            <a:noFill/>
          </a:ln>
          <a:effectLst/>
        </p:spPr>
      </p:pic>
      <p:sp>
        <p:nvSpPr>
          <p:cNvPr id="9" name="7182 Cuadro de texto"/>
          <p:cNvSpPr txBox="1"/>
          <p:nvPr/>
        </p:nvSpPr>
        <p:spPr>
          <a:xfrm>
            <a:off x="7904747" y="5819416"/>
            <a:ext cx="3449054" cy="43011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Rehabilitación de pozo no. 1 planta de bombeo </a:t>
            </a:r>
            <a:endParaRPr lang="es-SV" sz="1200">
              <a:effectLst/>
              <a:latin typeface="Times New Roman" panose="02020603050405020304" pitchFamily="18" charset="0"/>
              <a:ea typeface="Times New Roman" panose="02020603050405020304" pitchFamily="18" charset="0"/>
            </a:endParaRPr>
          </a:p>
          <a:p>
            <a:pPr algn="ctr">
              <a:spcAft>
                <a:spcPts val="0"/>
              </a:spcAft>
            </a:pPr>
            <a:r>
              <a:rPr lang="es-SV" sz="800">
                <a:effectLst/>
                <a:latin typeface="Maiandra GD" panose="020E0502030308020204" pitchFamily="34" charset="0"/>
                <a:ea typeface="Times New Roman" panose="02020603050405020304" pitchFamily="18" charset="0"/>
                <a:cs typeface="Arial" panose="020B0604020202020204" pitchFamily="34" charset="0"/>
              </a:rPr>
              <a:t>Nuevos Horizontes, San Martin, San Salvador</a:t>
            </a:r>
            <a:endParaRPr lang="es-SV" sz="1200">
              <a:effectLst/>
              <a:latin typeface="Times New Roman" panose="02020603050405020304" pitchFamily="18" charset="0"/>
              <a:ea typeface="Times New Roman" panose="02020603050405020304" pitchFamily="18" charset="0"/>
            </a:endParaRPr>
          </a:p>
        </p:txBody>
      </p:sp>
      <p:sp>
        <p:nvSpPr>
          <p:cNvPr id="11" name="CuadroTexto 10"/>
          <p:cNvSpPr txBox="1"/>
          <p:nvPr/>
        </p:nvSpPr>
        <p:spPr>
          <a:xfrm>
            <a:off x="580572" y="1442604"/>
            <a:ext cx="6792685" cy="4893647"/>
          </a:xfrm>
          <a:prstGeom prst="rect">
            <a:avLst/>
          </a:prstGeom>
          <a:noFill/>
        </p:spPr>
        <p:txBody>
          <a:bodyPr wrap="square" rtlCol="0">
            <a:spAutoFit/>
          </a:bodyPr>
          <a:lstStyle/>
          <a:p>
            <a:pPr algn="just"/>
            <a:r>
              <a:rPr lang="es-SV" sz="2400" dirty="0" smtClean="0"/>
              <a:t>Con el </a:t>
            </a:r>
            <a:r>
              <a:rPr lang="es-SV" sz="2400" dirty="0"/>
              <a:t>objetivo de incrementar el caudal y mejorar la cobertura, se implementaron una serie de acciones para la recuperación de 3 pozos: </a:t>
            </a:r>
            <a:endParaRPr lang="es-SV" sz="2400" dirty="0" smtClean="0"/>
          </a:p>
          <a:p>
            <a:endParaRPr lang="es-SV" sz="2400" dirty="0" smtClean="0"/>
          </a:p>
          <a:p>
            <a:pPr marL="457200" indent="-457200" algn="just">
              <a:buAutoNum type="arabicParenR"/>
            </a:pPr>
            <a:r>
              <a:rPr lang="es-SV" sz="2400" b="1" dirty="0" smtClean="0"/>
              <a:t>Pozo </a:t>
            </a:r>
            <a:r>
              <a:rPr lang="es-SV" sz="2400" b="1" dirty="0"/>
              <a:t>No. 2</a:t>
            </a:r>
            <a:r>
              <a:rPr lang="es-SV" sz="2400" dirty="0"/>
              <a:t>, estación de bombeo El Playón, </a:t>
            </a:r>
            <a:r>
              <a:rPr lang="es-SV" sz="2400" dirty="0" smtClean="0"/>
              <a:t>San </a:t>
            </a:r>
            <a:r>
              <a:rPr lang="es-SV" sz="2400" dirty="0"/>
              <a:t>Juan </a:t>
            </a:r>
            <a:r>
              <a:rPr lang="es-SV" sz="2400" dirty="0" smtClean="0"/>
              <a:t>Opíco, </a:t>
            </a:r>
            <a:r>
              <a:rPr lang="es-SV" sz="2400" dirty="0"/>
              <a:t>La </a:t>
            </a:r>
            <a:r>
              <a:rPr lang="es-SV" sz="2400" dirty="0" smtClean="0"/>
              <a:t>Libertad.  </a:t>
            </a:r>
          </a:p>
          <a:p>
            <a:pPr marL="457200" indent="-457200" algn="just">
              <a:buAutoNum type="arabicParenR"/>
            </a:pPr>
            <a:r>
              <a:rPr lang="es-SV" sz="2400" b="1" dirty="0" smtClean="0"/>
              <a:t>Pozo </a:t>
            </a:r>
            <a:r>
              <a:rPr lang="es-SV" sz="2400" b="1" dirty="0"/>
              <a:t>No. 1</a:t>
            </a:r>
            <a:r>
              <a:rPr lang="es-SV" sz="2400" dirty="0"/>
              <a:t>, planta de bombeo Nuevos Horizontes, </a:t>
            </a:r>
            <a:r>
              <a:rPr lang="es-SV" sz="2400" dirty="0" smtClean="0"/>
              <a:t>San Martín. </a:t>
            </a:r>
            <a:endParaRPr lang="es-SV" sz="2400" dirty="0"/>
          </a:p>
          <a:p>
            <a:pPr marL="457200" indent="-457200" algn="just">
              <a:buAutoNum type="arabicParenR"/>
            </a:pPr>
            <a:r>
              <a:rPr lang="es-SV" sz="2400" b="1" dirty="0" smtClean="0"/>
              <a:t>Pozo </a:t>
            </a:r>
            <a:r>
              <a:rPr lang="es-SV" sz="2400" b="1" dirty="0"/>
              <a:t>No. 2</a:t>
            </a:r>
            <a:r>
              <a:rPr lang="es-SV" sz="2400" dirty="0"/>
              <a:t>, planta de </a:t>
            </a:r>
            <a:r>
              <a:rPr lang="es-SV" sz="2400" dirty="0" err="1"/>
              <a:t>rebombeo</a:t>
            </a:r>
            <a:r>
              <a:rPr lang="es-SV" sz="2400" dirty="0"/>
              <a:t> El Milagro, en San Marcos, que permitieron inyectar aproximadamente </a:t>
            </a:r>
            <a:r>
              <a:rPr lang="es-SV" sz="2400" b="1" dirty="0"/>
              <a:t>104 </a:t>
            </a:r>
            <a:r>
              <a:rPr lang="es-SV" sz="2400" b="1" dirty="0" smtClean="0"/>
              <a:t>L./s</a:t>
            </a:r>
            <a:r>
              <a:rPr lang="es-SV" sz="2400" dirty="0" smtClean="0"/>
              <a:t>  a </a:t>
            </a:r>
            <a:r>
              <a:rPr lang="es-SV" sz="2400" dirty="0"/>
              <a:t>la red de distribución.</a:t>
            </a:r>
          </a:p>
        </p:txBody>
      </p:sp>
    </p:spTree>
    <p:extLst>
      <p:ext uri="{BB962C8B-B14F-4D97-AF65-F5344CB8AC3E}">
        <p14:creationId xmlns:p14="http://schemas.microsoft.com/office/powerpoint/2010/main" val="1023812225"/>
      </p:ext>
    </p:extLst>
  </p:cSld>
  <p:clrMapOvr>
    <a:masterClrMapping/>
  </p:clrMapOvr>
  <p:transition>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2"/>
          <p:cNvSpPr/>
          <p:nvPr/>
        </p:nvSpPr>
        <p:spPr>
          <a:xfrm>
            <a:off x="404884" y="351002"/>
            <a:ext cx="11382232" cy="584775"/>
          </a:xfrm>
          <a:prstGeom prst="rect">
            <a:avLst/>
          </a:prstGeom>
        </p:spPr>
        <p:txBody>
          <a:bodyPr wrap="square">
            <a:spAutoFit/>
          </a:bodyPr>
          <a:lstStyle/>
          <a:p>
            <a:pPr lvl="0"/>
            <a:r>
              <a:rPr lang="es-SV" sz="3200" b="1" dirty="0" smtClean="0">
                <a:solidFill>
                  <a:schemeClr val="tx2"/>
                </a:solidFill>
                <a:latin typeface="+mj-lt"/>
                <a:ea typeface="+mj-ea"/>
                <a:cs typeface="+mj-cs"/>
              </a:rPr>
              <a:t>Región Central</a:t>
            </a:r>
          </a:p>
        </p:txBody>
      </p:sp>
      <p:sp>
        <p:nvSpPr>
          <p:cNvPr id="5" name="4 Rectángulo"/>
          <p:cNvSpPr/>
          <p:nvPr/>
        </p:nvSpPr>
        <p:spPr>
          <a:xfrm>
            <a:off x="582305" y="1124751"/>
            <a:ext cx="10594823" cy="646331"/>
          </a:xfrm>
          <a:prstGeom prst="rect">
            <a:avLst/>
          </a:prstGeom>
          <a:noFill/>
        </p:spPr>
        <p:txBody>
          <a:bodyPr wrap="square" rtlCol="0">
            <a:spAutoFit/>
          </a:bodyPr>
          <a:lstStyle/>
          <a:p>
            <a:pPr algn="just"/>
            <a:r>
              <a:rPr lang="es-ES_tradnl" b="1" dirty="0"/>
              <a:t>Proyecto</a:t>
            </a:r>
            <a:r>
              <a:rPr lang="es-ES_tradnl" dirty="0"/>
              <a:t>: Introducción del servicio de agua potable y saneamiento para 296 familias que habitan en el cantón </a:t>
            </a:r>
            <a:r>
              <a:rPr lang="es-ES_tradnl" dirty="0" err="1"/>
              <a:t>Tutultepeque</a:t>
            </a:r>
            <a:r>
              <a:rPr lang="es-ES_tradnl" dirty="0"/>
              <a:t>, municipio de </a:t>
            </a:r>
            <a:r>
              <a:rPr lang="es-ES_tradnl" dirty="0" err="1"/>
              <a:t>Nejapa</a:t>
            </a:r>
            <a:r>
              <a:rPr lang="es-ES_tradnl" dirty="0"/>
              <a:t> San Salvador.</a:t>
            </a:r>
            <a:endParaRPr lang="es-SV" dirty="0"/>
          </a:p>
        </p:txBody>
      </p:sp>
      <p:sp>
        <p:nvSpPr>
          <p:cNvPr id="6" name="5 Rectángulo"/>
          <p:cNvSpPr/>
          <p:nvPr/>
        </p:nvSpPr>
        <p:spPr>
          <a:xfrm>
            <a:off x="582305" y="2639986"/>
            <a:ext cx="3853217" cy="2862322"/>
          </a:xfrm>
          <a:prstGeom prst="rect">
            <a:avLst/>
          </a:prstGeom>
          <a:noFill/>
        </p:spPr>
        <p:txBody>
          <a:bodyPr wrap="square" rtlCol="0">
            <a:spAutoFit/>
          </a:bodyPr>
          <a:lstStyle/>
          <a:p>
            <a:pPr algn="just"/>
            <a:r>
              <a:rPr lang="es-ES_tradnl" dirty="0"/>
              <a:t>Con la ejecución de este proyecto se benefició a </a:t>
            </a:r>
            <a:r>
              <a:rPr lang="es-ES_tradnl" b="1" dirty="0" smtClean="0"/>
              <a:t>1,480 </a:t>
            </a:r>
            <a:r>
              <a:rPr lang="es-ES_tradnl" b="1" dirty="0"/>
              <a:t>habitantes </a:t>
            </a:r>
            <a:r>
              <a:rPr lang="es-ES_tradnl" dirty="0"/>
              <a:t>que no contaban con este vital líquido en condiciones aptas para el consumo humano, ya que tenían que recorrer </a:t>
            </a:r>
            <a:r>
              <a:rPr lang="es-ES_tradnl" dirty="0" smtClean="0"/>
              <a:t>kilómetros </a:t>
            </a:r>
            <a:r>
              <a:rPr lang="es-ES_tradnl" dirty="0"/>
              <a:t>para obtenerla de una quebrada. El monto invertido fue de </a:t>
            </a:r>
            <a:r>
              <a:rPr lang="es-ES_tradnl" b="1" dirty="0"/>
              <a:t>$934,777.09 </a:t>
            </a:r>
            <a:r>
              <a:rPr lang="es-ES_tradnl" dirty="0"/>
              <a:t>con fondos donados por Industrias La Constancia.</a:t>
            </a:r>
            <a:endParaRPr lang="es-SV" dirty="0"/>
          </a:p>
        </p:txBody>
      </p:sp>
      <p:pic>
        <p:nvPicPr>
          <p:cNvPr id="18" name="17 Imagen" descr="IMG_20160328_145241"/>
          <p:cNvPicPr/>
          <p:nvPr/>
        </p:nvPicPr>
        <p:blipFill>
          <a:blip r:embed="rId2">
            <a:extLst>
              <a:ext uri="{28A0092B-C50C-407E-A947-70E740481C1C}">
                <a14:useLocalDpi xmlns:a14="http://schemas.microsoft.com/office/drawing/2010/main" val="0"/>
              </a:ext>
            </a:extLst>
          </a:blip>
          <a:srcRect/>
          <a:stretch>
            <a:fillRect/>
          </a:stretch>
        </p:blipFill>
        <p:spPr bwMode="auto">
          <a:xfrm>
            <a:off x="4914417" y="2204666"/>
            <a:ext cx="2435206" cy="3427259"/>
          </a:xfrm>
          <a:prstGeom prst="rect">
            <a:avLst/>
          </a:prstGeom>
          <a:noFill/>
          <a:ln>
            <a:noFill/>
          </a:ln>
        </p:spPr>
      </p:pic>
      <p:sp>
        <p:nvSpPr>
          <p:cNvPr id="19" name="Cuadro de texto 10255"/>
          <p:cNvSpPr txBox="1">
            <a:spLocks noChangeArrowheads="1"/>
          </p:cNvSpPr>
          <p:nvPr/>
        </p:nvSpPr>
        <p:spPr bwMode="auto">
          <a:xfrm>
            <a:off x="5050525" y="5648757"/>
            <a:ext cx="2191047" cy="465441"/>
          </a:xfrm>
          <a:prstGeom prst="rect">
            <a:avLst/>
          </a:prstGeom>
          <a:noFill/>
          <a:ln w="25400" cap="flat" cmpd="sng" algn="ctr">
            <a:noFill/>
            <a:prstDash val="solid"/>
          </a:ln>
          <a:effectLst/>
          <a:extLst>
            <a:ext uri="{91240B29-F687-4F45-9708-019B960494DF}">
              <a14:hiddenLine xmlns:a14="http://schemas.microsoft.com/office/drawing/2010/main" w="6350">
                <a:solidFill>
                  <a:srgbClr val="C4BC96"/>
                </a:solidFill>
                <a:miter lim="800000"/>
                <a:headEnd/>
                <a:tailEnd/>
              </a14:hiddenLine>
            </a:ex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s-SV" dirty="0">
                <a:solidFill>
                  <a:srgbClr val="000000"/>
                </a:solidFill>
                <a:effectLst/>
                <a:latin typeface="+mj-lt"/>
                <a:ea typeface="Times New Roman"/>
              </a:rPr>
              <a:t>Letrina abonera</a:t>
            </a:r>
            <a:endParaRPr lang="es-SV" sz="2800" dirty="0">
              <a:effectLst/>
              <a:latin typeface="+mj-lt"/>
              <a:ea typeface="Times New Roman"/>
            </a:endParaRPr>
          </a:p>
        </p:txBody>
      </p:sp>
      <p:pic>
        <p:nvPicPr>
          <p:cNvPr id="20" name="19 Imagen" descr="IMG_20160311_131122"/>
          <p:cNvPicPr/>
          <p:nvPr/>
        </p:nvPicPr>
        <p:blipFill>
          <a:blip r:embed="rId3">
            <a:extLst>
              <a:ext uri="{28A0092B-C50C-407E-A947-70E740481C1C}">
                <a14:useLocalDpi xmlns:a14="http://schemas.microsoft.com/office/drawing/2010/main" val="0"/>
              </a:ext>
            </a:extLst>
          </a:blip>
          <a:srcRect/>
          <a:stretch>
            <a:fillRect/>
          </a:stretch>
        </p:blipFill>
        <p:spPr bwMode="auto">
          <a:xfrm>
            <a:off x="7980080" y="2199031"/>
            <a:ext cx="3082117" cy="3214901"/>
          </a:xfrm>
          <a:prstGeom prst="rect">
            <a:avLst/>
          </a:prstGeom>
          <a:noFill/>
          <a:ln>
            <a:noFill/>
          </a:ln>
        </p:spPr>
      </p:pic>
      <p:sp>
        <p:nvSpPr>
          <p:cNvPr id="21" name="Cuadro de texto 10252"/>
          <p:cNvSpPr txBox="1">
            <a:spLocks noChangeArrowheads="1"/>
          </p:cNvSpPr>
          <p:nvPr/>
        </p:nvSpPr>
        <p:spPr bwMode="auto">
          <a:xfrm>
            <a:off x="7591805" y="5502308"/>
            <a:ext cx="3858669" cy="361916"/>
          </a:xfrm>
          <a:prstGeom prst="rect">
            <a:avLst/>
          </a:prstGeom>
          <a:solidFill>
            <a:srgbClr val="FFFFFF">
              <a:alpha val="0"/>
            </a:srgbClr>
          </a:solidFill>
          <a:ln>
            <a:noFill/>
          </a:ln>
          <a:effectLst/>
          <a:extLst>
            <a:ext uri="{91240B29-F687-4F45-9708-019B960494DF}">
              <a14:hiddenLine xmlns:a14="http://schemas.microsoft.com/office/drawing/2010/main" w="6350" algn="ctr">
                <a:solidFill>
                  <a:srgbClr val="C4BC9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0"/>
              </a:spcAft>
            </a:pPr>
            <a:r>
              <a:rPr lang="es-SV" sz="1600" dirty="0">
                <a:solidFill>
                  <a:srgbClr val="000000"/>
                </a:solidFill>
                <a:effectLst/>
                <a:latin typeface="+mj-lt"/>
                <a:ea typeface="Times New Roman"/>
              </a:rPr>
              <a:t>Excavación para instalación de red de distribución</a:t>
            </a:r>
            <a:endParaRPr lang="es-SV" sz="2400" dirty="0">
              <a:effectLst/>
              <a:latin typeface="+mj-lt"/>
              <a:ea typeface="Times New Roman"/>
            </a:endParaRPr>
          </a:p>
        </p:txBody>
      </p:sp>
    </p:spTree>
    <p:extLst>
      <p:ext uri="{BB962C8B-B14F-4D97-AF65-F5344CB8AC3E}">
        <p14:creationId xmlns:p14="http://schemas.microsoft.com/office/powerpoint/2010/main" val="1049011147"/>
      </p:ext>
    </p:extLst>
  </p:cSld>
  <p:clrMapOvr>
    <a:masterClrMapping/>
  </p:clrMapOvr>
  <p:transition>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85499" y="300299"/>
            <a:ext cx="11389405" cy="523220"/>
          </a:xfrm>
          <a:prstGeom prst="rect">
            <a:avLst/>
          </a:prstGeom>
          <a:noFill/>
        </p:spPr>
        <p:txBody>
          <a:bodyPr wrap="square" rtlCol="0">
            <a:spAutoFit/>
          </a:bodyPr>
          <a:lstStyle/>
          <a:p>
            <a:pPr algn="ctr"/>
            <a:r>
              <a:rPr lang="es-ES_tradnl" sz="2800" b="1" dirty="0">
                <a:solidFill>
                  <a:schemeClr val="tx2"/>
                </a:solidFill>
              </a:rPr>
              <a:t>Ejecución de 17 proyectos en modalidad de Ayuda Mutua.</a:t>
            </a:r>
            <a:endParaRPr lang="es-SV" sz="2800" b="1" dirty="0">
              <a:solidFill>
                <a:schemeClr val="tx2"/>
              </a:solidFill>
            </a:endParaRPr>
          </a:p>
        </p:txBody>
      </p:sp>
      <p:sp>
        <p:nvSpPr>
          <p:cNvPr id="6" name="5 Rectángulo"/>
          <p:cNvSpPr/>
          <p:nvPr/>
        </p:nvSpPr>
        <p:spPr>
          <a:xfrm>
            <a:off x="360584" y="902686"/>
            <a:ext cx="11512967" cy="1477328"/>
          </a:xfrm>
          <a:prstGeom prst="rect">
            <a:avLst/>
          </a:prstGeom>
          <a:noFill/>
        </p:spPr>
        <p:txBody>
          <a:bodyPr wrap="square" rtlCol="0">
            <a:spAutoFit/>
          </a:bodyPr>
          <a:lstStyle/>
          <a:p>
            <a:pPr algn="just"/>
            <a:r>
              <a:rPr lang="es-SV" dirty="0"/>
              <a:t>En este periodo de gestión se ejecutaron </a:t>
            </a:r>
            <a:r>
              <a:rPr lang="es-SV" b="1" dirty="0"/>
              <a:t>17 proyectos </a:t>
            </a:r>
            <a:r>
              <a:rPr lang="es-SV" dirty="0"/>
              <a:t>de agua potable y saneamiento, bajo la modalidad de Ayuda Mutua (aporte de ANDA y aporte de las comunidades, alcaldías, u organizaciones no gubernamentales) beneficiando a </a:t>
            </a:r>
            <a:r>
              <a:rPr lang="es-SV" b="1" dirty="0" smtClean="0"/>
              <a:t>6,765 </a:t>
            </a:r>
            <a:r>
              <a:rPr lang="es-SV" b="1" dirty="0"/>
              <a:t>habitantes</a:t>
            </a:r>
            <a:r>
              <a:rPr lang="es-SV" dirty="0"/>
              <a:t>, residentes en los diferentes municipios de la zona Central. El monto total invertido ascendió a </a:t>
            </a:r>
            <a:r>
              <a:rPr lang="es-SV" b="1" dirty="0"/>
              <a:t>$</a:t>
            </a:r>
            <a:r>
              <a:rPr lang="es-SV" b="1" dirty="0" smtClean="0"/>
              <a:t>2,735,994.42</a:t>
            </a:r>
            <a:r>
              <a:rPr lang="es-SV" dirty="0"/>
              <a:t>, de los cuales ANDA aportó </a:t>
            </a:r>
            <a:r>
              <a:rPr lang="es-SV" b="1" dirty="0"/>
              <a:t>$</a:t>
            </a:r>
            <a:r>
              <a:rPr lang="es-SV" b="1" dirty="0" smtClean="0"/>
              <a:t>1,433,205.47 </a:t>
            </a:r>
            <a:r>
              <a:rPr lang="es-SV" dirty="0"/>
              <a:t>con recursos propios y otras entidades </a:t>
            </a:r>
            <a:r>
              <a:rPr lang="es-SV" b="1" dirty="0"/>
              <a:t>$</a:t>
            </a:r>
            <a:r>
              <a:rPr lang="es-SV" b="1" dirty="0" smtClean="0"/>
              <a:t>1,302,788.95</a:t>
            </a:r>
            <a:r>
              <a:rPr lang="es-SV" dirty="0"/>
              <a:t>.</a:t>
            </a:r>
          </a:p>
        </p:txBody>
      </p:sp>
      <p:pic>
        <p:nvPicPr>
          <p:cNvPr id="11" name="10 Imagen" descr="IMG-20160629-WA0004"/>
          <p:cNvPicPr/>
          <p:nvPr/>
        </p:nvPicPr>
        <p:blipFill>
          <a:blip r:embed="rId2">
            <a:extLst>
              <a:ext uri="{28A0092B-C50C-407E-A947-70E740481C1C}">
                <a14:useLocalDpi xmlns:a14="http://schemas.microsoft.com/office/drawing/2010/main" val="0"/>
              </a:ext>
            </a:extLst>
          </a:blip>
          <a:srcRect/>
          <a:stretch>
            <a:fillRect/>
          </a:stretch>
        </p:blipFill>
        <p:spPr bwMode="auto">
          <a:xfrm>
            <a:off x="504397" y="2624995"/>
            <a:ext cx="1686682" cy="2573270"/>
          </a:xfrm>
          <a:prstGeom prst="rect">
            <a:avLst/>
          </a:prstGeom>
          <a:noFill/>
          <a:ln>
            <a:noFill/>
          </a:ln>
        </p:spPr>
      </p:pic>
      <p:pic>
        <p:nvPicPr>
          <p:cNvPr id="16" name="15 Imagen" descr="IMG-20160629-WA0008"/>
          <p:cNvPicPr/>
          <p:nvPr/>
        </p:nvPicPr>
        <p:blipFill>
          <a:blip r:embed="rId3">
            <a:extLst>
              <a:ext uri="{28A0092B-C50C-407E-A947-70E740481C1C}">
                <a14:useLocalDpi xmlns:a14="http://schemas.microsoft.com/office/drawing/2010/main" val="0"/>
              </a:ext>
            </a:extLst>
          </a:blip>
          <a:srcRect/>
          <a:stretch>
            <a:fillRect/>
          </a:stretch>
        </p:blipFill>
        <p:spPr bwMode="auto">
          <a:xfrm>
            <a:off x="4539082" y="2624302"/>
            <a:ext cx="1553351" cy="2573963"/>
          </a:xfrm>
          <a:prstGeom prst="rect">
            <a:avLst/>
          </a:prstGeom>
          <a:noFill/>
          <a:ln>
            <a:noFill/>
          </a:ln>
        </p:spPr>
      </p:pic>
      <p:pic>
        <p:nvPicPr>
          <p:cNvPr id="17" name="16 Imagen" descr="IMG-20160629-WA0006"/>
          <p:cNvPicPr/>
          <p:nvPr/>
        </p:nvPicPr>
        <p:blipFill>
          <a:blip r:embed="rId4">
            <a:extLst>
              <a:ext uri="{28A0092B-C50C-407E-A947-70E740481C1C}">
                <a14:useLocalDpi xmlns:a14="http://schemas.microsoft.com/office/drawing/2010/main" val="0"/>
              </a:ext>
            </a:extLst>
          </a:blip>
          <a:srcRect/>
          <a:stretch>
            <a:fillRect/>
          </a:stretch>
        </p:blipFill>
        <p:spPr bwMode="auto">
          <a:xfrm>
            <a:off x="2528786" y="2624994"/>
            <a:ext cx="1676560" cy="2573270"/>
          </a:xfrm>
          <a:prstGeom prst="rect">
            <a:avLst/>
          </a:prstGeom>
          <a:noFill/>
          <a:ln>
            <a:noFill/>
          </a:ln>
        </p:spPr>
      </p:pic>
      <p:sp>
        <p:nvSpPr>
          <p:cNvPr id="7" name="6 Rectángulo"/>
          <p:cNvSpPr/>
          <p:nvPr/>
        </p:nvSpPr>
        <p:spPr>
          <a:xfrm>
            <a:off x="536224" y="5329540"/>
            <a:ext cx="5474052" cy="669157"/>
          </a:xfrm>
          <a:prstGeom prst="rect">
            <a:avLst/>
          </a:prstGeom>
          <a:solidFill>
            <a:srgbClr val="FFFFFF">
              <a:alpha val="0"/>
            </a:srgbClr>
          </a:solid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r>
              <a:rPr lang="es-ES_tradnl" sz="1400" dirty="0">
                <a:solidFill>
                  <a:srgbClr val="000000"/>
                </a:solidFill>
                <a:latin typeface="+mj-lt"/>
                <a:ea typeface="Times New Roman"/>
              </a:rPr>
              <a:t>Instalación de 80 acometidas de alcantarillado sanitario en la comunidad San Roque y Centroamérica, San Vicente.</a:t>
            </a:r>
            <a:endParaRPr lang="es-SV" sz="1400" dirty="0">
              <a:solidFill>
                <a:srgbClr val="000000"/>
              </a:solidFill>
              <a:latin typeface="+mj-lt"/>
              <a:ea typeface="Times New Roman"/>
            </a:endParaRPr>
          </a:p>
        </p:txBody>
      </p:sp>
      <p:pic>
        <p:nvPicPr>
          <p:cNvPr id="18" name="17 Imagen" descr="IMG-20160629-WA0009"/>
          <p:cNvPicPr/>
          <p:nvPr/>
        </p:nvPicPr>
        <p:blipFill>
          <a:blip r:embed="rId5">
            <a:extLst>
              <a:ext uri="{28A0092B-C50C-407E-A947-70E740481C1C}">
                <a14:useLocalDpi xmlns:a14="http://schemas.microsoft.com/office/drawing/2010/main" val="0"/>
              </a:ext>
            </a:extLst>
          </a:blip>
          <a:srcRect/>
          <a:stretch>
            <a:fillRect/>
          </a:stretch>
        </p:blipFill>
        <p:spPr bwMode="auto">
          <a:xfrm>
            <a:off x="8371304" y="2567805"/>
            <a:ext cx="1607820" cy="2710180"/>
          </a:xfrm>
          <a:prstGeom prst="rect">
            <a:avLst/>
          </a:prstGeom>
          <a:noFill/>
          <a:ln>
            <a:noFill/>
          </a:ln>
        </p:spPr>
      </p:pic>
      <p:pic>
        <p:nvPicPr>
          <p:cNvPr id="19" name="18 Imagen" descr="IMG-20160629-WA0011"/>
          <p:cNvPicPr/>
          <p:nvPr/>
        </p:nvPicPr>
        <p:blipFill>
          <a:blip r:embed="rId6">
            <a:extLst>
              <a:ext uri="{28A0092B-C50C-407E-A947-70E740481C1C}">
                <a14:useLocalDpi xmlns:a14="http://schemas.microsoft.com/office/drawing/2010/main" val="0"/>
              </a:ext>
            </a:extLst>
          </a:blip>
          <a:srcRect/>
          <a:stretch>
            <a:fillRect/>
          </a:stretch>
        </p:blipFill>
        <p:spPr bwMode="auto">
          <a:xfrm>
            <a:off x="6552664" y="2567170"/>
            <a:ext cx="1588770" cy="2710180"/>
          </a:xfrm>
          <a:prstGeom prst="rect">
            <a:avLst/>
          </a:prstGeom>
          <a:noFill/>
          <a:ln>
            <a:noFill/>
          </a:ln>
        </p:spPr>
      </p:pic>
      <p:pic>
        <p:nvPicPr>
          <p:cNvPr id="20" name="19 Imagen" descr="IMG-20160629-WA0012"/>
          <p:cNvPicPr/>
          <p:nvPr/>
        </p:nvPicPr>
        <p:blipFill>
          <a:blip r:embed="rId7">
            <a:extLst>
              <a:ext uri="{28A0092B-C50C-407E-A947-70E740481C1C}">
                <a14:useLocalDpi xmlns:a14="http://schemas.microsoft.com/office/drawing/2010/main" val="0"/>
              </a:ext>
            </a:extLst>
          </a:blip>
          <a:srcRect/>
          <a:stretch>
            <a:fillRect/>
          </a:stretch>
        </p:blipFill>
        <p:spPr bwMode="auto">
          <a:xfrm>
            <a:off x="10186134" y="2569710"/>
            <a:ext cx="1588770" cy="2763520"/>
          </a:xfrm>
          <a:prstGeom prst="rect">
            <a:avLst/>
          </a:prstGeom>
          <a:noFill/>
          <a:ln>
            <a:noFill/>
          </a:ln>
        </p:spPr>
      </p:pic>
      <p:sp>
        <p:nvSpPr>
          <p:cNvPr id="21" name="20 Rectángulo"/>
          <p:cNvSpPr/>
          <p:nvPr/>
        </p:nvSpPr>
        <p:spPr>
          <a:xfrm>
            <a:off x="6564094" y="5464506"/>
            <a:ext cx="5222239" cy="534191"/>
          </a:xfrm>
          <a:prstGeom prst="rect">
            <a:avLst/>
          </a:prstGeom>
          <a:solidFill>
            <a:srgbClr val="FFFFFF">
              <a:alpha val="0"/>
            </a:srgbClr>
          </a:solid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lvl="2" algn="ctr"/>
            <a:r>
              <a:rPr lang="es-ES_tradnl" sz="1400" dirty="0">
                <a:latin typeface="+mj-lt"/>
                <a:cs typeface="Times New Roman" pitchFamily="18" charset="0"/>
              </a:rPr>
              <a:t>Instalación de 80 acometidas de </a:t>
            </a:r>
            <a:r>
              <a:rPr lang="es-ES_tradnl" sz="1400" dirty="0" smtClean="0">
                <a:latin typeface="+mj-lt"/>
                <a:cs typeface="Times New Roman" pitchFamily="18" charset="0"/>
              </a:rPr>
              <a:t>alcantarillado sanitario</a:t>
            </a:r>
            <a:r>
              <a:rPr lang="es-ES_tradnl" sz="1400" dirty="0">
                <a:latin typeface="+mj-lt"/>
                <a:cs typeface="Times New Roman" pitchFamily="18" charset="0"/>
              </a:rPr>
              <a:t>, colonia California, San Vicente.</a:t>
            </a:r>
            <a:endParaRPr lang="es-SV" sz="1400" dirty="0">
              <a:latin typeface="+mj-lt"/>
              <a:cs typeface="Times New Roman" pitchFamily="18" charset="0"/>
            </a:endParaRPr>
          </a:p>
          <a:p>
            <a:pPr algn="ctr"/>
            <a:endParaRPr lang="es-SV" sz="1400" dirty="0">
              <a:solidFill>
                <a:srgbClr val="000000"/>
              </a:solidFill>
              <a:latin typeface="+mj-lt"/>
              <a:ea typeface="Times New Roman"/>
            </a:endParaRPr>
          </a:p>
        </p:txBody>
      </p:sp>
    </p:spTree>
    <p:extLst>
      <p:ext uri="{BB962C8B-B14F-4D97-AF65-F5344CB8AC3E}">
        <p14:creationId xmlns:p14="http://schemas.microsoft.com/office/powerpoint/2010/main" val="1655090937"/>
      </p:ext>
    </p:extLst>
  </p:cSld>
  <p:clrMapOvr>
    <a:masterClrMapping/>
  </p:clrMapOvr>
  <p:transition>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2"/>
          <p:cNvSpPr/>
          <p:nvPr/>
        </p:nvSpPr>
        <p:spPr>
          <a:xfrm>
            <a:off x="404884" y="351002"/>
            <a:ext cx="11382232" cy="584775"/>
          </a:xfrm>
          <a:prstGeom prst="rect">
            <a:avLst/>
          </a:prstGeom>
        </p:spPr>
        <p:txBody>
          <a:bodyPr wrap="square">
            <a:spAutoFit/>
          </a:bodyPr>
          <a:lstStyle/>
          <a:p>
            <a:pPr lvl="0"/>
            <a:r>
              <a:rPr lang="es-SV" sz="3200" b="1" dirty="0" smtClean="0">
                <a:solidFill>
                  <a:schemeClr val="tx2"/>
                </a:solidFill>
                <a:latin typeface="+mj-lt"/>
                <a:ea typeface="+mj-ea"/>
                <a:cs typeface="+mj-cs"/>
              </a:rPr>
              <a:t>Región Occidental</a:t>
            </a:r>
          </a:p>
        </p:txBody>
      </p:sp>
      <p:sp>
        <p:nvSpPr>
          <p:cNvPr id="5" name="4 Rectángulo"/>
          <p:cNvSpPr/>
          <p:nvPr/>
        </p:nvSpPr>
        <p:spPr>
          <a:xfrm>
            <a:off x="273202" y="1249045"/>
            <a:ext cx="11613998" cy="369332"/>
          </a:xfrm>
          <a:prstGeom prst="rect">
            <a:avLst/>
          </a:prstGeom>
          <a:noFill/>
        </p:spPr>
        <p:txBody>
          <a:bodyPr wrap="square" rtlCol="0">
            <a:spAutoFit/>
          </a:bodyPr>
          <a:lstStyle/>
          <a:p>
            <a:pPr algn="just"/>
            <a:r>
              <a:rPr lang="es-ES_tradnl" b="1" dirty="0"/>
              <a:t>Rehabilitación de sistema de agua potable en San Francisco Menéndez.</a:t>
            </a:r>
            <a:endParaRPr lang="es-SV" b="1" dirty="0"/>
          </a:p>
        </p:txBody>
      </p:sp>
      <p:sp>
        <p:nvSpPr>
          <p:cNvPr id="6" name="5 Rectángulo"/>
          <p:cNvSpPr/>
          <p:nvPr/>
        </p:nvSpPr>
        <p:spPr>
          <a:xfrm>
            <a:off x="273202" y="2028671"/>
            <a:ext cx="3853217" cy="4247317"/>
          </a:xfrm>
          <a:prstGeom prst="rect">
            <a:avLst/>
          </a:prstGeom>
          <a:noFill/>
        </p:spPr>
        <p:txBody>
          <a:bodyPr wrap="square" rtlCol="0">
            <a:spAutoFit/>
          </a:bodyPr>
          <a:lstStyle/>
          <a:p>
            <a:pPr algn="just"/>
            <a:r>
              <a:rPr lang="es-SV" dirty="0"/>
              <a:t>El proyecto consistió en la incorporación de la captación San Francisco, construcción de filtro de arena de flujo ascendente, instalación de 1,002 m. de línea de aducción de tubería 3 pulgadas de diámetro de PVC y hierro fundido, desde la captación hasta el tanque El </a:t>
            </a:r>
            <a:r>
              <a:rPr lang="es-SV" dirty="0" err="1"/>
              <a:t>Tegal</a:t>
            </a:r>
            <a:r>
              <a:rPr lang="es-SV" dirty="0"/>
              <a:t>, con el fin de beneficiar a </a:t>
            </a:r>
            <a:r>
              <a:rPr lang="es-SV" b="1" dirty="0"/>
              <a:t>1,700 familias </a:t>
            </a:r>
            <a:r>
              <a:rPr lang="es-SV" dirty="0"/>
              <a:t>del área urbana y periurbana. Este proyecto se ejecutó con recursos propios de la institución y la colaboración de la comunidad, ascendiendo en costos a  </a:t>
            </a:r>
            <a:r>
              <a:rPr lang="es-SV" b="1" dirty="0"/>
              <a:t>$</a:t>
            </a:r>
            <a:r>
              <a:rPr lang="es-ES_tradnl" b="1" dirty="0"/>
              <a:t>143,208.29</a:t>
            </a:r>
            <a:r>
              <a:rPr lang="es-SV" dirty="0"/>
              <a:t>.</a:t>
            </a:r>
            <a:endParaRPr lang="es-SV" dirty="0">
              <a:effectLst/>
            </a:endParaRPr>
          </a:p>
        </p:txBody>
      </p:sp>
      <p:grpSp>
        <p:nvGrpSpPr>
          <p:cNvPr id="2" name="1 Grupo"/>
          <p:cNvGrpSpPr/>
          <p:nvPr/>
        </p:nvGrpSpPr>
        <p:grpSpPr>
          <a:xfrm>
            <a:off x="4512051" y="2562441"/>
            <a:ext cx="7289344" cy="3001992"/>
            <a:chOff x="4752426" y="1982268"/>
            <a:chExt cx="5727669" cy="2358843"/>
          </a:xfrm>
        </p:grpSpPr>
        <p:grpSp>
          <p:nvGrpSpPr>
            <p:cNvPr id="10" name="9 Grupo"/>
            <p:cNvGrpSpPr/>
            <p:nvPr/>
          </p:nvGrpSpPr>
          <p:grpSpPr>
            <a:xfrm>
              <a:off x="7458726" y="1982268"/>
              <a:ext cx="3021369" cy="2358843"/>
              <a:chOff x="-73611" y="0"/>
              <a:chExt cx="2747582" cy="2145591"/>
            </a:xfrm>
          </p:grpSpPr>
          <p:sp>
            <p:nvSpPr>
              <p:cNvPr id="15" name="Cuadro de texto 2"/>
              <p:cNvSpPr txBox="1">
                <a:spLocks noChangeArrowheads="1"/>
              </p:cNvSpPr>
              <p:nvPr/>
            </p:nvSpPr>
            <p:spPr bwMode="auto">
              <a:xfrm>
                <a:off x="-73611" y="1867296"/>
                <a:ext cx="2695575" cy="27829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400">
                    <a:effectLst/>
                    <a:latin typeface="+mj-lt"/>
                    <a:ea typeface="Times New Roman"/>
                  </a:rPr>
                  <a:t>Instalación de tubería de hierro fundido</a:t>
                </a:r>
                <a:endParaRPr lang="es-SV" sz="2000">
                  <a:effectLst/>
                  <a:latin typeface="+mj-lt"/>
                  <a:ea typeface="Times New Roman"/>
                </a:endParaRPr>
              </a:p>
            </p:txBody>
          </p:sp>
          <p:pic>
            <p:nvPicPr>
              <p:cNvPr id="16"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77" y="0"/>
                <a:ext cx="2506994" cy="1880245"/>
              </a:xfrm>
              <a:prstGeom prst="rect">
                <a:avLst/>
              </a:prstGeom>
              <a:ln w="19050" cap="sq">
                <a:noFill/>
                <a:prstDash val="solid"/>
                <a:miter lim="800000"/>
              </a:ln>
              <a:effectLst/>
            </p:spPr>
          </p:pic>
        </p:grpSp>
        <p:grpSp>
          <p:nvGrpSpPr>
            <p:cNvPr id="12" name="11 Grupo"/>
            <p:cNvGrpSpPr/>
            <p:nvPr/>
          </p:nvGrpSpPr>
          <p:grpSpPr>
            <a:xfrm>
              <a:off x="4752426" y="1982269"/>
              <a:ext cx="2814356" cy="2329517"/>
              <a:chOff x="100099" y="-31749"/>
              <a:chExt cx="2814356" cy="2329517"/>
            </a:xfrm>
          </p:grpSpPr>
          <p:sp>
            <p:nvSpPr>
              <p:cNvPr id="13" name="Cuadro de texto 2"/>
              <p:cNvSpPr txBox="1">
                <a:spLocks noChangeArrowheads="1"/>
              </p:cNvSpPr>
              <p:nvPr/>
            </p:nvSpPr>
            <p:spPr bwMode="auto">
              <a:xfrm>
                <a:off x="100099" y="2035375"/>
                <a:ext cx="2814356" cy="262393"/>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400" dirty="0">
                    <a:effectLst/>
                    <a:latin typeface="+mj-lt"/>
                    <a:ea typeface="Times New Roman"/>
                  </a:rPr>
                  <a:t>Construcción de captación en río San Francisco</a:t>
                </a:r>
                <a:endParaRPr lang="es-SV" sz="2000" dirty="0">
                  <a:effectLst/>
                  <a:latin typeface="+mj-lt"/>
                  <a:ea typeface="Times New Roman"/>
                </a:endParaRPr>
              </a:p>
            </p:txBody>
          </p:sp>
          <p:pic>
            <p:nvPicPr>
              <p:cNvPr id="14" name="13 Imagen" descr="C:\CATASTRO_ROCC\AÑO 2016\INFORMES GERENCIA\REUNION QUINCENAL\20160407\SFM\IMG_66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19" y="-31749"/>
                <a:ext cx="2737417" cy="2052889"/>
              </a:xfrm>
              <a:prstGeom prst="rect">
                <a:avLst/>
              </a:prstGeom>
              <a:noFill/>
              <a:ln>
                <a:noFill/>
              </a:ln>
            </p:spPr>
          </p:pic>
        </p:grpSp>
      </p:grpSp>
    </p:spTree>
    <p:extLst>
      <p:ext uri="{BB962C8B-B14F-4D97-AF65-F5344CB8AC3E}">
        <p14:creationId xmlns:p14="http://schemas.microsoft.com/office/powerpoint/2010/main" val="354805393"/>
      </p:ext>
    </p:extLst>
  </p:cSld>
  <p:clrMapOvr>
    <a:masterClrMapping/>
  </p:clrMapOvr>
  <p:transition>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3202" y="284446"/>
            <a:ext cx="11613998" cy="646331"/>
          </a:xfrm>
          <a:prstGeom prst="rect">
            <a:avLst/>
          </a:prstGeom>
          <a:noFill/>
        </p:spPr>
        <p:txBody>
          <a:bodyPr wrap="square" rtlCol="0">
            <a:spAutoFit/>
          </a:bodyPr>
          <a:lstStyle/>
          <a:p>
            <a:pPr algn="ctr"/>
            <a:r>
              <a:rPr lang="es-ES_tradnl" b="1" dirty="0">
                <a:solidFill>
                  <a:schemeClr val="tx2"/>
                </a:solidFill>
              </a:rPr>
              <a:t>Incorporación de pozo La Magdalena al sistema de agua potable del municipio de </a:t>
            </a:r>
            <a:r>
              <a:rPr lang="es-ES_tradnl" b="1" dirty="0" err="1">
                <a:solidFill>
                  <a:schemeClr val="tx2"/>
                </a:solidFill>
              </a:rPr>
              <a:t>Acajutla</a:t>
            </a:r>
            <a:r>
              <a:rPr lang="es-ES_tradnl" b="1" dirty="0">
                <a:solidFill>
                  <a:schemeClr val="tx2"/>
                </a:solidFill>
              </a:rPr>
              <a:t>, departamento</a:t>
            </a:r>
            <a:r>
              <a:rPr lang="es-SV" b="1" dirty="0">
                <a:solidFill>
                  <a:schemeClr val="tx2"/>
                </a:solidFill>
              </a:rPr>
              <a:t> de Sonsonate</a:t>
            </a:r>
            <a:r>
              <a:rPr lang="es-ES_tradnl" b="1" dirty="0">
                <a:solidFill>
                  <a:schemeClr val="tx2"/>
                </a:solidFill>
              </a:rPr>
              <a:t>.</a:t>
            </a:r>
            <a:endParaRPr lang="es-SV" b="1" dirty="0">
              <a:solidFill>
                <a:schemeClr val="tx2"/>
              </a:solidFill>
            </a:endParaRPr>
          </a:p>
        </p:txBody>
      </p:sp>
      <p:sp>
        <p:nvSpPr>
          <p:cNvPr id="6" name="5 Rectángulo"/>
          <p:cNvSpPr/>
          <p:nvPr/>
        </p:nvSpPr>
        <p:spPr>
          <a:xfrm>
            <a:off x="419100" y="1559925"/>
            <a:ext cx="4043717" cy="4524315"/>
          </a:xfrm>
          <a:prstGeom prst="rect">
            <a:avLst/>
          </a:prstGeom>
          <a:noFill/>
        </p:spPr>
        <p:txBody>
          <a:bodyPr wrap="square" rtlCol="0">
            <a:spAutoFit/>
          </a:bodyPr>
          <a:lstStyle/>
          <a:p>
            <a:pPr algn="just"/>
            <a:r>
              <a:rPr lang="es-SV" dirty="0"/>
              <a:t>El proyecto consistió en la construcción de caseta de controles, incorporación de pozo profundo</a:t>
            </a:r>
            <a:r>
              <a:rPr lang="es-SV" dirty="0" smtClean="0"/>
              <a:t>, equipamiento </a:t>
            </a:r>
            <a:r>
              <a:rPr lang="es-SV" dirty="0"/>
              <a:t>electromecánico, instalación de sub estación eléctrica e instalación de 400 metros de línea de </a:t>
            </a:r>
            <a:r>
              <a:rPr lang="es-SV" dirty="0" err="1"/>
              <a:t>impelencia</a:t>
            </a:r>
            <a:r>
              <a:rPr lang="es-SV" dirty="0"/>
              <a:t> de tubería de 8 pulgadas de diámetro de hierro fundido, desde el pozo al tanque La Magdalena. La población beneficiada es </a:t>
            </a:r>
            <a:r>
              <a:rPr lang="es-SV" b="1" dirty="0"/>
              <a:t>de 26,072 habitantes</a:t>
            </a:r>
            <a:r>
              <a:rPr lang="es-SV" dirty="0"/>
              <a:t> del área urbana del municipio de </a:t>
            </a:r>
            <a:r>
              <a:rPr lang="es-SV" dirty="0" err="1"/>
              <a:t>Acajutla</a:t>
            </a:r>
            <a:r>
              <a:rPr lang="es-SV" dirty="0"/>
              <a:t>. Este proyecto se ejecutó con recursos propios de la institución y su costo ascendió a </a:t>
            </a:r>
            <a:r>
              <a:rPr lang="es-SV" b="1" dirty="0"/>
              <a:t>$300,000.00</a:t>
            </a:r>
            <a:r>
              <a:rPr lang="es-SV" dirty="0"/>
              <a:t>.</a:t>
            </a:r>
          </a:p>
          <a:p>
            <a:endParaRPr lang="es-SV" dirty="0">
              <a:effectLst/>
            </a:endParaRPr>
          </a:p>
        </p:txBody>
      </p:sp>
      <p:grpSp>
        <p:nvGrpSpPr>
          <p:cNvPr id="17" name="16 Grupo"/>
          <p:cNvGrpSpPr/>
          <p:nvPr/>
        </p:nvGrpSpPr>
        <p:grpSpPr>
          <a:xfrm>
            <a:off x="4818136" y="1092967"/>
            <a:ext cx="6605516" cy="5464973"/>
            <a:chOff x="0" y="0"/>
            <a:chExt cx="5141314" cy="4253479"/>
          </a:xfrm>
        </p:grpSpPr>
        <p:sp>
          <p:nvSpPr>
            <p:cNvPr id="18" name="Cuadro de texto 2"/>
            <p:cNvSpPr txBox="1">
              <a:spLocks noChangeArrowheads="1"/>
            </p:cNvSpPr>
            <p:nvPr/>
          </p:nvSpPr>
          <p:spPr bwMode="auto">
            <a:xfrm>
              <a:off x="0" y="1868557"/>
              <a:ext cx="2695575" cy="26987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100" dirty="0">
                  <a:effectLst/>
                  <a:latin typeface="+mj-lt"/>
                  <a:ea typeface="Times New Roman"/>
                </a:rPr>
                <a:t>Construcción de caseta de controles</a:t>
              </a:r>
              <a:endParaRPr lang="es-SV" sz="1600" dirty="0">
                <a:effectLst/>
                <a:latin typeface="+mj-lt"/>
                <a:ea typeface="Times New Roman"/>
              </a:endParaRPr>
            </a:p>
          </p:txBody>
        </p:sp>
        <p:sp>
          <p:nvSpPr>
            <p:cNvPr id="19" name="Cuadro de texto 2"/>
            <p:cNvSpPr txBox="1">
              <a:spLocks noChangeArrowheads="1"/>
            </p:cNvSpPr>
            <p:nvPr/>
          </p:nvSpPr>
          <p:spPr bwMode="auto">
            <a:xfrm>
              <a:off x="103367" y="3983604"/>
              <a:ext cx="2695575" cy="26987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100" dirty="0">
                  <a:effectLst/>
                  <a:latin typeface="+mj-lt"/>
                  <a:ea typeface="Times New Roman"/>
                </a:rPr>
                <a:t>Instalación de cabezal de descarga </a:t>
              </a:r>
              <a:endParaRPr lang="es-SV" sz="1600" dirty="0">
                <a:effectLst/>
                <a:latin typeface="+mj-lt"/>
                <a:ea typeface="Times New Roman"/>
              </a:endParaRPr>
            </a:p>
          </p:txBody>
        </p:sp>
        <p:pic>
          <p:nvPicPr>
            <p:cNvPr id="20" name="31 Imagen" descr="C:\Users\aacosta\Desktop\MAGDALENA\Foto001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929" y="2138901"/>
              <a:ext cx="2503805" cy="1877060"/>
            </a:xfrm>
            <a:prstGeom prst="rect">
              <a:avLst/>
            </a:prstGeom>
            <a:ln w="19050" cap="sq">
              <a:noFill/>
              <a:prstDash val="solid"/>
              <a:miter lim="800000"/>
            </a:ln>
            <a:effectLst/>
          </p:spPr>
        </p:pic>
        <p:pic>
          <p:nvPicPr>
            <p:cNvPr id="21" name="12 Imagen" descr="G:\BlackBerry\camera\IMG-20140208-0055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26" y="0"/>
              <a:ext cx="2503805" cy="1876425"/>
            </a:xfrm>
            <a:prstGeom prst="rect">
              <a:avLst/>
            </a:prstGeom>
            <a:ln w="19050" cap="sq">
              <a:noFill/>
              <a:prstDash val="solid"/>
              <a:miter lim="800000"/>
            </a:ln>
            <a:effectLst/>
          </p:spPr>
        </p:pic>
        <p:pic>
          <p:nvPicPr>
            <p:cNvPr id="22"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8890" y="0"/>
              <a:ext cx="2212424" cy="3938470"/>
            </a:xfrm>
            <a:prstGeom prst="rect">
              <a:avLst/>
            </a:prstGeom>
            <a:ln w="19050" cap="sq">
              <a:noFill/>
              <a:prstDash val="solid"/>
              <a:miter lim="800000"/>
            </a:ln>
            <a:effectLst/>
          </p:spPr>
        </p:pic>
        <p:sp>
          <p:nvSpPr>
            <p:cNvPr id="23" name="Cuadro de texto 2"/>
            <p:cNvSpPr txBox="1">
              <a:spLocks noChangeArrowheads="1"/>
            </p:cNvSpPr>
            <p:nvPr/>
          </p:nvSpPr>
          <p:spPr bwMode="auto">
            <a:xfrm>
              <a:off x="2867188" y="3978398"/>
              <a:ext cx="2171700" cy="26225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100" dirty="0">
                  <a:effectLst/>
                  <a:latin typeface="+mj-lt"/>
                  <a:ea typeface="Times New Roman"/>
                </a:rPr>
                <a:t>Equipamiento de pozo</a:t>
              </a:r>
              <a:endParaRPr lang="es-SV" sz="1600" dirty="0">
                <a:effectLst/>
                <a:latin typeface="+mj-lt"/>
                <a:ea typeface="Times New Roman"/>
              </a:endParaRPr>
            </a:p>
          </p:txBody>
        </p:sp>
      </p:grpSp>
    </p:spTree>
    <p:extLst>
      <p:ext uri="{BB962C8B-B14F-4D97-AF65-F5344CB8AC3E}">
        <p14:creationId xmlns:p14="http://schemas.microsoft.com/office/powerpoint/2010/main" val="3598382234"/>
      </p:ext>
    </p:extLst>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3202" y="389221"/>
            <a:ext cx="5267789" cy="646331"/>
          </a:xfrm>
          <a:prstGeom prst="rect">
            <a:avLst/>
          </a:prstGeom>
          <a:noFill/>
        </p:spPr>
        <p:txBody>
          <a:bodyPr wrap="square" rtlCol="0">
            <a:spAutoFit/>
          </a:bodyPr>
          <a:lstStyle/>
          <a:p>
            <a:pPr algn="ctr"/>
            <a:r>
              <a:rPr lang="es-ES_tradnl" b="1" dirty="0">
                <a:solidFill>
                  <a:schemeClr val="tx2"/>
                </a:solidFill>
              </a:rPr>
              <a:t>Construcción del laboratorio en la región Occidental</a:t>
            </a:r>
            <a:endParaRPr lang="es-SV" b="1" dirty="0">
              <a:solidFill>
                <a:schemeClr val="tx2"/>
              </a:solidFill>
            </a:endParaRPr>
          </a:p>
        </p:txBody>
      </p:sp>
      <p:sp>
        <p:nvSpPr>
          <p:cNvPr id="2" name="1 Rectángulo"/>
          <p:cNvSpPr/>
          <p:nvPr/>
        </p:nvSpPr>
        <p:spPr>
          <a:xfrm>
            <a:off x="273202" y="986388"/>
            <a:ext cx="5267789" cy="1477328"/>
          </a:xfrm>
          <a:prstGeom prst="rect">
            <a:avLst/>
          </a:prstGeom>
        </p:spPr>
        <p:txBody>
          <a:bodyPr wrap="square">
            <a:spAutoFit/>
          </a:bodyPr>
          <a:lstStyle/>
          <a:p>
            <a:pPr algn="just"/>
            <a:r>
              <a:rPr lang="es-ES_tradnl" dirty="0"/>
              <a:t>Remodelación y ampliación del laboratorio de la región Occidental por un monto de $60,000 provenientes de fondos propios. Este laboratorio se ubica en el plantel de bombeo El Estadio</a:t>
            </a:r>
            <a:r>
              <a:rPr lang="es-SV" dirty="0"/>
              <a:t>, en el municipio de Santa Ana.</a:t>
            </a:r>
            <a:endParaRPr lang="es-SV" dirty="0">
              <a:effectLst/>
            </a:endParaRPr>
          </a:p>
        </p:txBody>
      </p:sp>
      <p:pic>
        <p:nvPicPr>
          <p:cNvPr id="13" name="4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071" y="2603343"/>
            <a:ext cx="2776050" cy="3700417"/>
          </a:xfrm>
          <a:prstGeom prst="rect">
            <a:avLst/>
          </a:prstGeom>
          <a:noFill/>
          <a:ln>
            <a:noFill/>
          </a:ln>
          <a:extLst/>
        </p:spPr>
      </p:pic>
      <p:sp>
        <p:nvSpPr>
          <p:cNvPr id="14" name="13 Rectángulo"/>
          <p:cNvSpPr/>
          <p:nvPr/>
        </p:nvSpPr>
        <p:spPr>
          <a:xfrm>
            <a:off x="1519071" y="6300473"/>
            <a:ext cx="2776050" cy="4092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400" dirty="0">
                <a:solidFill>
                  <a:srgbClr val="000000"/>
                </a:solidFill>
                <a:effectLst/>
                <a:latin typeface="+mj-lt"/>
                <a:ea typeface="Times New Roman"/>
              </a:rPr>
              <a:t>Fachada principal del laboratorio </a:t>
            </a:r>
            <a:endParaRPr lang="es-SV" sz="2400" dirty="0">
              <a:effectLst/>
              <a:latin typeface="+mj-lt"/>
              <a:ea typeface="Times New Roman"/>
            </a:endParaRPr>
          </a:p>
        </p:txBody>
      </p:sp>
      <p:sp>
        <p:nvSpPr>
          <p:cNvPr id="3" name="2 Rectángulo"/>
          <p:cNvSpPr/>
          <p:nvPr/>
        </p:nvSpPr>
        <p:spPr>
          <a:xfrm>
            <a:off x="5954973" y="296888"/>
            <a:ext cx="6096000" cy="923330"/>
          </a:xfrm>
          <a:prstGeom prst="rect">
            <a:avLst/>
          </a:prstGeom>
        </p:spPr>
        <p:txBody>
          <a:bodyPr>
            <a:spAutoFit/>
          </a:bodyPr>
          <a:lstStyle/>
          <a:p>
            <a:pPr algn="ctr"/>
            <a:r>
              <a:rPr lang="es-SV" b="1" dirty="0" smtClean="0">
                <a:solidFill>
                  <a:schemeClr val="tx2"/>
                </a:solidFill>
              </a:rPr>
              <a:t>Reparación de tuberías de aguas negras en comunidad </a:t>
            </a:r>
            <a:r>
              <a:rPr lang="es-SV" b="1" dirty="0" err="1" smtClean="0">
                <a:solidFill>
                  <a:schemeClr val="tx2"/>
                </a:solidFill>
              </a:rPr>
              <a:t>Acaxual</a:t>
            </a:r>
            <a:r>
              <a:rPr lang="es-SV" b="1" dirty="0" smtClean="0">
                <a:solidFill>
                  <a:schemeClr val="tx2"/>
                </a:solidFill>
              </a:rPr>
              <a:t> I, Los Morritos, casco urbano de </a:t>
            </a:r>
            <a:r>
              <a:rPr lang="es-SV" b="1" dirty="0" err="1" smtClean="0">
                <a:solidFill>
                  <a:schemeClr val="tx2"/>
                </a:solidFill>
              </a:rPr>
              <a:t>Acajutla</a:t>
            </a:r>
            <a:r>
              <a:rPr lang="es-SV" b="1" dirty="0" smtClean="0">
                <a:solidFill>
                  <a:schemeClr val="tx2"/>
                </a:solidFill>
              </a:rPr>
              <a:t>, departamento de Sonsonate.</a:t>
            </a:r>
            <a:endParaRPr lang="es-SV" dirty="0">
              <a:solidFill>
                <a:schemeClr val="tx2"/>
              </a:solidFill>
            </a:endParaRPr>
          </a:p>
        </p:txBody>
      </p:sp>
      <p:sp>
        <p:nvSpPr>
          <p:cNvPr id="4" name="3 Rectángulo"/>
          <p:cNvSpPr/>
          <p:nvPr/>
        </p:nvSpPr>
        <p:spPr>
          <a:xfrm>
            <a:off x="5954973" y="1381712"/>
            <a:ext cx="6096000" cy="2031325"/>
          </a:xfrm>
          <a:prstGeom prst="rect">
            <a:avLst/>
          </a:prstGeom>
        </p:spPr>
        <p:txBody>
          <a:bodyPr>
            <a:spAutoFit/>
          </a:bodyPr>
          <a:lstStyle/>
          <a:p>
            <a:pPr algn="just"/>
            <a:r>
              <a:rPr lang="es-SV" dirty="0"/>
              <a:t>Este proyecto se ejecutó con recursos del Fondo General de la Nación (FGEN), por un monto de $53,449.94, beneficiando a 188 habitantes de la zona. Se abasteció a 7 viviendas que no contaban con el servicio de agua potable, para lo cual se amplió la red ya existente. En el caso del alcantarillado sanitario se benefició a  21 familias de la comunidad que no contaban con dicho servicio.</a:t>
            </a:r>
          </a:p>
        </p:txBody>
      </p:sp>
      <p:pic>
        <p:nvPicPr>
          <p:cNvPr id="28" name="27 Imagen" descr="cid:image050.jpg@01D179F5.90EE4DA0"/>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534727" y="3609581"/>
            <a:ext cx="2950845" cy="1866737"/>
          </a:xfrm>
          <a:prstGeom prst="rect">
            <a:avLst/>
          </a:prstGeom>
          <a:noFill/>
          <a:ln>
            <a:noFill/>
          </a:ln>
        </p:spPr>
      </p:pic>
      <p:sp>
        <p:nvSpPr>
          <p:cNvPr id="29" name="28 Rectángulo"/>
          <p:cNvSpPr/>
          <p:nvPr/>
        </p:nvSpPr>
        <p:spPr>
          <a:xfrm>
            <a:off x="6585764" y="5681035"/>
            <a:ext cx="2615637" cy="30207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400" dirty="0">
                <a:solidFill>
                  <a:srgbClr val="000000"/>
                </a:solidFill>
                <a:effectLst/>
                <a:latin typeface="+mj-lt"/>
                <a:ea typeface="Times New Roman"/>
              </a:rPr>
              <a:t>Reparación de calles y accesos</a:t>
            </a:r>
            <a:endParaRPr lang="es-SV" sz="2000" dirty="0">
              <a:effectLst/>
              <a:latin typeface="+mj-lt"/>
              <a:ea typeface="Times New Roman"/>
            </a:endParaRPr>
          </a:p>
        </p:txBody>
      </p:sp>
      <p:pic>
        <p:nvPicPr>
          <p:cNvPr id="26" name="Picture 4" descr="image00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84297" y="3351104"/>
            <a:ext cx="1659698" cy="2950631"/>
          </a:xfrm>
          <a:prstGeom prst="rect">
            <a:avLst/>
          </a:prstGeom>
          <a:ln w="1905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27" name="26 Rectángulo"/>
          <p:cNvSpPr/>
          <p:nvPr/>
        </p:nvSpPr>
        <p:spPr>
          <a:xfrm>
            <a:off x="9485573" y="6373249"/>
            <a:ext cx="1985645" cy="40564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400" dirty="0">
                <a:solidFill>
                  <a:srgbClr val="000000"/>
                </a:solidFill>
                <a:effectLst/>
                <a:latin typeface="+mj-lt"/>
                <a:ea typeface="Times New Roman"/>
              </a:rPr>
              <a:t>Instalación de tubería </a:t>
            </a:r>
            <a:endParaRPr lang="es-SV" sz="2000" dirty="0">
              <a:effectLst/>
              <a:latin typeface="+mj-lt"/>
              <a:ea typeface="Times New Roman"/>
            </a:endParaRPr>
          </a:p>
        </p:txBody>
      </p:sp>
    </p:spTree>
    <p:extLst>
      <p:ext uri="{BB962C8B-B14F-4D97-AF65-F5344CB8AC3E}">
        <p14:creationId xmlns:p14="http://schemas.microsoft.com/office/powerpoint/2010/main" val="1007834707"/>
      </p:ext>
    </p:extLst>
  </p:cSld>
  <p:clrMapOvr>
    <a:masterClrMapping/>
  </p:clrMapOvr>
  <p:transition>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2"/>
          <p:cNvSpPr/>
          <p:nvPr/>
        </p:nvSpPr>
        <p:spPr>
          <a:xfrm>
            <a:off x="404884" y="351002"/>
            <a:ext cx="11382232" cy="584775"/>
          </a:xfrm>
          <a:prstGeom prst="rect">
            <a:avLst/>
          </a:prstGeom>
        </p:spPr>
        <p:txBody>
          <a:bodyPr wrap="square">
            <a:spAutoFit/>
          </a:bodyPr>
          <a:lstStyle/>
          <a:p>
            <a:pPr lvl="0"/>
            <a:r>
              <a:rPr lang="es-SV" sz="3200" b="1" dirty="0" smtClean="0">
                <a:solidFill>
                  <a:schemeClr val="tx2"/>
                </a:solidFill>
                <a:latin typeface="+mj-lt"/>
                <a:ea typeface="+mj-ea"/>
                <a:cs typeface="+mj-cs"/>
              </a:rPr>
              <a:t>Región Oriental</a:t>
            </a:r>
          </a:p>
        </p:txBody>
      </p:sp>
      <p:sp>
        <p:nvSpPr>
          <p:cNvPr id="5" name="4 Rectángulo"/>
          <p:cNvSpPr/>
          <p:nvPr/>
        </p:nvSpPr>
        <p:spPr>
          <a:xfrm>
            <a:off x="273202" y="1139861"/>
            <a:ext cx="11613998" cy="646331"/>
          </a:xfrm>
          <a:prstGeom prst="rect">
            <a:avLst/>
          </a:prstGeom>
          <a:noFill/>
        </p:spPr>
        <p:txBody>
          <a:bodyPr wrap="square" rtlCol="0">
            <a:spAutoFit/>
          </a:bodyPr>
          <a:lstStyle/>
          <a:p>
            <a:pPr algn="just"/>
            <a:r>
              <a:rPr lang="es-SV" b="1" dirty="0" smtClean="0"/>
              <a:t>Mejoramiento de paso aéreo y sustitución de colector de aguas negras en puente principal de Santa Rosa de Lima, La Unión. </a:t>
            </a:r>
            <a:endParaRPr lang="es-SV" b="1" dirty="0"/>
          </a:p>
        </p:txBody>
      </p:sp>
      <p:sp>
        <p:nvSpPr>
          <p:cNvPr id="3" name="2 Rectángulo"/>
          <p:cNvSpPr/>
          <p:nvPr/>
        </p:nvSpPr>
        <p:spPr>
          <a:xfrm>
            <a:off x="404884" y="2336832"/>
            <a:ext cx="3771331" cy="2585323"/>
          </a:xfrm>
          <a:prstGeom prst="rect">
            <a:avLst/>
          </a:prstGeom>
          <a:noFill/>
        </p:spPr>
        <p:txBody>
          <a:bodyPr wrap="square" rtlCol="0">
            <a:spAutoFit/>
          </a:bodyPr>
          <a:lstStyle/>
          <a:p>
            <a:pPr algn="just"/>
            <a:r>
              <a:rPr lang="es-SV" dirty="0"/>
              <a:t>El proyecto consistió en la sustitución de 36 metros de tubería de 12 pulgadas de diámetro de hierro fundido, además de la reconstrucción del paso aéreo existente en puente de acceso principal de Santa Rosa de Lima. Monto </a:t>
            </a:r>
            <a:r>
              <a:rPr lang="es-SV" dirty="0" smtClean="0"/>
              <a:t>de inversión con </a:t>
            </a:r>
            <a:r>
              <a:rPr lang="es-SV" dirty="0"/>
              <a:t>fondos propios: </a:t>
            </a:r>
            <a:r>
              <a:rPr lang="es-SV" b="1" dirty="0"/>
              <a:t>$17,357.72.</a:t>
            </a:r>
          </a:p>
        </p:txBody>
      </p:sp>
      <p:grpSp>
        <p:nvGrpSpPr>
          <p:cNvPr id="4" name="3 Grupo"/>
          <p:cNvGrpSpPr/>
          <p:nvPr/>
        </p:nvGrpSpPr>
        <p:grpSpPr>
          <a:xfrm>
            <a:off x="5031049" y="1990276"/>
            <a:ext cx="6168787" cy="4814919"/>
            <a:chOff x="5213446" y="1757037"/>
            <a:chExt cx="6168787" cy="4814919"/>
          </a:xfrm>
        </p:grpSpPr>
        <p:pic>
          <p:nvPicPr>
            <p:cNvPr id="18" name="17 Imagen" descr="C:\Documents and Settings\eldre.mata\Escritorio\RENDICION DE CUENTAS2016\PASO AEREO SANTA ROSA\IMG_20160209_1408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0452" y="1786192"/>
              <a:ext cx="2621781" cy="4369675"/>
            </a:xfrm>
            <a:prstGeom prst="rect">
              <a:avLst/>
            </a:prstGeom>
            <a:noFill/>
            <a:ln>
              <a:noFill/>
            </a:ln>
          </p:spPr>
        </p:pic>
        <p:pic>
          <p:nvPicPr>
            <p:cNvPr id="19" name="18 Imagen" descr="C:\Documents and Settings\eldre.mata\Escritorio\RENDICION DE CUENTAS2016\PASO AEREO SANTA ROSA\IMG_20160108_0951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3446" y="1757037"/>
              <a:ext cx="3290642" cy="4387947"/>
            </a:xfrm>
            <a:prstGeom prst="rect">
              <a:avLst/>
            </a:prstGeom>
            <a:noFill/>
            <a:ln>
              <a:noFill/>
            </a:ln>
          </p:spPr>
        </p:pic>
        <p:sp>
          <p:nvSpPr>
            <p:cNvPr id="20" name="Cuadro de texto 2"/>
            <p:cNvSpPr txBox="1">
              <a:spLocks noChangeArrowheads="1"/>
            </p:cNvSpPr>
            <p:nvPr/>
          </p:nvSpPr>
          <p:spPr bwMode="auto">
            <a:xfrm>
              <a:off x="5213447" y="6302722"/>
              <a:ext cx="3290642" cy="269234"/>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600" dirty="0">
                  <a:effectLst/>
                  <a:latin typeface="+mj-lt"/>
                  <a:ea typeface="Times New Roman"/>
                </a:rPr>
                <a:t>Fuga detectada</a:t>
              </a:r>
              <a:endParaRPr lang="es-SV" sz="2400" dirty="0">
                <a:effectLst/>
                <a:latin typeface="+mj-lt"/>
                <a:ea typeface="Times New Roman"/>
              </a:endParaRPr>
            </a:p>
          </p:txBody>
        </p:sp>
        <p:sp>
          <p:nvSpPr>
            <p:cNvPr id="21" name="Cuadro de texto 2"/>
            <p:cNvSpPr txBox="1">
              <a:spLocks noChangeArrowheads="1"/>
            </p:cNvSpPr>
            <p:nvPr/>
          </p:nvSpPr>
          <p:spPr bwMode="auto">
            <a:xfrm>
              <a:off x="8760452" y="6302722"/>
              <a:ext cx="2621781" cy="269234"/>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600" dirty="0">
                  <a:effectLst/>
                  <a:latin typeface="+mj-lt"/>
                  <a:ea typeface="Times New Roman"/>
                </a:rPr>
                <a:t>Tubería reparada </a:t>
              </a:r>
              <a:endParaRPr lang="es-SV" sz="2400" dirty="0">
                <a:effectLst/>
                <a:latin typeface="+mj-lt"/>
                <a:ea typeface="Times New Roman"/>
              </a:endParaRPr>
            </a:p>
          </p:txBody>
        </p:sp>
      </p:grpSp>
    </p:spTree>
    <p:extLst>
      <p:ext uri="{BB962C8B-B14F-4D97-AF65-F5344CB8AC3E}">
        <p14:creationId xmlns:p14="http://schemas.microsoft.com/office/powerpoint/2010/main" val="3098663718"/>
      </p:ext>
    </p:extLst>
  </p:cSld>
  <p:clrMapOvr>
    <a:masterClrMapping/>
  </p:clrMapOvr>
  <p:transition>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3202" y="592774"/>
            <a:ext cx="11613998" cy="646331"/>
          </a:xfrm>
          <a:prstGeom prst="rect">
            <a:avLst/>
          </a:prstGeom>
          <a:noFill/>
        </p:spPr>
        <p:txBody>
          <a:bodyPr wrap="square" rtlCol="0">
            <a:spAutoFit/>
          </a:bodyPr>
          <a:lstStyle/>
          <a:p>
            <a:pPr algn="ctr"/>
            <a:r>
              <a:rPr lang="es-SV" b="1" dirty="0">
                <a:solidFill>
                  <a:schemeClr val="tx2"/>
                </a:solidFill>
              </a:rPr>
              <a:t>Mejoramiento en planta de bombeo El Encantado y profundización de tubería de </a:t>
            </a:r>
            <a:r>
              <a:rPr lang="es-SV" b="1" dirty="0" err="1">
                <a:solidFill>
                  <a:schemeClr val="tx2"/>
                </a:solidFill>
              </a:rPr>
              <a:t>impelencia</a:t>
            </a:r>
            <a:r>
              <a:rPr lang="es-SV" b="1" dirty="0">
                <a:solidFill>
                  <a:schemeClr val="tx2"/>
                </a:solidFill>
              </a:rPr>
              <a:t> en sistema Llano Los Patos, municipio de </a:t>
            </a:r>
            <a:r>
              <a:rPr lang="es-SV" b="1" dirty="0" err="1">
                <a:solidFill>
                  <a:schemeClr val="tx2"/>
                </a:solidFill>
              </a:rPr>
              <a:t>Conchagua</a:t>
            </a:r>
            <a:r>
              <a:rPr lang="es-SV" b="1" dirty="0">
                <a:solidFill>
                  <a:schemeClr val="tx2"/>
                </a:solidFill>
              </a:rPr>
              <a:t>, departamento de La </a:t>
            </a:r>
            <a:r>
              <a:rPr lang="es-SV" b="1" dirty="0" smtClean="0">
                <a:solidFill>
                  <a:schemeClr val="tx2"/>
                </a:solidFill>
              </a:rPr>
              <a:t>Unión </a:t>
            </a:r>
            <a:endParaRPr lang="es-SV" dirty="0">
              <a:solidFill>
                <a:schemeClr val="tx2"/>
              </a:solidFill>
            </a:endParaRPr>
          </a:p>
        </p:txBody>
      </p:sp>
      <p:sp>
        <p:nvSpPr>
          <p:cNvPr id="3" name="2 Rectángulo"/>
          <p:cNvSpPr/>
          <p:nvPr/>
        </p:nvSpPr>
        <p:spPr>
          <a:xfrm>
            <a:off x="242269" y="2336831"/>
            <a:ext cx="3771331" cy="2862322"/>
          </a:xfrm>
          <a:prstGeom prst="rect">
            <a:avLst/>
          </a:prstGeom>
          <a:noFill/>
        </p:spPr>
        <p:txBody>
          <a:bodyPr wrap="square" rtlCol="0">
            <a:spAutoFit/>
          </a:bodyPr>
          <a:lstStyle/>
          <a:p>
            <a:pPr algn="just"/>
            <a:r>
              <a:rPr lang="es-SV" dirty="0"/>
              <a:t>El proyecto consistió en la reparación del acceso a la planta de bombeo, construcción de fosa para desechos de cloro residual, además se realizará la sustitución de 36 metros de tubería de </a:t>
            </a:r>
            <a:r>
              <a:rPr lang="es-SV" dirty="0" err="1"/>
              <a:t>impelencia</a:t>
            </a:r>
            <a:r>
              <a:rPr lang="es-SV" dirty="0"/>
              <a:t> de 8 pulgadas de diámetro de PVC. El monto del proyecto proveniente de fondos propios fue de </a:t>
            </a:r>
            <a:r>
              <a:rPr lang="es-SV" b="1" dirty="0"/>
              <a:t>$11,459.52</a:t>
            </a:r>
            <a:r>
              <a:rPr lang="es-SV" dirty="0"/>
              <a:t>.</a:t>
            </a:r>
          </a:p>
        </p:txBody>
      </p:sp>
      <p:grpSp>
        <p:nvGrpSpPr>
          <p:cNvPr id="10" name="9 Grupo"/>
          <p:cNvGrpSpPr/>
          <p:nvPr/>
        </p:nvGrpSpPr>
        <p:grpSpPr>
          <a:xfrm>
            <a:off x="4013600" y="1703269"/>
            <a:ext cx="7943516" cy="4751253"/>
            <a:chOff x="-1" y="0"/>
            <a:chExt cx="5630012" cy="2731273"/>
          </a:xfrm>
        </p:grpSpPr>
        <p:pic>
          <p:nvPicPr>
            <p:cNvPr id="12" name="11 Imagen" descr="C:\Documents and Settings\eldre.mata\Configuración local\Archivos temporales de Internet\Content.Outlook\GFASJVH7\IMG-20160614-WA0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5652" y="39757"/>
              <a:ext cx="1556385" cy="2457450"/>
            </a:xfrm>
            <a:prstGeom prst="rect">
              <a:avLst/>
            </a:prstGeom>
            <a:noFill/>
            <a:ln>
              <a:noFill/>
            </a:ln>
          </p:spPr>
        </p:pic>
        <p:pic>
          <p:nvPicPr>
            <p:cNvPr id="13" name="12 Imagen" descr="C:\Documents and Settings\eldre.mata\Configuración local\Archivos temporales de Internet\Content.Outlook\GFASJVH7\IMG-20160614-WA000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534" y="0"/>
              <a:ext cx="1869440" cy="2492375"/>
            </a:xfrm>
            <a:prstGeom prst="rect">
              <a:avLst/>
            </a:prstGeom>
            <a:noFill/>
            <a:ln>
              <a:noFill/>
            </a:ln>
          </p:spPr>
        </p:pic>
        <p:pic>
          <p:nvPicPr>
            <p:cNvPr id="14" name="13 Imagen" descr="C:\Documents and Settings\eldre.mata\Configuración local\Archivos temporales de Internet\Content.Outlook\GFASJVH7\IMG-20160614-WA000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123" y="0"/>
              <a:ext cx="1852930" cy="2470785"/>
            </a:xfrm>
            <a:prstGeom prst="rect">
              <a:avLst/>
            </a:prstGeom>
            <a:noFill/>
            <a:ln>
              <a:noFill/>
            </a:ln>
          </p:spPr>
        </p:pic>
        <p:sp>
          <p:nvSpPr>
            <p:cNvPr id="15" name="Cuadro de texto 2"/>
            <p:cNvSpPr txBox="1">
              <a:spLocks noChangeArrowheads="1"/>
            </p:cNvSpPr>
            <p:nvPr/>
          </p:nvSpPr>
          <p:spPr bwMode="auto">
            <a:xfrm>
              <a:off x="-1" y="2528515"/>
              <a:ext cx="1996053" cy="121257"/>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200" dirty="0">
                  <a:effectLst/>
                  <a:latin typeface="+mj-lt"/>
                  <a:ea typeface="Times New Roman"/>
                </a:rPr>
                <a:t>Colocación de piedra entrada a planta </a:t>
              </a:r>
              <a:endParaRPr lang="es-SV" dirty="0">
                <a:effectLst/>
                <a:latin typeface="+mj-lt"/>
                <a:ea typeface="Times New Roman"/>
              </a:endParaRPr>
            </a:p>
          </p:txBody>
        </p:sp>
        <p:sp>
          <p:nvSpPr>
            <p:cNvPr id="16" name="Cuadro de texto 2"/>
            <p:cNvSpPr txBox="1">
              <a:spLocks noChangeArrowheads="1"/>
            </p:cNvSpPr>
            <p:nvPr/>
          </p:nvSpPr>
          <p:spPr bwMode="auto">
            <a:xfrm>
              <a:off x="2035533" y="2536466"/>
              <a:ext cx="1996053" cy="194807"/>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200">
                  <a:effectLst/>
                  <a:latin typeface="+mj-lt"/>
                  <a:ea typeface="Times New Roman"/>
                </a:rPr>
                <a:t>Entrada principal terminada</a:t>
              </a:r>
              <a:endParaRPr lang="es-SV">
                <a:effectLst/>
                <a:latin typeface="+mj-lt"/>
                <a:ea typeface="Times New Roman"/>
              </a:endParaRPr>
            </a:p>
          </p:txBody>
        </p:sp>
        <p:sp>
          <p:nvSpPr>
            <p:cNvPr id="17" name="Cuadro de texto 2"/>
            <p:cNvSpPr txBox="1">
              <a:spLocks noChangeArrowheads="1"/>
            </p:cNvSpPr>
            <p:nvPr/>
          </p:nvSpPr>
          <p:spPr bwMode="auto">
            <a:xfrm>
              <a:off x="3904973" y="2552369"/>
              <a:ext cx="1725038" cy="178904"/>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200" dirty="0">
                  <a:effectLst/>
                  <a:latin typeface="+mj-lt"/>
                  <a:ea typeface="Times New Roman"/>
                </a:rPr>
                <a:t>Zanja para colocación de tubería</a:t>
              </a:r>
              <a:endParaRPr lang="es-SV" dirty="0">
                <a:effectLst/>
                <a:latin typeface="+mj-lt"/>
                <a:ea typeface="Times New Roman"/>
              </a:endParaRPr>
            </a:p>
          </p:txBody>
        </p:sp>
      </p:grpSp>
    </p:spTree>
    <p:extLst>
      <p:ext uri="{BB962C8B-B14F-4D97-AF65-F5344CB8AC3E}">
        <p14:creationId xmlns:p14="http://schemas.microsoft.com/office/powerpoint/2010/main" val="315588758"/>
      </p:ext>
    </p:extLst>
  </p:cSld>
  <p:clrMapOvr>
    <a:masterClrMapping/>
  </p:clrMapOvr>
  <p:transition>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263802" y="420640"/>
            <a:ext cx="9680423" cy="707886"/>
          </a:xfrm>
          <a:prstGeom prst="rect">
            <a:avLst/>
          </a:prstGeom>
          <a:noFill/>
        </p:spPr>
        <p:txBody>
          <a:bodyPr wrap="square" rtlCol="0">
            <a:spAutoFit/>
          </a:bodyPr>
          <a:lstStyle/>
          <a:p>
            <a:pPr algn="ctr"/>
            <a:r>
              <a:rPr lang="es-SV" sz="2000" b="1" dirty="0">
                <a:solidFill>
                  <a:schemeClr val="tx2"/>
                </a:solidFill>
              </a:rPr>
              <a:t>Sustitución y profundización de tubería de distribución de agua potable en barrio San Pedro, Nueva Granada, Usulután. </a:t>
            </a:r>
            <a:endParaRPr lang="es-SV" sz="2000" dirty="0">
              <a:solidFill>
                <a:schemeClr val="tx2"/>
              </a:solidFill>
            </a:endParaRPr>
          </a:p>
        </p:txBody>
      </p:sp>
      <p:sp>
        <p:nvSpPr>
          <p:cNvPr id="3" name="2 Rectángulo"/>
          <p:cNvSpPr/>
          <p:nvPr/>
        </p:nvSpPr>
        <p:spPr>
          <a:xfrm>
            <a:off x="575644" y="2498756"/>
            <a:ext cx="4479856" cy="2031325"/>
          </a:xfrm>
          <a:prstGeom prst="rect">
            <a:avLst/>
          </a:prstGeom>
          <a:noFill/>
        </p:spPr>
        <p:txBody>
          <a:bodyPr wrap="square" rtlCol="0">
            <a:spAutoFit/>
          </a:bodyPr>
          <a:lstStyle/>
          <a:p>
            <a:pPr algn="just"/>
            <a:r>
              <a:rPr lang="es-SV" dirty="0"/>
              <a:t>El proyecto consistió en la profundización de 100 metros de tubería de agua potable de 2 pulgadas de </a:t>
            </a:r>
            <a:r>
              <a:rPr lang="es-SV" dirty="0" smtClean="0"/>
              <a:t>diámetro, instalación </a:t>
            </a:r>
            <a:r>
              <a:rPr lang="es-SV" dirty="0"/>
              <a:t>de válvula de control, cubre </a:t>
            </a:r>
            <a:r>
              <a:rPr lang="es-SV" dirty="0" smtClean="0"/>
              <a:t>válvula y </a:t>
            </a:r>
            <a:r>
              <a:rPr lang="es-SV" dirty="0"/>
              <a:t>reubicación de 7 acometidas domiciliares. El monto del proyecto financiado a través de fondos propios fue de </a:t>
            </a:r>
            <a:r>
              <a:rPr lang="es-SV" b="1" dirty="0"/>
              <a:t>$7,550.00.</a:t>
            </a:r>
          </a:p>
        </p:txBody>
      </p:sp>
      <p:grpSp>
        <p:nvGrpSpPr>
          <p:cNvPr id="11" name="10 Grupo"/>
          <p:cNvGrpSpPr/>
          <p:nvPr/>
        </p:nvGrpSpPr>
        <p:grpSpPr>
          <a:xfrm>
            <a:off x="5681102" y="1695450"/>
            <a:ext cx="5564980" cy="4755272"/>
            <a:chOff x="36999" y="0"/>
            <a:chExt cx="4118625" cy="2814933"/>
          </a:xfrm>
        </p:grpSpPr>
        <p:grpSp>
          <p:nvGrpSpPr>
            <p:cNvPr id="18" name="17 Grupo"/>
            <p:cNvGrpSpPr/>
            <p:nvPr/>
          </p:nvGrpSpPr>
          <p:grpSpPr>
            <a:xfrm>
              <a:off x="36999" y="0"/>
              <a:ext cx="4118625" cy="2803525"/>
              <a:chOff x="539180" y="18412"/>
              <a:chExt cx="4119084" cy="2804097"/>
            </a:xfrm>
          </p:grpSpPr>
          <p:pic>
            <p:nvPicPr>
              <p:cNvPr id="20" name="19 Imagen" descr="C:\Documents and Settings\eldre.mata\Configuración local\Archivos temporales de Internet\Content.Outlook\GFASJVH7\IMG_20151216_13092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80" y="18412"/>
                <a:ext cx="1948180" cy="2597785"/>
              </a:xfrm>
              <a:prstGeom prst="rect">
                <a:avLst/>
              </a:prstGeom>
              <a:noFill/>
              <a:ln>
                <a:noFill/>
              </a:ln>
            </p:spPr>
          </p:pic>
          <p:pic>
            <p:nvPicPr>
              <p:cNvPr id="21" name="20 Imagen" descr="C:\Documents and Settings\eldre.mata\Configuración local\Archivos temporales de Internet\Content.Outlook\GFASJVH7\IMG_20151216_141444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3419" y="36827"/>
                <a:ext cx="1934845" cy="2579370"/>
              </a:xfrm>
              <a:prstGeom prst="rect">
                <a:avLst/>
              </a:prstGeom>
              <a:noFill/>
              <a:ln>
                <a:noFill/>
              </a:ln>
            </p:spPr>
          </p:pic>
          <p:sp>
            <p:nvSpPr>
              <p:cNvPr id="22" name="Cuadro de texto 2"/>
              <p:cNvSpPr txBox="1">
                <a:spLocks noChangeArrowheads="1"/>
              </p:cNvSpPr>
              <p:nvPr/>
            </p:nvSpPr>
            <p:spPr bwMode="auto">
              <a:xfrm>
                <a:off x="2723418" y="2616197"/>
                <a:ext cx="1934845" cy="206312"/>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400">
                    <a:effectLst/>
                    <a:latin typeface="Times New Roman"/>
                    <a:ea typeface="Times New Roman"/>
                  </a:rPr>
                  <a:t>Instalación de tubería PVC</a:t>
                </a:r>
                <a:endParaRPr lang="es-SV" sz="2000">
                  <a:effectLst/>
                  <a:latin typeface="Times New Roman"/>
                  <a:ea typeface="Times New Roman"/>
                </a:endParaRPr>
              </a:p>
            </p:txBody>
          </p:sp>
        </p:grpSp>
        <p:sp>
          <p:nvSpPr>
            <p:cNvPr id="19" name="Cuadro de texto 2"/>
            <p:cNvSpPr txBox="1">
              <a:spLocks noChangeArrowheads="1"/>
            </p:cNvSpPr>
            <p:nvPr/>
          </p:nvSpPr>
          <p:spPr bwMode="auto">
            <a:xfrm>
              <a:off x="36999" y="2597255"/>
              <a:ext cx="1947963" cy="217678"/>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1400">
                  <a:effectLst/>
                  <a:latin typeface="Times New Roman"/>
                  <a:ea typeface="Times New Roman"/>
                </a:rPr>
                <a:t>Elaboración de zanja </a:t>
              </a:r>
              <a:endParaRPr lang="es-SV" sz="2000">
                <a:effectLst/>
                <a:latin typeface="Times New Roman"/>
                <a:ea typeface="Times New Roman"/>
              </a:endParaRPr>
            </a:p>
          </p:txBody>
        </p:sp>
      </p:grpSp>
    </p:spTree>
    <p:extLst>
      <p:ext uri="{BB962C8B-B14F-4D97-AF65-F5344CB8AC3E}">
        <p14:creationId xmlns:p14="http://schemas.microsoft.com/office/powerpoint/2010/main" val="851168953"/>
      </p:ext>
    </p:extLst>
  </p:cSld>
  <p:clrMapOvr>
    <a:masterClrMapping/>
  </p:clrMapOvr>
  <p:transition>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73202" y="430165"/>
            <a:ext cx="11613998" cy="646331"/>
          </a:xfrm>
          <a:prstGeom prst="rect">
            <a:avLst/>
          </a:prstGeom>
          <a:noFill/>
        </p:spPr>
        <p:txBody>
          <a:bodyPr wrap="square" rtlCol="0">
            <a:spAutoFit/>
          </a:bodyPr>
          <a:lstStyle/>
          <a:p>
            <a:pPr algn="ctr"/>
            <a:r>
              <a:rPr lang="es-SV" b="1" dirty="0">
                <a:solidFill>
                  <a:schemeClr val="tx2"/>
                </a:solidFill>
              </a:rPr>
              <a:t>Sustitución de tubería de </a:t>
            </a:r>
            <a:r>
              <a:rPr lang="es-SV" b="1" dirty="0" err="1">
                <a:solidFill>
                  <a:schemeClr val="tx2"/>
                </a:solidFill>
              </a:rPr>
              <a:t>i</a:t>
            </a:r>
            <a:r>
              <a:rPr lang="es-SV" b="1" dirty="0" err="1" smtClean="0">
                <a:solidFill>
                  <a:schemeClr val="tx2"/>
                </a:solidFill>
              </a:rPr>
              <a:t>mpelencia</a:t>
            </a:r>
            <a:r>
              <a:rPr lang="es-SV" b="1" dirty="0" smtClean="0">
                <a:solidFill>
                  <a:schemeClr val="tx2"/>
                </a:solidFill>
              </a:rPr>
              <a:t> </a:t>
            </a:r>
            <a:r>
              <a:rPr lang="es-SV" b="1" dirty="0">
                <a:solidFill>
                  <a:schemeClr val="tx2"/>
                </a:solidFill>
              </a:rPr>
              <a:t>en cantón Santa Anita, </a:t>
            </a:r>
            <a:r>
              <a:rPr lang="es-SV" b="1" dirty="0" smtClean="0">
                <a:solidFill>
                  <a:schemeClr val="tx2"/>
                </a:solidFill>
              </a:rPr>
              <a:t>Mercedes </a:t>
            </a:r>
            <a:r>
              <a:rPr lang="es-SV" b="1" dirty="0">
                <a:solidFill>
                  <a:schemeClr val="tx2"/>
                </a:solidFill>
              </a:rPr>
              <a:t>Umaña, </a:t>
            </a:r>
            <a:endParaRPr lang="es-SV" b="1" dirty="0" smtClean="0">
              <a:solidFill>
                <a:schemeClr val="tx2"/>
              </a:solidFill>
            </a:endParaRPr>
          </a:p>
          <a:p>
            <a:pPr algn="ctr"/>
            <a:r>
              <a:rPr lang="es-SV" b="1" dirty="0" smtClean="0">
                <a:solidFill>
                  <a:schemeClr val="tx2"/>
                </a:solidFill>
              </a:rPr>
              <a:t>departamento </a:t>
            </a:r>
            <a:r>
              <a:rPr lang="es-SV" b="1" dirty="0">
                <a:solidFill>
                  <a:schemeClr val="tx2"/>
                </a:solidFill>
              </a:rPr>
              <a:t>de </a:t>
            </a:r>
            <a:r>
              <a:rPr lang="es-SV" b="1" dirty="0" smtClean="0">
                <a:solidFill>
                  <a:schemeClr val="tx2"/>
                </a:solidFill>
              </a:rPr>
              <a:t>Usulután</a:t>
            </a:r>
            <a:endParaRPr lang="es-SV" dirty="0">
              <a:solidFill>
                <a:schemeClr val="tx2"/>
              </a:solidFill>
            </a:endParaRPr>
          </a:p>
        </p:txBody>
      </p:sp>
      <p:sp>
        <p:nvSpPr>
          <p:cNvPr id="3" name="2 Rectángulo"/>
          <p:cNvSpPr/>
          <p:nvPr/>
        </p:nvSpPr>
        <p:spPr>
          <a:xfrm>
            <a:off x="273202" y="1081236"/>
            <a:ext cx="11613998" cy="923330"/>
          </a:xfrm>
          <a:prstGeom prst="rect">
            <a:avLst/>
          </a:prstGeom>
          <a:noFill/>
        </p:spPr>
        <p:txBody>
          <a:bodyPr wrap="square" rtlCol="0">
            <a:spAutoFit/>
          </a:bodyPr>
          <a:lstStyle/>
          <a:p>
            <a:r>
              <a:rPr lang="es-SV" dirty="0"/>
              <a:t>El proyecto consistió en la reubicación de 312 metros lineales de tubería de </a:t>
            </a:r>
            <a:r>
              <a:rPr lang="es-SV" dirty="0" err="1"/>
              <a:t>impelencia</a:t>
            </a:r>
            <a:r>
              <a:rPr lang="es-SV" dirty="0"/>
              <a:t> de 6 pulgadas de diámetro de PVC. El monto de inversión del proyecto, obtenido por medio de fondos propios de fue de </a:t>
            </a:r>
            <a:r>
              <a:rPr lang="es-SV" b="1" dirty="0"/>
              <a:t>$18,914.37</a:t>
            </a:r>
          </a:p>
        </p:txBody>
      </p:sp>
      <p:grpSp>
        <p:nvGrpSpPr>
          <p:cNvPr id="10" name="9 Grupo"/>
          <p:cNvGrpSpPr/>
          <p:nvPr/>
        </p:nvGrpSpPr>
        <p:grpSpPr>
          <a:xfrm>
            <a:off x="1226063" y="2402792"/>
            <a:ext cx="9825354" cy="4567518"/>
            <a:chOff x="0" y="0"/>
            <a:chExt cx="5780598" cy="2973098"/>
          </a:xfrm>
        </p:grpSpPr>
        <p:grpSp>
          <p:nvGrpSpPr>
            <p:cNvPr id="12" name="11 Grupo"/>
            <p:cNvGrpSpPr/>
            <p:nvPr/>
          </p:nvGrpSpPr>
          <p:grpSpPr>
            <a:xfrm>
              <a:off x="0" y="0"/>
              <a:ext cx="5780598" cy="2514600"/>
              <a:chOff x="0" y="0"/>
              <a:chExt cx="5780598" cy="2514600"/>
            </a:xfrm>
          </p:grpSpPr>
          <p:pic>
            <p:nvPicPr>
              <p:cNvPr id="14" name="13 Imagen" descr="C:\Documents and Settings\eldre.mata\Configuración local\Archivos temporales de Internet\Content.Outlook\GFASJVH7\IMG_20150413_11425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85950" cy="2514600"/>
              </a:xfrm>
              <a:prstGeom prst="rect">
                <a:avLst/>
              </a:prstGeom>
              <a:noFill/>
              <a:ln>
                <a:noFill/>
              </a:ln>
            </p:spPr>
          </p:pic>
          <p:pic>
            <p:nvPicPr>
              <p:cNvPr id="15" name="14 Imagen" descr="C:\Documents and Settings\eldre.mata\Configuración local\Archivos temporales de Internet\Content.Outlook\GFASJVH7\IMG_20150416_131105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1798" y="7951"/>
                <a:ext cx="1828800" cy="2496185"/>
              </a:xfrm>
              <a:prstGeom prst="rect">
                <a:avLst/>
              </a:prstGeom>
              <a:noFill/>
              <a:ln>
                <a:noFill/>
              </a:ln>
            </p:spPr>
          </p:pic>
          <p:pic>
            <p:nvPicPr>
              <p:cNvPr id="16" name="15 Imagen" descr="C:\Documents and Settings\eldre.mata\Configuración local\Archivos temporales de Internet\Content.Outlook\GFASJVH7\IMG_20150413_11435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875" y="7951"/>
                <a:ext cx="1871980" cy="2496185"/>
              </a:xfrm>
              <a:prstGeom prst="rect">
                <a:avLst/>
              </a:prstGeom>
              <a:noFill/>
              <a:ln>
                <a:noFill/>
              </a:ln>
            </p:spPr>
          </p:pic>
        </p:grpSp>
        <p:sp>
          <p:nvSpPr>
            <p:cNvPr id="13" name="Cuadro de texto 2"/>
            <p:cNvSpPr txBox="1">
              <a:spLocks noChangeArrowheads="1"/>
            </p:cNvSpPr>
            <p:nvPr/>
          </p:nvSpPr>
          <p:spPr bwMode="auto">
            <a:xfrm>
              <a:off x="1311965" y="2576223"/>
              <a:ext cx="2609850" cy="39687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SV" sz="2000" dirty="0">
                  <a:effectLst/>
                  <a:latin typeface="+mj-lt"/>
                  <a:ea typeface="Times New Roman"/>
                </a:rPr>
                <a:t>Instalación de tubería PVC </a:t>
              </a:r>
              <a:endParaRPr lang="es-SV" sz="3200" dirty="0">
                <a:effectLst/>
                <a:latin typeface="+mj-lt"/>
                <a:ea typeface="Times New Roman"/>
              </a:endParaRPr>
            </a:p>
          </p:txBody>
        </p:sp>
      </p:grpSp>
    </p:spTree>
    <p:extLst>
      <p:ext uri="{BB962C8B-B14F-4D97-AF65-F5344CB8AC3E}">
        <p14:creationId xmlns:p14="http://schemas.microsoft.com/office/powerpoint/2010/main" val="4028604639"/>
      </p:ext>
    </p:extLst>
  </p:cSld>
  <p:clrMapOvr>
    <a:masterClrMapping/>
  </p:clrMapOvr>
  <p:transition>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838200" y="0"/>
            <a:ext cx="10515600" cy="2227959"/>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dirty="0" smtClean="0"/>
              <a:t/>
            </a:r>
            <a:br>
              <a:rPr lang="es-ES_tradnl" b="1" dirty="0" smtClean="0"/>
            </a:br>
            <a:r>
              <a:rPr lang="es-SV" dirty="0" smtClean="0">
                <a:solidFill>
                  <a:schemeClr val="accent5">
                    <a:lumMod val="75000"/>
                  </a:schemeClr>
                </a:solidFill>
              </a:rPr>
              <a:t/>
            </a:r>
            <a:br>
              <a:rPr lang="es-SV" dirty="0" smtClean="0">
                <a:solidFill>
                  <a:schemeClr val="accent5">
                    <a:lumMod val="75000"/>
                  </a:schemeClr>
                </a:solidFill>
              </a:rPr>
            </a:br>
            <a:r>
              <a:rPr lang="es-SV" sz="10700" b="1" dirty="0" smtClean="0">
                <a:solidFill>
                  <a:schemeClr val="tx2"/>
                </a:solidFill>
              </a:rPr>
              <a:t>Proyectos importantes en ejecución</a:t>
            </a:r>
          </a:p>
          <a:p>
            <a:pPr algn="ctr"/>
            <a:endParaRPr lang="es-SV" sz="8900" b="1" dirty="0" smtClean="0">
              <a:solidFill>
                <a:schemeClr val="tx2"/>
              </a:solidFill>
            </a:endParaRPr>
          </a:p>
          <a:p>
            <a:pPr algn="ctr"/>
            <a:r>
              <a:rPr lang="es-SV" sz="8500" b="1" dirty="0" smtClean="0">
                <a:solidFill>
                  <a:schemeClr val="tx2"/>
                </a:solidFill>
              </a:rPr>
              <a:t>Recuperación de equipos de bombeo en las cuatro estaciones de bombeo del sistema Río Lempa, Las Pavas</a:t>
            </a:r>
            <a:r>
              <a:rPr lang="es-SV" dirty="0" smtClean="0">
                <a:solidFill>
                  <a:schemeClr val="tx2"/>
                </a:solidFill>
              </a:rPr>
              <a:t/>
            </a:r>
            <a:br>
              <a:rPr lang="es-SV" dirty="0" smtClean="0">
                <a:solidFill>
                  <a:schemeClr val="tx2"/>
                </a:solidFill>
              </a:rPr>
            </a:br>
            <a:endParaRPr lang="es-SV" dirty="0">
              <a:solidFill>
                <a:schemeClr val="tx2"/>
              </a:solidFill>
            </a:endParaRPr>
          </a:p>
        </p:txBody>
      </p:sp>
      <p:grpSp>
        <p:nvGrpSpPr>
          <p:cNvPr id="3" name="2 Grupo"/>
          <p:cNvGrpSpPr/>
          <p:nvPr/>
        </p:nvGrpSpPr>
        <p:grpSpPr>
          <a:xfrm>
            <a:off x="6751837" y="2227959"/>
            <a:ext cx="5163937" cy="4080682"/>
            <a:chOff x="2870421" y="0"/>
            <a:chExt cx="2689004" cy="2120149"/>
          </a:xfrm>
        </p:grpSpPr>
        <p:pic>
          <p:nvPicPr>
            <p:cNvPr id="4" name="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6080" y="0"/>
              <a:ext cx="2633345" cy="1720850"/>
            </a:xfrm>
            <a:prstGeom prst="rect">
              <a:avLst/>
            </a:prstGeom>
          </p:spPr>
        </p:pic>
        <p:sp>
          <p:nvSpPr>
            <p:cNvPr id="5" name="4 Rectángulo"/>
            <p:cNvSpPr/>
            <p:nvPr/>
          </p:nvSpPr>
          <p:spPr>
            <a:xfrm>
              <a:off x="2870421" y="1669773"/>
              <a:ext cx="2627194" cy="45037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400" dirty="0">
                  <a:solidFill>
                    <a:srgbClr val="000000"/>
                  </a:solidFill>
                  <a:effectLst/>
                  <a:latin typeface="Times New Roman"/>
                  <a:ea typeface="Times New Roman"/>
                </a:rPr>
                <a:t>Montaje de equipo de rebombeo en estación de bombeo 1</a:t>
              </a:r>
              <a:endParaRPr lang="es-SV" sz="1400" dirty="0">
                <a:effectLst/>
                <a:latin typeface="Times New Roman"/>
                <a:ea typeface="Times New Roman"/>
              </a:endParaRPr>
            </a:p>
          </p:txBody>
        </p:sp>
      </p:grpSp>
      <p:sp>
        <p:nvSpPr>
          <p:cNvPr id="6" name="5 CuadroTexto"/>
          <p:cNvSpPr txBox="1"/>
          <p:nvPr/>
        </p:nvSpPr>
        <p:spPr>
          <a:xfrm>
            <a:off x="366384" y="2047163"/>
            <a:ext cx="6158242" cy="3970318"/>
          </a:xfrm>
          <a:prstGeom prst="rect">
            <a:avLst/>
          </a:prstGeom>
          <a:noFill/>
        </p:spPr>
        <p:txBody>
          <a:bodyPr wrap="square" rtlCol="0">
            <a:spAutoFit/>
          </a:bodyPr>
          <a:lstStyle/>
          <a:p>
            <a:pPr algn="just"/>
            <a:r>
              <a:rPr lang="es-ES_tradnl" dirty="0"/>
              <a:t>La recuperación consiste en reparar y reconstruir equipos de bombeo viejos y fuera de servicio, en la primera etapa de la planta potabilizadora Las Pavas; estos se encuentran en calidad de chatarra, y se colocan en sustitución de equipos dañados, en la segunda etapa. Con la recuperación de estos equipos se logró incrementar en un promedio de </a:t>
            </a:r>
            <a:r>
              <a:rPr lang="es-ES_tradnl" b="1" dirty="0"/>
              <a:t>460,000 metros cúbicos mensual</a:t>
            </a:r>
            <a:r>
              <a:rPr lang="es-ES_tradnl" dirty="0"/>
              <a:t>es de agua potable, lo que vendría a repotenciar en un 10% adicional a la producción para el Gran San Salvador. El monto invertido asciende a </a:t>
            </a:r>
            <a:r>
              <a:rPr lang="es-ES_tradnl" b="1" dirty="0"/>
              <a:t>$41,844.00 </a:t>
            </a:r>
            <a:r>
              <a:rPr lang="es-ES_tradnl" dirty="0"/>
              <a:t>con fondos propios. Es importante destacar, que no obstante los montos invertidos en este tipo obra son bajos, el logro alcanzado es de suma importancia para la operación cotidiana de esta estratégica planta </a:t>
            </a:r>
            <a:r>
              <a:rPr lang="es-ES_tradnl" dirty="0" smtClean="0"/>
              <a:t>potabilizadora.</a:t>
            </a:r>
            <a:endParaRPr lang="es-SV" dirty="0"/>
          </a:p>
        </p:txBody>
      </p:sp>
    </p:spTree>
    <p:extLst>
      <p:ext uri="{BB962C8B-B14F-4D97-AF65-F5344CB8AC3E}">
        <p14:creationId xmlns:p14="http://schemas.microsoft.com/office/powerpoint/2010/main" val="2769935922"/>
      </p:ext>
    </p:extLst>
  </p:cSld>
  <p:clrMapOvr>
    <a:masterClrMapping/>
  </p:clrMapOvr>
  <p:transition>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838200" y="28835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4000" b="1" dirty="0" smtClean="0">
                <a:solidFill>
                  <a:schemeClr val="tx2"/>
                </a:solidFill>
              </a:rPr>
              <a:t>Nuevos servicios instalados</a:t>
            </a:r>
          </a:p>
          <a:p>
            <a:pPr algn="ctr"/>
            <a:r>
              <a:rPr lang="es-SV" sz="4000" b="1" dirty="0" smtClean="0">
                <a:solidFill>
                  <a:schemeClr val="tx2"/>
                </a:solidFill>
              </a:rPr>
              <a:t>a nivel nacional</a:t>
            </a:r>
            <a:endParaRPr lang="es-SV" sz="4000" b="1" dirty="0">
              <a:solidFill>
                <a:schemeClr val="tx2"/>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342445448"/>
              </p:ext>
            </p:extLst>
          </p:nvPr>
        </p:nvGraphicFramePr>
        <p:xfrm>
          <a:off x="2914125" y="3262082"/>
          <a:ext cx="6148136" cy="2983829"/>
        </p:xfrm>
        <a:graphic>
          <a:graphicData uri="http://schemas.openxmlformats.org/drawingml/2006/table">
            <a:tbl>
              <a:tblPr firstRow="1" firstCol="1" bandRow="1" bandCol="1"/>
              <a:tblGrid>
                <a:gridCol w="2533269">
                  <a:extLst>
                    <a:ext uri="{9D8B030D-6E8A-4147-A177-3AD203B41FA5}">
                      <a16:colId xmlns:a16="http://schemas.microsoft.com/office/drawing/2014/main" xmlns="" val="20000"/>
                    </a:ext>
                  </a:extLst>
                </a:gridCol>
                <a:gridCol w="1669465">
                  <a:extLst>
                    <a:ext uri="{9D8B030D-6E8A-4147-A177-3AD203B41FA5}">
                      <a16:colId xmlns:a16="http://schemas.microsoft.com/office/drawing/2014/main" xmlns="" val="20001"/>
                    </a:ext>
                  </a:extLst>
                </a:gridCol>
                <a:gridCol w="1945402">
                  <a:extLst>
                    <a:ext uri="{9D8B030D-6E8A-4147-A177-3AD203B41FA5}">
                      <a16:colId xmlns:a16="http://schemas.microsoft.com/office/drawing/2014/main" xmlns="" val="20002"/>
                    </a:ext>
                  </a:extLst>
                </a:gridCol>
              </a:tblGrid>
              <a:tr h="387706">
                <a:tc gridSpan="3">
                  <a:txBody>
                    <a:bodyPr/>
                    <a:lstStyle/>
                    <a:p>
                      <a:pPr algn="ctr">
                        <a:spcAft>
                          <a:spcPts val="0"/>
                        </a:spcAft>
                      </a:pPr>
                      <a:r>
                        <a:rPr lang="es-SV" sz="1600" b="1" dirty="0">
                          <a:solidFill>
                            <a:srgbClr val="FFFFFF"/>
                          </a:solidFill>
                          <a:effectLst/>
                          <a:latin typeface="+mj-lt"/>
                          <a:ea typeface="Times New Roman" panose="02020603050405020304" pitchFamily="18" charset="0"/>
                          <a:cs typeface="Arial" panose="020B0604020202020204" pitchFamily="34" charset="0"/>
                        </a:rPr>
                        <a:t>NUEVOS SERVICIOS INSTALADOS A NIVEL NACIONAL</a:t>
                      </a:r>
                      <a:endParaRPr lang="es-SV" sz="16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xmlns="" val="10000"/>
                  </a:ext>
                </a:extLst>
              </a:tr>
              <a:tr h="657593">
                <a:tc>
                  <a:txBody>
                    <a:bodyPr/>
                    <a:lstStyle/>
                    <a:p>
                      <a:pPr algn="ctr">
                        <a:spcAft>
                          <a:spcPts val="0"/>
                        </a:spcAft>
                      </a:pPr>
                      <a:r>
                        <a:rPr lang="es-SV" sz="1400" b="1" dirty="0" smtClean="0">
                          <a:effectLst/>
                          <a:latin typeface="+mj-lt"/>
                          <a:ea typeface="Times New Roman" panose="02020603050405020304" pitchFamily="18" charset="0"/>
                          <a:cs typeface="Arial" panose="020B0604020202020204" pitchFamily="34" charset="0"/>
                        </a:rPr>
                        <a:t>REGIÓN</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a:spcAft>
                          <a:spcPts val="0"/>
                        </a:spcAft>
                      </a:pPr>
                      <a:r>
                        <a:rPr lang="es-SV" sz="1400" b="1" dirty="0">
                          <a:effectLst/>
                          <a:latin typeface="+mj-lt"/>
                          <a:ea typeface="Times New Roman" panose="02020603050405020304" pitchFamily="18" charset="0"/>
                          <a:cs typeface="Arial" panose="020B0604020202020204" pitchFamily="34" charset="0"/>
                        </a:rPr>
                        <a:t>AGUA POTABLE</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ctr">
                        <a:spcAft>
                          <a:spcPts val="0"/>
                        </a:spcAft>
                      </a:pPr>
                      <a:r>
                        <a:rPr lang="es-SV" sz="1400" b="1" dirty="0">
                          <a:effectLst/>
                          <a:latin typeface="+mj-lt"/>
                          <a:ea typeface="Times New Roman" panose="02020603050405020304" pitchFamily="18" charset="0"/>
                          <a:cs typeface="Arial" panose="020B0604020202020204" pitchFamily="34" charset="0"/>
                        </a:rPr>
                        <a:t>ALCANTARILLADO SANITARIO</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xmlns="" val="10001"/>
                  </a:ext>
                </a:extLst>
              </a:tr>
              <a:tr h="387706">
                <a:tc>
                  <a:txBody>
                    <a:bodyPr/>
                    <a:lstStyle/>
                    <a:p>
                      <a:pPr>
                        <a:spcAft>
                          <a:spcPts val="0"/>
                        </a:spcAft>
                      </a:pPr>
                      <a:r>
                        <a:rPr lang="es-SV" sz="1400" dirty="0">
                          <a:effectLst/>
                          <a:latin typeface="+mj-lt"/>
                          <a:ea typeface="Times New Roman" panose="02020603050405020304" pitchFamily="18" charset="0"/>
                          <a:cs typeface="Arial" panose="020B0604020202020204" pitchFamily="34" charset="0"/>
                        </a:rPr>
                        <a:t>REGION METROPOLITANA</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2,905</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2,336</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387706">
                <a:tc>
                  <a:txBody>
                    <a:bodyPr/>
                    <a:lstStyle/>
                    <a:p>
                      <a:pPr>
                        <a:spcAft>
                          <a:spcPts val="0"/>
                        </a:spcAft>
                      </a:pPr>
                      <a:r>
                        <a:rPr lang="es-SV" sz="1400">
                          <a:effectLst/>
                          <a:latin typeface="+mj-lt"/>
                          <a:ea typeface="Times New Roman" panose="02020603050405020304" pitchFamily="18" charset="0"/>
                          <a:cs typeface="Arial" panose="020B0604020202020204" pitchFamily="34" charset="0"/>
                        </a:rPr>
                        <a:t>REGION CENTRAL</a:t>
                      </a:r>
                      <a:endParaRPr lang="es-SV" sz="140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2,781</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713</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387706">
                <a:tc>
                  <a:txBody>
                    <a:bodyPr/>
                    <a:lstStyle/>
                    <a:p>
                      <a:pPr>
                        <a:spcAft>
                          <a:spcPts val="0"/>
                        </a:spcAft>
                      </a:pPr>
                      <a:r>
                        <a:rPr lang="es-SV" sz="1400">
                          <a:effectLst/>
                          <a:latin typeface="+mj-lt"/>
                          <a:ea typeface="Times New Roman" panose="02020603050405020304" pitchFamily="18" charset="0"/>
                          <a:cs typeface="Arial" panose="020B0604020202020204" pitchFamily="34" charset="0"/>
                        </a:rPr>
                        <a:t>REGION OCCIDENTAL</a:t>
                      </a:r>
                      <a:endParaRPr lang="es-SV" sz="140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1,858</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503</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387706">
                <a:tc>
                  <a:txBody>
                    <a:bodyPr/>
                    <a:lstStyle/>
                    <a:p>
                      <a:pPr>
                        <a:spcAft>
                          <a:spcPts val="0"/>
                        </a:spcAft>
                      </a:pPr>
                      <a:r>
                        <a:rPr lang="es-SV" sz="1400">
                          <a:effectLst/>
                          <a:latin typeface="+mj-lt"/>
                          <a:ea typeface="Times New Roman" panose="02020603050405020304" pitchFamily="18" charset="0"/>
                          <a:cs typeface="Arial" panose="020B0604020202020204" pitchFamily="34" charset="0"/>
                        </a:rPr>
                        <a:t>REGION ORIENTAL</a:t>
                      </a:r>
                      <a:endParaRPr lang="es-SV" sz="140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2,132</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indent="382270" algn="ctr">
                        <a:spcAft>
                          <a:spcPts val="0"/>
                        </a:spcAft>
                      </a:pPr>
                      <a:r>
                        <a:rPr lang="es-SV" sz="1400" dirty="0">
                          <a:effectLst/>
                          <a:latin typeface="+mj-lt"/>
                          <a:ea typeface="Times New Roman" panose="02020603050405020304" pitchFamily="18" charset="0"/>
                          <a:cs typeface="Arial" panose="020B0604020202020204" pitchFamily="34" charset="0"/>
                        </a:rPr>
                        <a:t>  211</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5"/>
                  </a:ext>
                </a:extLst>
              </a:tr>
              <a:tr h="387706">
                <a:tc>
                  <a:txBody>
                    <a:bodyPr/>
                    <a:lstStyle/>
                    <a:p>
                      <a:pPr>
                        <a:spcAft>
                          <a:spcPts val="0"/>
                        </a:spcAft>
                      </a:pPr>
                      <a:r>
                        <a:rPr lang="es-SV" sz="1400" b="1">
                          <a:effectLst/>
                          <a:latin typeface="+mj-lt"/>
                          <a:ea typeface="Times New Roman" panose="02020603050405020304" pitchFamily="18" charset="0"/>
                          <a:cs typeface="Arial" panose="020B0604020202020204" pitchFamily="34" charset="0"/>
                        </a:rPr>
                        <a:t>TOTAL</a:t>
                      </a:r>
                      <a:endParaRPr lang="es-SV" sz="140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indent="381000" algn="ctr">
                        <a:spcAft>
                          <a:spcPts val="0"/>
                        </a:spcAft>
                      </a:pPr>
                      <a:r>
                        <a:rPr lang="es-SV" sz="1400" b="1" dirty="0">
                          <a:solidFill>
                            <a:srgbClr val="000000"/>
                          </a:solidFill>
                          <a:effectLst/>
                          <a:latin typeface="+mj-lt"/>
                          <a:ea typeface="Times New Roman" panose="02020603050405020304" pitchFamily="18" charset="0"/>
                        </a:rPr>
                        <a:t>9,676</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indent="381000" algn="ctr">
                        <a:spcAft>
                          <a:spcPts val="0"/>
                        </a:spcAft>
                      </a:pPr>
                      <a:r>
                        <a:rPr lang="es-SV" sz="1400" b="1" dirty="0">
                          <a:solidFill>
                            <a:srgbClr val="000000"/>
                          </a:solidFill>
                          <a:effectLst/>
                          <a:latin typeface="+mj-lt"/>
                          <a:ea typeface="Times New Roman" panose="02020603050405020304" pitchFamily="18" charset="0"/>
                        </a:rPr>
                        <a:t>3,763</a:t>
                      </a:r>
                      <a:endParaRPr lang="es-SV" sz="14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xmlns="" val="10006"/>
                  </a:ext>
                </a:extLst>
              </a:tr>
            </a:tbl>
          </a:graphicData>
        </a:graphic>
      </p:graphicFrame>
      <p:sp>
        <p:nvSpPr>
          <p:cNvPr id="5" name="CuadroTexto 4"/>
          <p:cNvSpPr txBox="1"/>
          <p:nvPr/>
        </p:nvSpPr>
        <p:spPr>
          <a:xfrm>
            <a:off x="898358" y="1658057"/>
            <a:ext cx="10395284" cy="1569660"/>
          </a:xfrm>
          <a:prstGeom prst="rect">
            <a:avLst/>
          </a:prstGeom>
          <a:noFill/>
        </p:spPr>
        <p:txBody>
          <a:bodyPr wrap="square" rtlCol="0">
            <a:spAutoFit/>
          </a:bodyPr>
          <a:lstStyle/>
          <a:p>
            <a:pPr algn="just"/>
            <a:r>
              <a:rPr lang="es-SV" sz="2400" dirty="0"/>
              <a:t>En el período informado, ANDA ha instalado 9,676 nuevas conexiones de agua </a:t>
            </a:r>
            <a:r>
              <a:rPr lang="es-SV" sz="2400" dirty="0" smtClean="0"/>
              <a:t>potable, </a:t>
            </a:r>
            <a:r>
              <a:rPr lang="es-SV" sz="2400" dirty="0"/>
              <a:t>beneficiando a 48,380 </a:t>
            </a:r>
            <a:r>
              <a:rPr lang="es-SV" sz="2400" dirty="0" smtClean="0"/>
              <a:t>habitantes, así como 3,763 </a:t>
            </a:r>
            <a:r>
              <a:rPr lang="es-SV" sz="2400" dirty="0"/>
              <a:t>nuevas conexiones de alcantarillado sanitario, </a:t>
            </a:r>
            <a:r>
              <a:rPr lang="es-SV" sz="2400" dirty="0" smtClean="0"/>
              <a:t>favoreciendo a 18,815 </a:t>
            </a:r>
            <a:r>
              <a:rPr lang="es-SV" sz="2400" dirty="0"/>
              <a:t>habitantes a nivel nacional.</a:t>
            </a:r>
          </a:p>
        </p:txBody>
      </p:sp>
    </p:spTree>
    <p:extLst>
      <p:ext uri="{BB962C8B-B14F-4D97-AF65-F5344CB8AC3E}">
        <p14:creationId xmlns:p14="http://schemas.microsoft.com/office/powerpoint/2010/main" val="3947278517"/>
      </p:ext>
    </p:extLst>
  </p:cSld>
  <p:clrMapOvr>
    <a:masterClrMapping/>
  </p:clrMapOvr>
  <p:transition>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18849" y="856343"/>
            <a:ext cx="4971665" cy="859062"/>
          </a:xfrm>
        </p:spPr>
        <p:txBody>
          <a:bodyPr>
            <a:normAutofit/>
          </a:bodyPr>
          <a:lstStyle/>
          <a:p>
            <a:pPr algn="ctr"/>
            <a:r>
              <a:rPr lang="es-SV" b="1" dirty="0" smtClean="0"/>
              <a:t>Perforación </a:t>
            </a:r>
            <a:r>
              <a:rPr lang="es-SV" b="1" dirty="0"/>
              <a:t>y equipamiento </a:t>
            </a:r>
            <a:r>
              <a:rPr lang="es-SV" b="1" dirty="0" smtClean="0"/>
              <a:t>de </a:t>
            </a:r>
            <a:br>
              <a:rPr lang="es-SV" b="1" dirty="0" smtClean="0"/>
            </a:br>
            <a:r>
              <a:rPr lang="es-SV" b="1" dirty="0" smtClean="0"/>
              <a:t>pozo </a:t>
            </a:r>
            <a:r>
              <a:rPr lang="es-SV" b="1" dirty="0"/>
              <a:t>El </a:t>
            </a:r>
            <a:r>
              <a:rPr lang="es-SV" b="1" dirty="0" smtClean="0"/>
              <a:t>Ángel, municipio </a:t>
            </a:r>
            <a:r>
              <a:rPr lang="es-SV" b="1" dirty="0"/>
              <a:t>de </a:t>
            </a:r>
            <a:r>
              <a:rPr lang="es-SV" b="1" dirty="0" smtClean="0"/>
              <a:t>Apopa</a:t>
            </a:r>
            <a:endParaRPr lang="es-SV" dirty="0"/>
          </a:p>
        </p:txBody>
      </p:sp>
      <p:pic>
        <p:nvPicPr>
          <p:cNvPr id="7" name="Picture 3" descr="C:\Users\eleazar.campos\Desktop\CHANGUISTE Y LOS COCOS\DSC_0676.JPG"/>
          <p:cNvPicPr>
            <a:picLocks noGrp="1"/>
          </p:cNvPicPr>
          <p:nvPr>
            <p:ph type="pic" idx="1"/>
          </p:nvPr>
        </p:nvPicPr>
        <p:blipFill>
          <a:blip r:embed="rId2" cstate="print">
            <a:extLst>
              <a:ext uri="{28A0092B-C50C-407E-A947-70E740481C1C}">
                <a14:useLocalDpi xmlns:a14="http://schemas.microsoft.com/office/drawing/2010/main" val="0"/>
              </a:ext>
            </a:extLst>
          </a:blip>
          <a:srcRect t="12461" b="12461"/>
          <a:stretch>
            <a:fillRect/>
          </a:stretch>
        </p:blipFill>
        <p:spPr bwMode="auto">
          <a:xfrm>
            <a:off x="5996737" y="3222170"/>
            <a:ext cx="5180240" cy="3004596"/>
          </a:xfrm>
          <a:prstGeom prst="rect">
            <a:avLst/>
          </a:prstGeom>
          <a:noFill/>
          <a:extLst>
            <a:ext uri="{909E8E84-426E-40DD-AFC4-6F175D3DCCD1}">
              <a14:hiddenFill xmlns:a14="http://schemas.microsoft.com/office/drawing/2010/main">
                <a:solidFill>
                  <a:srgbClr val="FFFFFF"/>
                </a:solidFill>
              </a14:hiddenFill>
            </a:ext>
          </a:extLst>
        </p:spPr>
      </p:pic>
      <p:sp>
        <p:nvSpPr>
          <p:cNvPr id="5" name="4 Marcador de texto"/>
          <p:cNvSpPr>
            <a:spLocks noGrp="1"/>
          </p:cNvSpPr>
          <p:nvPr>
            <p:ph type="body" sz="half" idx="2"/>
          </p:nvPr>
        </p:nvSpPr>
        <p:spPr>
          <a:xfrm>
            <a:off x="104775" y="2016457"/>
            <a:ext cx="4940490" cy="4466230"/>
          </a:xfrm>
        </p:spPr>
        <p:txBody>
          <a:bodyPr>
            <a:normAutofit fontScale="92500" lnSpcReduction="10000"/>
          </a:bodyPr>
          <a:lstStyle/>
          <a:p>
            <a:pPr marL="449580" algn="just">
              <a:lnSpc>
                <a:spcPct val="115000"/>
              </a:lnSpc>
              <a:spcAft>
                <a:spcPts val="1000"/>
              </a:spcAft>
            </a:pPr>
            <a:r>
              <a:rPr lang="es-SV" sz="2000" dirty="0">
                <a:latin typeface="+mj-lt"/>
                <a:cs typeface="Arial"/>
              </a:rPr>
              <a:t>La perforación de este pozo, con un caudal de 600 galones/minuto, beneficiará a </a:t>
            </a:r>
            <a:r>
              <a:rPr lang="es-SV" sz="2000" b="1" dirty="0">
                <a:latin typeface="+mj-lt"/>
                <a:cs typeface="Arial"/>
              </a:rPr>
              <a:t>6,000 familias </a:t>
            </a:r>
            <a:r>
              <a:rPr lang="es-SV" sz="2000" dirty="0">
                <a:latin typeface="+mj-lt"/>
                <a:cs typeface="Arial"/>
              </a:rPr>
              <a:t>residentes en las urbanizaciones </a:t>
            </a:r>
            <a:r>
              <a:rPr lang="es-SV" sz="2000" b="1" dirty="0">
                <a:latin typeface="+mj-lt"/>
                <a:cs typeface="Arial"/>
              </a:rPr>
              <a:t>Valle del Sol, Tikal Norte, lotificación Apopa, San Leonardo, cantón 3 Ceibas Arriba, San Cayetano y las comunidades El </a:t>
            </a:r>
            <a:r>
              <a:rPr lang="es-SV" sz="2000" b="1" dirty="0" err="1">
                <a:latin typeface="+mj-lt"/>
                <a:cs typeface="Arial"/>
              </a:rPr>
              <a:t>Tikalito</a:t>
            </a:r>
            <a:r>
              <a:rPr lang="es-SV" sz="2000" b="1" dirty="0">
                <a:latin typeface="+mj-lt"/>
                <a:cs typeface="Arial"/>
              </a:rPr>
              <a:t>, y Joya Galana.</a:t>
            </a:r>
            <a:r>
              <a:rPr lang="es-SV" sz="2000" dirty="0">
                <a:latin typeface="+mj-lt"/>
                <a:cs typeface="Arial"/>
              </a:rPr>
              <a:t> El monto asciende a </a:t>
            </a:r>
            <a:r>
              <a:rPr lang="es-SV" sz="2000" b="1" dirty="0">
                <a:latin typeface="+mj-lt"/>
                <a:cs typeface="Arial"/>
              </a:rPr>
              <a:t>$197,743.03 </a:t>
            </a:r>
            <a:r>
              <a:rPr lang="es-SV" sz="2000" dirty="0">
                <a:latin typeface="+mj-lt"/>
                <a:cs typeface="Arial"/>
              </a:rPr>
              <a:t>con fondos propios. Actualmente se encuentra en las etapas previas para la adquisición del equipamiento e incorporación al sistema de abastecimiento de Apopa.</a:t>
            </a:r>
            <a:endParaRPr lang="es-SV" sz="2000" dirty="0">
              <a:latin typeface="+mj-lt"/>
            </a:endParaRPr>
          </a:p>
          <a:p>
            <a:endParaRPr lang="es-SV" dirty="0">
              <a:latin typeface="+mj-lt"/>
            </a:endParaRPr>
          </a:p>
        </p:txBody>
      </p:sp>
      <p:sp>
        <p:nvSpPr>
          <p:cNvPr id="6" name="2 Título"/>
          <p:cNvSpPr txBox="1">
            <a:spLocks/>
          </p:cNvSpPr>
          <p:nvPr/>
        </p:nvSpPr>
        <p:spPr>
          <a:xfrm>
            <a:off x="4969983" y="278978"/>
            <a:ext cx="7233748" cy="17980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es-SV" sz="2000" b="1" dirty="0" smtClean="0">
                <a:solidFill>
                  <a:schemeClr val="tx2"/>
                </a:solidFill>
              </a:rPr>
              <a:t>Rehabilitación </a:t>
            </a:r>
            <a:r>
              <a:rPr lang="es-SV" sz="2000" b="1" dirty="0">
                <a:solidFill>
                  <a:schemeClr val="tx2"/>
                </a:solidFill>
              </a:rPr>
              <a:t>del sistema </a:t>
            </a:r>
            <a:r>
              <a:rPr lang="es-SV" sz="2000" b="1" dirty="0" err="1">
                <a:solidFill>
                  <a:schemeClr val="tx2"/>
                </a:solidFill>
              </a:rPr>
              <a:t>Changuiste</a:t>
            </a:r>
            <a:r>
              <a:rPr lang="es-SV" sz="2000" b="1" dirty="0">
                <a:solidFill>
                  <a:schemeClr val="tx2"/>
                </a:solidFill>
              </a:rPr>
              <a:t> – Los Cocos para mejoras en el servicio de agua potable en el municipio de San Martín. </a:t>
            </a:r>
          </a:p>
        </p:txBody>
      </p:sp>
      <p:sp>
        <p:nvSpPr>
          <p:cNvPr id="8" name="7 Rectángulo"/>
          <p:cNvSpPr/>
          <p:nvPr/>
        </p:nvSpPr>
        <p:spPr>
          <a:xfrm>
            <a:off x="5538857" y="2077071"/>
            <a:ext cx="6096000" cy="1015663"/>
          </a:xfrm>
          <a:prstGeom prst="rect">
            <a:avLst/>
          </a:prstGeom>
        </p:spPr>
        <p:txBody>
          <a:bodyPr>
            <a:spAutoFit/>
          </a:bodyPr>
          <a:lstStyle/>
          <a:p>
            <a:pPr algn="just"/>
            <a:r>
              <a:rPr lang="es-ES_tradnl" sz="2000" dirty="0" smtClean="0">
                <a:latin typeface="+mj-lt"/>
                <a:cs typeface="Arial"/>
              </a:rPr>
              <a:t>Monto estimado proveniente de fondos propios: </a:t>
            </a:r>
            <a:r>
              <a:rPr lang="es-ES_tradnl" sz="2000" b="1" dirty="0" smtClean="0">
                <a:latin typeface="+mj-lt"/>
                <a:cs typeface="Arial"/>
              </a:rPr>
              <a:t>$115,000.00</a:t>
            </a:r>
            <a:r>
              <a:rPr lang="es-ES_tradnl" sz="2000" dirty="0" smtClean="0">
                <a:latin typeface="+mj-lt"/>
                <a:cs typeface="Arial"/>
              </a:rPr>
              <a:t> </a:t>
            </a:r>
          </a:p>
          <a:p>
            <a:pPr algn="just"/>
            <a:r>
              <a:rPr lang="es-ES_tradnl" sz="2000" dirty="0" smtClean="0">
                <a:latin typeface="+mj-lt"/>
                <a:cs typeface="Arial"/>
              </a:rPr>
              <a:t>Población </a:t>
            </a:r>
            <a:r>
              <a:rPr lang="es-ES_tradnl" sz="2000" dirty="0">
                <a:latin typeface="+mj-lt"/>
                <a:cs typeface="Arial"/>
              </a:rPr>
              <a:t>a </a:t>
            </a:r>
            <a:r>
              <a:rPr lang="es-ES_tradnl" sz="2000" dirty="0" smtClean="0">
                <a:latin typeface="+mj-lt"/>
                <a:cs typeface="Arial"/>
              </a:rPr>
              <a:t>beneficiar:</a:t>
            </a:r>
            <a:r>
              <a:rPr lang="es-ES_tradnl" sz="2000" b="1" dirty="0" smtClean="0">
                <a:latin typeface="+mj-lt"/>
                <a:cs typeface="Arial"/>
              </a:rPr>
              <a:t>11,520 </a:t>
            </a:r>
            <a:r>
              <a:rPr lang="es-ES_tradnl" sz="2000" b="1" dirty="0">
                <a:latin typeface="+mj-lt"/>
                <a:cs typeface="Arial"/>
              </a:rPr>
              <a:t>habitantes </a:t>
            </a:r>
            <a:endParaRPr lang="es-SV" sz="2000" b="1" dirty="0">
              <a:latin typeface="+mj-lt"/>
              <a:cs typeface="Arial"/>
            </a:endParaRPr>
          </a:p>
        </p:txBody>
      </p:sp>
    </p:spTree>
    <p:extLst>
      <p:ext uri="{BB962C8B-B14F-4D97-AF65-F5344CB8AC3E}">
        <p14:creationId xmlns:p14="http://schemas.microsoft.com/office/powerpoint/2010/main" val="1611836481"/>
      </p:ext>
    </p:extLst>
  </p:cSld>
  <p:clrMapOvr>
    <a:masterClrMapping/>
  </p:clrMapOvr>
  <p:transition>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Título"/>
          <p:cNvSpPr txBox="1">
            <a:spLocks/>
          </p:cNvSpPr>
          <p:nvPr/>
        </p:nvSpPr>
        <p:spPr>
          <a:xfrm>
            <a:off x="313899" y="462507"/>
            <a:ext cx="11641539" cy="179809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2800" b="1" dirty="0" smtClean="0">
                <a:solidFill>
                  <a:schemeClr val="tx2"/>
                </a:solidFill>
              </a:rPr>
              <a:t>Programa </a:t>
            </a:r>
            <a:r>
              <a:rPr lang="es-SV" sz="2800" b="1" dirty="0">
                <a:solidFill>
                  <a:schemeClr val="tx2"/>
                </a:solidFill>
              </a:rPr>
              <a:t>de mejoramiento de la red de acueductos y alcantarillados del Área Metropolitana de San Salvador – AMSS </a:t>
            </a:r>
          </a:p>
        </p:txBody>
      </p:sp>
      <p:sp>
        <p:nvSpPr>
          <p:cNvPr id="6" name="5 CuadroTexto"/>
          <p:cNvSpPr txBox="1"/>
          <p:nvPr/>
        </p:nvSpPr>
        <p:spPr>
          <a:xfrm>
            <a:off x="313899" y="1465102"/>
            <a:ext cx="11641539" cy="1938992"/>
          </a:xfrm>
          <a:prstGeom prst="rect">
            <a:avLst/>
          </a:prstGeom>
          <a:noFill/>
        </p:spPr>
        <p:txBody>
          <a:bodyPr wrap="square" rtlCol="0">
            <a:spAutoFit/>
          </a:bodyPr>
          <a:lstStyle/>
          <a:p>
            <a:pPr algn="just"/>
            <a:r>
              <a:rPr lang="es-ES_tradnl" sz="2000" dirty="0"/>
              <a:t>El proyecto consiste en la sustitución de las redes de acueducto y alcantarillado en sectores críticos del AMSS, para evitar las constantes rupturas de las tuberías y por ende disminuir el alto índice de fugas y derrames, para beneficiar a </a:t>
            </a:r>
            <a:r>
              <a:rPr lang="es-ES_tradnl" sz="2000" b="1" dirty="0"/>
              <a:t>27,539 </a:t>
            </a:r>
            <a:r>
              <a:rPr lang="es-ES_tradnl" sz="2000" dirty="0" smtClean="0"/>
              <a:t>habitantes de la zona.</a:t>
            </a:r>
          </a:p>
          <a:p>
            <a:endParaRPr lang="es-ES_tradnl" sz="2000" dirty="0" smtClean="0"/>
          </a:p>
          <a:p>
            <a:pPr algn="just"/>
            <a:r>
              <a:rPr lang="es-ES_tradnl" sz="2000" dirty="0" smtClean="0"/>
              <a:t>El </a:t>
            </a:r>
            <a:r>
              <a:rPr lang="es-ES_tradnl" sz="2000" dirty="0"/>
              <a:t>monto total del programa ascenderá </a:t>
            </a:r>
            <a:r>
              <a:rPr lang="es-ES_tradnl" sz="2000" b="1" dirty="0"/>
              <a:t>a $3,924,956.90 </a:t>
            </a:r>
            <a:r>
              <a:rPr lang="es-ES_tradnl" sz="2000" dirty="0"/>
              <a:t>proveniente de Fondos de Cooperación para Agua y Saneamiento </a:t>
            </a:r>
            <a:r>
              <a:rPr lang="es-ES_tradnl" sz="2000" b="1" dirty="0"/>
              <a:t>(FCAS)</a:t>
            </a:r>
            <a:endParaRPr lang="es-SV" sz="2000" b="1" dirty="0">
              <a:effectLst/>
            </a:endParaRPr>
          </a:p>
        </p:txBody>
      </p:sp>
      <p:grpSp>
        <p:nvGrpSpPr>
          <p:cNvPr id="7" name="6 Grupo"/>
          <p:cNvGrpSpPr/>
          <p:nvPr/>
        </p:nvGrpSpPr>
        <p:grpSpPr>
          <a:xfrm>
            <a:off x="1503193" y="3558566"/>
            <a:ext cx="8559312" cy="3118970"/>
            <a:chOff x="-129829" y="53580"/>
            <a:chExt cx="5808630" cy="2470936"/>
          </a:xfrm>
        </p:grpSpPr>
        <p:pic>
          <p:nvPicPr>
            <p:cNvPr id="8" name="7 Imagen" descr="\\192.168.11.206\Users\salon\Desktop\FOTOS FUGA  ZACAMIL\1 (1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9" y="139798"/>
              <a:ext cx="2857195" cy="1964832"/>
            </a:xfrm>
            <a:prstGeom prst="rect">
              <a:avLst/>
            </a:prstGeom>
            <a:noFill/>
            <a:ln>
              <a:noFill/>
            </a:ln>
          </p:spPr>
        </p:pic>
        <p:pic>
          <p:nvPicPr>
            <p:cNvPr id="9" name="8 Imagen" descr="\\192.168.11.206\Users\salon\Desktop\FOTOS FUGA  ZACAMIL\1 (1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926" y="53580"/>
              <a:ext cx="2555875" cy="2051050"/>
            </a:xfrm>
            <a:prstGeom prst="rect">
              <a:avLst/>
            </a:prstGeom>
            <a:noFill/>
            <a:ln>
              <a:noFill/>
            </a:ln>
          </p:spPr>
        </p:pic>
        <p:sp>
          <p:nvSpPr>
            <p:cNvPr id="10" name="9 Rectángulo"/>
            <p:cNvSpPr/>
            <p:nvPr/>
          </p:nvSpPr>
          <p:spPr>
            <a:xfrm>
              <a:off x="-24342" y="2196655"/>
              <a:ext cx="2378179" cy="30213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600" dirty="0">
                  <a:solidFill>
                    <a:srgbClr val="000000"/>
                  </a:solidFill>
                  <a:effectLst/>
                  <a:latin typeface="+mj-lt"/>
                  <a:ea typeface="Times New Roman"/>
                </a:rPr>
                <a:t>Cambio de tubería y aterrado</a:t>
              </a:r>
              <a:endParaRPr lang="es-SV" sz="1600" dirty="0">
                <a:effectLst/>
                <a:latin typeface="+mj-lt"/>
                <a:ea typeface="Times New Roman"/>
              </a:endParaRPr>
            </a:p>
          </p:txBody>
        </p:sp>
        <p:sp>
          <p:nvSpPr>
            <p:cNvPr id="11" name="10 Rectángulo"/>
            <p:cNvSpPr/>
            <p:nvPr/>
          </p:nvSpPr>
          <p:spPr>
            <a:xfrm>
              <a:off x="3062918" y="2204891"/>
              <a:ext cx="2615883" cy="31962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SV" sz="1600" dirty="0">
                  <a:solidFill>
                    <a:srgbClr val="000000"/>
                  </a:solidFill>
                  <a:effectLst/>
                  <a:latin typeface="+mj-lt"/>
                  <a:ea typeface="Times New Roman"/>
                </a:rPr>
                <a:t>Elaboración de zanja y cambio de tuberías </a:t>
              </a:r>
              <a:endParaRPr lang="es-SV" sz="1600" dirty="0">
                <a:effectLst/>
                <a:latin typeface="+mj-lt"/>
                <a:ea typeface="Times New Roman"/>
              </a:endParaRPr>
            </a:p>
          </p:txBody>
        </p:sp>
      </p:grpSp>
    </p:spTree>
    <p:extLst>
      <p:ext uri="{BB962C8B-B14F-4D97-AF65-F5344CB8AC3E}">
        <p14:creationId xmlns:p14="http://schemas.microsoft.com/office/powerpoint/2010/main" val="4118533050"/>
      </p:ext>
    </p:extLst>
  </p:cSld>
  <p:clrMapOvr>
    <a:masterClrMapping/>
  </p:clrMapOvr>
  <p:transition>
    <p:pull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36728" y="292717"/>
            <a:ext cx="5492608" cy="1577027"/>
          </a:xfrm>
        </p:spPr>
        <p:txBody>
          <a:bodyPr>
            <a:noAutofit/>
          </a:bodyPr>
          <a:lstStyle/>
          <a:p>
            <a:pPr algn="ctr">
              <a:lnSpc>
                <a:spcPct val="110000"/>
              </a:lnSpc>
              <a:spcBef>
                <a:spcPct val="0"/>
              </a:spcBef>
            </a:pPr>
            <a:r>
              <a:rPr lang="es-ES_tradnl" dirty="0" smtClean="0">
                <a:solidFill>
                  <a:schemeClr val="tx2"/>
                </a:solidFill>
                <a:latin typeface="+mj-lt"/>
                <a:ea typeface="+mj-ea"/>
                <a:cs typeface="+mj-cs"/>
              </a:rPr>
              <a:t>Perforación </a:t>
            </a:r>
            <a:r>
              <a:rPr lang="es-ES_tradnl" dirty="0">
                <a:solidFill>
                  <a:schemeClr val="tx2"/>
                </a:solidFill>
                <a:latin typeface="+mj-lt"/>
                <a:ea typeface="+mj-ea"/>
                <a:cs typeface="+mj-cs"/>
              </a:rPr>
              <a:t>de pozo en estación de bombeo La Isla, municipio de San Juan </a:t>
            </a:r>
            <a:r>
              <a:rPr lang="es-ES_tradnl" dirty="0" err="1" smtClean="0">
                <a:solidFill>
                  <a:schemeClr val="tx2"/>
                </a:solidFill>
                <a:latin typeface="+mj-lt"/>
                <a:ea typeface="+mj-ea"/>
                <a:cs typeface="+mj-cs"/>
              </a:rPr>
              <a:t>Opico</a:t>
            </a:r>
            <a:r>
              <a:rPr lang="es-ES_tradnl" dirty="0">
                <a:solidFill>
                  <a:schemeClr val="tx2"/>
                </a:solidFill>
                <a:latin typeface="+mj-lt"/>
                <a:ea typeface="+mj-ea"/>
                <a:cs typeface="+mj-cs"/>
              </a:rPr>
              <a:t>, departamento de La Libertad</a:t>
            </a:r>
            <a:endParaRPr lang="es-SV" dirty="0">
              <a:solidFill>
                <a:schemeClr val="tx2"/>
              </a:solidFill>
              <a:latin typeface="+mj-lt"/>
              <a:ea typeface="+mj-ea"/>
              <a:cs typeface="+mj-cs"/>
            </a:endParaRPr>
          </a:p>
        </p:txBody>
      </p:sp>
      <p:sp>
        <p:nvSpPr>
          <p:cNvPr id="4" name="3 Marcador de contenido"/>
          <p:cNvSpPr>
            <a:spLocks noGrp="1"/>
          </p:cNvSpPr>
          <p:nvPr>
            <p:ph sz="half" idx="2"/>
          </p:nvPr>
        </p:nvSpPr>
        <p:spPr>
          <a:xfrm>
            <a:off x="368490" y="1910687"/>
            <a:ext cx="5629085" cy="4278976"/>
          </a:xfrm>
        </p:spPr>
        <p:txBody>
          <a:bodyPr>
            <a:normAutofit/>
          </a:bodyPr>
          <a:lstStyle/>
          <a:p>
            <a:pPr marL="0" indent="0" algn="just">
              <a:buNone/>
            </a:pPr>
            <a:r>
              <a:rPr lang="es-ES_tradnl" sz="2000" dirty="0"/>
              <a:t>Este proyecto permitirá mejorar la distribución e incrementar la cobertura en </a:t>
            </a:r>
            <a:r>
              <a:rPr lang="es-ES_tradnl" sz="2000" dirty="0" smtClean="0"/>
              <a:t>San </a:t>
            </a:r>
            <a:r>
              <a:rPr lang="es-ES_tradnl" sz="2000" dirty="0"/>
              <a:t>Juan </a:t>
            </a:r>
            <a:r>
              <a:rPr lang="es-ES_tradnl" sz="2000" dirty="0" err="1" smtClean="0"/>
              <a:t>Opíco</a:t>
            </a:r>
            <a:r>
              <a:rPr lang="es-ES_tradnl" sz="2000" dirty="0"/>
              <a:t>, beneficiando a </a:t>
            </a:r>
            <a:r>
              <a:rPr lang="es-ES_tradnl" sz="2000" b="1" dirty="0"/>
              <a:t>9,024 habitantes </a:t>
            </a:r>
            <a:r>
              <a:rPr lang="es-ES_tradnl" sz="2000" dirty="0"/>
              <a:t>de la zona, con un monto invertido de </a:t>
            </a:r>
            <a:r>
              <a:rPr lang="es-ES_tradnl" sz="2000" b="1" dirty="0"/>
              <a:t>$315,883.42</a:t>
            </a:r>
            <a:r>
              <a:rPr lang="es-ES_tradnl" sz="2000" dirty="0"/>
              <a:t>.</a:t>
            </a:r>
            <a:endParaRPr lang="es-SV" sz="2000" dirty="0"/>
          </a:p>
        </p:txBody>
      </p:sp>
      <p:sp>
        <p:nvSpPr>
          <p:cNvPr id="5" name="4 Marcador de texto"/>
          <p:cNvSpPr>
            <a:spLocks noGrp="1"/>
          </p:cNvSpPr>
          <p:nvPr>
            <p:ph type="body" sz="quarter" idx="3"/>
          </p:nvPr>
        </p:nvSpPr>
        <p:spPr>
          <a:xfrm>
            <a:off x="6338769" y="292717"/>
            <a:ext cx="5755944" cy="1467845"/>
          </a:xfrm>
        </p:spPr>
        <p:txBody>
          <a:bodyPr>
            <a:noAutofit/>
          </a:bodyPr>
          <a:lstStyle/>
          <a:p>
            <a:pPr algn="ctr"/>
            <a:r>
              <a:rPr lang="es-ES_tradnl" dirty="0" smtClean="0">
                <a:solidFill>
                  <a:schemeClr val="tx2"/>
                </a:solidFill>
                <a:latin typeface="+mj-lt"/>
                <a:ea typeface="+mj-ea"/>
                <a:cs typeface="+mj-cs"/>
              </a:rPr>
              <a:t>Incorporación </a:t>
            </a:r>
            <a:r>
              <a:rPr lang="es-ES_tradnl" dirty="0">
                <a:solidFill>
                  <a:schemeClr val="tx2"/>
                </a:solidFill>
                <a:latin typeface="+mj-lt"/>
                <a:ea typeface="+mj-ea"/>
                <a:cs typeface="+mj-cs"/>
              </a:rPr>
              <a:t>de pozo San José, para mejoramiento de sistema de agua potable en El Puerto de La Libertad, departamento de La Libertad. </a:t>
            </a:r>
            <a:endParaRPr lang="es-SV" dirty="0">
              <a:solidFill>
                <a:schemeClr val="tx2"/>
              </a:solidFill>
              <a:latin typeface="+mj-lt"/>
              <a:ea typeface="+mj-ea"/>
              <a:cs typeface="+mj-cs"/>
            </a:endParaRPr>
          </a:p>
        </p:txBody>
      </p:sp>
      <p:sp>
        <p:nvSpPr>
          <p:cNvPr id="6" name="5 Marcador de contenido"/>
          <p:cNvSpPr>
            <a:spLocks noGrp="1"/>
          </p:cNvSpPr>
          <p:nvPr>
            <p:ph sz="quarter" idx="4"/>
          </p:nvPr>
        </p:nvSpPr>
        <p:spPr>
          <a:xfrm>
            <a:off x="6338770" y="1869744"/>
            <a:ext cx="5755943" cy="4694830"/>
          </a:xfrm>
        </p:spPr>
        <p:txBody>
          <a:bodyPr/>
          <a:lstStyle/>
          <a:p>
            <a:pPr marL="0" lvl="0" indent="0" algn="just">
              <a:lnSpc>
                <a:spcPct val="115000"/>
              </a:lnSpc>
              <a:spcAft>
                <a:spcPts val="1000"/>
              </a:spcAft>
              <a:buNone/>
            </a:pPr>
            <a:r>
              <a:rPr lang="es-ES_tradnl" sz="2000" dirty="0"/>
              <a:t>Este proyecto mejorará la cobertura y distribución en el municipio de La Libertad, con un monto invertido de </a:t>
            </a:r>
            <a:r>
              <a:rPr lang="es-ES_tradnl" sz="2000" b="1" dirty="0"/>
              <a:t>$350,750.00</a:t>
            </a:r>
            <a:r>
              <a:rPr lang="es-ES_tradnl" sz="2000" dirty="0"/>
              <a:t>.</a:t>
            </a:r>
            <a:endParaRPr lang="es-SV" sz="2000" dirty="0"/>
          </a:p>
          <a:p>
            <a:pPr marL="0" indent="0">
              <a:buNone/>
            </a:pPr>
            <a:endParaRPr lang="es-SV" dirty="0"/>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1146339" y="3606539"/>
            <a:ext cx="4073387" cy="2583124"/>
          </a:xfrm>
          <a:prstGeom prst="rect">
            <a:avLst/>
          </a:prstGeom>
          <a:noFill/>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8112884" y="3226250"/>
            <a:ext cx="2207714" cy="3343701"/>
          </a:xfrm>
          <a:prstGeom prst="rect">
            <a:avLst/>
          </a:prstGeom>
          <a:noFill/>
          <a:ln>
            <a:noFill/>
          </a:ln>
        </p:spPr>
      </p:pic>
    </p:spTree>
    <p:extLst>
      <p:ext uri="{BB962C8B-B14F-4D97-AF65-F5344CB8AC3E}">
        <p14:creationId xmlns:p14="http://schemas.microsoft.com/office/powerpoint/2010/main" val="841490673"/>
      </p:ext>
    </p:extLst>
  </p:cSld>
  <p:clrMapOvr>
    <a:masterClrMapping/>
  </p:clrMapOvr>
  <p:transition>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 y="-180796"/>
            <a:ext cx="12192001" cy="2227959"/>
          </a:xfrm>
          <a:prstGeom prst="rect">
            <a:avLst/>
          </a:prstGeom>
        </p:spPr>
        <p:txBody>
          <a:bodyP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b="1" dirty="0" smtClean="0"/>
              <a:t/>
            </a:r>
            <a:br>
              <a:rPr lang="es-ES_tradnl" b="1" dirty="0" smtClean="0"/>
            </a:br>
            <a:r>
              <a:rPr lang="es-SV" dirty="0" smtClean="0">
                <a:solidFill>
                  <a:schemeClr val="accent5">
                    <a:lumMod val="75000"/>
                  </a:schemeClr>
                </a:solidFill>
              </a:rPr>
              <a:t/>
            </a:r>
            <a:br>
              <a:rPr lang="es-SV" dirty="0" smtClean="0">
                <a:solidFill>
                  <a:schemeClr val="accent5">
                    <a:lumMod val="75000"/>
                  </a:schemeClr>
                </a:solidFill>
              </a:rPr>
            </a:br>
            <a:r>
              <a:rPr lang="es-SV" sz="8900" b="1" dirty="0" smtClean="0">
                <a:solidFill>
                  <a:schemeClr val="tx2"/>
                </a:solidFill>
              </a:rPr>
              <a:t>Proyecciones estratégicas</a:t>
            </a:r>
          </a:p>
          <a:p>
            <a:pPr algn="ctr"/>
            <a:endParaRPr lang="es-SV" sz="8900" b="1" dirty="0" smtClean="0">
              <a:solidFill>
                <a:schemeClr val="tx2"/>
              </a:solidFill>
            </a:endParaRPr>
          </a:p>
          <a:p>
            <a:pPr lvl="0" algn="ctr"/>
            <a:r>
              <a:rPr lang="es-ES_tradnl" sz="6100" b="1" dirty="0" smtClean="0">
                <a:solidFill>
                  <a:schemeClr val="tx2"/>
                </a:solidFill>
              </a:rPr>
              <a:t>Proyecto</a:t>
            </a:r>
            <a:r>
              <a:rPr lang="es-ES_tradnl" sz="6100" b="1" dirty="0">
                <a:solidFill>
                  <a:schemeClr val="tx2"/>
                </a:solidFill>
              </a:rPr>
              <a:t>: Rehabilitación de la planta potabilizadora Las Pavas</a:t>
            </a:r>
            <a:r>
              <a:rPr lang="es-ES_tradnl" sz="6100" b="1" dirty="0" smtClean="0">
                <a:solidFill>
                  <a:schemeClr val="tx2"/>
                </a:solidFill>
              </a:rPr>
              <a:t>.</a:t>
            </a:r>
          </a:p>
          <a:p>
            <a:pPr lvl="0" algn="ctr"/>
            <a:r>
              <a:rPr lang="es-ES_tradnl" sz="6100" b="1" dirty="0" smtClean="0">
                <a:solidFill>
                  <a:schemeClr val="tx2"/>
                </a:solidFill>
              </a:rPr>
              <a:t>(</a:t>
            </a:r>
            <a:r>
              <a:rPr lang="es-ES_tradnl" sz="6100" b="1" dirty="0">
                <a:solidFill>
                  <a:schemeClr val="tx2"/>
                </a:solidFill>
              </a:rPr>
              <a:t>Monto $75.0 millones).</a:t>
            </a:r>
            <a:endParaRPr lang="es-SV" sz="6100" b="1" dirty="0">
              <a:solidFill>
                <a:schemeClr val="tx2"/>
              </a:solidFill>
            </a:endParaRPr>
          </a:p>
          <a:p>
            <a:pPr algn="ctr"/>
            <a:endParaRPr lang="es-SV" sz="6100" b="1" dirty="0">
              <a:solidFill>
                <a:schemeClr val="tx2"/>
              </a:solidFill>
            </a:endParaRPr>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6991350" y="2047163"/>
            <a:ext cx="4362450" cy="3225165"/>
          </a:xfrm>
          <a:prstGeom prst="rect">
            <a:avLst/>
          </a:prstGeom>
          <a:noFill/>
        </p:spPr>
      </p:pic>
      <p:sp>
        <p:nvSpPr>
          <p:cNvPr id="4" name="3 Rectángulo"/>
          <p:cNvSpPr/>
          <p:nvPr/>
        </p:nvSpPr>
        <p:spPr>
          <a:xfrm>
            <a:off x="7762875" y="5407561"/>
            <a:ext cx="3333750" cy="48827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228600" algn="ctr">
              <a:lnSpc>
                <a:spcPct val="115000"/>
              </a:lnSpc>
              <a:spcAft>
                <a:spcPts val="1000"/>
              </a:spcAft>
            </a:pPr>
            <a:r>
              <a:rPr lang="es-ES_tradnl" sz="1600" dirty="0">
                <a:solidFill>
                  <a:srgbClr val="000000"/>
                </a:solidFill>
                <a:effectLst/>
                <a:latin typeface="Maiandra GD"/>
                <a:ea typeface="Calibri"/>
                <a:cs typeface="Miriam"/>
              </a:rPr>
              <a:t>Foto aérea planta potabilizadora Las Pavas</a:t>
            </a:r>
            <a:endParaRPr lang="es-SV" sz="1600" dirty="0">
              <a:effectLst/>
              <a:latin typeface="Calibri"/>
              <a:ea typeface="Calibri"/>
              <a:cs typeface="Times New Roman"/>
            </a:endParaRPr>
          </a:p>
          <a:p>
            <a:pPr algn="ctr">
              <a:spcAft>
                <a:spcPts val="0"/>
              </a:spcAft>
            </a:pPr>
            <a:r>
              <a:rPr lang="es-ES_tradnl" sz="1000" dirty="0">
                <a:solidFill>
                  <a:srgbClr val="000000"/>
                </a:solidFill>
                <a:effectLst/>
                <a:latin typeface="Times New Roman"/>
                <a:ea typeface="Times New Roman"/>
              </a:rPr>
              <a:t> </a:t>
            </a:r>
            <a:endParaRPr lang="es-SV" sz="1200" dirty="0">
              <a:effectLst/>
              <a:latin typeface="Times New Roman"/>
              <a:ea typeface="Times New Roman"/>
            </a:endParaRPr>
          </a:p>
        </p:txBody>
      </p:sp>
      <p:sp>
        <p:nvSpPr>
          <p:cNvPr id="5" name="4 CuadroTexto"/>
          <p:cNvSpPr txBox="1"/>
          <p:nvPr/>
        </p:nvSpPr>
        <p:spPr>
          <a:xfrm>
            <a:off x="232013" y="1828800"/>
            <a:ext cx="6759338" cy="4693593"/>
          </a:xfrm>
          <a:prstGeom prst="rect">
            <a:avLst/>
          </a:prstGeom>
          <a:noFill/>
        </p:spPr>
        <p:txBody>
          <a:bodyPr wrap="square" rtlCol="0">
            <a:spAutoFit/>
          </a:bodyPr>
          <a:lstStyle/>
          <a:p>
            <a:pPr algn="just"/>
            <a:r>
              <a:rPr lang="es-ES_tradnl" sz="2300" dirty="0"/>
              <a:t>Con este proyecto, se incrementará la capacidad de producción </a:t>
            </a:r>
            <a:r>
              <a:rPr lang="es-ES_tradnl" sz="2300" b="1" dirty="0"/>
              <a:t>de 2.2 mᶟ/s. a 3 mᶟ/s</a:t>
            </a:r>
            <a:r>
              <a:rPr lang="es-ES_tradnl" sz="2300" dirty="0"/>
              <a:t>. (alrededor de  80,000 mᶟ/día); se ampliará el área de cobertura del </a:t>
            </a:r>
            <a:r>
              <a:rPr lang="es-ES_tradnl" sz="2300" dirty="0" smtClean="0"/>
              <a:t>servicio, </a:t>
            </a:r>
            <a:r>
              <a:rPr lang="es-ES_tradnl" sz="2300" dirty="0"/>
              <a:t>se tendrá un ahorro aproximado del </a:t>
            </a:r>
            <a:r>
              <a:rPr lang="es-ES_tradnl" sz="2300" b="1" dirty="0"/>
              <a:t>25%</a:t>
            </a:r>
            <a:r>
              <a:rPr lang="es-ES_tradnl" sz="2300" dirty="0"/>
              <a:t> en el consumo de energía eléctrica y mayores niveles de eficiencia en la operación de los </a:t>
            </a:r>
            <a:r>
              <a:rPr lang="es-ES_tradnl" sz="2300" dirty="0" smtClean="0"/>
              <a:t>equipos. También  </a:t>
            </a:r>
            <a:r>
              <a:rPr lang="es-ES_tradnl" sz="2300" dirty="0"/>
              <a:t>habrá ahorro en el consumo de productos químicos, y se estima recuperar </a:t>
            </a:r>
            <a:r>
              <a:rPr lang="es-ES_tradnl" sz="2300" b="1" dirty="0"/>
              <a:t>2.5 millones de </a:t>
            </a:r>
            <a:r>
              <a:rPr lang="es-ES_tradnl" sz="2300" b="1" dirty="0" smtClean="0"/>
              <a:t>mᶟ</a:t>
            </a:r>
            <a:r>
              <a:rPr lang="es-ES_tradnl" sz="2300" dirty="0" smtClean="0"/>
              <a:t> </a:t>
            </a:r>
            <a:r>
              <a:rPr lang="es-ES_tradnl" sz="2300" dirty="0"/>
              <a:t>de agua que actualmente se desperdician en el proceso de producción. Los beneficiarios de la ejecución de este proyecto </a:t>
            </a:r>
            <a:r>
              <a:rPr lang="es-ES_tradnl" sz="2300" dirty="0" smtClean="0"/>
              <a:t>será </a:t>
            </a:r>
            <a:r>
              <a:rPr lang="es-ES_tradnl" sz="2300" dirty="0"/>
              <a:t>una población aproximada de </a:t>
            </a:r>
            <a:r>
              <a:rPr lang="es-ES_tradnl" sz="2300" b="1" dirty="0"/>
              <a:t>538,000 habitantes</a:t>
            </a:r>
            <a:r>
              <a:rPr lang="es-ES_tradnl" sz="2300" dirty="0"/>
              <a:t> </a:t>
            </a:r>
            <a:r>
              <a:rPr lang="es-ES_tradnl" sz="2300" dirty="0" smtClean="0"/>
              <a:t>de diferentes </a:t>
            </a:r>
            <a:r>
              <a:rPr lang="es-ES_tradnl" sz="2300" dirty="0"/>
              <a:t>municipios del </a:t>
            </a:r>
            <a:r>
              <a:rPr lang="es-ES_tradnl" sz="2300" dirty="0" smtClean="0"/>
              <a:t>AMSS.</a:t>
            </a:r>
            <a:endParaRPr lang="es-SV" sz="2300" dirty="0"/>
          </a:p>
        </p:txBody>
      </p:sp>
    </p:spTree>
    <p:extLst>
      <p:ext uri="{BB962C8B-B14F-4D97-AF65-F5344CB8AC3E}">
        <p14:creationId xmlns:p14="http://schemas.microsoft.com/office/powerpoint/2010/main" val="1208837127"/>
      </p:ext>
    </p:extLst>
  </p:cSld>
  <p:clrMapOvr>
    <a:masterClrMapping/>
  </p:clrMapOvr>
  <p:transition>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0" y="341195"/>
            <a:ext cx="12192000" cy="1577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ES_tradnl" sz="3600" b="1" dirty="0" smtClean="0">
                <a:solidFill>
                  <a:schemeClr val="tx2"/>
                </a:solidFill>
                <a:latin typeface="+mj-lt"/>
                <a:ea typeface="+mj-ea"/>
                <a:cs typeface="+mj-cs"/>
              </a:rPr>
              <a:t>Proyecto</a:t>
            </a:r>
            <a:r>
              <a:rPr lang="es-ES_tradnl" sz="3600" b="1" dirty="0">
                <a:solidFill>
                  <a:schemeClr val="tx2"/>
                </a:solidFill>
                <a:latin typeface="+mj-lt"/>
                <a:ea typeface="+mj-ea"/>
                <a:cs typeface="+mj-cs"/>
              </a:rPr>
              <a:t>: Eficiencia Energética de la ANDA</a:t>
            </a:r>
            <a:r>
              <a:rPr lang="es-ES_tradnl" sz="3600" b="1" dirty="0" smtClean="0">
                <a:solidFill>
                  <a:schemeClr val="tx2"/>
                </a:solidFill>
                <a:latin typeface="+mj-lt"/>
                <a:ea typeface="+mj-ea"/>
                <a:cs typeface="+mj-cs"/>
              </a:rPr>
              <a:t>.</a:t>
            </a:r>
          </a:p>
          <a:p>
            <a:pPr marL="0" lvl="0" indent="0" algn="ctr">
              <a:buNone/>
            </a:pPr>
            <a:r>
              <a:rPr lang="es-ES_tradnl" sz="3600" b="1" dirty="0" smtClean="0">
                <a:solidFill>
                  <a:schemeClr val="tx2"/>
                </a:solidFill>
                <a:latin typeface="+mj-lt"/>
                <a:ea typeface="+mj-ea"/>
                <a:cs typeface="+mj-cs"/>
              </a:rPr>
              <a:t>(</a:t>
            </a:r>
            <a:r>
              <a:rPr lang="es-ES_tradnl" sz="3600" b="1" dirty="0">
                <a:solidFill>
                  <a:schemeClr val="tx2"/>
                </a:solidFill>
                <a:latin typeface="+mj-lt"/>
                <a:ea typeface="+mj-ea"/>
                <a:cs typeface="+mj-cs"/>
              </a:rPr>
              <a:t>Monto estimado </a:t>
            </a:r>
            <a:r>
              <a:rPr lang="es-ES_tradnl" sz="3600" b="1" dirty="0" smtClean="0">
                <a:solidFill>
                  <a:schemeClr val="tx2"/>
                </a:solidFill>
                <a:latin typeface="+mj-lt"/>
                <a:ea typeface="+mj-ea"/>
                <a:cs typeface="+mj-cs"/>
              </a:rPr>
              <a:t>$15 </a:t>
            </a:r>
            <a:r>
              <a:rPr lang="es-ES_tradnl" sz="3600" b="1" dirty="0">
                <a:solidFill>
                  <a:schemeClr val="tx2"/>
                </a:solidFill>
                <a:latin typeface="+mj-lt"/>
                <a:ea typeface="+mj-ea"/>
                <a:cs typeface="+mj-cs"/>
              </a:rPr>
              <a:t>millones).</a:t>
            </a:r>
            <a:endParaRPr lang="es-SV" sz="3600" b="1" dirty="0">
              <a:solidFill>
                <a:schemeClr val="tx2"/>
              </a:solidFill>
              <a:latin typeface="+mj-lt"/>
              <a:ea typeface="+mj-ea"/>
              <a:cs typeface="+mj-cs"/>
            </a:endParaRPr>
          </a:p>
        </p:txBody>
      </p:sp>
      <p:pic>
        <p:nvPicPr>
          <p:cNvPr id="3" name="2 Imagen"/>
          <p:cNvPicPr/>
          <p:nvPr/>
        </p:nvPicPr>
        <p:blipFill rotWithShape="1">
          <a:blip r:embed="rId2"/>
          <a:srcRect l="16443" t="31786" r="48974" b="22506"/>
          <a:stretch/>
        </p:blipFill>
        <p:spPr bwMode="auto">
          <a:xfrm>
            <a:off x="662703" y="1918222"/>
            <a:ext cx="4100366" cy="4228744"/>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5086066" y="2278267"/>
            <a:ext cx="6782936" cy="3508653"/>
          </a:xfrm>
          <a:prstGeom prst="rect">
            <a:avLst/>
          </a:prstGeom>
          <a:noFill/>
        </p:spPr>
        <p:txBody>
          <a:bodyPr wrap="square" rtlCol="0">
            <a:spAutoFit/>
          </a:bodyPr>
          <a:lstStyle/>
          <a:p>
            <a:pPr algn="just"/>
            <a:r>
              <a:rPr lang="es-ES_tradnl" sz="2000" dirty="0"/>
              <a:t>Consiste en la instalación de variadores de frecuencia, potencia necesaria y eficiencia de motores eléctricos y bombas existentes, subestaciones eléctricas que incluya paneles arrancadores en plantas de bombeo y </a:t>
            </a:r>
            <a:r>
              <a:rPr lang="es-ES_tradnl" sz="2000" dirty="0" err="1"/>
              <a:t>rebombeo</a:t>
            </a:r>
            <a:r>
              <a:rPr lang="es-ES_tradnl" sz="2000" dirty="0"/>
              <a:t> </a:t>
            </a:r>
            <a:r>
              <a:rPr lang="es-ES_tradnl" sz="2000" dirty="0" smtClean="0"/>
              <a:t>existentes. El objetivo </a:t>
            </a:r>
            <a:r>
              <a:rPr lang="es-ES_tradnl" sz="2000" dirty="0"/>
              <a:t>primordial </a:t>
            </a:r>
            <a:r>
              <a:rPr lang="es-ES_tradnl" sz="2000" dirty="0" smtClean="0"/>
              <a:t>es </a:t>
            </a:r>
            <a:r>
              <a:rPr lang="es-ES_tradnl" sz="2000" dirty="0"/>
              <a:t>disminuir en un </a:t>
            </a:r>
            <a:r>
              <a:rPr lang="es-ES_tradnl" sz="2000" b="1" dirty="0" smtClean="0"/>
              <a:t>23% </a:t>
            </a:r>
            <a:r>
              <a:rPr lang="es-ES_tradnl" sz="2000" dirty="0"/>
              <a:t>el consumo de energía eléctrica y a la vez disminuir la emisión de toneladas de CO2 a la atmósfera. </a:t>
            </a:r>
            <a:endParaRPr lang="es-ES_tradnl" sz="2000" dirty="0" smtClean="0"/>
          </a:p>
          <a:p>
            <a:pPr algn="just"/>
            <a:endParaRPr lang="es-ES_tradnl" sz="2000" dirty="0" smtClean="0"/>
          </a:p>
          <a:p>
            <a:pPr algn="just"/>
            <a:r>
              <a:rPr lang="es-ES_tradnl" sz="2000" dirty="0" smtClean="0"/>
              <a:t>Actualmente </a:t>
            </a:r>
            <a:r>
              <a:rPr lang="es-ES_tradnl" sz="2000" dirty="0"/>
              <a:t>se encuentra en etapa final del diagnóstico, el cual está siendo elaborado por una firma </a:t>
            </a:r>
            <a:r>
              <a:rPr lang="es-ES_tradnl" sz="2000" dirty="0" smtClean="0"/>
              <a:t>consultora.</a:t>
            </a:r>
          </a:p>
          <a:p>
            <a:pPr algn="just"/>
            <a:endParaRPr lang="es-SV" sz="2000" dirty="0">
              <a:effectLst/>
            </a:endParaRPr>
          </a:p>
        </p:txBody>
      </p:sp>
    </p:spTree>
    <p:extLst>
      <p:ext uri="{BB962C8B-B14F-4D97-AF65-F5344CB8AC3E}">
        <p14:creationId xmlns:p14="http://schemas.microsoft.com/office/powerpoint/2010/main" val="3998086226"/>
      </p:ext>
    </p:extLst>
  </p:cSld>
  <p:clrMapOvr>
    <a:masterClrMapping/>
  </p:clrMapOvr>
  <p:transition>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0" y="341195"/>
            <a:ext cx="12192000" cy="1577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ES_tradnl" sz="3600" b="1" dirty="0" smtClean="0">
                <a:solidFill>
                  <a:schemeClr val="tx2"/>
                </a:solidFill>
                <a:latin typeface="+mj-lt"/>
                <a:ea typeface="+mj-ea"/>
                <a:cs typeface="+mj-cs"/>
              </a:rPr>
              <a:t>Proyecto: Rehabilitación </a:t>
            </a:r>
            <a:r>
              <a:rPr lang="es-ES_tradnl" sz="3600" b="1" dirty="0">
                <a:solidFill>
                  <a:schemeClr val="tx2"/>
                </a:solidFill>
                <a:latin typeface="+mj-lt"/>
                <a:ea typeface="+mj-ea"/>
                <a:cs typeface="+mj-cs"/>
              </a:rPr>
              <a:t>del Sistema Zona Norte. (Monto estimado $34.8 millones).</a:t>
            </a:r>
            <a:endParaRPr lang="es-SV" sz="3600" b="1" dirty="0">
              <a:solidFill>
                <a:schemeClr val="tx2"/>
              </a:solidFill>
              <a:latin typeface="+mj-lt"/>
              <a:ea typeface="+mj-ea"/>
              <a:cs typeface="+mj-cs"/>
            </a:endParaRPr>
          </a:p>
        </p:txBody>
      </p:sp>
      <p:pic>
        <p:nvPicPr>
          <p:cNvPr id="4" name="3 Imagen"/>
          <p:cNvPicPr/>
          <p:nvPr/>
        </p:nvPicPr>
        <p:blipFill rotWithShape="1">
          <a:blip r:embed="rId2"/>
          <a:srcRect l="11555" t="16919" r="54598" b="32178"/>
          <a:stretch/>
        </p:blipFill>
        <p:spPr bwMode="auto">
          <a:xfrm>
            <a:off x="588203" y="1705841"/>
            <a:ext cx="4989181" cy="4046264"/>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221314" y="5871585"/>
            <a:ext cx="5412262" cy="37909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_tradnl" sz="1400" dirty="0">
                <a:solidFill>
                  <a:srgbClr val="000000"/>
                </a:solidFill>
                <a:effectLst/>
                <a:latin typeface="+mj-lt"/>
                <a:ea typeface="Calibri"/>
                <a:cs typeface="Miriam"/>
              </a:rPr>
              <a:t>Ubicación de las plantas y pozos a intervenir con el proyecto</a:t>
            </a:r>
            <a:endParaRPr lang="es-SV" sz="1400" dirty="0">
              <a:effectLst/>
              <a:latin typeface="+mj-lt"/>
              <a:ea typeface="Times New Roman"/>
            </a:endParaRPr>
          </a:p>
        </p:txBody>
      </p:sp>
      <p:sp>
        <p:nvSpPr>
          <p:cNvPr id="6" name="5 CuadroTexto"/>
          <p:cNvSpPr txBox="1"/>
          <p:nvPr/>
        </p:nvSpPr>
        <p:spPr>
          <a:xfrm>
            <a:off x="5854889" y="1542792"/>
            <a:ext cx="6059606" cy="4832092"/>
          </a:xfrm>
          <a:prstGeom prst="rect">
            <a:avLst/>
          </a:prstGeom>
          <a:noFill/>
        </p:spPr>
        <p:txBody>
          <a:bodyPr wrap="square" rtlCol="0">
            <a:spAutoFit/>
          </a:bodyPr>
          <a:lstStyle/>
          <a:p>
            <a:pPr algn="just"/>
            <a:r>
              <a:rPr lang="es-ES_tradnl" sz="2200" dirty="0"/>
              <a:t>Consiste en construir </a:t>
            </a:r>
            <a:r>
              <a:rPr lang="es-ES_tradnl" sz="2200" dirty="0" smtClean="0"/>
              <a:t>infraestructura </a:t>
            </a:r>
            <a:r>
              <a:rPr lang="es-ES_tradnl" sz="2200" dirty="0"/>
              <a:t>civil, hidráulica y electromecánica para incrementar el caudal explotado actualmente y mejorar el servicio de agua potable en el sector norte de la población del AMSS. La perforación de pozos tipo profundos e instalación de equipos de bombeo de alta eficiencia permiten implementar medidas de ahorro energético, y </a:t>
            </a:r>
            <a:r>
              <a:rPr lang="es-GT" sz="2200" dirty="0"/>
              <a:t>mejorar la infraestructura hidráulica y electromecánica en  los equipos de bombeo ya existentes, </a:t>
            </a:r>
            <a:r>
              <a:rPr lang="es-ES_tradnl" sz="2200" dirty="0"/>
              <a:t>logrando incrementar la producción de </a:t>
            </a:r>
            <a:r>
              <a:rPr lang="es-ES_tradnl" sz="2200" b="1" dirty="0"/>
              <a:t>1.4 </a:t>
            </a:r>
            <a:r>
              <a:rPr lang="es-ES_tradnl" sz="2200" b="1" dirty="0" smtClean="0"/>
              <a:t>m3/s. </a:t>
            </a:r>
            <a:r>
              <a:rPr lang="es-ES_tradnl" sz="2200" dirty="0" smtClean="0"/>
              <a:t>a </a:t>
            </a:r>
            <a:r>
              <a:rPr lang="es-ES_tradnl" sz="2200" b="1" dirty="0"/>
              <a:t>2.0 </a:t>
            </a:r>
            <a:r>
              <a:rPr lang="es-ES_tradnl" sz="2200" b="1" dirty="0" smtClean="0"/>
              <a:t>m3/s. </a:t>
            </a:r>
            <a:r>
              <a:rPr lang="es-ES_tradnl" sz="2200" dirty="0" smtClean="0"/>
              <a:t>beneficiando </a:t>
            </a:r>
            <a:r>
              <a:rPr lang="es-ES_tradnl" sz="2200" dirty="0"/>
              <a:t>a </a:t>
            </a:r>
            <a:r>
              <a:rPr lang="es-ES_tradnl" sz="2200" b="1" dirty="0"/>
              <a:t>482,800 </a:t>
            </a:r>
            <a:r>
              <a:rPr lang="es-ES_tradnl" sz="2200" b="1" dirty="0" smtClean="0"/>
              <a:t>habitantes</a:t>
            </a:r>
            <a:r>
              <a:rPr lang="es-ES_tradnl" sz="2200" dirty="0"/>
              <a:t> </a:t>
            </a:r>
            <a:r>
              <a:rPr lang="es-ES_tradnl" sz="2200" dirty="0" smtClean="0"/>
              <a:t>a través </a:t>
            </a:r>
            <a:r>
              <a:rPr lang="es-GT" sz="2200" dirty="0" smtClean="0"/>
              <a:t>de </a:t>
            </a:r>
            <a:r>
              <a:rPr lang="es-GT" sz="2200" dirty="0"/>
              <a:t>una cobertura equilibrada del recurso. </a:t>
            </a:r>
            <a:endParaRPr lang="es-SV" sz="2200" dirty="0">
              <a:effectLst/>
            </a:endParaRPr>
          </a:p>
        </p:txBody>
      </p:sp>
    </p:spTree>
    <p:extLst>
      <p:ext uri="{BB962C8B-B14F-4D97-AF65-F5344CB8AC3E}">
        <p14:creationId xmlns:p14="http://schemas.microsoft.com/office/powerpoint/2010/main" val="1804407233"/>
      </p:ext>
    </p:extLst>
  </p:cSld>
  <p:clrMapOvr>
    <a:masterClrMapping/>
  </p:clrMapOvr>
  <p:transition>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1085850" y="191067"/>
            <a:ext cx="10029825" cy="1577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ES_tradnl" b="1" dirty="0" smtClean="0">
                <a:solidFill>
                  <a:schemeClr val="tx2"/>
                </a:solidFill>
                <a:latin typeface="+mj-lt"/>
                <a:ea typeface="+mj-ea"/>
                <a:cs typeface="+mj-cs"/>
              </a:rPr>
              <a:t>Proyecto: Ejecución </a:t>
            </a:r>
            <a:r>
              <a:rPr lang="es-ES_tradnl" b="1" dirty="0">
                <a:solidFill>
                  <a:schemeClr val="tx2"/>
                </a:solidFill>
                <a:latin typeface="+mj-lt"/>
                <a:ea typeface="+mj-ea"/>
                <a:cs typeface="+mj-cs"/>
              </a:rPr>
              <a:t>de la primera etapa del proyecto de agua potable del Lago de Ilopango </a:t>
            </a:r>
            <a:r>
              <a:rPr lang="es-ES_tradnl" b="1" dirty="0" smtClean="0">
                <a:solidFill>
                  <a:schemeClr val="tx2"/>
                </a:solidFill>
                <a:latin typeface="+mj-lt"/>
                <a:ea typeface="+mj-ea"/>
                <a:cs typeface="+mj-cs"/>
              </a:rPr>
              <a:t>(</a:t>
            </a:r>
            <a:r>
              <a:rPr lang="es-ES_tradnl" b="1" dirty="0">
                <a:solidFill>
                  <a:schemeClr val="tx2"/>
                </a:solidFill>
                <a:latin typeface="+mj-lt"/>
                <a:ea typeface="+mj-ea"/>
                <a:cs typeface="+mj-cs"/>
              </a:rPr>
              <a:t>PAPLI</a:t>
            </a:r>
            <a:r>
              <a:rPr lang="es-ES_tradnl" b="1" dirty="0" smtClean="0">
                <a:solidFill>
                  <a:schemeClr val="tx2"/>
                </a:solidFill>
                <a:latin typeface="+mj-lt"/>
                <a:ea typeface="+mj-ea"/>
                <a:cs typeface="+mj-cs"/>
              </a:rPr>
              <a:t>). </a:t>
            </a:r>
          </a:p>
          <a:p>
            <a:pPr marL="0" lvl="0" indent="0" algn="ctr">
              <a:buNone/>
            </a:pPr>
            <a:r>
              <a:rPr lang="es-ES_tradnl" b="1" dirty="0" smtClean="0">
                <a:solidFill>
                  <a:schemeClr val="tx2"/>
                </a:solidFill>
                <a:latin typeface="+mj-lt"/>
                <a:ea typeface="+mj-ea"/>
                <a:cs typeface="+mj-cs"/>
              </a:rPr>
              <a:t>(</a:t>
            </a:r>
            <a:r>
              <a:rPr lang="es-ES_tradnl" b="1" dirty="0">
                <a:solidFill>
                  <a:schemeClr val="tx2"/>
                </a:solidFill>
                <a:latin typeface="+mj-lt"/>
                <a:ea typeface="+mj-ea"/>
                <a:cs typeface="+mj-cs"/>
              </a:rPr>
              <a:t>Monto estimado </a:t>
            </a:r>
            <a:r>
              <a:rPr lang="es-ES_tradnl" b="1" dirty="0" smtClean="0">
                <a:solidFill>
                  <a:schemeClr val="tx2"/>
                </a:solidFill>
                <a:latin typeface="+mj-lt"/>
                <a:ea typeface="+mj-ea"/>
                <a:cs typeface="+mj-cs"/>
              </a:rPr>
              <a:t>$30.5 </a:t>
            </a:r>
            <a:r>
              <a:rPr lang="es-ES_tradnl" b="1" dirty="0">
                <a:solidFill>
                  <a:schemeClr val="tx2"/>
                </a:solidFill>
                <a:latin typeface="+mj-lt"/>
                <a:ea typeface="+mj-ea"/>
                <a:cs typeface="+mj-cs"/>
              </a:rPr>
              <a:t>millones).</a:t>
            </a:r>
            <a:endParaRPr lang="es-SV" b="1" dirty="0">
              <a:solidFill>
                <a:schemeClr val="tx2"/>
              </a:solidFill>
              <a:latin typeface="+mj-lt"/>
              <a:ea typeface="+mj-ea"/>
              <a:cs typeface="+mj-cs"/>
            </a:endParaRPr>
          </a:p>
        </p:txBody>
      </p:sp>
      <p:pic>
        <p:nvPicPr>
          <p:cNvPr id="3" name="2 Imagen"/>
          <p:cNvPicPr/>
          <p:nvPr/>
        </p:nvPicPr>
        <p:blipFill rotWithShape="1">
          <a:blip r:embed="rId2"/>
          <a:srcRect l="58454" t="24705" r="12243" b="26789"/>
          <a:stretch/>
        </p:blipFill>
        <p:spPr bwMode="auto">
          <a:xfrm>
            <a:off x="412650" y="1918222"/>
            <a:ext cx="4624705" cy="4305935"/>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5527343" y="2088107"/>
            <a:ext cx="6073254" cy="2862322"/>
          </a:xfrm>
          <a:prstGeom prst="rect">
            <a:avLst/>
          </a:prstGeom>
          <a:noFill/>
        </p:spPr>
        <p:txBody>
          <a:bodyPr wrap="square" rtlCol="0">
            <a:spAutoFit/>
          </a:bodyPr>
          <a:lstStyle/>
          <a:p>
            <a:pPr algn="just"/>
            <a:r>
              <a:rPr lang="es-ES_tradnl" sz="2000" dirty="0"/>
              <a:t>Consiste en construir la infraestructura civil e </a:t>
            </a:r>
            <a:r>
              <a:rPr lang="es-ES_tradnl" sz="2000" dirty="0" smtClean="0"/>
              <a:t>hidráulica </a:t>
            </a:r>
            <a:r>
              <a:rPr lang="es-ES_tradnl" sz="2000" dirty="0"/>
              <a:t>necesaria para mejorar el servicio de agua potable en los municipios de </a:t>
            </a:r>
            <a:r>
              <a:rPr lang="es-ES_tradnl" sz="2000" b="1" dirty="0"/>
              <a:t>Soyapango, Ilopango, San Martin y </a:t>
            </a:r>
            <a:r>
              <a:rPr lang="es-ES_tradnl" sz="2000" b="1" dirty="0" smtClean="0"/>
              <a:t> </a:t>
            </a:r>
            <a:r>
              <a:rPr lang="es-ES_tradnl" sz="2000" b="1" dirty="0"/>
              <a:t>alrededores, </a:t>
            </a:r>
            <a:r>
              <a:rPr lang="es-ES_tradnl" sz="2000" dirty="0"/>
              <a:t>mediante la extracción de 1 </a:t>
            </a:r>
            <a:r>
              <a:rPr lang="es-ES_tradnl" sz="2000" dirty="0" smtClean="0"/>
              <a:t>m3 /s. logrando </a:t>
            </a:r>
            <a:r>
              <a:rPr lang="es-ES_tradnl" sz="2000" dirty="0"/>
              <a:t>normalizar el suministro en la zona y atender la demanda del crecimiento poblacional, proyectada a 20 años, mejorando la calidad de vida de aproximadamente </a:t>
            </a:r>
            <a:r>
              <a:rPr lang="es-ES_tradnl" sz="2000" b="1" dirty="0"/>
              <a:t>310,154 </a:t>
            </a:r>
            <a:r>
              <a:rPr lang="es-ES_tradnl" sz="2000" b="1" dirty="0" smtClean="0"/>
              <a:t>habitantes.</a:t>
            </a:r>
            <a:endParaRPr lang="es-SV" sz="2000" b="1" dirty="0"/>
          </a:p>
        </p:txBody>
      </p:sp>
    </p:spTree>
    <p:extLst>
      <p:ext uri="{BB962C8B-B14F-4D97-AF65-F5344CB8AC3E}">
        <p14:creationId xmlns:p14="http://schemas.microsoft.com/office/powerpoint/2010/main" val="2884285489"/>
      </p:ext>
    </p:extLst>
  </p:cSld>
  <p:clrMapOvr>
    <a:masterClrMapping/>
  </p:clrMapOvr>
  <p:transition>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981075" y="191067"/>
            <a:ext cx="10010775" cy="1577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ES_tradnl" b="1" dirty="0" smtClean="0">
                <a:solidFill>
                  <a:schemeClr val="tx2"/>
                </a:solidFill>
                <a:latin typeface="+mj-lt"/>
                <a:ea typeface="+mj-ea"/>
                <a:cs typeface="+mj-cs"/>
              </a:rPr>
              <a:t>Proyecto: </a:t>
            </a:r>
            <a:r>
              <a:rPr lang="es-ES_tradnl" b="1" dirty="0" smtClean="0">
                <a:solidFill>
                  <a:schemeClr val="tx2"/>
                </a:solidFill>
              </a:rPr>
              <a:t> </a:t>
            </a:r>
            <a:r>
              <a:rPr lang="es-ES_tradnl" b="1" dirty="0">
                <a:solidFill>
                  <a:schemeClr val="tx2"/>
                </a:solidFill>
                <a:latin typeface="+mj-lt"/>
                <a:ea typeface="+mj-ea"/>
                <a:cs typeface="+mj-cs"/>
              </a:rPr>
              <a:t>Mejoramiento de los sistemas de agua potable y aguas negras en el Área Metropolitana de San Salvador. (Monto estimado </a:t>
            </a:r>
            <a:r>
              <a:rPr lang="es-ES_tradnl" b="1" dirty="0" smtClean="0">
                <a:solidFill>
                  <a:schemeClr val="tx2"/>
                </a:solidFill>
                <a:latin typeface="+mj-lt"/>
                <a:ea typeface="+mj-ea"/>
                <a:cs typeface="+mj-cs"/>
              </a:rPr>
              <a:t>$60 </a:t>
            </a:r>
            <a:r>
              <a:rPr lang="es-ES_tradnl" b="1" dirty="0">
                <a:solidFill>
                  <a:schemeClr val="tx2"/>
                </a:solidFill>
                <a:latin typeface="+mj-lt"/>
                <a:ea typeface="+mj-ea"/>
                <a:cs typeface="+mj-cs"/>
              </a:rPr>
              <a:t>millones)</a:t>
            </a:r>
            <a:endParaRPr lang="es-SV" b="1" dirty="0">
              <a:solidFill>
                <a:schemeClr val="tx2"/>
              </a:solidFill>
              <a:latin typeface="+mj-lt"/>
              <a:ea typeface="+mj-ea"/>
              <a:cs typeface="+mj-cs"/>
            </a:endParaRPr>
          </a:p>
        </p:txBody>
      </p:sp>
      <p:pic>
        <p:nvPicPr>
          <p:cNvPr id="3" name="2 Imagen"/>
          <p:cNvPicPr/>
          <p:nvPr/>
        </p:nvPicPr>
        <p:blipFill>
          <a:blip r:embed="rId2" cstate="print"/>
          <a:srcRect l="43385" t="20621" r="11288" b="8157"/>
          <a:stretch>
            <a:fillRect/>
          </a:stretch>
        </p:blipFill>
        <p:spPr bwMode="auto">
          <a:xfrm>
            <a:off x="360882" y="1768094"/>
            <a:ext cx="5098221" cy="4992489"/>
          </a:xfrm>
          <a:prstGeom prst="rect">
            <a:avLst/>
          </a:prstGeom>
          <a:noFill/>
          <a:ln w="9525">
            <a:noFill/>
            <a:miter lim="800000"/>
            <a:headEnd/>
            <a:tailEnd/>
          </a:ln>
        </p:spPr>
      </p:pic>
      <p:sp>
        <p:nvSpPr>
          <p:cNvPr id="4" name="3 CuadroTexto"/>
          <p:cNvSpPr txBox="1"/>
          <p:nvPr/>
        </p:nvSpPr>
        <p:spPr>
          <a:xfrm>
            <a:off x="5745707" y="1768094"/>
            <a:ext cx="6182436" cy="3785652"/>
          </a:xfrm>
          <a:prstGeom prst="rect">
            <a:avLst/>
          </a:prstGeom>
          <a:noFill/>
        </p:spPr>
        <p:txBody>
          <a:bodyPr wrap="square" rtlCol="0">
            <a:spAutoFit/>
          </a:bodyPr>
          <a:lstStyle/>
          <a:p>
            <a:pPr algn="just"/>
            <a:r>
              <a:rPr lang="es-ES_tradnl" sz="2000" dirty="0"/>
              <a:t>Consiste en la sustitución de tuberías de acueducto y alcantarillado sanitario del AMSS, con el fin de reducir el Índice de Agua No Facturada de un promedio histórico del </a:t>
            </a:r>
            <a:r>
              <a:rPr lang="es-ES_tradnl" sz="2000" b="1" dirty="0"/>
              <a:t>47%</a:t>
            </a:r>
            <a:r>
              <a:rPr lang="es-ES_tradnl" sz="2000" dirty="0"/>
              <a:t>, a un </a:t>
            </a:r>
            <a:r>
              <a:rPr lang="es-ES_tradnl" sz="2000" b="1" dirty="0" smtClean="0"/>
              <a:t>32%</a:t>
            </a:r>
            <a:r>
              <a:rPr lang="es-ES_tradnl" sz="2000" dirty="0" smtClean="0"/>
              <a:t>. </a:t>
            </a:r>
          </a:p>
          <a:p>
            <a:pPr algn="just"/>
            <a:endParaRPr lang="es-ES_tradnl" sz="2000" dirty="0"/>
          </a:p>
          <a:p>
            <a:pPr algn="just"/>
            <a:r>
              <a:rPr lang="es-ES_tradnl" sz="2000" dirty="0" smtClean="0"/>
              <a:t>Con </a:t>
            </a:r>
            <a:r>
              <a:rPr lang="es-ES_tradnl" sz="2000" dirty="0"/>
              <a:t>esto será posible lograr mayores niveles de eficiencia en el uso de recursos institucionales y mejorar la calidad del servicio en función de cantidad y continuidad en atención a las demandas de la población. Se </a:t>
            </a:r>
            <a:r>
              <a:rPr lang="es-ES_tradnl" sz="2000" dirty="0" smtClean="0"/>
              <a:t>beneficiará </a:t>
            </a:r>
            <a:r>
              <a:rPr lang="es-ES_tradnl" sz="2000" dirty="0"/>
              <a:t>en forma directa, a </a:t>
            </a:r>
            <a:r>
              <a:rPr lang="es-ES_tradnl" sz="2000" b="1" dirty="0"/>
              <a:t>604,786 habitantes </a:t>
            </a:r>
            <a:r>
              <a:rPr lang="es-ES_tradnl" sz="2000" dirty="0"/>
              <a:t>de los municipios del AMSS, e indirectamente a </a:t>
            </a:r>
            <a:r>
              <a:rPr lang="es-ES_tradnl" sz="2000" b="1" dirty="0"/>
              <a:t>120,960 habitantes</a:t>
            </a:r>
            <a:r>
              <a:rPr lang="es-ES_tradnl" sz="2000" dirty="0"/>
              <a:t>.</a:t>
            </a:r>
            <a:endParaRPr lang="es-SV" sz="2000" dirty="0"/>
          </a:p>
        </p:txBody>
      </p:sp>
    </p:spTree>
    <p:extLst>
      <p:ext uri="{BB962C8B-B14F-4D97-AF65-F5344CB8AC3E}">
        <p14:creationId xmlns:p14="http://schemas.microsoft.com/office/powerpoint/2010/main" val="1724411652"/>
      </p:ext>
    </p:extLst>
  </p:cSld>
  <p:clrMapOvr>
    <a:masterClrMapping/>
  </p:clrMapOvr>
  <p:transition>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texto"/>
          <p:cNvSpPr txBox="1">
            <a:spLocks/>
          </p:cNvSpPr>
          <p:nvPr/>
        </p:nvSpPr>
        <p:spPr>
          <a:xfrm>
            <a:off x="523875" y="290188"/>
            <a:ext cx="10734675" cy="15770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ES_tradnl" b="1" dirty="0" smtClean="0">
                <a:solidFill>
                  <a:schemeClr val="tx2"/>
                </a:solidFill>
                <a:latin typeface="+mj-lt"/>
                <a:ea typeface="+mj-ea"/>
                <a:cs typeface="+mj-cs"/>
              </a:rPr>
              <a:t> </a:t>
            </a:r>
            <a:r>
              <a:rPr lang="es-ES_tradnl" sz="2400" b="1" dirty="0" smtClean="0">
                <a:solidFill>
                  <a:schemeClr val="tx2"/>
                </a:solidFill>
                <a:latin typeface="+mj-lt"/>
                <a:ea typeface="+mj-ea"/>
                <a:cs typeface="+mj-cs"/>
              </a:rPr>
              <a:t>Proyecto: Rehabilitación </a:t>
            </a:r>
            <a:r>
              <a:rPr lang="es-ES_tradnl" sz="2400" b="1" dirty="0">
                <a:solidFill>
                  <a:schemeClr val="tx2"/>
                </a:solidFill>
                <a:latin typeface="+mj-lt"/>
                <a:ea typeface="+mj-ea"/>
                <a:cs typeface="+mj-cs"/>
              </a:rPr>
              <a:t>del Sistema de Alcantarillado Sanitario (SAS) del Área Metropolitana de San Salvador Primera Fase. </a:t>
            </a:r>
            <a:endParaRPr lang="es-ES_tradnl" sz="2400" b="1" dirty="0" smtClean="0">
              <a:solidFill>
                <a:schemeClr val="tx2"/>
              </a:solidFill>
              <a:latin typeface="+mj-lt"/>
              <a:ea typeface="+mj-ea"/>
              <a:cs typeface="+mj-cs"/>
            </a:endParaRPr>
          </a:p>
          <a:p>
            <a:pPr marL="0" lvl="0" indent="0" algn="ctr">
              <a:buNone/>
            </a:pPr>
            <a:r>
              <a:rPr lang="es-ES_tradnl" sz="2400" b="1" dirty="0" smtClean="0">
                <a:solidFill>
                  <a:schemeClr val="tx2"/>
                </a:solidFill>
                <a:latin typeface="+mj-lt"/>
                <a:ea typeface="+mj-ea"/>
                <a:cs typeface="+mj-cs"/>
              </a:rPr>
              <a:t>(</a:t>
            </a:r>
            <a:r>
              <a:rPr lang="es-ES_tradnl" sz="2400" b="1" dirty="0">
                <a:solidFill>
                  <a:schemeClr val="tx2"/>
                </a:solidFill>
                <a:latin typeface="+mj-lt"/>
                <a:ea typeface="+mj-ea"/>
                <a:cs typeface="+mj-cs"/>
              </a:rPr>
              <a:t>Monto estimado $8.7 millones)</a:t>
            </a:r>
            <a:endParaRPr lang="es-SV" sz="2400" b="1" dirty="0">
              <a:solidFill>
                <a:schemeClr val="tx2"/>
              </a:solidFill>
              <a:latin typeface="+mj-lt"/>
              <a:ea typeface="+mj-ea"/>
              <a:cs typeface="+mj-cs"/>
            </a:endParaRPr>
          </a:p>
        </p:txBody>
      </p:sp>
      <p:pic>
        <p:nvPicPr>
          <p:cNvPr id="3" name="2 Imagen"/>
          <p:cNvPicPr/>
          <p:nvPr/>
        </p:nvPicPr>
        <p:blipFill rotWithShape="1">
          <a:blip r:embed="rId2"/>
          <a:srcRect l="52200" t="17141" r="19982" b="45680"/>
          <a:stretch/>
        </p:blipFill>
        <p:spPr bwMode="auto">
          <a:xfrm>
            <a:off x="6960358" y="1867216"/>
            <a:ext cx="4775111" cy="4093021"/>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6805192" y="5960238"/>
            <a:ext cx="5041765" cy="338554"/>
          </a:xfrm>
          <a:prstGeom prst="rect">
            <a:avLst/>
          </a:prstGeom>
        </p:spPr>
        <p:txBody>
          <a:bodyPr wrap="none">
            <a:spAutoFit/>
          </a:bodyPr>
          <a:lstStyle/>
          <a:p>
            <a:r>
              <a:rPr lang="es-ES" sz="1600" dirty="0"/>
              <a:t>Rebalse de aguas negras por obstrucción en colector</a:t>
            </a:r>
            <a:endParaRPr lang="es-SV" sz="1600" dirty="0">
              <a:effectLst/>
            </a:endParaRPr>
          </a:p>
        </p:txBody>
      </p:sp>
      <p:sp>
        <p:nvSpPr>
          <p:cNvPr id="5" name="4 CuadroTexto"/>
          <p:cNvSpPr txBox="1"/>
          <p:nvPr/>
        </p:nvSpPr>
        <p:spPr>
          <a:xfrm>
            <a:off x="261761" y="1867216"/>
            <a:ext cx="6368464" cy="4154984"/>
          </a:xfrm>
          <a:prstGeom prst="rect">
            <a:avLst/>
          </a:prstGeom>
          <a:noFill/>
        </p:spPr>
        <p:txBody>
          <a:bodyPr wrap="square" rtlCol="0">
            <a:spAutoFit/>
          </a:bodyPr>
          <a:lstStyle/>
          <a:p>
            <a:pPr algn="just"/>
            <a:r>
              <a:rPr lang="es-ES_tradnl" sz="2200" dirty="0" smtClean="0"/>
              <a:t>Es la </a:t>
            </a:r>
            <a:r>
              <a:rPr lang="es-ES_tradnl" sz="2200" dirty="0"/>
              <a:t>sustitución de los colectores de concreto </a:t>
            </a:r>
            <a:r>
              <a:rPr lang="es-ES_tradnl" sz="2200" dirty="0" smtClean="0"/>
              <a:t> </a:t>
            </a:r>
            <a:r>
              <a:rPr lang="es-ES_tradnl" sz="2200" dirty="0"/>
              <a:t>en el </a:t>
            </a:r>
            <a:r>
              <a:rPr lang="es-ES_tradnl" sz="2200" b="1" dirty="0"/>
              <a:t>Paseo General Escalón, calle El Mirador, calle La Mascota y calle Padres Aguilar, </a:t>
            </a:r>
            <a:r>
              <a:rPr lang="es-ES_tradnl" sz="2200" dirty="0"/>
              <a:t>reemplazando además </a:t>
            </a:r>
            <a:r>
              <a:rPr lang="es-ES_tradnl" sz="2200" dirty="0" smtClean="0"/>
              <a:t>las </a:t>
            </a:r>
            <a:r>
              <a:rPr lang="es-ES_tradnl" sz="2200" dirty="0"/>
              <a:t>acometidas que se encuentran conectadas a dichos colectores, considerando para esto la utilización de tubería de polietileno de alta densidad, tanto en los colectores como en las </a:t>
            </a:r>
            <a:r>
              <a:rPr lang="es-ES_tradnl" sz="2200" dirty="0" smtClean="0"/>
              <a:t>acometidas existentes. </a:t>
            </a:r>
          </a:p>
          <a:p>
            <a:pPr algn="just"/>
            <a:endParaRPr lang="es-ES_tradnl" sz="2200" dirty="0"/>
          </a:p>
          <a:p>
            <a:pPr algn="just"/>
            <a:r>
              <a:rPr lang="es-ES_tradnl" sz="2200" dirty="0" smtClean="0"/>
              <a:t>El SAS es la solución para liberar  </a:t>
            </a:r>
            <a:r>
              <a:rPr lang="es-ES_tradnl" sz="2200" b="1" dirty="0" smtClean="0"/>
              <a:t>$600 millones de inversión privada </a:t>
            </a:r>
            <a:r>
              <a:rPr lang="es-ES_tradnl" sz="2200" dirty="0" smtClean="0"/>
              <a:t>de los cuales $200 millones ya fueron liberados. </a:t>
            </a:r>
            <a:endParaRPr lang="es-SV" sz="2200" dirty="0"/>
          </a:p>
        </p:txBody>
      </p:sp>
    </p:spTree>
    <p:extLst>
      <p:ext uri="{BB962C8B-B14F-4D97-AF65-F5344CB8AC3E}">
        <p14:creationId xmlns:p14="http://schemas.microsoft.com/office/powerpoint/2010/main" val="1627863634"/>
      </p:ext>
    </p:extLst>
  </p:cSld>
  <p:clrMapOvr>
    <a:masterClrMapping/>
  </p:clrMapOvr>
  <p:transition>
    <p:pull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696" t="21794" r="20650" b="4038"/>
          <a:stretch/>
        </p:blipFill>
        <p:spPr>
          <a:xfrm>
            <a:off x="348342" y="696685"/>
            <a:ext cx="8345715" cy="5740400"/>
          </a:xfrm>
          <a:prstGeom prst="rect">
            <a:avLst/>
          </a:prstGeom>
        </p:spPr>
      </p:pic>
      <p:sp>
        <p:nvSpPr>
          <p:cNvPr id="3" name="CuadroTexto 2"/>
          <p:cNvSpPr txBox="1"/>
          <p:nvPr/>
        </p:nvSpPr>
        <p:spPr>
          <a:xfrm>
            <a:off x="8810171" y="5236756"/>
            <a:ext cx="2467429" cy="1400383"/>
          </a:xfrm>
          <a:prstGeom prst="rect">
            <a:avLst/>
          </a:prstGeom>
          <a:noFill/>
        </p:spPr>
        <p:txBody>
          <a:bodyPr wrap="square" rtlCol="0">
            <a:spAutoFit/>
          </a:bodyPr>
          <a:lstStyle/>
          <a:p>
            <a:r>
              <a:rPr lang="es-SV" sz="1700" b="1" dirty="0" smtClean="0">
                <a:solidFill>
                  <a:schemeClr val="tx2"/>
                </a:solidFill>
              </a:rPr>
              <a:t>Casos de problemas de la colonia  Escalón.</a:t>
            </a:r>
          </a:p>
          <a:p>
            <a:r>
              <a:rPr lang="es-SV" sz="1700" dirty="0" smtClean="0"/>
              <a:t>Avenida Olímpica y 71 avenida Sur.</a:t>
            </a:r>
            <a:endParaRPr lang="es-SV" sz="1700" dirty="0"/>
          </a:p>
        </p:txBody>
      </p:sp>
    </p:spTree>
    <p:extLst>
      <p:ext uri="{BB962C8B-B14F-4D97-AF65-F5344CB8AC3E}">
        <p14:creationId xmlns:p14="http://schemas.microsoft.com/office/powerpoint/2010/main" val="3368760179"/>
      </p:ext>
    </p:extLst>
  </p:cSld>
  <p:clrMapOvr>
    <a:masterClrMapping/>
  </p:clrMapOvr>
  <p:transition>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31892"/>
            <a:ext cx="12192000" cy="9792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2800" b="1" dirty="0" smtClean="0">
                <a:solidFill>
                  <a:schemeClr val="tx2"/>
                </a:solidFill>
              </a:rPr>
              <a:t>OBRAS QUE HAN INCREMENTADO </a:t>
            </a:r>
            <a:r>
              <a:rPr lang="es-SV" sz="2800" b="1" dirty="0">
                <a:solidFill>
                  <a:schemeClr val="tx2"/>
                </a:solidFill>
              </a:rPr>
              <a:t>LOS NIVELES DE ACCESO AL AGUA POTABLE Y </a:t>
            </a:r>
            <a:r>
              <a:rPr lang="es-SV" sz="2800" b="1" dirty="0" smtClean="0">
                <a:solidFill>
                  <a:schemeClr val="tx2"/>
                </a:solidFill>
              </a:rPr>
              <a:t>ALCANTARILLADO</a:t>
            </a:r>
            <a:endParaRPr lang="es-SV" sz="2800" b="1" dirty="0">
              <a:solidFill>
                <a:schemeClr val="accent5">
                  <a:lumMod val="75000"/>
                </a:schemeClr>
              </a:solidFill>
            </a:endParaRPr>
          </a:p>
        </p:txBody>
      </p:sp>
      <p:sp>
        <p:nvSpPr>
          <p:cNvPr id="4" name="CuadroTexto 3"/>
          <p:cNvSpPr txBox="1"/>
          <p:nvPr/>
        </p:nvSpPr>
        <p:spPr>
          <a:xfrm>
            <a:off x="348916" y="1325613"/>
            <a:ext cx="11004884" cy="1077218"/>
          </a:xfrm>
          <a:prstGeom prst="rect">
            <a:avLst/>
          </a:prstGeom>
          <a:noFill/>
        </p:spPr>
        <p:txBody>
          <a:bodyPr wrap="square" rtlCol="0">
            <a:spAutoFit/>
          </a:bodyPr>
          <a:lstStyle/>
          <a:p>
            <a:pPr algn="just"/>
            <a:r>
              <a:rPr lang="es-SV" sz="1600" dirty="0" smtClean="0"/>
              <a:t>ANDA </a:t>
            </a:r>
            <a:r>
              <a:rPr lang="es-SV" sz="1600" dirty="0"/>
              <a:t>ha ejecutado un aproximado de 27 proyectos de inversión pública, los cuales se encuentran inmersos en 7 programas, gracias a </a:t>
            </a:r>
            <a:r>
              <a:rPr lang="es-SV" sz="1600" dirty="0" smtClean="0"/>
              <a:t>la cooperación </a:t>
            </a:r>
            <a:r>
              <a:rPr lang="es-SV" sz="1600" dirty="0"/>
              <a:t>internacional y </a:t>
            </a:r>
            <a:r>
              <a:rPr lang="es-SV" sz="1600" dirty="0" smtClean="0"/>
              <a:t>de entidades </a:t>
            </a:r>
            <a:r>
              <a:rPr lang="es-SV" sz="1600" dirty="0"/>
              <a:t>nacionales que ayudaron a realizar estos esfuerzos en coordinación con la institución. Se </a:t>
            </a:r>
            <a:r>
              <a:rPr lang="es-SV" sz="1600" dirty="0" smtClean="0"/>
              <a:t>realizó </a:t>
            </a:r>
            <a:r>
              <a:rPr lang="es-SV" sz="1600" dirty="0"/>
              <a:t>una inversión de $7.2 </a:t>
            </a:r>
            <a:r>
              <a:rPr lang="es-SV" sz="1600" dirty="0" smtClean="0"/>
              <a:t>millones, </a:t>
            </a:r>
            <a:r>
              <a:rPr lang="es-SV" sz="1600" dirty="0"/>
              <a:t>con la cual se </a:t>
            </a:r>
            <a:r>
              <a:rPr lang="es-SV" sz="1600" dirty="0" smtClean="0"/>
              <a:t>beneficia </a:t>
            </a:r>
            <a:r>
              <a:rPr lang="es-SV" sz="1600" dirty="0"/>
              <a:t>a 57,689 habitantes </a:t>
            </a:r>
            <a:r>
              <a:rPr lang="es-SV" sz="1600" dirty="0" smtClean="0"/>
              <a:t> de </a:t>
            </a:r>
            <a:r>
              <a:rPr lang="es-SV" sz="1600" dirty="0"/>
              <a:t>forma directa y a 1, 500,000 de forma indirecta.</a:t>
            </a:r>
          </a:p>
        </p:txBody>
      </p:sp>
      <p:graphicFrame>
        <p:nvGraphicFramePr>
          <p:cNvPr id="7" name="Tabla 6"/>
          <p:cNvGraphicFramePr>
            <a:graphicFrameLocks noGrp="1"/>
          </p:cNvGraphicFramePr>
          <p:nvPr>
            <p:extLst>
              <p:ext uri="{D42A27DB-BD31-4B8C-83A1-F6EECF244321}">
                <p14:modId xmlns:p14="http://schemas.microsoft.com/office/powerpoint/2010/main" val="956308061"/>
              </p:ext>
            </p:extLst>
          </p:nvPr>
        </p:nvGraphicFramePr>
        <p:xfrm>
          <a:off x="1732549" y="2601684"/>
          <a:ext cx="8614611" cy="3898231"/>
        </p:xfrm>
        <a:graphic>
          <a:graphicData uri="http://schemas.openxmlformats.org/drawingml/2006/table">
            <a:tbl>
              <a:tblPr firstRow="1" firstCol="1" bandRow="1"/>
              <a:tblGrid>
                <a:gridCol w="504171">
                  <a:extLst>
                    <a:ext uri="{9D8B030D-6E8A-4147-A177-3AD203B41FA5}">
                      <a16:colId xmlns:a16="http://schemas.microsoft.com/office/drawing/2014/main" xmlns="" val="20000"/>
                    </a:ext>
                  </a:extLst>
                </a:gridCol>
                <a:gridCol w="2754640">
                  <a:extLst>
                    <a:ext uri="{9D8B030D-6E8A-4147-A177-3AD203B41FA5}">
                      <a16:colId xmlns:a16="http://schemas.microsoft.com/office/drawing/2014/main" xmlns="" val="20001"/>
                    </a:ext>
                  </a:extLst>
                </a:gridCol>
                <a:gridCol w="944092">
                  <a:extLst>
                    <a:ext uri="{9D8B030D-6E8A-4147-A177-3AD203B41FA5}">
                      <a16:colId xmlns:a16="http://schemas.microsoft.com/office/drawing/2014/main" xmlns="" val="20002"/>
                    </a:ext>
                  </a:extLst>
                </a:gridCol>
                <a:gridCol w="961938">
                  <a:extLst>
                    <a:ext uri="{9D8B030D-6E8A-4147-A177-3AD203B41FA5}">
                      <a16:colId xmlns:a16="http://schemas.microsoft.com/office/drawing/2014/main" xmlns="" val="20003"/>
                    </a:ext>
                  </a:extLst>
                </a:gridCol>
                <a:gridCol w="3289150">
                  <a:extLst>
                    <a:ext uri="{9D8B030D-6E8A-4147-A177-3AD203B41FA5}">
                      <a16:colId xmlns:a16="http://schemas.microsoft.com/office/drawing/2014/main" xmlns="" val="20004"/>
                    </a:ext>
                  </a:extLst>
                </a:gridCol>
                <a:gridCol w="160620">
                  <a:extLst>
                    <a:ext uri="{9D8B030D-6E8A-4147-A177-3AD203B41FA5}">
                      <a16:colId xmlns:a16="http://schemas.microsoft.com/office/drawing/2014/main" xmlns="" val="20005"/>
                    </a:ext>
                  </a:extLst>
                </a:gridCol>
              </a:tblGrid>
              <a:tr h="304549">
                <a:tc rowSpan="2">
                  <a:txBody>
                    <a:bodyPr/>
                    <a:lstStyle/>
                    <a:p>
                      <a:pPr algn="ctr">
                        <a:spcAft>
                          <a:spcPts val="0"/>
                        </a:spcAft>
                      </a:pPr>
                      <a:r>
                        <a:rPr lang="es-SV" sz="1200" b="1" dirty="0">
                          <a:solidFill>
                            <a:srgbClr val="FFFFFF"/>
                          </a:solidFill>
                          <a:effectLst/>
                          <a:latin typeface="Maiandra GD" panose="020E0502030308020204" pitchFamily="34" charset="0"/>
                          <a:ea typeface="Times New Roman" panose="02020603050405020304" pitchFamily="18" charset="0"/>
                        </a:rPr>
                        <a:t>No.</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rowSpan="2">
                  <a:txBody>
                    <a:bodyPr/>
                    <a:lstStyle/>
                    <a:p>
                      <a:pPr algn="ctr">
                        <a:spcAft>
                          <a:spcPts val="0"/>
                        </a:spcAft>
                      </a:pPr>
                      <a:r>
                        <a:rPr lang="es-SV" sz="1200" b="1" dirty="0">
                          <a:solidFill>
                            <a:srgbClr val="FFFFFF"/>
                          </a:solidFill>
                          <a:effectLst/>
                          <a:latin typeface="Maiandra GD" panose="020E0502030308020204" pitchFamily="34" charset="0"/>
                          <a:ea typeface="Times New Roman" panose="02020603050405020304" pitchFamily="18" charset="0"/>
                        </a:rPr>
                        <a:t>Nombre del Programa/ Proyecto</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rowSpan="2">
                  <a:txBody>
                    <a:bodyPr/>
                    <a:lstStyle/>
                    <a:p>
                      <a:pPr algn="ctr">
                        <a:spcAft>
                          <a:spcPts val="0"/>
                        </a:spcAft>
                      </a:pPr>
                      <a:r>
                        <a:rPr lang="es-SV" sz="1200" b="1" dirty="0">
                          <a:solidFill>
                            <a:srgbClr val="FFFFFF"/>
                          </a:solidFill>
                          <a:effectLst/>
                          <a:latin typeface="Maiandra GD" panose="020E0502030308020204" pitchFamily="34" charset="0"/>
                          <a:ea typeface="Times New Roman" panose="02020603050405020304" pitchFamily="18" charset="0"/>
                        </a:rPr>
                        <a:t>Inversión Realizada</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rowSpan="2">
                  <a:txBody>
                    <a:bodyPr/>
                    <a:lstStyle/>
                    <a:p>
                      <a:pPr algn="ctr">
                        <a:spcAft>
                          <a:spcPts val="0"/>
                        </a:spcAft>
                      </a:pPr>
                      <a:r>
                        <a:rPr lang="es-SV" sz="1200" b="1">
                          <a:solidFill>
                            <a:srgbClr val="FFFFFF"/>
                          </a:solidFill>
                          <a:effectLst/>
                          <a:latin typeface="Maiandra GD" panose="020E0502030308020204" pitchFamily="34" charset="0"/>
                          <a:ea typeface="Times New Roman" panose="02020603050405020304" pitchFamily="18" charset="0"/>
                        </a:rPr>
                        <a:t>Población Beneficiada</a:t>
                      </a:r>
                      <a:endParaRPr lang="es-SV"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F81BD"/>
                    </a:solidFill>
                  </a:tcPr>
                </a:tc>
                <a:tc rowSpan="2">
                  <a:txBody>
                    <a:bodyPr/>
                    <a:lstStyle/>
                    <a:p>
                      <a:pPr algn="ctr">
                        <a:spcAft>
                          <a:spcPts val="0"/>
                        </a:spcAft>
                      </a:pPr>
                      <a:r>
                        <a:rPr lang="es-SV" sz="1200" b="1">
                          <a:solidFill>
                            <a:srgbClr val="FFFFFF"/>
                          </a:solidFill>
                          <a:effectLst/>
                          <a:latin typeface="Maiandra GD" panose="020E0502030308020204" pitchFamily="34" charset="0"/>
                          <a:ea typeface="Times New Roman" panose="02020603050405020304" pitchFamily="18" charset="0"/>
                        </a:rPr>
                        <a:t>Observaciones</a:t>
                      </a:r>
                      <a:endParaRPr lang="es-SV"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a:endParaRPr lang="es-SV" sz="1000">
                        <a:effectLst/>
                        <a:latin typeface="Times New Roman" panose="02020603050405020304" pitchFamily="18" charset="0"/>
                      </a:endParaRPr>
                    </a:p>
                  </a:txBody>
                  <a:tcPr marL="44450" marR="44450" marT="0" marB="0" anchor="b">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0"/>
                  </a:ext>
                </a:extLst>
              </a:tr>
              <a:tr h="304549">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l"/>
                      <a:endParaRPr lang="es-SV" sz="1000">
                        <a:effectLst/>
                        <a:latin typeface="Times New Roman" panose="02020603050405020304" pitchFamily="18" charset="0"/>
                      </a:endParaRPr>
                    </a:p>
                  </a:txBody>
                  <a:tcPr marL="44450" marR="44450" marT="0" marB="0" anchor="b">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1"/>
                  </a:ext>
                </a:extLst>
              </a:tr>
              <a:tr h="304549">
                <a:tc rowSpan="2">
                  <a:txBody>
                    <a:bodyPr/>
                    <a:lstStyle/>
                    <a:p>
                      <a:pPr algn="ctr">
                        <a:spcAft>
                          <a:spcPts val="0"/>
                        </a:spcAft>
                      </a:pPr>
                      <a:r>
                        <a:rPr lang="es-SV" sz="1200">
                          <a:solidFill>
                            <a:srgbClr val="000000"/>
                          </a:solidFill>
                          <a:effectLst/>
                          <a:latin typeface="Maiandra GD" panose="020E0502030308020204" pitchFamily="34" charset="0"/>
                          <a:ea typeface="Times New Roman" panose="02020603050405020304" pitchFamily="18" charset="0"/>
                        </a:rPr>
                        <a:t>1</a:t>
                      </a:r>
                      <a:endParaRPr lang="es-SV"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l">
                        <a:spcAft>
                          <a:spcPts val="0"/>
                        </a:spcAft>
                      </a:pPr>
                      <a:r>
                        <a:rPr lang="es-SV" sz="1200" b="1" dirty="0">
                          <a:solidFill>
                            <a:srgbClr val="000000"/>
                          </a:solidFill>
                          <a:effectLst/>
                          <a:latin typeface="Maiandra GD" panose="020E0502030308020204" pitchFamily="34" charset="0"/>
                          <a:ea typeface="Times New Roman" panose="02020603050405020304" pitchFamily="18" charset="0"/>
                        </a:rPr>
                        <a:t>PROGRAMA ANDA / AECID - BID 2358/OC-ES y  FECASALC GRT/WS-12281-ES                                    </a:t>
                      </a:r>
                      <a:r>
                        <a:rPr lang="es-SV" sz="1200" dirty="0">
                          <a:solidFill>
                            <a:srgbClr val="000000"/>
                          </a:solidFill>
                          <a:effectLst/>
                          <a:latin typeface="Maiandra GD" panose="020E0502030308020204" pitchFamily="34" charset="0"/>
                          <a:ea typeface="Times New Roman" panose="02020603050405020304" pitchFamily="18" charset="0"/>
                        </a:rPr>
                        <a:t>Programa de Agua y Saneamiento Rural de El Salvador.</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ctr">
                        <a:spcAft>
                          <a:spcPts val="0"/>
                        </a:spcAft>
                      </a:pPr>
                      <a:r>
                        <a:rPr lang="es-SV" sz="1200" b="1" dirty="0">
                          <a:solidFill>
                            <a:srgbClr val="000000"/>
                          </a:solidFill>
                          <a:effectLst/>
                          <a:latin typeface="Maiandra GD" panose="020E0502030308020204" pitchFamily="34" charset="0"/>
                          <a:ea typeface="Times New Roman" panose="02020603050405020304" pitchFamily="18" charset="0"/>
                        </a:rPr>
                        <a:t>$2,635.4 </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ctr">
                        <a:spcAft>
                          <a:spcPts val="0"/>
                        </a:spcAft>
                      </a:pPr>
                      <a:endParaRPr lang="es-SV" sz="1200" dirty="0">
                        <a:effectLst/>
                        <a:latin typeface="Times New Roman" panose="02020603050405020304" pitchFamily="18" charset="0"/>
                        <a:ea typeface="Times New Roman" panose="02020603050405020304" pitchFamily="18" charset="0"/>
                      </a:endParaRPr>
                    </a:p>
                    <a:p>
                      <a:pPr algn="l">
                        <a:spcAft>
                          <a:spcPts val="0"/>
                        </a:spcAft>
                      </a:pPr>
                      <a:r>
                        <a:rPr lang="es-ES_tradnl"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s-SV" sz="1200" dirty="0">
                        <a:effectLst/>
                        <a:latin typeface="Times New Roman" panose="02020603050405020304" pitchFamily="18" charset="0"/>
                        <a:ea typeface="Times New Roman" panose="02020603050405020304" pitchFamily="18" charset="0"/>
                      </a:endParaRPr>
                    </a:p>
                    <a:p>
                      <a:pPr algn="l"/>
                      <a:r>
                        <a:rPr lang="es-SV" sz="1200" b="1" dirty="0">
                          <a:solidFill>
                            <a:srgbClr val="000000"/>
                          </a:solidFill>
                          <a:effectLst/>
                          <a:latin typeface="Maiandra GD" panose="020E0502030308020204" pitchFamily="34" charset="0"/>
                        </a:rPr>
                        <a:t>1,500,000</a:t>
                      </a:r>
                      <a:r>
                        <a:rPr lang="es-SV" sz="1200" dirty="0">
                          <a:effectLst/>
                          <a:latin typeface="Times New Roman" panose="02020603050405020304" pitchFamily="18" charset="0"/>
                        </a:rPr>
                        <a:t> </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l">
                        <a:spcAft>
                          <a:spcPts val="0"/>
                        </a:spcAft>
                      </a:pPr>
                      <a:r>
                        <a:rPr lang="es-SV" sz="1200" kern="1200" dirty="0">
                          <a:solidFill>
                            <a:srgbClr val="000000"/>
                          </a:solidFill>
                          <a:effectLst/>
                          <a:latin typeface="Maiandra GD" panose="020E0502030308020204" pitchFamily="34" charset="0"/>
                          <a:ea typeface="Times New Roman" panose="02020603050405020304" pitchFamily="18" charset="0"/>
                          <a:cs typeface="+mn-cs"/>
                        </a:rPr>
                        <a:t>Dentro de este programa se han finalizado 8 proyectos y 1 que se encuentra en ejecución, beneficiando a más de  1, 500,000 de forma indirecta a los habitantes del AMSS y de otros municipios del país.</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a:endParaRPr lang="es-SV" sz="1000">
                        <a:effectLst/>
                        <a:latin typeface="Times New Roman" panose="02020603050405020304" pitchFamily="18" charset="0"/>
                      </a:endParaRPr>
                    </a:p>
                  </a:txBody>
                  <a:tcPr marL="44450" marR="44450" marT="0" marB="0" anchor="b">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2"/>
                  </a:ext>
                </a:extLst>
              </a:tr>
              <a:tr h="1065923">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l"/>
                      <a:endParaRPr lang="es-SV" sz="1000">
                        <a:effectLst/>
                        <a:latin typeface="Times New Roman" panose="02020603050405020304" pitchFamily="18" charset="0"/>
                      </a:endParaRPr>
                    </a:p>
                  </a:txBody>
                  <a:tcPr marL="44450" marR="44450" marT="0" marB="0" anchor="b">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3"/>
                  </a:ext>
                </a:extLst>
              </a:tr>
              <a:tr h="1918661">
                <a:tc>
                  <a:txBody>
                    <a:bodyPr/>
                    <a:lstStyle/>
                    <a:p>
                      <a:pPr algn="ctr">
                        <a:spcAft>
                          <a:spcPts val="0"/>
                        </a:spcAft>
                      </a:pPr>
                      <a:r>
                        <a:rPr lang="es-SV" sz="1200">
                          <a:solidFill>
                            <a:srgbClr val="000000"/>
                          </a:solidFill>
                          <a:effectLst/>
                          <a:latin typeface="Maiandra GD" panose="020E0502030308020204" pitchFamily="34" charset="0"/>
                          <a:ea typeface="Times New Roman" panose="02020603050405020304" pitchFamily="18" charset="0"/>
                        </a:rPr>
                        <a:t>2</a:t>
                      </a:r>
                      <a:endParaRPr lang="es-SV"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l">
                        <a:spcAft>
                          <a:spcPts val="0"/>
                        </a:spcAft>
                      </a:pPr>
                      <a:r>
                        <a:rPr lang="es-SV" sz="1200" b="1" dirty="0">
                          <a:solidFill>
                            <a:srgbClr val="000000"/>
                          </a:solidFill>
                          <a:effectLst/>
                          <a:latin typeface="Maiandra GD" panose="020E0502030308020204" pitchFamily="34" charset="0"/>
                          <a:ea typeface="Times New Roman" panose="02020603050405020304" pitchFamily="18" charset="0"/>
                        </a:rPr>
                        <a:t>PROGRAMA  ANDA / AECID (FCAS) SLV-001-B                                  </a:t>
                      </a:r>
                      <a:r>
                        <a:rPr lang="es-SV" sz="1200" dirty="0">
                          <a:solidFill>
                            <a:srgbClr val="000000"/>
                          </a:solidFill>
                          <a:effectLst/>
                          <a:latin typeface="Maiandra GD" panose="020E0502030308020204" pitchFamily="34" charset="0"/>
                          <a:ea typeface="Times New Roman" panose="02020603050405020304" pitchFamily="18" charset="0"/>
                        </a:rPr>
                        <a:t>Programa de Infraestructura y Saneamiento Básico en Áreas Peri Urbanas y Rurales de El Salvador.</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ctr">
                        <a:spcAft>
                          <a:spcPts val="0"/>
                        </a:spcAft>
                      </a:pPr>
                      <a:r>
                        <a:rPr lang="es-SV" sz="1200" b="1">
                          <a:solidFill>
                            <a:srgbClr val="000000"/>
                          </a:solidFill>
                          <a:effectLst/>
                          <a:latin typeface="Maiandra GD" panose="020E0502030308020204" pitchFamily="34" charset="0"/>
                          <a:ea typeface="Times New Roman" panose="02020603050405020304" pitchFamily="18" charset="0"/>
                        </a:rPr>
                        <a:t>$1,712.2</a:t>
                      </a:r>
                      <a:endParaRPr lang="es-SV" sz="120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ctr">
                        <a:spcAft>
                          <a:spcPts val="0"/>
                        </a:spcAft>
                      </a:pPr>
                      <a:r>
                        <a:rPr lang="es-SV" sz="1200" b="1" dirty="0">
                          <a:solidFill>
                            <a:srgbClr val="000000"/>
                          </a:solidFill>
                          <a:effectLst/>
                          <a:latin typeface="Maiandra GD" panose="020E0502030308020204" pitchFamily="34" charset="0"/>
                          <a:ea typeface="Times New Roman" panose="02020603050405020304" pitchFamily="18" charset="0"/>
                        </a:rPr>
                        <a:t>7,280</a:t>
                      </a:r>
                      <a:endParaRPr lang="es-SV" sz="1200" dirty="0">
                        <a:effectLst/>
                        <a:latin typeface="Times New Roman" panose="02020603050405020304" pitchFamily="18" charset="0"/>
                        <a:ea typeface="Times New Roman" panose="02020603050405020304" pitchFamily="18" charset="0"/>
                      </a:endParaRP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l">
                        <a:spcAft>
                          <a:spcPts val="0"/>
                        </a:spcAft>
                      </a:pPr>
                      <a:r>
                        <a:rPr lang="es-SV" sz="1200" kern="1200" dirty="0">
                          <a:solidFill>
                            <a:srgbClr val="000000"/>
                          </a:solidFill>
                          <a:effectLst/>
                          <a:latin typeface="Maiandra GD" panose="020E0502030308020204" pitchFamily="34" charset="0"/>
                          <a:ea typeface="Times New Roman" panose="02020603050405020304" pitchFamily="18" charset="0"/>
                          <a:cs typeface="+mn-cs"/>
                        </a:rPr>
                        <a:t>Dentro de este programa se han finalizado 3 proyectos  y 1 que se encuentra en ejecución, entre ellos  “Incorporación de línea de impelencia y red de distribución al sistema existente del municipio de San Lorenzo, en el casco urbano </a:t>
                      </a:r>
                      <a:r>
                        <a:rPr lang="es-SV" sz="1200" kern="1200" dirty="0" smtClean="0">
                          <a:solidFill>
                            <a:srgbClr val="000000"/>
                          </a:solidFill>
                          <a:effectLst/>
                          <a:latin typeface="Maiandra GD" panose="020E0502030308020204" pitchFamily="34" charset="0"/>
                          <a:ea typeface="Times New Roman" panose="02020603050405020304" pitchFamily="18" charset="0"/>
                          <a:cs typeface="+mn-cs"/>
                        </a:rPr>
                        <a:t>Col. </a:t>
                      </a:r>
                      <a:r>
                        <a:rPr lang="es-SV" sz="1200" kern="1200" dirty="0">
                          <a:solidFill>
                            <a:srgbClr val="000000"/>
                          </a:solidFill>
                          <a:effectLst/>
                          <a:latin typeface="Maiandra GD" panose="020E0502030308020204" pitchFamily="34" charset="0"/>
                          <a:ea typeface="Times New Roman" panose="02020603050405020304" pitchFamily="18" charset="0"/>
                          <a:cs typeface="+mn-cs"/>
                        </a:rPr>
                        <a:t>El Milagro I y II, Col. Esperanza, departamento de San Vicente.</a:t>
                      </a:r>
                    </a:p>
                  </a:txBody>
                  <a:tcPr marL="44450" marR="4445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l"/>
                      <a:endParaRPr lang="es-SV" sz="1000" dirty="0">
                        <a:effectLst/>
                        <a:latin typeface="Times New Roman" panose="02020603050405020304" pitchFamily="18" charset="0"/>
                      </a:endParaRPr>
                    </a:p>
                  </a:txBody>
                  <a:tcPr marL="44450" marR="44450" marT="0" marB="0" anchor="b">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253795848"/>
      </p:ext>
    </p:extLst>
  </p:cSld>
  <p:clrMapOvr>
    <a:masterClrMapping/>
  </p:clrMapOvr>
  <p:transition>
    <p:pull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793" t="7919" r="17064" b="4321"/>
          <a:stretch/>
        </p:blipFill>
        <p:spPr>
          <a:xfrm>
            <a:off x="1857920" y="148814"/>
            <a:ext cx="8839109" cy="6498730"/>
          </a:xfrm>
          <a:prstGeom prst="rect">
            <a:avLst/>
          </a:prstGeom>
        </p:spPr>
      </p:pic>
      <p:sp>
        <p:nvSpPr>
          <p:cNvPr id="4" name="Forma libre 3"/>
          <p:cNvSpPr/>
          <p:nvPr/>
        </p:nvSpPr>
        <p:spPr>
          <a:xfrm>
            <a:off x="6877050" y="4387850"/>
            <a:ext cx="1968500" cy="706249"/>
          </a:xfrm>
          <a:custGeom>
            <a:avLst/>
            <a:gdLst>
              <a:gd name="connsiteX0" fmla="*/ 0 w 1968500"/>
              <a:gd name="connsiteY0" fmla="*/ 0 h 706249"/>
              <a:gd name="connsiteX1" fmla="*/ 609600 w 1968500"/>
              <a:gd name="connsiteY1" fmla="*/ 177800 h 706249"/>
              <a:gd name="connsiteX2" fmla="*/ 971550 w 1968500"/>
              <a:gd name="connsiteY2" fmla="*/ 241300 h 706249"/>
              <a:gd name="connsiteX3" fmla="*/ 1860550 w 1968500"/>
              <a:gd name="connsiteY3" fmla="*/ 654050 h 706249"/>
              <a:gd name="connsiteX4" fmla="*/ 1968500 w 1968500"/>
              <a:gd name="connsiteY4" fmla="*/ 692150 h 706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500" h="706249">
                <a:moveTo>
                  <a:pt x="0" y="0"/>
                </a:moveTo>
                <a:cubicBezTo>
                  <a:pt x="223837" y="68791"/>
                  <a:pt x="447675" y="137583"/>
                  <a:pt x="609600" y="177800"/>
                </a:cubicBezTo>
                <a:cubicBezTo>
                  <a:pt x="771525" y="218017"/>
                  <a:pt x="763058" y="161925"/>
                  <a:pt x="971550" y="241300"/>
                </a:cubicBezTo>
                <a:cubicBezTo>
                  <a:pt x="1180042" y="320675"/>
                  <a:pt x="1694392" y="578908"/>
                  <a:pt x="1860550" y="654050"/>
                </a:cubicBezTo>
                <a:cubicBezTo>
                  <a:pt x="2026708" y="729192"/>
                  <a:pt x="1845733" y="704850"/>
                  <a:pt x="1968500" y="692150"/>
                </a:cubicBezTo>
              </a:path>
            </a:pathLst>
          </a:cu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5" name="Rectángulo 4"/>
          <p:cNvSpPr/>
          <p:nvPr/>
        </p:nvSpPr>
        <p:spPr>
          <a:xfrm>
            <a:off x="6755911" y="4821083"/>
            <a:ext cx="1447312" cy="273016"/>
          </a:xfrm>
          <a:prstGeom prst="rect">
            <a:avLst/>
          </a:prstGeom>
          <a:solidFill>
            <a:schemeClr val="bg1"/>
          </a:solidFill>
          <a:ln w="41275"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100" dirty="0" smtClean="0">
                <a:solidFill>
                  <a:schemeClr val="tx1"/>
                </a:solidFill>
              </a:rPr>
              <a:t>Padres Aguilar</a:t>
            </a:r>
            <a:endParaRPr lang="es-SV" sz="1100" dirty="0">
              <a:solidFill>
                <a:schemeClr val="tx1"/>
              </a:solidFill>
            </a:endParaRPr>
          </a:p>
        </p:txBody>
      </p:sp>
    </p:spTree>
    <p:extLst>
      <p:ext uri="{BB962C8B-B14F-4D97-AF65-F5344CB8AC3E}">
        <p14:creationId xmlns:p14="http://schemas.microsoft.com/office/powerpoint/2010/main" val="3429643446"/>
      </p:ext>
    </p:extLst>
  </p:cSld>
  <p:clrMapOvr>
    <a:masterClrMapping/>
  </p:clrMapOvr>
  <p:transition>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869217890"/>
              </p:ext>
            </p:extLst>
          </p:nvPr>
        </p:nvGraphicFramePr>
        <p:xfrm>
          <a:off x="1864895" y="493296"/>
          <a:ext cx="8807116" cy="5587700"/>
        </p:xfrm>
        <a:graphic>
          <a:graphicData uri="http://schemas.openxmlformats.org/drawingml/2006/table">
            <a:tbl>
              <a:tblPr firstRow="1" firstCol="1" bandRow="1"/>
              <a:tblGrid>
                <a:gridCol w="2155862">
                  <a:extLst>
                    <a:ext uri="{9D8B030D-6E8A-4147-A177-3AD203B41FA5}">
                      <a16:colId xmlns:a16="http://schemas.microsoft.com/office/drawing/2014/main" xmlns="" val="20000"/>
                    </a:ext>
                  </a:extLst>
                </a:gridCol>
                <a:gridCol w="2155862">
                  <a:extLst>
                    <a:ext uri="{9D8B030D-6E8A-4147-A177-3AD203B41FA5}">
                      <a16:colId xmlns:a16="http://schemas.microsoft.com/office/drawing/2014/main" xmlns="" val="20001"/>
                    </a:ext>
                  </a:extLst>
                </a:gridCol>
                <a:gridCol w="738873">
                  <a:extLst>
                    <a:ext uri="{9D8B030D-6E8A-4147-A177-3AD203B41FA5}">
                      <a16:colId xmlns:a16="http://schemas.microsoft.com/office/drawing/2014/main" xmlns="" val="20002"/>
                    </a:ext>
                  </a:extLst>
                </a:gridCol>
                <a:gridCol w="752839">
                  <a:extLst>
                    <a:ext uri="{9D8B030D-6E8A-4147-A177-3AD203B41FA5}">
                      <a16:colId xmlns:a16="http://schemas.microsoft.com/office/drawing/2014/main" xmlns="" val="20003"/>
                    </a:ext>
                  </a:extLst>
                </a:gridCol>
                <a:gridCol w="2574184">
                  <a:extLst>
                    <a:ext uri="{9D8B030D-6E8A-4147-A177-3AD203B41FA5}">
                      <a16:colId xmlns:a16="http://schemas.microsoft.com/office/drawing/2014/main" xmlns="" val="20004"/>
                    </a:ext>
                  </a:extLst>
                </a:gridCol>
                <a:gridCol w="429496">
                  <a:extLst>
                    <a:ext uri="{9D8B030D-6E8A-4147-A177-3AD203B41FA5}">
                      <a16:colId xmlns:a16="http://schemas.microsoft.com/office/drawing/2014/main" xmlns="" val="20005"/>
                    </a:ext>
                  </a:extLst>
                </a:gridCol>
              </a:tblGrid>
              <a:tr h="586252">
                <a:tc>
                  <a:txBody>
                    <a:bodyPr/>
                    <a:lstStyle/>
                    <a:p>
                      <a:pPr algn="ctr">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3</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lgn="just">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PROGRAMA  ANDA / AECID         SLV-056-B</a:t>
                      </a:r>
                      <a:r>
                        <a:rPr lang="es-SV" sz="1100" dirty="0">
                          <a:solidFill>
                            <a:srgbClr val="000000"/>
                          </a:solidFill>
                          <a:effectLst/>
                          <a:latin typeface="Maiandra GD" panose="020E0502030308020204" pitchFamily="34" charset="0"/>
                          <a:ea typeface="Times New Roman" panose="02020603050405020304" pitchFamily="18" charset="0"/>
                        </a:rPr>
                        <a:t>                                 Proyecto Integrado de Agua, Saneamiento y Medio Ambiente.</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$979.4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0</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gridSpan="2">
                  <a:txBody>
                    <a:bodyPr/>
                    <a:lstStyle/>
                    <a:p>
                      <a:pPr algn="just">
                        <a:spcAft>
                          <a:spcPts val="0"/>
                        </a:spcAft>
                      </a:pPr>
                      <a:r>
                        <a:rPr lang="es-SV" sz="1100">
                          <a:solidFill>
                            <a:srgbClr val="000000"/>
                          </a:solidFill>
                          <a:effectLst/>
                          <a:latin typeface="Maiandra GD" panose="020E0502030308020204" pitchFamily="34" charset="0"/>
                          <a:ea typeface="Times New Roman" panose="02020603050405020304" pitchFamily="18" charset="0"/>
                        </a:rPr>
                        <a:t>Dentro de este programa se efectuó la transferencia de los fondos correspondientes a las instituciones MARN y FISDL.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hMerge="1">
                  <a:txBody>
                    <a:bodyPr/>
                    <a:lstStyle/>
                    <a:p>
                      <a:endParaRPr lang="es-SV"/>
                    </a:p>
                  </a:txBody>
                  <a:tcPr/>
                </a:tc>
                <a:extLst>
                  <a:ext uri="{0D108BD9-81ED-4DB2-BD59-A6C34878D82A}">
                    <a16:rowId xmlns:a16="http://schemas.microsoft.com/office/drawing/2014/main" xmlns="" val="10000"/>
                  </a:ext>
                </a:extLst>
              </a:tr>
              <a:tr h="879378">
                <a:tc>
                  <a:txBody>
                    <a:bodyPr/>
                    <a:lstStyle/>
                    <a:p>
                      <a:pPr algn="ctr">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4</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just">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PROGRAMA  ANDA / AECID         SLV-058-B</a:t>
                      </a:r>
                      <a:r>
                        <a:rPr lang="es-SV" sz="1100" dirty="0">
                          <a:solidFill>
                            <a:srgbClr val="000000"/>
                          </a:solidFill>
                          <a:effectLst/>
                          <a:latin typeface="Maiandra GD" panose="020E0502030308020204" pitchFamily="34" charset="0"/>
                          <a:ea typeface="Times New Roman" panose="02020603050405020304" pitchFamily="18" charset="0"/>
                        </a:rPr>
                        <a:t>                                 Programa de mejoramiento de la red de acueducto y alcantarillado del área metropolitana de San Salvador -AMSS.</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ctr">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$710.6 </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ctr">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28,539</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gridSpan="2">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Bajo este programa se están ejecutando 3 proyectos de sustitución de tuberías: "Sustitución de tuberías de agua potable en las colonias: </a:t>
                      </a:r>
                      <a:r>
                        <a:rPr lang="es-SV" sz="1100" dirty="0" err="1">
                          <a:solidFill>
                            <a:srgbClr val="000000"/>
                          </a:solidFill>
                          <a:effectLst/>
                          <a:latin typeface="Maiandra GD" panose="020E0502030308020204" pitchFamily="34" charset="0"/>
                          <a:ea typeface="Times New Roman" panose="02020603050405020304" pitchFamily="18" charset="0"/>
                        </a:rPr>
                        <a:t>Amatepec</a:t>
                      </a:r>
                      <a:r>
                        <a:rPr lang="es-SV" sz="1100" dirty="0">
                          <a:solidFill>
                            <a:srgbClr val="000000"/>
                          </a:solidFill>
                          <a:effectLst/>
                          <a:latin typeface="Maiandra GD" panose="020E0502030308020204" pitchFamily="34" charset="0"/>
                          <a:ea typeface="Times New Roman" panose="02020603050405020304" pitchFamily="18" charset="0"/>
                        </a:rPr>
                        <a:t>, Altos del Cerro, Reparto San José No. 2, Ciudad </a:t>
                      </a:r>
                      <a:r>
                        <a:rPr lang="es-SV" sz="1100" dirty="0" err="1">
                          <a:solidFill>
                            <a:srgbClr val="000000"/>
                          </a:solidFill>
                          <a:effectLst/>
                          <a:latin typeface="Maiandra GD" panose="020E0502030308020204" pitchFamily="34" charset="0"/>
                          <a:ea typeface="Times New Roman" panose="02020603050405020304" pitchFamily="18" charset="0"/>
                        </a:rPr>
                        <a:t>Credisa</a:t>
                      </a:r>
                      <a:r>
                        <a:rPr lang="es-SV" sz="1100" dirty="0">
                          <a:solidFill>
                            <a:srgbClr val="000000"/>
                          </a:solidFill>
                          <a:effectLst/>
                          <a:latin typeface="Maiandra GD" panose="020E0502030308020204" pitchFamily="34" charset="0"/>
                          <a:ea typeface="Times New Roman" panose="02020603050405020304" pitchFamily="18" charset="0"/>
                        </a:rPr>
                        <a:t> y urbanización El Pepeto, municipio de Soyapango, San Salvador".</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hMerge="1">
                  <a:txBody>
                    <a:bodyPr/>
                    <a:lstStyle/>
                    <a:p>
                      <a:endParaRPr lang="es-SV"/>
                    </a:p>
                  </a:txBody>
                  <a:tcPr/>
                </a:tc>
                <a:extLst>
                  <a:ext uri="{0D108BD9-81ED-4DB2-BD59-A6C34878D82A}">
                    <a16:rowId xmlns:a16="http://schemas.microsoft.com/office/drawing/2014/main" xmlns="" val="10001"/>
                  </a:ext>
                </a:extLst>
              </a:tr>
              <a:tr h="293126">
                <a:tc rowSpan="2">
                  <a:txBody>
                    <a:bodyPr/>
                    <a:lstStyle/>
                    <a:p>
                      <a:pPr algn="ctr">
                        <a:spcAft>
                          <a:spcPts val="0"/>
                        </a:spcAft>
                      </a:pPr>
                      <a:r>
                        <a:rPr lang="es-SV" sz="1100">
                          <a:solidFill>
                            <a:srgbClr val="000000"/>
                          </a:solidFill>
                          <a:effectLst/>
                          <a:latin typeface="Maiandra GD" panose="020E0502030308020204" pitchFamily="34" charset="0"/>
                          <a:ea typeface="Times New Roman" panose="02020603050405020304" pitchFamily="18" charset="0"/>
                        </a:rPr>
                        <a:t>5</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a:spcAft>
                          <a:spcPts val="0"/>
                        </a:spcAft>
                      </a:pPr>
                      <a:r>
                        <a:rPr lang="es-SV" sz="1100" b="1">
                          <a:solidFill>
                            <a:srgbClr val="000000"/>
                          </a:solidFill>
                          <a:effectLst/>
                          <a:latin typeface="Maiandra GD" panose="020E0502030308020204" pitchFamily="34" charset="0"/>
                          <a:ea typeface="Times New Roman" panose="02020603050405020304" pitchFamily="18" charset="0"/>
                        </a:rPr>
                        <a:t>PROGRAMA  ANDA / AECID   (LAIF) </a:t>
                      </a:r>
                      <a:endParaRPr lang="es-SV" sz="1100">
                        <a:effectLst/>
                        <a:latin typeface="Times New Roman" panose="02020603050405020304" pitchFamily="18" charset="0"/>
                        <a:ea typeface="Times New Roman" panose="02020603050405020304" pitchFamily="18" charset="0"/>
                      </a:endParaRPr>
                    </a:p>
                  </a:txBody>
                  <a:tcPr marL="33311" marR="3331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rowSpan="2">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$927.7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ctr">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6,040</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Se dio inicio a este programa con el cual se ejecutan 4 grandes proyectos: “Ampliación del sistema de agua potable e  introducción de alcantarillado sanitario tipo </a:t>
                      </a:r>
                      <a:r>
                        <a:rPr lang="es-SV" sz="1100" dirty="0" err="1">
                          <a:solidFill>
                            <a:srgbClr val="000000"/>
                          </a:solidFill>
                          <a:effectLst/>
                          <a:latin typeface="Maiandra GD" panose="020E0502030308020204" pitchFamily="34" charset="0"/>
                          <a:ea typeface="Times New Roman" panose="02020603050405020304" pitchFamily="18" charset="0"/>
                        </a:rPr>
                        <a:t>condominial</a:t>
                      </a:r>
                      <a:r>
                        <a:rPr lang="es-SV" sz="1100" dirty="0">
                          <a:solidFill>
                            <a:srgbClr val="000000"/>
                          </a:solidFill>
                          <a:effectLst/>
                          <a:latin typeface="Maiandra GD" panose="020E0502030308020204" pitchFamily="34" charset="0"/>
                          <a:ea typeface="Times New Roman" panose="02020603050405020304" pitchFamily="18" charset="0"/>
                        </a:rPr>
                        <a:t>, a la comunidad </a:t>
                      </a:r>
                      <a:r>
                        <a:rPr lang="es-SV" sz="1100" dirty="0" err="1">
                          <a:solidFill>
                            <a:srgbClr val="000000"/>
                          </a:solidFill>
                          <a:effectLst/>
                          <a:latin typeface="Maiandra GD" panose="020E0502030308020204" pitchFamily="34" charset="0"/>
                          <a:ea typeface="Times New Roman" panose="02020603050405020304" pitchFamily="18" charset="0"/>
                        </a:rPr>
                        <a:t>Amayito</a:t>
                      </a:r>
                      <a:r>
                        <a:rPr lang="es-SV" sz="1100" dirty="0">
                          <a:solidFill>
                            <a:srgbClr val="000000"/>
                          </a:solidFill>
                          <a:effectLst/>
                          <a:latin typeface="Maiandra GD" panose="020E0502030308020204" pitchFamily="34" charset="0"/>
                          <a:ea typeface="Times New Roman" panose="02020603050405020304" pitchFamily="18" charset="0"/>
                        </a:rPr>
                        <a:t>, e  introducción de alcantarillado sanitario tipo </a:t>
                      </a:r>
                      <a:r>
                        <a:rPr lang="es-SV" sz="1100" dirty="0" err="1">
                          <a:solidFill>
                            <a:srgbClr val="000000"/>
                          </a:solidFill>
                          <a:effectLst/>
                          <a:latin typeface="Maiandra GD" panose="020E0502030308020204" pitchFamily="34" charset="0"/>
                          <a:ea typeface="Times New Roman" panose="02020603050405020304" pitchFamily="18" charset="0"/>
                        </a:rPr>
                        <a:t>condominial</a:t>
                      </a:r>
                      <a:r>
                        <a:rPr lang="es-SV" sz="1100" dirty="0">
                          <a:solidFill>
                            <a:srgbClr val="000000"/>
                          </a:solidFill>
                          <a:effectLst/>
                          <a:latin typeface="Maiandra GD" panose="020E0502030308020204" pitchFamily="34" charset="0"/>
                          <a:ea typeface="Times New Roman" panose="02020603050405020304" pitchFamily="18" charset="0"/>
                        </a:rPr>
                        <a:t>, a la comunidad </a:t>
                      </a:r>
                      <a:r>
                        <a:rPr lang="es-SV" sz="1100" dirty="0" err="1">
                          <a:solidFill>
                            <a:srgbClr val="000000"/>
                          </a:solidFill>
                          <a:effectLst/>
                          <a:latin typeface="Maiandra GD" panose="020E0502030308020204" pitchFamily="34" charset="0"/>
                          <a:ea typeface="Times New Roman" panose="02020603050405020304" pitchFamily="18" charset="0"/>
                        </a:rPr>
                        <a:t>Ilamatepec</a:t>
                      </a:r>
                      <a:r>
                        <a:rPr lang="es-SV" sz="1100" dirty="0">
                          <a:solidFill>
                            <a:srgbClr val="000000"/>
                          </a:solidFill>
                          <a:effectLst/>
                          <a:latin typeface="Maiandra GD" panose="020E0502030308020204" pitchFamily="34" charset="0"/>
                          <a:ea typeface="Times New Roman" panose="02020603050405020304" pitchFamily="18" charset="0"/>
                        </a:rPr>
                        <a:t>, en municipio de Santa Ana, departamento de Santa Ana”.</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xmlns="" val="10002"/>
                  </a:ext>
                </a:extLst>
              </a:tr>
              <a:tr h="1053352">
                <a:tc vMerge="1">
                  <a:txBody>
                    <a:bodyPr/>
                    <a:lstStyle/>
                    <a:p>
                      <a:endParaRPr lang="es-SV"/>
                    </a:p>
                  </a:txBody>
                  <a:tcPr/>
                </a:tc>
                <a:tc>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Proyectos </a:t>
                      </a:r>
                      <a:r>
                        <a:rPr lang="es-SV" sz="1100" dirty="0" err="1">
                          <a:solidFill>
                            <a:srgbClr val="000000"/>
                          </a:solidFill>
                          <a:effectLst/>
                          <a:latin typeface="Maiandra GD" panose="020E0502030308020204" pitchFamily="34" charset="0"/>
                          <a:ea typeface="Times New Roman" panose="02020603050405020304" pitchFamily="18" charset="0"/>
                        </a:rPr>
                        <a:t>condominiales</a:t>
                      </a:r>
                      <a:r>
                        <a:rPr lang="es-SV" sz="1100" dirty="0">
                          <a:solidFill>
                            <a:srgbClr val="000000"/>
                          </a:solidFill>
                          <a:effectLst/>
                          <a:latin typeface="Maiandra GD" panose="020E0502030308020204" pitchFamily="34" charset="0"/>
                          <a:ea typeface="Times New Roman" panose="02020603050405020304" pitchFamily="18" charset="0"/>
                        </a:rPr>
                        <a:t> de agua potable y saneamiento en  El Salvador.</a:t>
                      </a:r>
                      <a:endParaRPr lang="es-SV" sz="1100" dirty="0">
                        <a:effectLst/>
                        <a:latin typeface="Times New Roman" panose="02020603050405020304" pitchFamily="18" charset="0"/>
                        <a:ea typeface="Times New Roman" panose="02020603050405020304" pitchFamily="18" charset="0"/>
                      </a:endParaRPr>
                    </a:p>
                  </a:txBody>
                  <a:tcPr marL="33311" marR="33311"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l">
                        <a:spcAft>
                          <a:spcPts val="0"/>
                        </a:spcAft>
                      </a:pPr>
                      <a:r>
                        <a:rPr lang="es-SV" sz="900" dirty="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3"/>
                  </a:ext>
                </a:extLst>
              </a:tr>
              <a:tr h="293126">
                <a:tc rowSpan="2">
                  <a:txBody>
                    <a:bodyPr/>
                    <a:lstStyle/>
                    <a:p>
                      <a:pPr algn="ctr">
                        <a:spcAft>
                          <a:spcPts val="0"/>
                        </a:spcAft>
                      </a:pPr>
                      <a:r>
                        <a:rPr lang="es-SV" sz="1100">
                          <a:solidFill>
                            <a:srgbClr val="000000"/>
                          </a:solidFill>
                          <a:effectLst/>
                          <a:latin typeface="Maiandra GD" panose="020E0502030308020204" pitchFamily="34" charset="0"/>
                          <a:ea typeface="Times New Roman" panose="02020603050405020304" pitchFamily="18" charset="0"/>
                        </a:rPr>
                        <a:t>6</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l">
                        <a:spcAft>
                          <a:spcPts val="0"/>
                        </a:spcAft>
                      </a:pPr>
                      <a:r>
                        <a:rPr lang="es-SV" sz="1100" b="1">
                          <a:solidFill>
                            <a:srgbClr val="000000"/>
                          </a:solidFill>
                          <a:effectLst/>
                          <a:latin typeface="Maiandra GD" panose="020E0502030308020204" pitchFamily="34" charset="0"/>
                          <a:ea typeface="Times New Roman" panose="02020603050405020304" pitchFamily="18" charset="0"/>
                        </a:rPr>
                        <a:t>PROGRAMA ANDA/FONDO GENERAL</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9CCE5"/>
                    </a:solidFill>
                  </a:tcPr>
                </a:tc>
                <a:tc rowSpan="2">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$186.3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rowSpan="2">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10,590</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rowSpan="2">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En el marco de este programa se ejecutaron 6 proyectos, con los que se ha beneficiado a un total de 10,590 habitantes de 6 municipios de nuestro país.</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CCE5"/>
                    </a:solidFill>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4"/>
                  </a:ext>
                </a:extLst>
              </a:tr>
              <a:tr h="732815">
                <a:tc vMerge="1">
                  <a:txBody>
                    <a:bodyPr/>
                    <a:lstStyle/>
                    <a:p>
                      <a:endParaRPr lang="es-SV"/>
                    </a:p>
                  </a:txBody>
                  <a:tcPr/>
                </a:tc>
                <a:tc>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Introducción y mejoramiento de sistemas de agua potable y reparación de tuberías de aguas negras en municipios de El Salvador.</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9CCE5"/>
                    </a:solidFill>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5"/>
                  </a:ext>
                </a:extLst>
              </a:tr>
              <a:tr h="210670">
                <a:tc rowSpan="2">
                  <a:txBody>
                    <a:bodyPr/>
                    <a:lstStyle/>
                    <a:p>
                      <a:pPr algn="ctr">
                        <a:spcAft>
                          <a:spcPts val="0"/>
                        </a:spcAft>
                      </a:pPr>
                      <a:r>
                        <a:rPr lang="es-SV" sz="1100">
                          <a:solidFill>
                            <a:srgbClr val="000000"/>
                          </a:solidFill>
                          <a:effectLst/>
                          <a:latin typeface="Maiandra GD" panose="020E0502030308020204" pitchFamily="34" charset="0"/>
                          <a:ea typeface="Times New Roman" panose="02020603050405020304" pitchFamily="18" charset="0"/>
                        </a:rPr>
                        <a:t>7</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a:txBody>
                    <a:bodyPr/>
                    <a:lstStyle/>
                    <a:p>
                      <a:pPr algn="l">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DONACION GOBIERNO MEXICO</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rowSpan="2">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$12.51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rowSpan="2">
                  <a:txBody>
                    <a:bodyPr/>
                    <a:lstStyle/>
                    <a:p>
                      <a:pPr algn="ctr">
                        <a:spcAft>
                          <a:spcPts val="0"/>
                        </a:spcAft>
                      </a:pPr>
                      <a:r>
                        <a:rPr lang="es-SV" sz="1100" b="1">
                          <a:solidFill>
                            <a:srgbClr val="000000"/>
                          </a:solidFill>
                          <a:effectLst/>
                          <a:latin typeface="Maiandra GD" panose="020E0502030308020204" pitchFamily="34" charset="0"/>
                          <a:ea typeface="Times New Roman" panose="02020603050405020304" pitchFamily="18" charset="0"/>
                        </a:rPr>
                        <a:t>5,240</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rowSpan="2">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Se ejecutó el equipamiento del pozo</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6"/>
                  </a:ext>
                </a:extLst>
              </a:tr>
              <a:tr h="586252">
                <a:tc vMerge="1">
                  <a:txBody>
                    <a:bodyPr/>
                    <a:lstStyle/>
                    <a:p>
                      <a:endParaRPr lang="es-SV"/>
                    </a:p>
                  </a:txBody>
                  <a:tcPr/>
                </a:tc>
                <a:tc>
                  <a:txBody>
                    <a:bodyPr/>
                    <a:lstStyle/>
                    <a:p>
                      <a:pPr algn="just">
                        <a:spcAft>
                          <a:spcPts val="0"/>
                        </a:spcAft>
                      </a:pPr>
                      <a:r>
                        <a:rPr lang="es-SV" sz="1100" dirty="0">
                          <a:solidFill>
                            <a:srgbClr val="000000"/>
                          </a:solidFill>
                          <a:effectLst/>
                          <a:latin typeface="Maiandra GD" panose="020E0502030308020204" pitchFamily="34" charset="0"/>
                          <a:ea typeface="Times New Roman" panose="02020603050405020304" pitchFamily="18" charset="0"/>
                        </a:rPr>
                        <a:t>Perforación de pozo de producción en cantón La Isleta, municipio de Zacatecoluca,  departamento de La Paz</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7"/>
                  </a:ext>
                </a:extLst>
              </a:tr>
              <a:tr h="210670">
                <a:tc>
                  <a:txBody>
                    <a:bodyPr/>
                    <a:lstStyle/>
                    <a:p>
                      <a:pPr algn="ctr">
                        <a:spcAft>
                          <a:spcPts val="0"/>
                        </a:spcAft>
                      </a:pPr>
                      <a:r>
                        <a:rPr lang="es-SV" sz="1100" b="1">
                          <a:solidFill>
                            <a:srgbClr val="FFFFFF"/>
                          </a:solidFill>
                          <a:effectLst/>
                          <a:latin typeface="Maiandra GD" panose="020E0502030308020204" pitchFamily="34" charset="0"/>
                          <a:ea typeface="Times New Roman" panose="02020603050405020304" pitchFamily="18" charset="0"/>
                        </a:rPr>
                        <a:t>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F81BD"/>
                    </a:solidFill>
                  </a:tcPr>
                </a:tc>
                <a:tc>
                  <a:txBody>
                    <a:bodyPr/>
                    <a:lstStyle/>
                    <a:p>
                      <a:pPr algn="l">
                        <a:spcAft>
                          <a:spcPts val="0"/>
                        </a:spcAft>
                      </a:pPr>
                      <a:r>
                        <a:rPr lang="es-SV" sz="1100" b="1">
                          <a:solidFill>
                            <a:srgbClr val="FFFFFF"/>
                          </a:solidFill>
                          <a:effectLst/>
                          <a:latin typeface="Maiandra GD" panose="020E0502030308020204" pitchFamily="34" charset="0"/>
                          <a:ea typeface="Times New Roman" panose="02020603050405020304" pitchFamily="18" charset="0"/>
                        </a:rPr>
                        <a:t>TOTAL GENERAL</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s-SV" sz="1100" b="1">
                          <a:solidFill>
                            <a:srgbClr val="FFFFFF"/>
                          </a:solidFill>
                          <a:effectLst/>
                          <a:latin typeface="Maiandra GD" panose="020E0502030308020204" pitchFamily="34" charset="0"/>
                          <a:ea typeface="Times New Roman" panose="02020603050405020304" pitchFamily="18" charset="0"/>
                        </a:rPr>
                        <a:t>$7,164.17 </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F81BD"/>
                    </a:solidFill>
                  </a:tcPr>
                </a:tc>
                <a:tc>
                  <a:txBody>
                    <a:bodyPr/>
                    <a:lstStyle/>
                    <a:p>
                      <a:pPr algn="ctr">
                        <a:spcAft>
                          <a:spcPts val="0"/>
                        </a:spcAft>
                      </a:pPr>
                      <a:r>
                        <a:rPr lang="es-SV" sz="1100" b="1">
                          <a:solidFill>
                            <a:srgbClr val="FFFFFF"/>
                          </a:solidFill>
                          <a:effectLst/>
                          <a:latin typeface="Maiandra GD" panose="020E0502030308020204" pitchFamily="34" charset="0"/>
                          <a:ea typeface="Times New Roman" panose="02020603050405020304" pitchFamily="18" charset="0"/>
                        </a:rPr>
                        <a:t>1,557,689</a:t>
                      </a:r>
                      <a:endParaRPr lang="es-SV" sz="110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F81BD"/>
                    </a:solidFill>
                  </a:tcPr>
                </a:tc>
                <a:tc>
                  <a:txBody>
                    <a:bodyPr/>
                    <a:lstStyle/>
                    <a:p>
                      <a:pPr algn="just">
                        <a:spcAft>
                          <a:spcPts val="0"/>
                        </a:spcAft>
                      </a:pPr>
                      <a:r>
                        <a:rPr lang="es-SV" sz="1100" b="1" dirty="0">
                          <a:solidFill>
                            <a:srgbClr val="000000"/>
                          </a:solidFill>
                          <a:effectLst/>
                          <a:latin typeface="Maiandra GD" panose="020E0502030308020204" pitchFamily="34" charset="0"/>
                          <a:ea typeface="Times New Roman" panose="02020603050405020304" pitchFamily="18" charset="0"/>
                        </a:rPr>
                        <a:t> </a:t>
                      </a:r>
                      <a:endParaRPr lang="es-SV" sz="1100" dirty="0">
                        <a:effectLst/>
                        <a:latin typeface="Times New Roman" panose="02020603050405020304" pitchFamily="18" charset="0"/>
                        <a:ea typeface="Times New Roman" panose="02020603050405020304" pitchFamily="18" charset="0"/>
                      </a:endParaRPr>
                    </a:p>
                  </a:txBody>
                  <a:tcPr marL="33311" marR="3331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F81BD"/>
                    </a:solidFill>
                  </a:tcPr>
                </a:tc>
                <a:tc>
                  <a:txBody>
                    <a:bodyPr/>
                    <a:lstStyle/>
                    <a:p>
                      <a:pPr algn="l">
                        <a:spcAft>
                          <a:spcPts val="0"/>
                        </a:spcAft>
                      </a:pPr>
                      <a:r>
                        <a:rPr lang="es-SV" sz="9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FFFFFF"/>
                      </a:solidFill>
                      <a:prstDash val="solid"/>
                      <a:round/>
                      <a:headEnd type="none" w="med" len="med"/>
                      <a:tailEnd type="none" w="med" len="med"/>
                    </a:lnL>
                    <a:lnR>
                      <a:noFill/>
                    </a:lnR>
                    <a:lnT>
                      <a:noFill/>
                    </a:lnT>
                    <a:lnB>
                      <a:noFill/>
                    </a:lnB>
                  </a:tcPr>
                </a:tc>
                <a:extLst>
                  <a:ext uri="{0D108BD9-81ED-4DB2-BD59-A6C34878D82A}">
                    <a16:rowId xmlns:a16="http://schemas.microsoft.com/office/drawing/2014/main" xmlns="" val="10008"/>
                  </a:ext>
                </a:extLst>
              </a:tr>
              <a:tr h="135430">
                <a:tc>
                  <a:txBody>
                    <a:bodyPr/>
                    <a:lstStyle/>
                    <a:p>
                      <a:pPr algn="l"/>
                      <a:endParaRPr lang="es-SV" sz="700">
                        <a:effectLst/>
                        <a:latin typeface="Times New Roman" panose="02020603050405020304" pitchFamily="18" charset="0"/>
                      </a:endParaRPr>
                    </a:p>
                  </a:txBody>
                  <a:tcPr marL="33311" marR="33311" marT="0" marB="0" anchor="ctr">
                    <a:lnL>
                      <a:noFill/>
                    </a:lnL>
                    <a:lnR>
                      <a:noFill/>
                    </a:lnR>
                    <a:lnT w="12700" cap="flat" cmpd="sng" algn="ctr">
                      <a:solidFill>
                        <a:srgbClr val="FFFFFF"/>
                      </a:solidFill>
                      <a:prstDash val="solid"/>
                      <a:round/>
                      <a:headEnd type="none" w="med" len="med"/>
                      <a:tailEnd type="none" w="med" len="med"/>
                    </a:lnT>
                    <a:lnB>
                      <a:noFill/>
                    </a:lnB>
                  </a:tcPr>
                </a:tc>
                <a:tc>
                  <a:txBody>
                    <a:bodyPr/>
                    <a:lstStyle/>
                    <a:p>
                      <a:pPr algn="l"/>
                      <a:endParaRPr lang="es-SV" sz="700">
                        <a:effectLst/>
                        <a:latin typeface="Times New Roman" panose="02020603050405020304" pitchFamily="18" charset="0"/>
                      </a:endParaRPr>
                    </a:p>
                  </a:txBody>
                  <a:tcPr marL="33311" marR="33311"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a:endParaRPr lang="es-SV" sz="700">
                        <a:effectLst/>
                        <a:latin typeface="Times New Roman" panose="02020603050405020304" pitchFamily="18" charset="0"/>
                      </a:endParaRPr>
                    </a:p>
                  </a:txBody>
                  <a:tcPr marL="33311" marR="33311"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a:endParaRPr lang="es-SV" sz="700">
                        <a:effectLst/>
                        <a:latin typeface="Times New Roman" panose="02020603050405020304" pitchFamily="18" charset="0"/>
                      </a:endParaRPr>
                    </a:p>
                  </a:txBody>
                  <a:tcPr marL="33311" marR="33311"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a:endParaRPr lang="es-SV" sz="700">
                        <a:effectLst/>
                        <a:latin typeface="Times New Roman" panose="02020603050405020304" pitchFamily="18" charset="0"/>
                      </a:endParaRPr>
                    </a:p>
                  </a:txBody>
                  <a:tcPr marL="33311" marR="33311"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a:spcAft>
                          <a:spcPts val="0"/>
                        </a:spcAft>
                      </a:pPr>
                      <a:r>
                        <a:rPr lang="es-SV" sz="900" dirty="0">
                          <a:effectLst/>
                          <a:latin typeface="Times New Roman" panose="02020603050405020304" pitchFamily="18" charset="0"/>
                          <a:ea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886027397"/>
      </p:ext>
    </p:extLst>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244808"/>
            <a:ext cx="1209191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3600" b="1" dirty="0" smtClean="0">
                <a:solidFill>
                  <a:schemeClr val="tx2"/>
                </a:solidFill>
              </a:rPr>
              <a:t>Mejora en nivel </a:t>
            </a:r>
            <a:r>
              <a:rPr lang="es-SV" sz="3600" b="1" dirty="0">
                <a:solidFill>
                  <a:schemeClr val="tx2"/>
                </a:solidFill>
              </a:rPr>
              <a:t>de servicio al </a:t>
            </a:r>
            <a:r>
              <a:rPr lang="es-SV" sz="3600" b="1" dirty="0" smtClean="0">
                <a:solidFill>
                  <a:schemeClr val="tx2"/>
                </a:solidFill>
              </a:rPr>
              <a:t>usuario</a:t>
            </a:r>
            <a:endParaRPr lang="es-SV" sz="3600" b="1" dirty="0">
              <a:solidFill>
                <a:schemeClr val="tx2"/>
              </a:solidFill>
            </a:endParaRPr>
          </a:p>
          <a:p>
            <a:pPr algn="ctr"/>
            <a:endParaRPr lang="es-SV" sz="4000" i="1" dirty="0">
              <a:solidFill>
                <a:schemeClr val="accent5">
                  <a:lumMod val="75000"/>
                </a:schemeClr>
              </a:solidFill>
            </a:endParaRPr>
          </a:p>
          <a:p>
            <a:pPr algn="ctr"/>
            <a:endParaRPr lang="es-SV" sz="4000" b="1" i="1" dirty="0">
              <a:solidFill>
                <a:schemeClr val="accent5">
                  <a:lumMod val="75000"/>
                </a:schemeClr>
              </a:solidFill>
            </a:endParaRPr>
          </a:p>
        </p:txBody>
      </p:sp>
      <p:sp>
        <p:nvSpPr>
          <p:cNvPr id="7" name="Cuadro de texto 2"/>
          <p:cNvSpPr txBox="1">
            <a:spLocks noChangeArrowheads="1"/>
          </p:cNvSpPr>
          <p:nvPr/>
        </p:nvSpPr>
        <p:spPr bwMode="auto">
          <a:xfrm>
            <a:off x="9216242" y="3665552"/>
            <a:ext cx="2332977" cy="445338"/>
          </a:xfrm>
          <a:prstGeom prst="rect">
            <a:avLst/>
          </a:prstGeom>
          <a:noFill/>
          <a:ln w="9525">
            <a:noFill/>
            <a:miter lim="800000"/>
            <a:headEnd/>
            <a:tailEnd/>
          </a:ln>
        </p:spPr>
        <p:txBody>
          <a:bodyPr rot="0" vert="horz" wrap="square" lIns="91440" tIns="45720" rIns="91440" bIns="45720" anchor="ctr" anchorCtr="0">
            <a:noAutofit/>
          </a:bodyPr>
          <a:lstStyle/>
          <a:p>
            <a:pPr algn="ctr">
              <a:spcAft>
                <a:spcPts val="0"/>
              </a:spcAft>
            </a:pPr>
            <a:r>
              <a:rPr lang="es-SV" sz="1200" dirty="0">
                <a:effectLst/>
                <a:latin typeface="Cambria" panose="02040503050406030204" pitchFamily="18" charset="0"/>
                <a:ea typeface="Meiryo" panose="020B0604030504040204" pitchFamily="34" charset="-128"/>
                <a:cs typeface="Utsaah" panose="020B0604020202020204" pitchFamily="34" charset="0"/>
              </a:rPr>
              <a:t>Instalación de kiosco en sucursal de San Vicente</a:t>
            </a:r>
            <a:endParaRPr lang="es-SV" sz="1200" dirty="0">
              <a:effectLst/>
              <a:latin typeface="Times New Roman" panose="02020603050405020304" pitchFamily="18" charset="0"/>
              <a:ea typeface="Times New Roman" panose="02020603050405020304" pitchFamily="18" charset="0"/>
            </a:endParaRPr>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2971"/>
          <a:stretch/>
        </p:blipFill>
        <p:spPr bwMode="auto">
          <a:xfrm>
            <a:off x="9565732" y="1272764"/>
            <a:ext cx="1633997" cy="2392788"/>
          </a:xfrm>
          <a:prstGeom prst="rect">
            <a:avLst/>
          </a:prstGeom>
          <a:ln>
            <a:noFill/>
          </a:ln>
          <a:effectLst/>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backgroundRemoval t="9551" b="81742" l="9931" r="85450"/>
                    </a14:imgEffect>
                  </a14:imgLayer>
                </a14:imgProps>
              </a:ext>
              <a:ext uri="{28A0092B-C50C-407E-A947-70E740481C1C}">
                <a14:useLocalDpi xmlns:a14="http://schemas.microsoft.com/office/drawing/2010/main" val="0"/>
              </a:ext>
            </a:extLst>
          </a:blip>
          <a:srcRect l="8594" t="5172" r="14297" b="15517"/>
          <a:stretch/>
        </p:blipFill>
        <p:spPr bwMode="auto">
          <a:xfrm>
            <a:off x="8985430" y="4245336"/>
            <a:ext cx="2794601" cy="1852574"/>
          </a:xfrm>
          <a:prstGeom prst="rect">
            <a:avLst/>
          </a:prstGeom>
          <a:ln>
            <a:noFill/>
          </a:ln>
          <a:effectLst/>
          <a:extLst>
            <a:ext uri="{53640926-AAD7-44D8-BBD7-CCE9431645EC}">
              <a14:shadowObscured xmlns:a14="http://schemas.microsoft.com/office/drawing/2010/main"/>
            </a:ext>
          </a:extLst>
        </p:spPr>
      </p:pic>
      <p:sp>
        <p:nvSpPr>
          <p:cNvPr id="6" name="Cuadro de texto 2"/>
          <p:cNvSpPr txBox="1">
            <a:spLocks noChangeArrowheads="1"/>
          </p:cNvSpPr>
          <p:nvPr/>
        </p:nvSpPr>
        <p:spPr bwMode="auto">
          <a:xfrm>
            <a:off x="8985430" y="5989006"/>
            <a:ext cx="2794601" cy="522561"/>
          </a:xfrm>
          <a:prstGeom prst="rect">
            <a:avLst/>
          </a:prstGeom>
          <a:noFill/>
          <a:ln w="9525">
            <a:noFill/>
            <a:miter lim="800000"/>
            <a:headEnd/>
            <a:tailEnd/>
          </a:ln>
        </p:spPr>
        <p:txBody>
          <a:bodyPr rot="0" vert="horz" wrap="square" lIns="91440" tIns="45720" rIns="91440" bIns="45720" anchor="ctr" anchorCtr="0">
            <a:noAutofit/>
          </a:bodyPr>
          <a:lstStyle/>
          <a:p>
            <a:pPr algn="ctr">
              <a:spcAft>
                <a:spcPts val="0"/>
              </a:spcAft>
            </a:pPr>
            <a:r>
              <a:rPr lang="es-SV" sz="1200" dirty="0">
                <a:effectLst/>
                <a:latin typeface="Cambria" panose="02040503050406030204" pitchFamily="18" charset="0"/>
                <a:ea typeface="Meiryo" panose="020B0604030504040204" pitchFamily="34" charset="-128"/>
                <a:cs typeface="Utsaah" panose="020B0604020202020204" pitchFamily="34" charset="0"/>
              </a:rPr>
              <a:t>Servicio en Sucursal Móvil en municipio de </a:t>
            </a:r>
            <a:r>
              <a:rPr lang="es-SV" sz="1200" dirty="0" err="1">
                <a:effectLst/>
                <a:latin typeface="Cambria" panose="02040503050406030204" pitchFamily="18" charset="0"/>
                <a:ea typeface="Meiryo" panose="020B0604030504040204" pitchFamily="34" charset="-128"/>
                <a:cs typeface="Utsaah" panose="020B0604020202020204" pitchFamily="34" charset="0"/>
              </a:rPr>
              <a:t>Sesori</a:t>
            </a:r>
            <a:r>
              <a:rPr lang="es-SV" sz="1200" dirty="0">
                <a:effectLst/>
                <a:latin typeface="Cambria" panose="02040503050406030204" pitchFamily="18" charset="0"/>
                <a:ea typeface="Meiryo" panose="020B0604030504040204" pitchFamily="34" charset="-128"/>
                <a:cs typeface="Utsaah" panose="020B0604020202020204" pitchFamily="34" charset="0"/>
              </a:rPr>
              <a:t>, San Miguel, </a:t>
            </a:r>
            <a:endParaRPr lang="es-SV" sz="1200" dirty="0">
              <a:effectLst/>
              <a:latin typeface="Times New Roman" panose="02020603050405020304" pitchFamily="18" charset="0"/>
              <a:ea typeface="Times New Roman" panose="02020603050405020304" pitchFamily="18" charset="0"/>
            </a:endParaRPr>
          </a:p>
        </p:txBody>
      </p:sp>
      <p:sp>
        <p:nvSpPr>
          <p:cNvPr id="9" name="CuadroTexto 8"/>
          <p:cNvSpPr txBox="1"/>
          <p:nvPr/>
        </p:nvSpPr>
        <p:spPr>
          <a:xfrm>
            <a:off x="252663" y="1130093"/>
            <a:ext cx="8470232" cy="1538883"/>
          </a:xfrm>
          <a:prstGeom prst="rect">
            <a:avLst/>
          </a:prstGeom>
          <a:noFill/>
        </p:spPr>
        <p:txBody>
          <a:bodyPr wrap="square" rtlCol="0">
            <a:spAutoFit/>
          </a:bodyPr>
          <a:lstStyle/>
          <a:p>
            <a:r>
              <a:rPr lang="es-ES_tradnl" sz="2800" b="1" dirty="0" smtClean="0">
                <a:solidFill>
                  <a:schemeClr val="tx2"/>
                </a:solidFill>
              </a:rPr>
              <a:t>Sucursales</a:t>
            </a:r>
          </a:p>
          <a:p>
            <a:pPr algn="just"/>
            <a:r>
              <a:rPr lang="es-ES_tradnl" sz="2200" dirty="0" smtClean="0"/>
              <a:t>Nuestros </a:t>
            </a:r>
            <a:r>
              <a:rPr lang="es-ES_tradnl" sz="2200" dirty="0"/>
              <a:t>clientes hacen uso de kioscos </a:t>
            </a:r>
            <a:r>
              <a:rPr lang="es-ES_tradnl" sz="2200" dirty="0" smtClean="0"/>
              <a:t>computarizados </a:t>
            </a:r>
            <a:r>
              <a:rPr lang="es-ES_tradnl" sz="2200" dirty="0"/>
              <a:t>instalados en las sucursales de Ahuachapán, Santa Ana 25, Santa Ana Centro, Sonsonate, Cojutepeque, San Vicente y San </a:t>
            </a:r>
            <a:r>
              <a:rPr lang="es-ES_tradnl" sz="2200" dirty="0" smtClean="0"/>
              <a:t>Miguel</a:t>
            </a:r>
            <a:r>
              <a:rPr lang="es-ES_tradnl" sz="2200" dirty="0"/>
              <a:t>.</a:t>
            </a:r>
            <a:endParaRPr lang="es-SV" sz="2200" dirty="0"/>
          </a:p>
        </p:txBody>
      </p:sp>
      <p:sp>
        <p:nvSpPr>
          <p:cNvPr id="10" name="CuadroTexto 9"/>
          <p:cNvSpPr txBox="1"/>
          <p:nvPr/>
        </p:nvSpPr>
        <p:spPr>
          <a:xfrm>
            <a:off x="252663" y="2866256"/>
            <a:ext cx="8373980" cy="3231654"/>
          </a:xfrm>
          <a:prstGeom prst="rect">
            <a:avLst/>
          </a:prstGeom>
          <a:noFill/>
        </p:spPr>
        <p:txBody>
          <a:bodyPr wrap="square" rtlCol="0">
            <a:spAutoFit/>
          </a:bodyPr>
          <a:lstStyle/>
          <a:p>
            <a:r>
              <a:rPr lang="es-SV" sz="2800" b="1" dirty="0" smtClean="0">
                <a:solidFill>
                  <a:schemeClr val="tx2"/>
                </a:solidFill>
              </a:rPr>
              <a:t>Sucursales </a:t>
            </a:r>
            <a:r>
              <a:rPr lang="es-SV" sz="2800" b="1" dirty="0">
                <a:solidFill>
                  <a:schemeClr val="tx2"/>
                </a:solidFill>
              </a:rPr>
              <a:t>móviles</a:t>
            </a:r>
          </a:p>
          <a:p>
            <a:pPr algn="just"/>
            <a:r>
              <a:rPr lang="es-SV" sz="2200" dirty="0" smtClean="0"/>
              <a:t>Se </a:t>
            </a:r>
            <a:r>
              <a:rPr lang="es-SV" sz="2200" dirty="0"/>
              <a:t>atienden a las comunidades que forman parte de los proyectos de introducción de agua potable que está ejecutando la </a:t>
            </a:r>
            <a:r>
              <a:rPr lang="es-SV" sz="2200" dirty="0" smtClean="0"/>
              <a:t>institución </a:t>
            </a:r>
            <a:r>
              <a:rPr lang="es-SV" sz="2200" dirty="0"/>
              <a:t>y que por sus características particulares así lo ameritan</a:t>
            </a:r>
            <a:r>
              <a:rPr lang="es-SV" sz="2200" dirty="0" smtClean="0"/>
              <a:t>.</a:t>
            </a:r>
          </a:p>
          <a:p>
            <a:endParaRPr lang="es-SV" sz="2200" dirty="0"/>
          </a:p>
          <a:p>
            <a:pPr algn="just"/>
            <a:r>
              <a:rPr lang="es-SV" sz="2200" dirty="0"/>
              <a:t>Hasta el periodo que se informa, se han puesto a disposición de la población a nivel nacional, alrededor de 213 sucursales móviles en diferentes puntos, beneficiando a 227,255 </a:t>
            </a:r>
            <a:r>
              <a:rPr lang="es-SV" sz="2200" dirty="0" smtClean="0"/>
              <a:t>usuarios.</a:t>
            </a:r>
            <a:endParaRPr lang="es-SV" sz="2200" dirty="0"/>
          </a:p>
        </p:txBody>
      </p:sp>
    </p:spTree>
    <p:extLst>
      <p:ext uri="{BB962C8B-B14F-4D97-AF65-F5344CB8AC3E}">
        <p14:creationId xmlns:p14="http://schemas.microsoft.com/office/powerpoint/2010/main" val="249845291"/>
      </p:ext>
    </p:extLst>
  </p:cSld>
  <p:clrMapOvr>
    <a:masterClrMapping/>
  </p:clrMapOvr>
  <p:transition>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51427" y="233564"/>
            <a:ext cx="11117179" cy="2739211"/>
          </a:xfrm>
          <a:prstGeom prst="rect">
            <a:avLst/>
          </a:prstGeom>
          <a:noFill/>
        </p:spPr>
        <p:txBody>
          <a:bodyPr wrap="square" rtlCol="0">
            <a:spAutoFit/>
          </a:bodyPr>
          <a:lstStyle/>
          <a:p>
            <a:pPr algn="just"/>
            <a:r>
              <a:rPr lang="es-ES_tradnl" sz="2800" b="1" dirty="0" smtClean="0">
                <a:solidFill>
                  <a:schemeClr val="tx2"/>
                </a:solidFill>
              </a:rPr>
              <a:t>Ampliación </a:t>
            </a:r>
            <a:r>
              <a:rPr lang="es-ES_tradnl" sz="2800" b="1" dirty="0">
                <a:solidFill>
                  <a:schemeClr val="tx2"/>
                </a:solidFill>
              </a:rPr>
              <a:t>de la red de colectores </a:t>
            </a:r>
            <a:r>
              <a:rPr lang="es-ES_tradnl" sz="2800" b="1" dirty="0" smtClean="0">
                <a:solidFill>
                  <a:schemeClr val="tx2"/>
                </a:solidFill>
              </a:rPr>
              <a:t>autorizados</a:t>
            </a:r>
            <a:endParaRPr lang="es-ES_tradnl" sz="2800" b="1" dirty="0">
              <a:solidFill>
                <a:schemeClr val="tx2"/>
              </a:solidFill>
            </a:endParaRPr>
          </a:p>
          <a:p>
            <a:pPr algn="just"/>
            <a:r>
              <a:rPr lang="es-ES_tradnl" sz="2400" dirty="0" smtClean="0"/>
              <a:t>Con </a:t>
            </a:r>
            <a:r>
              <a:rPr lang="es-ES_tradnl" sz="2400" dirty="0"/>
              <a:t>la firma de nuevos convenios de colecturía </a:t>
            </a:r>
            <a:r>
              <a:rPr lang="es-ES_tradnl" sz="2400" dirty="0" smtClean="0"/>
              <a:t>con </a:t>
            </a:r>
            <a:r>
              <a:rPr lang="es-ES_tradnl" sz="2400" dirty="0"/>
              <a:t>Banco Industrial, con la Red Multiservicios AKÍ y con FEDECREDITO, se ha ampliado la red de puntos donde los usuarios pueden efectuar el pago de las facturas de ANDA</a:t>
            </a:r>
            <a:r>
              <a:rPr lang="es-ES_tradnl" sz="2400" dirty="0" smtClean="0"/>
              <a:t>.</a:t>
            </a:r>
          </a:p>
          <a:p>
            <a:endParaRPr lang="es-ES_tradnl" sz="2400" dirty="0"/>
          </a:p>
          <a:p>
            <a:endParaRPr lang="es-ES_tradnl" sz="2400" dirty="0"/>
          </a:p>
          <a:p>
            <a:endParaRPr lang="es-SV" sz="2400" dirty="0"/>
          </a:p>
        </p:txBody>
      </p:sp>
      <p:graphicFrame>
        <p:nvGraphicFramePr>
          <p:cNvPr id="4" name="Tabla 3"/>
          <p:cNvGraphicFramePr>
            <a:graphicFrameLocks noGrp="1"/>
          </p:cNvGraphicFramePr>
          <p:nvPr>
            <p:extLst>
              <p:ext uri="{D42A27DB-BD31-4B8C-83A1-F6EECF244321}">
                <p14:modId xmlns:p14="http://schemas.microsoft.com/office/powerpoint/2010/main" val="2643093802"/>
              </p:ext>
            </p:extLst>
          </p:nvPr>
        </p:nvGraphicFramePr>
        <p:xfrm>
          <a:off x="3364548" y="3790710"/>
          <a:ext cx="5690937" cy="2803356"/>
        </p:xfrm>
        <a:graphic>
          <a:graphicData uri="http://schemas.openxmlformats.org/drawingml/2006/table">
            <a:tbl>
              <a:tblPr firstRow="1" firstCol="1" bandRow="1" bandCol="1"/>
              <a:tblGrid>
                <a:gridCol w="3076940">
                  <a:extLst>
                    <a:ext uri="{9D8B030D-6E8A-4147-A177-3AD203B41FA5}">
                      <a16:colId xmlns:a16="http://schemas.microsoft.com/office/drawing/2014/main" xmlns="" val="20000"/>
                    </a:ext>
                  </a:extLst>
                </a:gridCol>
                <a:gridCol w="2613997">
                  <a:extLst>
                    <a:ext uri="{9D8B030D-6E8A-4147-A177-3AD203B41FA5}">
                      <a16:colId xmlns:a16="http://schemas.microsoft.com/office/drawing/2014/main" xmlns="" val="20001"/>
                    </a:ext>
                  </a:extLst>
                </a:gridCol>
              </a:tblGrid>
              <a:tr h="467226">
                <a:tc gridSpan="2">
                  <a:txBody>
                    <a:bodyPr/>
                    <a:lstStyle/>
                    <a:p>
                      <a:pPr algn="ctr">
                        <a:spcAft>
                          <a:spcPts val="0"/>
                        </a:spcAft>
                      </a:pPr>
                      <a:r>
                        <a:rPr lang="es-SV" sz="1800" b="1" dirty="0">
                          <a:solidFill>
                            <a:srgbClr val="FFFFFF"/>
                          </a:solidFill>
                          <a:effectLst/>
                          <a:latin typeface="+mj-lt"/>
                          <a:ea typeface="Times New Roman" panose="02020603050405020304" pitchFamily="18" charset="0"/>
                          <a:cs typeface="Arial" panose="020B0604020202020204" pitchFamily="34" charset="0"/>
                        </a:rPr>
                        <a:t>RECUPERACIÓN DE MORA A NIVEL NACIONAL </a:t>
                      </a:r>
                      <a:endParaRPr lang="es-SV" sz="18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s-SV"/>
                    </a:p>
                  </a:txBody>
                  <a:tcPr/>
                </a:tc>
                <a:extLst>
                  <a:ext uri="{0D108BD9-81ED-4DB2-BD59-A6C34878D82A}">
                    <a16:rowId xmlns:a16="http://schemas.microsoft.com/office/drawing/2014/main" xmlns="" val="10000"/>
                  </a:ext>
                </a:extLst>
              </a:tr>
              <a:tr h="467226">
                <a:tc>
                  <a:txBody>
                    <a:bodyPr/>
                    <a:lstStyle/>
                    <a:p>
                      <a:pPr>
                        <a:spcAft>
                          <a:spcPts val="0"/>
                        </a:spcAft>
                      </a:pPr>
                      <a:r>
                        <a:rPr lang="es-SV" sz="1600" dirty="0">
                          <a:effectLst/>
                          <a:latin typeface="+mj-lt"/>
                          <a:ea typeface="Times New Roman" panose="02020603050405020304" pitchFamily="18" charset="0"/>
                          <a:cs typeface="Arial" panose="020B0604020202020204" pitchFamily="34" charset="0"/>
                        </a:rPr>
                        <a:t>REGION METROPOLITANA</a:t>
                      </a:r>
                      <a:endParaRPr lang="es-SV" sz="1600" dirty="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600">
                          <a:effectLst/>
                          <a:latin typeface="+mj-lt"/>
                          <a:ea typeface="Times New Roman" panose="02020603050405020304" pitchFamily="18" charset="0"/>
                          <a:cs typeface="Arial" panose="020B0604020202020204" pitchFamily="34" charset="0"/>
                        </a:rPr>
                        <a:t>  $ 11,724,279.03 </a:t>
                      </a:r>
                      <a:endParaRPr lang="es-SV" sz="160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1"/>
                  </a:ext>
                </a:extLst>
              </a:tr>
              <a:tr h="467226">
                <a:tc>
                  <a:txBody>
                    <a:bodyPr/>
                    <a:lstStyle/>
                    <a:p>
                      <a:pPr>
                        <a:spcAft>
                          <a:spcPts val="0"/>
                        </a:spcAft>
                      </a:pPr>
                      <a:r>
                        <a:rPr lang="es-SV" sz="1600" dirty="0">
                          <a:effectLst/>
                          <a:latin typeface="+mj-lt"/>
                          <a:ea typeface="Times New Roman" panose="02020603050405020304" pitchFamily="18" charset="0"/>
                          <a:cs typeface="Arial" panose="020B0604020202020204" pitchFamily="34" charset="0"/>
                        </a:rPr>
                        <a:t>REGION CENTRAL</a:t>
                      </a:r>
                      <a:endParaRPr lang="es-SV" sz="1600" dirty="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600" dirty="0">
                          <a:effectLst/>
                          <a:latin typeface="+mj-lt"/>
                          <a:ea typeface="Times New Roman" panose="02020603050405020304" pitchFamily="18" charset="0"/>
                          <a:cs typeface="Arial" panose="020B0604020202020204" pitchFamily="34" charset="0"/>
                        </a:rPr>
                        <a:t>$1,081,892.12      </a:t>
                      </a:r>
                      <a:endParaRPr lang="es-SV" sz="16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2"/>
                  </a:ext>
                </a:extLst>
              </a:tr>
              <a:tr h="467226">
                <a:tc>
                  <a:txBody>
                    <a:bodyPr/>
                    <a:lstStyle/>
                    <a:p>
                      <a:pPr>
                        <a:spcAft>
                          <a:spcPts val="0"/>
                        </a:spcAft>
                      </a:pPr>
                      <a:r>
                        <a:rPr lang="es-SV" sz="1600" dirty="0">
                          <a:effectLst/>
                          <a:latin typeface="+mj-lt"/>
                          <a:ea typeface="Times New Roman" panose="02020603050405020304" pitchFamily="18" charset="0"/>
                          <a:cs typeface="Arial" panose="020B0604020202020204" pitchFamily="34" charset="0"/>
                        </a:rPr>
                        <a:t>REGION OCCIDENTAL</a:t>
                      </a:r>
                      <a:endParaRPr lang="es-SV" sz="1600" dirty="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600" dirty="0">
                          <a:effectLst/>
                          <a:latin typeface="+mj-lt"/>
                          <a:ea typeface="Times New Roman" panose="02020603050405020304" pitchFamily="18" charset="0"/>
                          <a:cs typeface="Arial" panose="020B0604020202020204" pitchFamily="34" charset="0"/>
                        </a:rPr>
                        <a:t>      $ 969,222.20 </a:t>
                      </a:r>
                      <a:endParaRPr lang="es-SV" sz="16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3"/>
                  </a:ext>
                </a:extLst>
              </a:tr>
              <a:tr h="467226">
                <a:tc>
                  <a:txBody>
                    <a:bodyPr/>
                    <a:lstStyle/>
                    <a:p>
                      <a:pPr>
                        <a:spcAft>
                          <a:spcPts val="0"/>
                        </a:spcAft>
                      </a:pPr>
                      <a:r>
                        <a:rPr lang="es-SV" sz="1600">
                          <a:effectLst/>
                          <a:latin typeface="+mj-lt"/>
                          <a:ea typeface="Times New Roman" panose="02020603050405020304" pitchFamily="18" charset="0"/>
                          <a:cs typeface="Arial" panose="020B0604020202020204" pitchFamily="34" charset="0"/>
                        </a:rPr>
                        <a:t>REGION ORIENTAL</a:t>
                      </a:r>
                      <a:endParaRPr lang="es-SV" sz="160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a:spcAft>
                          <a:spcPts val="0"/>
                        </a:spcAft>
                      </a:pPr>
                      <a:r>
                        <a:rPr lang="es-SV" sz="1600" dirty="0">
                          <a:effectLst/>
                          <a:latin typeface="+mj-lt"/>
                          <a:ea typeface="Times New Roman" panose="02020603050405020304" pitchFamily="18" charset="0"/>
                          <a:cs typeface="Arial" panose="020B0604020202020204" pitchFamily="34" charset="0"/>
                        </a:rPr>
                        <a:t>$881,366.41</a:t>
                      </a:r>
                      <a:endParaRPr lang="es-SV" sz="1600" dirty="0">
                        <a:effectLst/>
                        <a:latin typeface="+mj-lt"/>
                        <a:ea typeface="Times New Roman" panose="02020603050405020304" pitchFamily="18" charset="0"/>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xmlns="" val="10004"/>
                  </a:ext>
                </a:extLst>
              </a:tr>
              <a:tr h="467226">
                <a:tc>
                  <a:txBody>
                    <a:bodyPr/>
                    <a:lstStyle/>
                    <a:p>
                      <a:pPr>
                        <a:spcAft>
                          <a:spcPts val="0"/>
                        </a:spcAft>
                      </a:pPr>
                      <a:r>
                        <a:rPr lang="es-SV" sz="1600" b="1" dirty="0">
                          <a:effectLst/>
                          <a:latin typeface="+mj-lt"/>
                          <a:ea typeface="Times New Roman" panose="02020603050405020304" pitchFamily="18" charset="0"/>
                          <a:cs typeface="Arial" panose="020B0604020202020204" pitchFamily="34" charset="0"/>
                        </a:rPr>
                        <a:t>TOTAL</a:t>
                      </a:r>
                      <a:endParaRPr lang="es-SV" sz="1600" dirty="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tc>
                  <a:txBody>
                    <a:bodyPr/>
                    <a:lstStyle/>
                    <a:p>
                      <a:pPr algn="r">
                        <a:spcAft>
                          <a:spcPts val="0"/>
                        </a:spcAft>
                      </a:pPr>
                      <a:r>
                        <a:rPr lang="es-SV" sz="1600" b="1" dirty="0">
                          <a:effectLst/>
                          <a:latin typeface="+mj-lt"/>
                          <a:ea typeface="Times New Roman" panose="02020603050405020304" pitchFamily="18" charset="0"/>
                          <a:cs typeface="Arial" panose="020B0604020202020204" pitchFamily="34" charset="0"/>
                        </a:rPr>
                        <a:t>$14,656,759.76</a:t>
                      </a:r>
                      <a:endParaRPr lang="es-SV" sz="1600" dirty="0">
                        <a:effectLst/>
                        <a:latin typeface="+mj-lt"/>
                        <a:ea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BE5F1"/>
                    </a:solidFill>
                  </a:tcPr>
                </a:tc>
                <a:extLst>
                  <a:ext uri="{0D108BD9-81ED-4DB2-BD59-A6C34878D82A}">
                    <a16:rowId xmlns:a16="http://schemas.microsoft.com/office/drawing/2014/main" xmlns="" val="10005"/>
                  </a:ext>
                </a:extLst>
              </a:tr>
            </a:tbl>
          </a:graphicData>
        </a:graphic>
      </p:graphicFrame>
      <p:sp>
        <p:nvSpPr>
          <p:cNvPr id="6" name="CuadroTexto 2"/>
          <p:cNvSpPr txBox="1"/>
          <p:nvPr/>
        </p:nvSpPr>
        <p:spPr>
          <a:xfrm>
            <a:off x="651427" y="1877871"/>
            <a:ext cx="11117179" cy="1631216"/>
          </a:xfrm>
          <a:prstGeom prst="rect">
            <a:avLst/>
          </a:prstGeom>
          <a:noFill/>
        </p:spPr>
        <p:txBody>
          <a:bodyPr wrap="square" rtlCol="0">
            <a:spAutoFit/>
          </a:bodyPr>
          <a:lstStyle/>
          <a:p>
            <a:pPr algn="just"/>
            <a:r>
              <a:rPr lang="es-ES_tradnl" sz="2800" b="1" dirty="0" smtClean="0">
                <a:solidFill>
                  <a:schemeClr val="tx2"/>
                </a:solidFill>
              </a:rPr>
              <a:t>Reducción de Mora</a:t>
            </a:r>
            <a:endParaRPr lang="es-ES_tradnl" sz="2800" b="1" dirty="0">
              <a:solidFill>
                <a:schemeClr val="tx2"/>
              </a:solidFill>
            </a:endParaRPr>
          </a:p>
          <a:p>
            <a:pPr algn="just"/>
            <a:r>
              <a:rPr lang="es-SV" sz="2400" dirty="0"/>
              <a:t>Durante la gestión informada, el área de Recuperación de Mora, logró recaudar de las diferentes cuentas en mora de los usuarios de ANDA, un total de $14.6 millones, continuando con el cumplimiento de nuestro Plan Estratégico.</a:t>
            </a:r>
          </a:p>
        </p:txBody>
      </p:sp>
    </p:spTree>
    <p:extLst>
      <p:ext uri="{BB962C8B-B14F-4D97-AF65-F5344CB8AC3E}">
        <p14:creationId xmlns:p14="http://schemas.microsoft.com/office/powerpoint/2010/main" val="3176142255"/>
      </p:ext>
    </p:extLst>
  </p:cSld>
  <p:clrMapOvr>
    <a:masterClrMapping/>
  </p:clrMapOvr>
  <p:transition>
    <p:pull dir="r"/>
  </p:transition>
  <p:timing>
    <p:tnLst>
      <p:par>
        <p:cTn id="1" dur="indefinite" restart="never" nodeType="tmRoot"/>
      </p:par>
    </p:tnLst>
  </p:timing>
</p:sld>
</file>

<file path=ppt/theme/theme1.xml><?xml version="1.0" encoding="utf-8"?>
<a:theme xmlns:a="http://schemas.openxmlformats.org/drawingml/2006/main" name="pptplantill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641</TotalTime>
  <Words>6008</Words>
  <Application>Microsoft Office PowerPoint</Application>
  <PresentationFormat>Personalizado</PresentationFormat>
  <Paragraphs>608</Paragraphs>
  <Slides>60</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60</vt:i4>
      </vt:variant>
    </vt:vector>
  </HeadingPairs>
  <TitlesOfParts>
    <vt:vector size="62" baseType="lpstr">
      <vt:lpstr>pptplantilla</vt:lpstr>
      <vt:lpstr>Documento</vt:lpstr>
      <vt:lpstr>Informe de  Rendición de Cuentas   Junio 2015 – Mayo 2016   </vt:lpstr>
      <vt:lpstr> GESTIÓN ESTRATÉGICA INSTITUCIONAL COBERTURA Y CALIDAD DE LOS SERVICIOS </vt:lpstr>
      <vt:lpstr>Búsqueda de otras fuentes de abastecimiento: Perforación de nuevos pozos</vt:lpstr>
      <vt:lpstr>Rehabilitación de pozos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Perforación y equipamiento de  pozo El Ángel, municipio de Apopa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Rendición de Cuentas     Junio 2015 – Mayo 2016</dc:title>
  <dc:creator>Juan Gabriel Dominguez Reyes</dc:creator>
  <cp:lastModifiedBy>José Saúl Vásquez Ortega</cp:lastModifiedBy>
  <cp:revision>78</cp:revision>
  <dcterms:created xsi:type="dcterms:W3CDTF">2016-08-15T18:06:45Z</dcterms:created>
  <dcterms:modified xsi:type="dcterms:W3CDTF">2016-08-16T17:47:30Z</dcterms:modified>
</cp:coreProperties>
</file>