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7102475" cy="11217275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533">
          <p15:clr>
            <a:srgbClr val="A4A3A4"/>
          </p15:clr>
        </p15:guide>
        <p15:guide id="4" pos="22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74" y="66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  <p:guide orient="horz" pos="353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r">
              <a:defRPr sz="1400"/>
            </a:lvl1pPr>
          </a:lstStyle>
          <a:p>
            <a:fld id="{50425E61-1148-4921-A58E-4049E48027BD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0654465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3092" y="10654465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r">
              <a:defRPr sz="14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62812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562812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r">
              <a:defRPr sz="1400"/>
            </a:lvl1pPr>
          </a:lstStyle>
          <a:p>
            <a:fld id="{37867D22-4190-4FFE-BF9C-54E29EB2FE48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401763"/>
            <a:ext cx="6232525" cy="3786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4674" tIns="52337" rIns="104674" bIns="52337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5398314"/>
            <a:ext cx="5681980" cy="4416802"/>
          </a:xfrm>
          <a:prstGeom prst="rect">
            <a:avLst/>
          </a:prstGeom>
        </p:spPr>
        <p:txBody>
          <a:bodyPr vert="horz" lIns="104674" tIns="52337" rIns="104674" bIns="52337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654466"/>
            <a:ext cx="3077740" cy="562810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10654466"/>
            <a:ext cx="3077740" cy="562810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r">
              <a:defRPr sz="14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10/4/2024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D28DA045-CB78-4326-BBB2-5C8C349870FC}"/>
              </a:ext>
            </a:extLst>
          </p:cNvPr>
          <p:cNvCxnSpPr>
            <a:stCxn id="44" idx="1"/>
            <a:endCxn id="47" idx="3"/>
          </p:cNvCxnSpPr>
          <p:nvPr/>
        </p:nvCxnSpPr>
        <p:spPr>
          <a:xfrm flipH="1">
            <a:off x="5318968" y="4953434"/>
            <a:ext cx="2369282" cy="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FEB2A1F2-2B57-4EBB-B08E-99928721131D}"/>
              </a:ext>
            </a:extLst>
          </p:cNvPr>
          <p:cNvCxnSpPr>
            <a:stCxn id="43" idx="3"/>
            <a:endCxn id="63" idx="1"/>
          </p:cNvCxnSpPr>
          <p:nvPr/>
        </p:nvCxnSpPr>
        <p:spPr>
          <a:xfrm>
            <a:off x="5308146" y="4540671"/>
            <a:ext cx="2380104" cy="8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0FF8291D-4234-4256-9547-8DF9B327B93E}"/>
              </a:ext>
            </a:extLst>
          </p:cNvPr>
          <p:cNvCxnSpPr>
            <a:stCxn id="39" idx="3"/>
            <a:endCxn id="40" idx="1"/>
          </p:cNvCxnSpPr>
          <p:nvPr/>
        </p:nvCxnSpPr>
        <p:spPr>
          <a:xfrm>
            <a:off x="5315531" y="4130381"/>
            <a:ext cx="2385233" cy="101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EA5F03A6-9AEF-4BE7-8379-F625A4C39ACE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6509604" y="3739868"/>
            <a:ext cx="119438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6B5CEA30-D99B-4DF4-8A93-84103568296B}"/>
              </a:ext>
            </a:extLst>
          </p:cNvPr>
          <p:cNvCxnSpPr>
            <a:cxnSpLocks/>
            <a:stCxn id="124" idx="3"/>
          </p:cNvCxnSpPr>
          <p:nvPr/>
        </p:nvCxnSpPr>
        <p:spPr>
          <a:xfrm>
            <a:off x="5315531" y="2748439"/>
            <a:ext cx="1194073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2" name="141 Conector recto"/>
          <p:cNvCxnSpPr>
            <a:cxnSpLocks/>
            <a:stCxn id="4" idx="2"/>
          </p:cNvCxnSpPr>
          <p:nvPr/>
        </p:nvCxnSpPr>
        <p:spPr>
          <a:xfrm flipH="1">
            <a:off x="6509604" y="1073264"/>
            <a:ext cx="2" cy="418306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5627496" y="787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875531" y="107326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697734" y="1078682"/>
            <a:ext cx="1446121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876269" y="1444888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697736" y="1444888"/>
            <a:ext cx="1446121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697738" y="1835494"/>
            <a:ext cx="1446122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697733" y="2207471"/>
            <a:ext cx="1446122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758126" y="2892663"/>
            <a:ext cx="1492334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3875531" y="2208488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UAIP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3875531" y="398638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700764" y="3997698"/>
            <a:ext cx="145560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3868146" y="183581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703985" y="3595868"/>
            <a:ext cx="1452385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3868146" y="439784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688250" y="4773434"/>
            <a:ext cx="1455604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PROMOCIÓN </a:t>
            </a:r>
            <a:r>
              <a:rPr lang="es-ES" sz="800">
                <a:solidFill>
                  <a:schemeClr val="tx1"/>
                </a:solidFill>
              </a:rPr>
              <a:t>SOCIAL ,PART</a:t>
            </a:r>
            <a:r>
              <a:rPr lang="es-ES" sz="800" dirty="0">
                <a:solidFill>
                  <a:schemeClr val="tx1"/>
                </a:solidFill>
              </a:rPr>
              <a:t>. CIUDADANA Y COMUNICACIONES,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3878968" y="480993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7700765" y="2886428"/>
            <a:ext cx="145560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RMCAM</a:t>
            </a:r>
          </a:p>
        </p:txBody>
      </p:sp>
      <p:sp>
        <p:nvSpPr>
          <p:cNvPr id="63" name="62 Rectángulo"/>
          <p:cNvSpPr/>
          <p:nvPr/>
        </p:nvSpPr>
        <p:spPr>
          <a:xfrm>
            <a:off x="7688250" y="4406174"/>
            <a:ext cx="1455605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sp>
        <p:nvSpPr>
          <p:cNvPr id="71" name="70 Rectángulo"/>
          <p:cNvSpPr/>
          <p:nvPr/>
        </p:nvSpPr>
        <p:spPr>
          <a:xfrm>
            <a:off x="6716068" y="53828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253297" y="5380535"/>
            <a:ext cx="900000" cy="2971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3355754" y="5386293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223501" y="5378135"/>
            <a:ext cx="836649" cy="30425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7786510" y="5388304"/>
            <a:ext cx="944885" cy="28922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SERVICIOS</a:t>
            </a:r>
          </a:p>
          <a:p>
            <a:pPr algn="ctr"/>
            <a:r>
              <a:rPr lang="es-ES" sz="600" dirty="0">
                <a:solidFill>
                  <a:schemeClr val="tx1"/>
                </a:solidFill>
              </a:rPr>
              <a:t>MUNIC. INTEROS Y EXT</a:t>
            </a:r>
            <a:r>
              <a:rPr lang="es-ES" sz="800" dirty="0">
                <a:solidFill>
                  <a:schemeClr val="tx1"/>
                </a:solidFill>
              </a:rPr>
              <a:t>.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9915954" y="5370688"/>
            <a:ext cx="900000" cy="31170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496631" y="538629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COMPRAS  PUBLICAS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5637150" y="538458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UNIDAD FINANCIERA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5637150" y="58753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TESORERIA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8871657" y="5373265"/>
            <a:ext cx="881104" cy="3042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INFORMATICA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7792869" y="5912572"/>
            <a:ext cx="1067974" cy="34135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 anchorCtr="1"/>
          <a:lstStyle/>
          <a:p>
            <a:pPr algn="ctr"/>
            <a:endParaRPr lang="es-ES" sz="800" dirty="0">
              <a:solidFill>
                <a:schemeClr val="tx1"/>
              </a:solidFill>
            </a:endParaRPr>
          </a:p>
          <a:p>
            <a:pPr algn="ctr"/>
            <a:endParaRPr lang="es-ES" sz="8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REC. Y  TRANS. DES. SOL. Y BARRIDO</a:t>
            </a: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496631" y="58753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97" name="96 Conector recto"/>
          <p:cNvCxnSpPr>
            <a:stCxn id="122" idx="3"/>
            <a:endCxn id="12" idx="1"/>
          </p:cNvCxnSpPr>
          <p:nvPr/>
        </p:nvCxnSpPr>
        <p:spPr>
          <a:xfrm>
            <a:off x="3641110" y="1587717"/>
            <a:ext cx="235159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7" name="116 Rectángulo"/>
          <p:cNvSpPr/>
          <p:nvPr/>
        </p:nvSpPr>
        <p:spPr>
          <a:xfrm>
            <a:off x="7752714" y="6376113"/>
            <a:ext cx="1075748" cy="34135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ALUMBRADO PUBLICO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7795910" y="6861465"/>
            <a:ext cx="1075748" cy="2612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7792868" y="7248273"/>
            <a:ext cx="1075748" cy="23336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 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2416974" y="1444888"/>
            <a:ext cx="122413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numCol="2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GESTION  DOC. Y ARCHIVO</a:t>
            </a: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348055" y="475048"/>
            <a:ext cx="1424190" cy="115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3093146" y="47504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14" name="113 Rectángulo"/>
          <p:cNvSpPr/>
          <p:nvPr/>
        </p:nvSpPr>
        <p:spPr>
          <a:xfrm>
            <a:off x="5637150" y="635125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4" name="123 Rectángulo"/>
          <p:cNvSpPr/>
          <p:nvPr/>
        </p:nvSpPr>
        <p:spPr>
          <a:xfrm>
            <a:off x="3875531" y="260443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2325515" y="5380535"/>
            <a:ext cx="912455" cy="2971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</a:p>
        </p:txBody>
      </p:sp>
      <p:sp>
        <p:nvSpPr>
          <p:cNvPr id="100" name="99 Rectángulo"/>
          <p:cNvSpPr/>
          <p:nvPr/>
        </p:nvSpPr>
        <p:spPr>
          <a:xfrm>
            <a:off x="10976468" y="5370189"/>
            <a:ext cx="900000" cy="29394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UDEL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76" name="175 Conector recto"/>
          <p:cNvCxnSpPr>
            <a:stCxn id="10" idx="3"/>
            <a:endCxn id="11" idx="1"/>
          </p:cNvCxnSpPr>
          <p:nvPr/>
        </p:nvCxnSpPr>
        <p:spPr>
          <a:xfrm>
            <a:off x="5315531" y="1217264"/>
            <a:ext cx="2382203" cy="54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>
            <a:stCxn id="12" idx="3"/>
            <a:endCxn id="13" idx="1"/>
          </p:cNvCxnSpPr>
          <p:nvPr/>
        </p:nvCxnSpPr>
        <p:spPr>
          <a:xfrm>
            <a:off x="5316269" y="1588888"/>
            <a:ext cx="2381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78B763D0-DBC5-490A-9E94-F51B6F5536DD}"/>
              </a:ext>
            </a:extLst>
          </p:cNvPr>
          <p:cNvCxnSpPr>
            <a:stCxn id="41" idx="3"/>
            <a:endCxn id="14" idx="1"/>
          </p:cNvCxnSpPr>
          <p:nvPr/>
        </p:nvCxnSpPr>
        <p:spPr>
          <a:xfrm flipV="1">
            <a:off x="5308146" y="1979494"/>
            <a:ext cx="2389592" cy="3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E8EE0441-38B3-4E90-933C-2A1ADFD72FDD}"/>
              </a:ext>
            </a:extLst>
          </p:cNvPr>
          <p:cNvCxnSpPr>
            <a:stCxn id="28" idx="3"/>
            <a:endCxn id="15" idx="1"/>
          </p:cNvCxnSpPr>
          <p:nvPr/>
        </p:nvCxnSpPr>
        <p:spPr>
          <a:xfrm flipV="1">
            <a:off x="5315531" y="2351471"/>
            <a:ext cx="2382202" cy="10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FA1B54C3-E3D1-4BAB-975A-03A97F5A8951}"/>
              </a:ext>
            </a:extLst>
          </p:cNvPr>
          <p:cNvCxnSpPr>
            <a:cxnSpLocks/>
            <a:stCxn id="24" idx="3"/>
            <a:endCxn id="62" idx="1"/>
          </p:cNvCxnSpPr>
          <p:nvPr/>
        </p:nvCxnSpPr>
        <p:spPr>
          <a:xfrm flipV="1">
            <a:off x="7250460" y="3029257"/>
            <a:ext cx="450305" cy="62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491BDE6E-13A7-493A-B5C1-521F73F23133}"/>
              </a:ext>
            </a:extLst>
          </p:cNvPr>
          <p:cNvCxnSpPr>
            <a:cxnSpLocks/>
          </p:cNvCxnSpPr>
          <p:nvPr/>
        </p:nvCxnSpPr>
        <p:spPr>
          <a:xfrm>
            <a:off x="705359" y="5232998"/>
            <a:ext cx="10801200" cy="150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5789EEB1-BDA9-442B-88EB-12B56C10A564}"/>
              </a:ext>
            </a:extLst>
          </p:cNvPr>
          <p:cNvCxnSpPr>
            <a:endCxn id="75" idx="0"/>
          </p:cNvCxnSpPr>
          <p:nvPr/>
        </p:nvCxnSpPr>
        <p:spPr>
          <a:xfrm>
            <a:off x="640954" y="5248242"/>
            <a:ext cx="872" cy="1298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9C7338E9-017C-4FDA-9136-2FB7CB577175}"/>
              </a:ext>
            </a:extLst>
          </p:cNvPr>
          <p:cNvCxnSpPr>
            <a:stCxn id="72" idx="0"/>
          </p:cNvCxnSpPr>
          <p:nvPr/>
        </p:nvCxnSpPr>
        <p:spPr>
          <a:xfrm flipV="1">
            <a:off x="1703297" y="5248242"/>
            <a:ext cx="0" cy="132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CB6D6BE1-4B47-4EA2-B064-FA9126F9EB5F}"/>
              </a:ext>
            </a:extLst>
          </p:cNvPr>
          <p:cNvCxnSpPr>
            <a:stCxn id="85" idx="0"/>
          </p:cNvCxnSpPr>
          <p:nvPr/>
        </p:nvCxnSpPr>
        <p:spPr>
          <a:xfrm flipH="1" flipV="1">
            <a:off x="2781742" y="5248242"/>
            <a:ext cx="1" cy="132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8ABEB42F-BE74-4082-9E70-9F97E96587C8}"/>
              </a:ext>
            </a:extLst>
          </p:cNvPr>
          <p:cNvCxnSpPr>
            <a:stCxn id="74" idx="0"/>
          </p:cNvCxnSpPr>
          <p:nvPr/>
        </p:nvCxnSpPr>
        <p:spPr>
          <a:xfrm flipV="1">
            <a:off x="3859754" y="5256329"/>
            <a:ext cx="0" cy="12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DB8A2E96-2E8C-49D4-B9E0-2664C7CA4724}"/>
              </a:ext>
            </a:extLst>
          </p:cNvPr>
          <p:cNvCxnSpPr>
            <a:stCxn id="78" idx="0"/>
          </p:cNvCxnSpPr>
          <p:nvPr/>
        </p:nvCxnSpPr>
        <p:spPr>
          <a:xfrm flipV="1">
            <a:off x="4946631" y="5256329"/>
            <a:ext cx="0" cy="12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CD537AD4-B852-40F3-AB03-B3A19705B996}"/>
              </a:ext>
            </a:extLst>
          </p:cNvPr>
          <p:cNvCxnSpPr>
            <a:stCxn id="84" idx="0"/>
            <a:endCxn id="78" idx="2"/>
          </p:cNvCxnSpPr>
          <p:nvPr/>
        </p:nvCxnSpPr>
        <p:spPr>
          <a:xfrm flipV="1">
            <a:off x="4946631" y="5671951"/>
            <a:ext cx="0" cy="2034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EAF5DF90-224F-483E-8DA9-7351E1F1589B}"/>
              </a:ext>
            </a:extLst>
          </p:cNvPr>
          <p:cNvCxnSpPr>
            <a:cxnSpLocks/>
          </p:cNvCxnSpPr>
          <p:nvPr/>
        </p:nvCxnSpPr>
        <p:spPr>
          <a:xfrm>
            <a:off x="5544170" y="5490004"/>
            <a:ext cx="0" cy="1464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E1C861C1-458A-4C8D-B6E3-3881E4DD3E1A}"/>
              </a:ext>
            </a:extLst>
          </p:cNvPr>
          <p:cNvCxnSpPr>
            <a:cxnSpLocks/>
            <a:stCxn id="114" idx="1"/>
          </p:cNvCxnSpPr>
          <p:nvPr/>
        </p:nvCxnSpPr>
        <p:spPr>
          <a:xfrm flipH="1">
            <a:off x="5497680" y="6494086"/>
            <a:ext cx="139470" cy="43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1944BFE6-B22B-40C4-9321-E96A664D707C}"/>
              </a:ext>
            </a:extLst>
          </p:cNvPr>
          <p:cNvCxnSpPr>
            <a:stCxn id="80" idx="1"/>
          </p:cNvCxnSpPr>
          <p:nvPr/>
        </p:nvCxnSpPr>
        <p:spPr>
          <a:xfrm flipH="1">
            <a:off x="5544170" y="6018188"/>
            <a:ext cx="929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ector recto 115">
            <a:extLst>
              <a:ext uri="{FF2B5EF4-FFF2-40B4-BE49-F238E27FC236}">
                <a16:creationId xmlns:a16="http://schemas.microsoft.com/office/drawing/2014/main" id="{BCAF8263-81AE-489D-B853-B029525A7EA4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5537498" y="5527409"/>
            <a:ext cx="996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cto 122">
            <a:extLst>
              <a:ext uri="{FF2B5EF4-FFF2-40B4-BE49-F238E27FC236}">
                <a16:creationId xmlns:a16="http://schemas.microsoft.com/office/drawing/2014/main" id="{8B4FCF67-DAFF-4CB7-99F1-A6C254FF3C89}"/>
              </a:ext>
            </a:extLst>
          </p:cNvPr>
          <p:cNvCxnSpPr>
            <a:stCxn id="71" idx="0"/>
          </p:cNvCxnSpPr>
          <p:nvPr/>
        </p:nvCxnSpPr>
        <p:spPr>
          <a:xfrm flipV="1">
            <a:off x="7166068" y="5256329"/>
            <a:ext cx="0" cy="1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ector recto 129">
            <a:extLst>
              <a:ext uri="{FF2B5EF4-FFF2-40B4-BE49-F238E27FC236}">
                <a16:creationId xmlns:a16="http://schemas.microsoft.com/office/drawing/2014/main" id="{C2E8EB78-396C-49C6-94E6-5D1DF297D9D0}"/>
              </a:ext>
            </a:extLst>
          </p:cNvPr>
          <p:cNvCxnSpPr>
            <a:cxnSpLocks/>
            <a:endCxn id="76" idx="0"/>
          </p:cNvCxnSpPr>
          <p:nvPr/>
        </p:nvCxnSpPr>
        <p:spPr>
          <a:xfrm>
            <a:off x="8258953" y="5256329"/>
            <a:ext cx="0" cy="131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id="{DEE6F1DE-3709-426C-9120-20D51F9C82F8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9312208" y="5264416"/>
            <a:ext cx="1" cy="1088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id="{183C4A48-A597-4AFF-AA56-E43A2DEA79FC}"/>
              </a:ext>
            </a:extLst>
          </p:cNvPr>
          <p:cNvCxnSpPr>
            <a:cxnSpLocks/>
            <a:endCxn id="77" idx="0"/>
          </p:cNvCxnSpPr>
          <p:nvPr/>
        </p:nvCxnSpPr>
        <p:spPr>
          <a:xfrm>
            <a:off x="10365954" y="5264416"/>
            <a:ext cx="0" cy="106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6BC3CDC3-DE47-4A85-92A2-D6148EB25953}"/>
              </a:ext>
            </a:extLst>
          </p:cNvPr>
          <p:cNvCxnSpPr>
            <a:cxnSpLocks/>
          </p:cNvCxnSpPr>
          <p:nvPr/>
        </p:nvCxnSpPr>
        <p:spPr>
          <a:xfrm>
            <a:off x="11436241" y="5264416"/>
            <a:ext cx="0" cy="1057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id="{9174173A-8A0D-4B93-BF9F-5FDA290F5343}"/>
              </a:ext>
            </a:extLst>
          </p:cNvPr>
          <p:cNvCxnSpPr>
            <a:stCxn id="76" idx="2"/>
          </p:cNvCxnSpPr>
          <p:nvPr/>
        </p:nvCxnSpPr>
        <p:spPr>
          <a:xfrm>
            <a:off x="8258953" y="5677525"/>
            <a:ext cx="0" cy="153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06D29D21-0376-49D3-87CF-1C5A78DB28FB}"/>
              </a:ext>
            </a:extLst>
          </p:cNvPr>
          <p:cNvCxnSpPr>
            <a:cxnSpLocks/>
          </p:cNvCxnSpPr>
          <p:nvPr/>
        </p:nvCxnSpPr>
        <p:spPr>
          <a:xfrm flipH="1">
            <a:off x="7419881" y="5830739"/>
            <a:ext cx="8431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Conector recto 170">
            <a:extLst>
              <a:ext uri="{FF2B5EF4-FFF2-40B4-BE49-F238E27FC236}">
                <a16:creationId xmlns:a16="http://schemas.microsoft.com/office/drawing/2014/main" id="{4D975140-AA97-4D12-AF30-9C03CF3031B1}"/>
              </a:ext>
            </a:extLst>
          </p:cNvPr>
          <p:cNvCxnSpPr>
            <a:cxnSpLocks/>
          </p:cNvCxnSpPr>
          <p:nvPr/>
        </p:nvCxnSpPr>
        <p:spPr>
          <a:xfrm flipH="1">
            <a:off x="7423273" y="5830739"/>
            <a:ext cx="1" cy="15342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>
            <a:extLst>
              <a:ext uri="{FF2B5EF4-FFF2-40B4-BE49-F238E27FC236}">
                <a16:creationId xmlns:a16="http://schemas.microsoft.com/office/drawing/2014/main" id="{4A5702D8-C9F6-471E-BEE7-AC216377B359}"/>
              </a:ext>
            </a:extLst>
          </p:cNvPr>
          <p:cNvCxnSpPr>
            <a:stCxn id="83" idx="1"/>
          </p:cNvCxnSpPr>
          <p:nvPr/>
        </p:nvCxnSpPr>
        <p:spPr>
          <a:xfrm flipH="1" flipV="1">
            <a:off x="7423273" y="6083248"/>
            <a:ext cx="36959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Conector recto 189">
            <a:extLst>
              <a:ext uri="{FF2B5EF4-FFF2-40B4-BE49-F238E27FC236}">
                <a16:creationId xmlns:a16="http://schemas.microsoft.com/office/drawing/2014/main" id="{E441F6E2-850A-44C9-84CD-BEDE00A706E2}"/>
              </a:ext>
            </a:extLst>
          </p:cNvPr>
          <p:cNvCxnSpPr>
            <a:cxnSpLocks/>
            <a:stCxn id="117" idx="1"/>
          </p:cNvCxnSpPr>
          <p:nvPr/>
        </p:nvCxnSpPr>
        <p:spPr>
          <a:xfrm flipH="1" flipV="1">
            <a:off x="7380077" y="6546789"/>
            <a:ext cx="37263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ector recto 194">
            <a:extLst>
              <a:ext uri="{FF2B5EF4-FFF2-40B4-BE49-F238E27FC236}">
                <a16:creationId xmlns:a16="http://schemas.microsoft.com/office/drawing/2014/main" id="{5310B153-B935-4EF1-938E-760F6C3A5A0B}"/>
              </a:ext>
            </a:extLst>
          </p:cNvPr>
          <p:cNvCxnSpPr>
            <a:stCxn id="118" idx="1"/>
          </p:cNvCxnSpPr>
          <p:nvPr/>
        </p:nvCxnSpPr>
        <p:spPr>
          <a:xfrm flipH="1">
            <a:off x="7423273" y="6992102"/>
            <a:ext cx="3726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Conector recto 196">
            <a:extLst>
              <a:ext uri="{FF2B5EF4-FFF2-40B4-BE49-F238E27FC236}">
                <a16:creationId xmlns:a16="http://schemas.microsoft.com/office/drawing/2014/main" id="{29A24836-72CE-44E1-9A12-3CE2F5E2B88F}"/>
              </a:ext>
            </a:extLst>
          </p:cNvPr>
          <p:cNvCxnSpPr>
            <a:cxnSpLocks/>
            <a:endCxn id="120" idx="1"/>
          </p:cNvCxnSpPr>
          <p:nvPr/>
        </p:nvCxnSpPr>
        <p:spPr>
          <a:xfrm>
            <a:off x="7419881" y="7364956"/>
            <a:ext cx="3729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668" y="473339"/>
            <a:ext cx="1373746" cy="1081602"/>
          </a:xfrm>
          <a:prstGeom prst="rect">
            <a:avLst/>
          </a:prstGeom>
        </p:spPr>
      </p:pic>
      <p:sp>
        <p:nvSpPr>
          <p:cNvPr id="139" name="138 Rectángulo"/>
          <p:cNvSpPr/>
          <p:nvPr/>
        </p:nvSpPr>
        <p:spPr>
          <a:xfrm>
            <a:off x="2706062" y="286594"/>
            <a:ext cx="7272808" cy="373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113 Rectángulo">
            <a:extLst>
              <a:ext uri="{FF2B5EF4-FFF2-40B4-BE49-F238E27FC236}">
                <a16:creationId xmlns:a16="http://schemas.microsoft.com/office/drawing/2014/main" id="{6E06D296-DA3F-6F2A-0EE0-36F93AD42172}"/>
              </a:ext>
            </a:extLst>
          </p:cNvPr>
          <p:cNvSpPr/>
          <p:nvPr/>
        </p:nvSpPr>
        <p:spPr>
          <a:xfrm>
            <a:off x="5655959" y="681186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8D47F03-9113-10D5-AE37-88F68A47F106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550843" y="6954697"/>
            <a:ext cx="1051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2044CB40-2E48-88F4-B6DF-4DA98DA2FFC4}"/>
              </a:ext>
            </a:extLst>
          </p:cNvPr>
          <p:cNvCxnSpPr>
            <a:cxnSpLocks/>
            <a:stCxn id="79" idx="0"/>
          </p:cNvCxnSpPr>
          <p:nvPr/>
        </p:nvCxnSpPr>
        <p:spPr>
          <a:xfrm flipH="1" flipV="1">
            <a:off x="6087121" y="5282157"/>
            <a:ext cx="29" cy="1024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(suspensión previa)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/>
          </a:bodyPr>
          <a:lstStyle/>
          <a:p>
            <a:r>
              <a:rPr lang="es-MX" sz="1300" b="1" dirty="0"/>
              <a:t>UNIDAD DE ACCESO A LA INFORMACION PUBLICA</a:t>
            </a:r>
          </a:p>
          <a:p>
            <a:r>
              <a:rPr lang="es-MX" sz="1300" dirty="0"/>
              <a:t>Encargada de recibir y dar tramites de información publica a la ciudadanía</a:t>
            </a:r>
          </a:p>
          <a:p>
            <a:r>
              <a:rPr lang="es-MX" sz="1300" dirty="0"/>
              <a:t>Mujeres: 01</a:t>
            </a:r>
          </a:p>
          <a:p>
            <a:endParaRPr lang="es-MX" sz="1300" b="1" dirty="0"/>
          </a:p>
          <a:p>
            <a:r>
              <a:rPr lang="es-MX" sz="1300" b="1" dirty="0"/>
              <a:t>AUDIRORIA EXTERNA</a:t>
            </a:r>
            <a:endParaRPr lang="es-SV" sz="1300" dirty="0"/>
          </a:p>
          <a:p>
            <a:r>
              <a:rPr lang="es-MX" sz="1300" dirty="0"/>
              <a:t>Nota: contratación externa</a:t>
            </a:r>
          </a:p>
          <a:p>
            <a:endParaRPr lang="es-SV" sz="1300" dirty="0"/>
          </a:p>
          <a:p>
            <a:r>
              <a:rPr lang="es-MX" sz="1300" b="1" dirty="0"/>
              <a:t>AUDITORIA INTERNA</a:t>
            </a:r>
            <a:endParaRPr lang="es-SV" sz="1300" dirty="0"/>
          </a:p>
          <a:p>
            <a:r>
              <a:rPr lang="es-MX" sz="1300" dirty="0"/>
              <a:t>Encargado de auditar el funcionamiento de las diferentes unidades que conforman la Municipalidad.</a:t>
            </a:r>
            <a:endParaRPr lang="es-SV" sz="1300" dirty="0"/>
          </a:p>
          <a:p>
            <a:r>
              <a:rPr lang="es-MX" sz="1300" dirty="0"/>
              <a:t>Mujeres: 00</a:t>
            </a:r>
            <a:endParaRPr lang="es-SV" sz="1300" dirty="0"/>
          </a:p>
          <a:p>
            <a:r>
              <a:rPr lang="es-MX" sz="1300" dirty="0"/>
              <a:t>Hombres: 01</a:t>
            </a:r>
          </a:p>
          <a:p>
            <a:endParaRPr lang="es-SV" sz="1300" dirty="0"/>
          </a:p>
          <a:p>
            <a:r>
              <a:rPr lang="es-MX" sz="1300" b="1" dirty="0"/>
              <a:t>DESPACHO MUNICIPAL</a:t>
            </a:r>
            <a:endParaRPr lang="es-SV" sz="1300" dirty="0"/>
          </a:p>
          <a:p>
            <a:r>
              <a:rPr lang="es-MX" sz="1300" dirty="0"/>
              <a:t>Miembro del Concejo Municipal y Jefe Administrativo</a:t>
            </a:r>
            <a:endParaRPr lang="es-SV" sz="1300" dirty="0"/>
          </a:p>
          <a:p>
            <a:r>
              <a:rPr lang="es-MX" sz="1300" dirty="0"/>
              <a:t>Mujeres: 00</a:t>
            </a:r>
            <a:endParaRPr lang="es-SV" sz="1300" dirty="0"/>
          </a:p>
          <a:p>
            <a:r>
              <a:rPr lang="es-MX" sz="1300" dirty="0"/>
              <a:t>Hombres: 01</a:t>
            </a:r>
          </a:p>
          <a:p>
            <a:endParaRPr lang="es-SV" sz="1300" dirty="0"/>
          </a:p>
          <a:p>
            <a:r>
              <a:rPr lang="es-MX" sz="1300" b="1" dirty="0"/>
              <a:t>RECURSOS HUMANOS </a:t>
            </a:r>
            <a:endParaRPr lang="es-SV" sz="1300" dirty="0"/>
          </a:p>
          <a:p>
            <a:r>
              <a:rPr lang="es-MX" sz="1300" dirty="0"/>
              <a:t>Verificación de que el personal este realizando sus funciones</a:t>
            </a:r>
            <a:endParaRPr lang="es-SV" sz="1300" dirty="0"/>
          </a:p>
          <a:p>
            <a:r>
              <a:rPr lang="es-MX" sz="1300" dirty="0"/>
              <a:t>Mujeres: 01</a:t>
            </a:r>
            <a:endParaRPr lang="es-SV" sz="1300" dirty="0"/>
          </a:p>
          <a:p>
            <a:r>
              <a:rPr lang="es-MX" sz="1300" dirty="0"/>
              <a:t>Hombres: 00</a:t>
            </a:r>
          </a:p>
          <a:p>
            <a:endParaRPr lang="es-SV" sz="1300" dirty="0"/>
          </a:p>
          <a:p>
            <a:r>
              <a:rPr lang="es-MX" sz="1300" b="1" dirty="0"/>
              <a:t>CAM</a:t>
            </a:r>
            <a:endParaRPr lang="es-SV" sz="1300" dirty="0"/>
          </a:p>
          <a:p>
            <a:r>
              <a:rPr lang="es-MX" sz="1300" dirty="0"/>
              <a:t>Cuerpo de agentes municipales /brindar seguridad y resguardo a los bienes de la municipalidad</a:t>
            </a:r>
            <a:endParaRPr lang="es-SV" sz="1300" dirty="0"/>
          </a:p>
          <a:p>
            <a:r>
              <a:rPr lang="es-MX" sz="1300" dirty="0"/>
              <a:t>Mujeres: 01</a:t>
            </a:r>
          </a:p>
          <a:p>
            <a:r>
              <a:rPr lang="es-MX" sz="1300" dirty="0"/>
              <a:t>Hombres: 12</a:t>
            </a:r>
            <a:endParaRPr lang="es-SV" sz="1300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</a:t>
            </a:r>
            <a:r>
              <a:rPr lang="es-MX" dirty="0" err="1"/>
              <a:t>Recepcionar</a:t>
            </a:r>
            <a:r>
              <a:rPr lang="es-MX" dirty="0"/>
              <a:t>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UNIDAD AMBIENTAL</a:t>
            </a:r>
            <a:endParaRPr lang="es-SV" dirty="0"/>
          </a:p>
          <a:p>
            <a:r>
              <a:rPr lang="es-MX" dirty="0"/>
              <a:t>Encargados  de velar por la protección, el cuido y mantenimiento del medioambiente en el municipio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PRESUPUESTO: </a:t>
            </a:r>
            <a:r>
              <a:rPr lang="es-MX" dirty="0"/>
              <a:t>Manejo del presupuesto institucional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03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COMPRAS PUBLICAS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01/ad-honorem</a:t>
            </a:r>
            <a:endParaRPr lang="es-SV" dirty="0"/>
          </a:p>
          <a:p>
            <a:r>
              <a:rPr lang="es-MX" dirty="0"/>
              <a:t>Hombre: 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/>
          </a:bodyPr>
          <a:lstStyle/>
          <a:p>
            <a:endParaRPr lang="es-SV" sz="1600" dirty="0"/>
          </a:p>
          <a:p>
            <a:pPr marL="0" indent="0">
              <a:buNone/>
            </a:pPr>
            <a:endParaRPr lang="es-SV" sz="1600" dirty="0"/>
          </a:p>
          <a:p>
            <a:r>
              <a:rPr lang="es-MX" sz="1600" b="1" dirty="0"/>
              <a:t>SERVICIOS MUNICIPALES </a:t>
            </a:r>
            <a:endParaRPr lang="es-SV" sz="1600" dirty="0"/>
          </a:p>
          <a:p>
            <a:r>
              <a:rPr lang="es-MX" sz="1600" dirty="0"/>
              <a:t>Incluye todas las unidades de campo.</a:t>
            </a:r>
            <a:endParaRPr lang="es-SV" sz="1600" dirty="0"/>
          </a:p>
          <a:p>
            <a:r>
              <a:rPr lang="es-MX" sz="1600" dirty="0"/>
              <a:t>Mujeres: 05</a:t>
            </a:r>
            <a:endParaRPr lang="es-SV" sz="1600" dirty="0"/>
          </a:p>
          <a:p>
            <a:r>
              <a:rPr lang="es-MX" sz="1600" dirty="0"/>
              <a:t>Hombres: 14</a:t>
            </a:r>
          </a:p>
          <a:p>
            <a:endParaRPr lang="es-SV" sz="1600" dirty="0"/>
          </a:p>
          <a:p>
            <a:r>
              <a:rPr lang="es-MX" sz="1600" b="1" dirty="0"/>
              <a:t>GESTION DOCUMENTAL Y ARCHIVO</a:t>
            </a:r>
            <a:endParaRPr lang="es-SV" sz="1600" dirty="0"/>
          </a:p>
          <a:p>
            <a:r>
              <a:rPr lang="es-MX" sz="1600" dirty="0"/>
              <a:t>Resguardo de documentación de respaldo</a:t>
            </a:r>
            <a:endParaRPr lang="es-SV" sz="1600" dirty="0"/>
          </a:p>
          <a:p>
            <a:r>
              <a:rPr lang="es-MX" sz="1600" dirty="0"/>
              <a:t>Mujeres: 01</a:t>
            </a:r>
            <a:endParaRPr lang="es-SV" sz="1600" dirty="0"/>
          </a:p>
          <a:p>
            <a:r>
              <a:rPr lang="es-MX" sz="1600" dirty="0"/>
              <a:t>Hombres: 00</a:t>
            </a:r>
          </a:p>
          <a:p>
            <a:pPr marL="0" indent="0">
              <a:buNone/>
            </a:pPr>
            <a:endParaRPr lang="es-SV" sz="1600" dirty="0"/>
          </a:p>
          <a:p>
            <a:r>
              <a:rPr lang="es-MX" sz="1600" b="1" dirty="0"/>
              <a:t>BODEGA </a:t>
            </a:r>
            <a:endParaRPr lang="es-SV" sz="1600" dirty="0"/>
          </a:p>
          <a:p>
            <a:r>
              <a:rPr lang="es-MX" sz="1600" dirty="0"/>
              <a:t>Resguardo de bienes y productos adquiridos</a:t>
            </a:r>
            <a:endParaRPr lang="es-SV" sz="1600" dirty="0"/>
          </a:p>
          <a:p>
            <a:r>
              <a:rPr lang="es-MX" sz="1600" dirty="0"/>
              <a:t>Mujeres: 00</a:t>
            </a:r>
            <a:endParaRPr lang="es-SV" sz="1600" dirty="0"/>
          </a:p>
          <a:p>
            <a:r>
              <a:rPr lang="es-MX" sz="1600" dirty="0"/>
              <a:t>Hombres: 01</a:t>
            </a:r>
          </a:p>
          <a:p>
            <a:endParaRPr lang="es-SV" sz="1600" dirty="0"/>
          </a:p>
          <a:p>
            <a:r>
              <a:rPr lang="es-MX" sz="1600" b="1" dirty="0"/>
              <a:t>UNIDAD DE DESARROLLO LOCAL</a:t>
            </a:r>
          </a:p>
          <a:p>
            <a:r>
              <a:rPr lang="es-MX" sz="1600" dirty="0"/>
              <a:t>Mujeres: 01</a:t>
            </a:r>
          </a:p>
          <a:p>
            <a:r>
              <a:rPr lang="es-MX" sz="1600" dirty="0"/>
              <a:t>Hombres: 01</a:t>
            </a:r>
          </a:p>
          <a:p>
            <a:endParaRPr lang="es-SV" sz="1600" dirty="0"/>
          </a:p>
          <a:p>
            <a:endParaRPr lang="es-SV" sz="1600" dirty="0"/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722</Words>
  <Application>Microsoft Office PowerPoint</Application>
  <PresentationFormat>Personalizado</PresentationFormat>
  <Paragraphs>214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37</cp:revision>
  <cp:lastPrinted>2024-01-12T17:48:56Z</cp:lastPrinted>
  <dcterms:created xsi:type="dcterms:W3CDTF">2019-12-02T19:35:13Z</dcterms:created>
  <dcterms:modified xsi:type="dcterms:W3CDTF">2024-04-10T19:55:03Z</dcterms:modified>
</cp:coreProperties>
</file>