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63" r:id="rId2"/>
    <p:sldId id="257" r:id="rId3"/>
    <p:sldId id="259" r:id="rId4"/>
    <p:sldId id="260" r:id="rId5"/>
    <p:sldId id="261" r:id="rId6"/>
    <p:sldId id="262" r:id="rId7"/>
    <p:sldId id="258" r:id="rId8"/>
  </p:sldIdLst>
  <p:sldSz cx="12803188" cy="7773988"/>
  <p:notesSz cx="6858000" cy="9144000"/>
  <p:defaultTextStyle>
    <a:defPPr>
      <a:defRPr lang="es-SV"/>
    </a:defPPr>
    <a:lvl1pPr marL="0" algn="l" defTabSz="1175491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1pPr>
    <a:lvl2pPr marL="587746" algn="l" defTabSz="1175491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2pPr>
    <a:lvl3pPr marL="1175491" algn="l" defTabSz="1175491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3pPr>
    <a:lvl4pPr marL="1763236" algn="l" defTabSz="1175491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4pPr>
    <a:lvl5pPr marL="2350983" algn="l" defTabSz="1175491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5pPr>
    <a:lvl6pPr marL="2938729" algn="l" defTabSz="1175491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6pPr>
    <a:lvl7pPr marL="3526474" algn="l" defTabSz="1175491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7pPr>
    <a:lvl8pPr marL="4114220" algn="l" defTabSz="1175491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8pPr>
    <a:lvl9pPr marL="4701965" algn="l" defTabSz="1175491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48">
          <p15:clr>
            <a:srgbClr val="A4A3A4"/>
          </p15:clr>
        </p15:guide>
        <p15:guide id="2" pos="4033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7" d="100"/>
          <a:sy n="57" d="100"/>
        </p:scale>
        <p:origin x="1128" y="72"/>
      </p:cViewPr>
      <p:guideLst>
        <p:guide orient="horz" pos="2448"/>
        <p:guide pos="4033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6" d="100"/>
          <a:sy n="56" d="100"/>
        </p:scale>
        <p:origin x="-2886" y="-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SV" dirty="0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425E61-1148-4921-A58E-4049E48027BD}" type="datetimeFigureOut">
              <a:rPr lang="es-SV" smtClean="0"/>
              <a:t>26/10/2023</a:t>
            </a:fld>
            <a:endParaRPr lang="es-SV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SV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A522E6-8F33-4777-8E27-1D9B577B9FF6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11369548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SV" dirty="0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867D22-4190-4FFE-BF9C-54E29EB2FE48}" type="datetimeFigureOut">
              <a:rPr lang="es-SV" smtClean="0"/>
              <a:t>26/10/2023</a:t>
            </a:fld>
            <a:endParaRPr lang="es-SV" dirty="0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887413" y="1143000"/>
            <a:ext cx="50831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SV" dirty="0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SV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9AED93-7C38-4057-8040-F0CBB45352FE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9407047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7ABEE4-E6E7-4011-85ED-A38AFF25CBB5}" type="slidenum">
              <a:rPr lang="es-SV" smtClean="0"/>
              <a:t>1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4247241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960243" y="2414980"/>
            <a:ext cx="10882710" cy="1666369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920478" y="4405260"/>
            <a:ext cx="8962232" cy="1986686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877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1754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7632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35098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9387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5264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1142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7019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3FE92-87DA-45F0-9A40-963D0193535A}" type="datetimeFigureOut">
              <a:rPr lang="es-SV" smtClean="0"/>
              <a:t>26/10/2023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22DA0-6A95-4ACC-BBB7-138825A10971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10897548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3FE92-87DA-45F0-9A40-963D0193535A}" type="datetimeFigureOut">
              <a:rPr lang="es-SV" smtClean="0"/>
              <a:t>26/10/2023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22DA0-6A95-4ACC-BBB7-138825A10971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14190720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9282311" y="311325"/>
            <a:ext cx="2880717" cy="6633083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640162" y="311325"/>
            <a:ext cx="8428765" cy="6633083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3FE92-87DA-45F0-9A40-963D0193535A}" type="datetimeFigureOut">
              <a:rPr lang="es-SV" smtClean="0"/>
              <a:t>26/10/2023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22DA0-6A95-4ACC-BBB7-138825A10971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26887821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3FE92-87DA-45F0-9A40-963D0193535A}" type="datetimeFigureOut">
              <a:rPr lang="es-SV" smtClean="0"/>
              <a:t>26/10/2023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22DA0-6A95-4ACC-BBB7-138825A10971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42118432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11365" y="4995511"/>
            <a:ext cx="10882710" cy="1544000"/>
          </a:xfrm>
        </p:spPr>
        <p:txBody>
          <a:bodyPr anchor="t"/>
          <a:lstStyle>
            <a:lvl1pPr algn="l">
              <a:defRPr sz="5100" b="1" cap="all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011365" y="3294953"/>
            <a:ext cx="10882710" cy="1700559"/>
          </a:xfrm>
        </p:spPr>
        <p:txBody>
          <a:bodyPr anchor="b"/>
          <a:lstStyle>
            <a:lvl1pPr marL="0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1pPr>
            <a:lvl2pPr marL="587746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2pPr>
            <a:lvl3pPr marL="1175491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76323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4pPr>
            <a:lvl5pPr marL="2350983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5pPr>
            <a:lvl6pPr marL="293872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6pPr>
            <a:lvl7pPr marL="352647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7pPr>
            <a:lvl8pPr marL="411422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8pPr>
            <a:lvl9pPr marL="4701965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3FE92-87DA-45F0-9A40-963D0193535A}" type="datetimeFigureOut">
              <a:rPr lang="es-SV" smtClean="0"/>
              <a:t>26/10/2023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22DA0-6A95-4ACC-BBB7-138825A10971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21042024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640161" y="1813938"/>
            <a:ext cx="5654741" cy="5130473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508287" y="1813938"/>
            <a:ext cx="5654741" cy="5130473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3FE92-87DA-45F0-9A40-963D0193535A}" type="datetimeFigureOut">
              <a:rPr lang="es-SV" smtClean="0"/>
              <a:t>26/10/2023</a:t>
            </a:fld>
            <a:endParaRPr lang="es-SV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22DA0-6A95-4ACC-BBB7-138825A10971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36947411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40160" y="1740150"/>
            <a:ext cx="5656965" cy="725212"/>
          </a:xfrm>
        </p:spPr>
        <p:txBody>
          <a:bodyPr anchor="b"/>
          <a:lstStyle>
            <a:lvl1pPr marL="0" indent="0">
              <a:buNone/>
              <a:defRPr sz="3100" b="1"/>
            </a:lvl1pPr>
            <a:lvl2pPr marL="587746" indent="0">
              <a:buNone/>
              <a:defRPr sz="2600" b="1"/>
            </a:lvl2pPr>
            <a:lvl3pPr marL="1175491" indent="0">
              <a:buNone/>
              <a:defRPr sz="2300" b="1"/>
            </a:lvl3pPr>
            <a:lvl4pPr marL="1763236" indent="0">
              <a:buNone/>
              <a:defRPr sz="2100" b="1"/>
            </a:lvl4pPr>
            <a:lvl5pPr marL="2350983" indent="0">
              <a:buNone/>
              <a:defRPr sz="2100" b="1"/>
            </a:lvl5pPr>
            <a:lvl6pPr marL="2938729" indent="0">
              <a:buNone/>
              <a:defRPr sz="2100" b="1"/>
            </a:lvl6pPr>
            <a:lvl7pPr marL="3526474" indent="0">
              <a:buNone/>
              <a:defRPr sz="2100" b="1"/>
            </a:lvl7pPr>
            <a:lvl8pPr marL="4114220" indent="0">
              <a:buNone/>
              <a:defRPr sz="2100" b="1"/>
            </a:lvl8pPr>
            <a:lvl9pPr marL="4701965" indent="0">
              <a:buNone/>
              <a:defRPr sz="21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40160" y="2465364"/>
            <a:ext cx="5656965" cy="4479041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6503845" y="1740150"/>
            <a:ext cx="5659187" cy="725212"/>
          </a:xfrm>
        </p:spPr>
        <p:txBody>
          <a:bodyPr anchor="b"/>
          <a:lstStyle>
            <a:lvl1pPr marL="0" indent="0">
              <a:buNone/>
              <a:defRPr sz="3100" b="1"/>
            </a:lvl1pPr>
            <a:lvl2pPr marL="587746" indent="0">
              <a:buNone/>
              <a:defRPr sz="2600" b="1"/>
            </a:lvl2pPr>
            <a:lvl3pPr marL="1175491" indent="0">
              <a:buNone/>
              <a:defRPr sz="2300" b="1"/>
            </a:lvl3pPr>
            <a:lvl4pPr marL="1763236" indent="0">
              <a:buNone/>
              <a:defRPr sz="2100" b="1"/>
            </a:lvl4pPr>
            <a:lvl5pPr marL="2350983" indent="0">
              <a:buNone/>
              <a:defRPr sz="2100" b="1"/>
            </a:lvl5pPr>
            <a:lvl6pPr marL="2938729" indent="0">
              <a:buNone/>
              <a:defRPr sz="2100" b="1"/>
            </a:lvl6pPr>
            <a:lvl7pPr marL="3526474" indent="0">
              <a:buNone/>
              <a:defRPr sz="2100" b="1"/>
            </a:lvl7pPr>
            <a:lvl8pPr marL="4114220" indent="0">
              <a:buNone/>
              <a:defRPr sz="2100" b="1"/>
            </a:lvl8pPr>
            <a:lvl9pPr marL="4701965" indent="0">
              <a:buNone/>
              <a:defRPr sz="21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6503845" y="2465364"/>
            <a:ext cx="5659187" cy="4479041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3FE92-87DA-45F0-9A40-963D0193535A}" type="datetimeFigureOut">
              <a:rPr lang="es-SV" smtClean="0"/>
              <a:t>26/10/2023</a:t>
            </a:fld>
            <a:endParaRPr lang="es-SV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22DA0-6A95-4ACC-BBB7-138825A10971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24952330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3FE92-87DA-45F0-9A40-963D0193535A}" type="datetimeFigureOut">
              <a:rPr lang="es-SV" smtClean="0"/>
              <a:t>26/10/2023</a:t>
            </a:fld>
            <a:endParaRPr lang="es-SV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22DA0-6A95-4ACC-BBB7-138825A10971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36101543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3FE92-87DA-45F0-9A40-963D0193535A}" type="datetimeFigureOut">
              <a:rPr lang="es-SV" smtClean="0"/>
              <a:t>26/10/2023</a:t>
            </a:fld>
            <a:endParaRPr lang="es-SV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22DA0-6A95-4ACC-BBB7-138825A10971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25776906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40165" y="309522"/>
            <a:ext cx="4212161" cy="1317259"/>
          </a:xfrm>
        </p:spPr>
        <p:txBody>
          <a:bodyPr anchor="b"/>
          <a:lstStyle>
            <a:lvl1pPr algn="l">
              <a:defRPr sz="2600" b="1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005691" y="309527"/>
            <a:ext cx="7157338" cy="6634883"/>
          </a:xfrm>
        </p:spPr>
        <p:txBody>
          <a:bodyPr/>
          <a:lstStyle>
            <a:lvl1pPr>
              <a:defRPr sz="4100"/>
            </a:lvl1pPr>
            <a:lvl2pPr>
              <a:defRPr sz="3600"/>
            </a:lvl2pPr>
            <a:lvl3pPr>
              <a:defRPr sz="31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40165" y="1626783"/>
            <a:ext cx="4212161" cy="5317624"/>
          </a:xfrm>
        </p:spPr>
        <p:txBody>
          <a:bodyPr/>
          <a:lstStyle>
            <a:lvl1pPr marL="0" indent="0">
              <a:buNone/>
              <a:defRPr sz="1800"/>
            </a:lvl1pPr>
            <a:lvl2pPr marL="587746" indent="0">
              <a:buNone/>
              <a:defRPr sz="1500"/>
            </a:lvl2pPr>
            <a:lvl3pPr marL="1175491" indent="0">
              <a:buNone/>
              <a:defRPr sz="1300"/>
            </a:lvl3pPr>
            <a:lvl4pPr marL="1763236" indent="0">
              <a:buNone/>
              <a:defRPr sz="1200"/>
            </a:lvl4pPr>
            <a:lvl5pPr marL="2350983" indent="0">
              <a:buNone/>
              <a:defRPr sz="1200"/>
            </a:lvl5pPr>
            <a:lvl6pPr marL="2938729" indent="0">
              <a:buNone/>
              <a:defRPr sz="1200"/>
            </a:lvl6pPr>
            <a:lvl7pPr marL="3526474" indent="0">
              <a:buNone/>
              <a:defRPr sz="1200"/>
            </a:lvl7pPr>
            <a:lvl8pPr marL="4114220" indent="0">
              <a:buNone/>
              <a:defRPr sz="1200"/>
            </a:lvl8pPr>
            <a:lvl9pPr marL="4701965" indent="0">
              <a:buNone/>
              <a:defRPr sz="12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3FE92-87DA-45F0-9A40-963D0193535A}" type="datetimeFigureOut">
              <a:rPr lang="es-SV" smtClean="0"/>
              <a:t>26/10/2023</a:t>
            </a:fld>
            <a:endParaRPr lang="es-SV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22DA0-6A95-4ACC-BBB7-138825A10971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22339652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509515" y="5441792"/>
            <a:ext cx="7681913" cy="642434"/>
          </a:xfrm>
        </p:spPr>
        <p:txBody>
          <a:bodyPr anchor="b"/>
          <a:lstStyle>
            <a:lvl1pPr algn="l">
              <a:defRPr sz="2600" b="1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509515" y="694622"/>
            <a:ext cx="7681913" cy="4664393"/>
          </a:xfrm>
        </p:spPr>
        <p:txBody>
          <a:bodyPr/>
          <a:lstStyle>
            <a:lvl1pPr marL="0" indent="0">
              <a:buNone/>
              <a:defRPr sz="4100"/>
            </a:lvl1pPr>
            <a:lvl2pPr marL="587746" indent="0">
              <a:buNone/>
              <a:defRPr sz="3600"/>
            </a:lvl2pPr>
            <a:lvl3pPr marL="1175491" indent="0">
              <a:buNone/>
              <a:defRPr sz="3100"/>
            </a:lvl3pPr>
            <a:lvl4pPr marL="1763236" indent="0">
              <a:buNone/>
              <a:defRPr sz="2600"/>
            </a:lvl4pPr>
            <a:lvl5pPr marL="2350983" indent="0">
              <a:buNone/>
              <a:defRPr sz="2600"/>
            </a:lvl5pPr>
            <a:lvl6pPr marL="2938729" indent="0">
              <a:buNone/>
              <a:defRPr sz="2600"/>
            </a:lvl6pPr>
            <a:lvl7pPr marL="3526474" indent="0">
              <a:buNone/>
              <a:defRPr sz="2600"/>
            </a:lvl7pPr>
            <a:lvl8pPr marL="4114220" indent="0">
              <a:buNone/>
              <a:defRPr sz="2600"/>
            </a:lvl8pPr>
            <a:lvl9pPr marL="4701965" indent="0">
              <a:buNone/>
              <a:defRPr sz="2600"/>
            </a:lvl9pPr>
          </a:lstStyle>
          <a:p>
            <a:endParaRPr lang="es-SV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2509515" y="6084228"/>
            <a:ext cx="7681913" cy="912363"/>
          </a:xfrm>
        </p:spPr>
        <p:txBody>
          <a:bodyPr/>
          <a:lstStyle>
            <a:lvl1pPr marL="0" indent="0">
              <a:buNone/>
              <a:defRPr sz="1800"/>
            </a:lvl1pPr>
            <a:lvl2pPr marL="587746" indent="0">
              <a:buNone/>
              <a:defRPr sz="1500"/>
            </a:lvl2pPr>
            <a:lvl3pPr marL="1175491" indent="0">
              <a:buNone/>
              <a:defRPr sz="1300"/>
            </a:lvl3pPr>
            <a:lvl4pPr marL="1763236" indent="0">
              <a:buNone/>
              <a:defRPr sz="1200"/>
            </a:lvl4pPr>
            <a:lvl5pPr marL="2350983" indent="0">
              <a:buNone/>
              <a:defRPr sz="1200"/>
            </a:lvl5pPr>
            <a:lvl6pPr marL="2938729" indent="0">
              <a:buNone/>
              <a:defRPr sz="1200"/>
            </a:lvl6pPr>
            <a:lvl7pPr marL="3526474" indent="0">
              <a:buNone/>
              <a:defRPr sz="1200"/>
            </a:lvl7pPr>
            <a:lvl8pPr marL="4114220" indent="0">
              <a:buNone/>
              <a:defRPr sz="1200"/>
            </a:lvl8pPr>
            <a:lvl9pPr marL="4701965" indent="0">
              <a:buNone/>
              <a:defRPr sz="12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3FE92-87DA-45F0-9A40-963D0193535A}" type="datetimeFigureOut">
              <a:rPr lang="es-SV" smtClean="0"/>
              <a:t>26/10/2023</a:t>
            </a:fld>
            <a:endParaRPr lang="es-SV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22DA0-6A95-4ACC-BBB7-138825A10971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19245282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640161" y="311322"/>
            <a:ext cx="11522869" cy="1295665"/>
          </a:xfrm>
          <a:prstGeom prst="rect">
            <a:avLst/>
          </a:prstGeom>
        </p:spPr>
        <p:txBody>
          <a:bodyPr vert="horz" lIns="117549" tIns="58773" rIns="117549" bIns="58773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40161" y="1813938"/>
            <a:ext cx="11522869" cy="5130473"/>
          </a:xfrm>
          <a:prstGeom prst="rect">
            <a:avLst/>
          </a:prstGeom>
        </p:spPr>
        <p:txBody>
          <a:bodyPr vert="horz" lIns="117549" tIns="58773" rIns="117549" bIns="58773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640162" y="7205341"/>
            <a:ext cx="2987411" cy="413893"/>
          </a:xfrm>
          <a:prstGeom prst="rect">
            <a:avLst/>
          </a:prstGeom>
        </p:spPr>
        <p:txBody>
          <a:bodyPr vert="horz" lIns="117549" tIns="58773" rIns="117549" bIns="58773" rtlCol="0" anchor="ctr"/>
          <a:lstStyle>
            <a:lvl1pPr algn="l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C3FE92-87DA-45F0-9A40-963D0193535A}" type="datetimeFigureOut">
              <a:rPr lang="es-SV" smtClean="0"/>
              <a:t>26/10/2023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374423" y="7205341"/>
            <a:ext cx="4054343" cy="413893"/>
          </a:xfrm>
          <a:prstGeom prst="rect">
            <a:avLst/>
          </a:prstGeom>
        </p:spPr>
        <p:txBody>
          <a:bodyPr vert="horz" lIns="117549" tIns="58773" rIns="117549" bIns="58773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SV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9175618" y="7205341"/>
            <a:ext cx="2987411" cy="413893"/>
          </a:xfrm>
          <a:prstGeom prst="rect">
            <a:avLst/>
          </a:prstGeom>
        </p:spPr>
        <p:txBody>
          <a:bodyPr vert="horz" lIns="117549" tIns="58773" rIns="117549" bIns="58773" rtlCol="0" anchor="ctr"/>
          <a:lstStyle>
            <a:lvl1pPr algn="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E22DA0-6A95-4ACC-BBB7-138825A10971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24909446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175491" rtl="0" eaLnBrk="1" latinLnBrk="0" hangingPunct="1">
        <a:spcBef>
          <a:spcPct val="0"/>
        </a:spcBef>
        <a:buNone/>
        <a:defRPr sz="5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40809" indent="-440809" algn="l" defTabSz="1175491" rtl="0" eaLnBrk="1" latinLnBrk="0" hangingPunct="1">
        <a:spcBef>
          <a:spcPct val="20000"/>
        </a:spcBef>
        <a:buFont typeface="Arial" pitchFamily="34" charset="0"/>
        <a:buChar char="•"/>
        <a:defRPr sz="4100" kern="1200">
          <a:solidFill>
            <a:schemeClr val="tx1"/>
          </a:solidFill>
          <a:latin typeface="+mn-lt"/>
          <a:ea typeface="+mn-ea"/>
          <a:cs typeface="+mn-cs"/>
        </a:defRPr>
      </a:lvl1pPr>
      <a:lvl2pPr marL="955087" indent="-367340" algn="l" defTabSz="1175491" rtl="0" eaLnBrk="1" latinLnBrk="0" hangingPunct="1">
        <a:spcBef>
          <a:spcPct val="20000"/>
        </a:spcBef>
        <a:buFont typeface="Arial" pitchFamily="34" charset="0"/>
        <a:buChar char="–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469364" indent="-293872" algn="l" defTabSz="1175491" rtl="0" eaLnBrk="1" latinLnBrk="0" hangingPunct="1">
        <a:spcBef>
          <a:spcPct val="20000"/>
        </a:spcBef>
        <a:buFont typeface="Arial" pitchFamily="34" charset="0"/>
        <a:buChar char="•"/>
        <a:defRPr sz="31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108" indent="-293872" algn="l" defTabSz="1175491" rtl="0" eaLnBrk="1" latinLnBrk="0" hangingPunct="1">
        <a:spcBef>
          <a:spcPct val="20000"/>
        </a:spcBef>
        <a:buFont typeface="Arial" pitchFamily="34" charset="0"/>
        <a:buChar char="–"/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44855" indent="-293872" algn="l" defTabSz="1175491" rtl="0" eaLnBrk="1" latinLnBrk="0" hangingPunct="1">
        <a:spcBef>
          <a:spcPct val="20000"/>
        </a:spcBef>
        <a:buFont typeface="Arial" pitchFamily="34" charset="0"/>
        <a:buChar char="»"/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232602" indent="-293872" algn="l" defTabSz="1175491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820347" indent="-293872" algn="l" defTabSz="1175491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408093" indent="-293872" algn="l" defTabSz="1175491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4995840" indent="-293872" algn="l" defTabSz="1175491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SV"/>
      </a:defPPr>
      <a:lvl1pPr marL="0" algn="l" defTabSz="1175491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1pPr>
      <a:lvl2pPr marL="587746" algn="l" defTabSz="1175491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1175491" algn="l" defTabSz="1175491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763236" algn="l" defTabSz="1175491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50983" algn="l" defTabSz="1175491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938729" algn="l" defTabSz="1175491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526474" algn="l" defTabSz="1175491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4114220" algn="l" defTabSz="1175491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701965" algn="l" defTabSz="1175491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7" name="89 Conector recto">
            <a:extLst>
              <a:ext uri="{FF2B5EF4-FFF2-40B4-BE49-F238E27FC236}">
                <a16:creationId xmlns:a16="http://schemas.microsoft.com/office/drawing/2014/main" id="{160B2B82-F753-4AED-8727-0BCEB47CB32F}"/>
              </a:ext>
            </a:extLst>
          </p:cNvPr>
          <p:cNvCxnSpPr>
            <a:cxnSpLocks/>
          </p:cNvCxnSpPr>
          <p:nvPr/>
        </p:nvCxnSpPr>
        <p:spPr>
          <a:xfrm>
            <a:off x="6495114" y="4837284"/>
            <a:ext cx="0" cy="220708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cxnSp>
        <p:nvCxnSpPr>
          <p:cNvPr id="6" name="5 Conector recto"/>
          <p:cNvCxnSpPr/>
          <p:nvPr/>
        </p:nvCxnSpPr>
        <p:spPr>
          <a:xfrm>
            <a:off x="6495198" y="1217265"/>
            <a:ext cx="0" cy="1425338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sp>
        <p:nvSpPr>
          <p:cNvPr id="4" name="3 Rectángulo"/>
          <p:cNvSpPr/>
          <p:nvPr/>
        </p:nvSpPr>
        <p:spPr>
          <a:xfrm>
            <a:off x="5613006" y="931606"/>
            <a:ext cx="1764219" cy="285658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1000" dirty="0">
                <a:solidFill>
                  <a:schemeClr val="tx1"/>
                </a:solidFill>
              </a:rPr>
              <a:t>CONCEJO MUNICIPAL</a:t>
            </a:r>
            <a:endParaRPr lang="es-SV" sz="1000" dirty="0">
              <a:solidFill>
                <a:schemeClr val="tx1"/>
              </a:solidFill>
            </a:endParaRPr>
          </a:p>
        </p:txBody>
      </p:sp>
      <p:cxnSp>
        <p:nvCxnSpPr>
          <p:cNvPr id="8" name="7 Conector recto"/>
          <p:cNvCxnSpPr>
            <a:endCxn id="11" idx="1"/>
          </p:cNvCxnSpPr>
          <p:nvPr/>
        </p:nvCxnSpPr>
        <p:spPr>
          <a:xfrm flipV="1">
            <a:off x="5465490" y="1443721"/>
            <a:ext cx="2044233" cy="1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sp>
        <p:nvSpPr>
          <p:cNvPr id="10" name="9 Rectángulo"/>
          <p:cNvSpPr/>
          <p:nvPr/>
        </p:nvSpPr>
        <p:spPr>
          <a:xfrm>
            <a:off x="4025490" y="1299722"/>
            <a:ext cx="1440000" cy="2880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1000" dirty="0">
                <a:solidFill>
                  <a:schemeClr val="tx1"/>
                </a:solidFill>
              </a:rPr>
              <a:t>COMISIONES MUNICIPALES</a:t>
            </a:r>
            <a:endParaRPr lang="es-SV" sz="1000" dirty="0">
              <a:solidFill>
                <a:schemeClr val="tx1"/>
              </a:solidFill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7509723" y="1299721"/>
            <a:ext cx="1440000" cy="2880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1000" dirty="0">
                <a:solidFill>
                  <a:schemeClr val="tx1"/>
                </a:solidFill>
              </a:rPr>
              <a:t>SINDICATURA</a:t>
            </a:r>
            <a:endParaRPr lang="es-SV" sz="1000" dirty="0">
              <a:solidFill>
                <a:schemeClr val="tx1"/>
              </a:solidFill>
            </a:endParaRPr>
          </a:p>
        </p:txBody>
      </p:sp>
      <p:sp>
        <p:nvSpPr>
          <p:cNvPr id="12" name="11 Rectángulo"/>
          <p:cNvSpPr/>
          <p:nvPr/>
        </p:nvSpPr>
        <p:spPr>
          <a:xfrm>
            <a:off x="4025490" y="1625393"/>
            <a:ext cx="1440000" cy="2880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1000" dirty="0">
                <a:solidFill>
                  <a:schemeClr val="tx1"/>
                </a:solidFill>
              </a:rPr>
              <a:t>SECRETARÍA</a:t>
            </a:r>
            <a:endParaRPr lang="es-SV" sz="1000" dirty="0">
              <a:solidFill>
                <a:schemeClr val="tx1"/>
              </a:solidFill>
            </a:endParaRPr>
          </a:p>
        </p:txBody>
      </p:sp>
      <p:sp>
        <p:nvSpPr>
          <p:cNvPr id="13" name="12 Rectángulo"/>
          <p:cNvSpPr/>
          <p:nvPr/>
        </p:nvSpPr>
        <p:spPr>
          <a:xfrm>
            <a:off x="7509723" y="1625393"/>
            <a:ext cx="1440000" cy="2880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1000" dirty="0">
                <a:solidFill>
                  <a:schemeClr val="tx1"/>
                </a:solidFill>
              </a:rPr>
              <a:t>UNIDAD JURÍDICA</a:t>
            </a:r>
          </a:p>
        </p:txBody>
      </p:sp>
      <p:sp>
        <p:nvSpPr>
          <p:cNvPr id="14" name="13 Rectángulo"/>
          <p:cNvSpPr/>
          <p:nvPr/>
        </p:nvSpPr>
        <p:spPr>
          <a:xfrm>
            <a:off x="7517879" y="1951896"/>
            <a:ext cx="1440000" cy="2880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1000" dirty="0">
                <a:solidFill>
                  <a:schemeClr val="tx1"/>
                </a:solidFill>
              </a:rPr>
              <a:t>COMITÉ DE SALUD Y SEG. OCUPACIONAL</a:t>
            </a:r>
            <a:endParaRPr lang="es-SV" sz="1000" dirty="0">
              <a:solidFill>
                <a:schemeClr val="tx1"/>
              </a:solidFill>
            </a:endParaRPr>
          </a:p>
        </p:txBody>
      </p:sp>
      <p:sp>
        <p:nvSpPr>
          <p:cNvPr id="15" name="14 Rectángulo"/>
          <p:cNvSpPr/>
          <p:nvPr/>
        </p:nvSpPr>
        <p:spPr>
          <a:xfrm>
            <a:off x="7509723" y="2285494"/>
            <a:ext cx="1440000" cy="2880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1000" dirty="0">
                <a:solidFill>
                  <a:schemeClr val="tx1"/>
                </a:solidFill>
              </a:rPr>
              <a:t>AUDITORÍA INTERNA</a:t>
            </a:r>
            <a:endParaRPr lang="es-SV" sz="1000" dirty="0">
              <a:solidFill>
                <a:schemeClr val="tx1"/>
              </a:solidFill>
            </a:endParaRPr>
          </a:p>
        </p:txBody>
      </p:sp>
      <p:cxnSp>
        <p:nvCxnSpPr>
          <p:cNvPr id="19" name="18 Conector recto"/>
          <p:cNvCxnSpPr>
            <a:cxnSpLocks/>
          </p:cNvCxnSpPr>
          <p:nvPr/>
        </p:nvCxnSpPr>
        <p:spPr>
          <a:xfrm flipV="1">
            <a:off x="5453171" y="2446834"/>
            <a:ext cx="1029708" cy="0"/>
          </a:xfrm>
          <a:prstGeom prst="line">
            <a:avLst/>
          </a:prstGeom>
          <a:ln w="952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20" name="19 Conector recto"/>
          <p:cNvCxnSpPr>
            <a:stCxn id="12" idx="3"/>
            <a:endCxn id="13" idx="1"/>
          </p:cNvCxnSpPr>
          <p:nvPr/>
        </p:nvCxnSpPr>
        <p:spPr>
          <a:xfrm>
            <a:off x="5465490" y="1769393"/>
            <a:ext cx="2044233" cy="0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cxnSp>
        <p:nvCxnSpPr>
          <p:cNvPr id="23" name="22 Conector recto"/>
          <p:cNvCxnSpPr>
            <a:cxnSpLocks/>
          </p:cNvCxnSpPr>
          <p:nvPr/>
        </p:nvCxnSpPr>
        <p:spPr>
          <a:xfrm flipV="1">
            <a:off x="496938" y="5019413"/>
            <a:ext cx="11830698" cy="38579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sp>
        <p:nvSpPr>
          <p:cNvPr id="24" name="23 Rectángulo"/>
          <p:cNvSpPr/>
          <p:nvPr/>
        </p:nvSpPr>
        <p:spPr>
          <a:xfrm>
            <a:off x="5739020" y="2590850"/>
            <a:ext cx="1512188" cy="285658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1000" dirty="0">
                <a:solidFill>
                  <a:schemeClr val="tx1"/>
                </a:solidFill>
              </a:rPr>
              <a:t>DESPACHO MUNICIPAL</a:t>
            </a:r>
            <a:endParaRPr lang="es-SV" sz="1000" dirty="0">
              <a:solidFill>
                <a:schemeClr val="tx1"/>
              </a:solidFill>
            </a:endParaRPr>
          </a:p>
        </p:txBody>
      </p:sp>
      <p:sp>
        <p:nvSpPr>
          <p:cNvPr id="28" name="27 Rectángulo"/>
          <p:cNvSpPr/>
          <p:nvPr/>
        </p:nvSpPr>
        <p:spPr>
          <a:xfrm>
            <a:off x="4025490" y="2302850"/>
            <a:ext cx="1440000" cy="2880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1000" dirty="0">
                <a:solidFill>
                  <a:schemeClr val="tx1"/>
                </a:solidFill>
              </a:rPr>
              <a:t>AUDITORÍA EXTERNA</a:t>
            </a:r>
            <a:endParaRPr lang="es-SV" sz="1000" dirty="0">
              <a:solidFill>
                <a:schemeClr val="tx1"/>
              </a:solidFill>
            </a:endParaRPr>
          </a:p>
        </p:txBody>
      </p:sp>
      <p:cxnSp>
        <p:nvCxnSpPr>
          <p:cNvPr id="33" name="32 Conector recto"/>
          <p:cNvCxnSpPr>
            <a:cxnSpLocks/>
            <a:endCxn id="15" idx="1"/>
          </p:cNvCxnSpPr>
          <p:nvPr/>
        </p:nvCxnSpPr>
        <p:spPr>
          <a:xfrm>
            <a:off x="6491686" y="2429384"/>
            <a:ext cx="1018037" cy="110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cxnSp>
        <p:nvCxnSpPr>
          <p:cNvPr id="38" name="37 Conector recto"/>
          <p:cNvCxnSpPr>
            <a:stCxn id="39" idx="3"/>
            <a:endCxn id="40" idx="1"/>
          </p:cNvCxnSpPr>
          <p:nvPr/>
        </p:nvCxnSpPr>
        <p:spPr>
          <a:xfrm flipV="1">
            <a:off x="5465490" y="3021711"/>
            <a:ext cx="2026390" cy="1171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sp>
        <p:nvSpPr>
          <p:cNvPr id="39" name="38 Rectángulo"/>
          <p:cNvSpPr/>
          <p:nvPr/>
        </p:nvSpPr>
        <p:spPr>
          <a:xfrm>
            <a:off x="4025490" y="2878882"/>
            <a:ext cx="1440000" cy="2880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1000" dirty="0">
                <a:solidFill>
                  <a:schemeClr val="tx1"/>
                </a:solidFill>
              </a:rPr>
              <a:t>RECURSOS HUMANOS</a:t>
            </a:r>
            <a:endParaRPr lang="es-SV" sz="1000" dirty="0">
              <a:solidFill>
                <a:schemeClr val="tx1"/>
              </a:solidFill>
            </a:endParaRPr>
          </a:p>
        </p:txBody>
      </p:sp>
      <p:sp>
        <p:nvSpPr>
          <p:cNvPr id="40" name="39 Rectángulo"/>
          <p:cNvSpPr/>
          <p:nvPr/>
        </p:nvSpPr>
        <p:spPr>
          <a:xfrm>
            <a:off x="7491880" y="2878882"/>
            <a:ext cx="1440000" cy="285658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1000" dirty="0">
                <a:solidFill>
                  <a:schemeClr val="tx1"/>
                </a:solidFill>
              </a:rPr>
              <a:t>CAM</a:t>
            </a:r>
            <a:endParaRPr lang="es-SV" sz="1000" dirty="0">
              <a:solidFill>
                <a:schemeClr val="tx1"/>
              </a:solidFill>
            </a:endParaRPr>
          </a:p>
        </p:txBody>
      </p:sp>
      <p:sp>
        <p:nvSpPr>
          <p:cNvPr id="41" name="40 Rectángulo"/>
          <p:cNvSpPr/>
          <p:nvPr/>
        </p:nvSpPr>
        <p:spPr>
          <a:xfrm>
            <a:off x="4013171" y="1959849"/>
            <a:ext cx="1440000" cy="2880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1000" dirty="0">
                <a:solidFill>
                  <a:schemeClr val="tx1"/>
                </a:solidFill>
              </a:rPr>
              <a:t>CONTRAVENCIONES ADMINISTRATIVAS</a:t>
            </a:r>
            <a:endParaRPr lang="es-SV" sz="1000" dirty="0">
              <a:solidFill>
                <a:schemeClr val="tx1"/>
              </a:solidFill>
            </a:endParaRPr>
          </a:p>
        </p:txBody>
      </p:sp>
      <p:sp>
        <p:nvSpPr>
          <p:cNvPr id="42" name="41 Rectángulo"/>
          <p:cNvSpPr/>
          <p:nvPr/>
        </p:nvSpPr>
        <p:spPr>
          <a:xfrm>
            <a:off x="7481714" y="3204553"/>
            <a:ext cx="1440000" cy="2880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1000" dirty="0">
                <a:solidFill>
                  <a:schemeClr val="tx1"/>
                </a:solidFill>
              </a:rPr>
              <a:t>RECEPCIÓN</a:t>
            </a:r>
          </a:p>
        </p:txBody>
      </p:sp>
      <p:sp>
        <p:nvSpPr>
          <p:cNvPr id="43" name="42 Rectángulo"/>
          <p:cNvSpPr/>
          <p:nvPr/>
        </p:nvSpPr>
        <p:spPr>
          <a:xfrm>
            <a:off x="4044044" y="3531056"/>
            <a:ext cx="1440000" cy="285658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1000" dirty="0">
                <a:solidFill>
                  <a:schemeClr val="tx1"/>
                </a:solidFill>
              </a:rPr>
              <a:t>DEPORTE</a:t>
            </a:r>
            <a:endParaRPr lang="es-SV" sz="1000" dirty="0">
              <a:solidFill>
                <a:schemeClr val="tx1"/>
              </a:solidFill>
            </a:endParaRPr>
          </a:p>
        </p:txBody>
      </p:sp>
      <p:sp>
        <p:nvSpPr>
          <p:cNvPr id="44" name="43 Rectángulo"/>
          <p:cNvSpPr/>
          <p:nvPr/>
        </p:nvSpPr>
        <p:spPr>
          <a:xfrm>
            <a:off x="7481714" y="3891301"/>
            <a:ext cx="1440000" cy="3600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800" dirty="0">
                <a:solidFill>
                  <a:schemeClr val="tx1"/>
                </a:solidFill>
              </a:rPr>
              <a:t>COMUNICACIONES, PROMOCIÓN SOCIAL Y PART. CIUDADANA</a:t>
            </a:r>
            <a:endParaRPr lang="es-SV" sz="800" dirty="0">
              <a:solidFill>
                <a:schemeClr val="tx1"/>
              </a:solidFill>
            </a:endParaRPr>
          </a:p>
        </p:txBody>
      </p:sp>
      <p:cxnSp>
        <p:nvCxnSpPr>
          <p:cNvPr id="46" name="45 Conector recto"/>
          <p:cNvCxnSpPr>
            <a:cxnSpLocks/>
            <a:stCxn id="62" idx="3"/>
            <a:endCxn id="42" idx="1"/>
          </p:cNvCxnSpPr>
          <p:nvPr/>
        </p:nvCxnSpPr>
        <p:spPr>
          <a:xfrm>
            <a:off x="5470241" y="3340359"/>
            <a:ext cx="2011473" cy="8194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sp>
        <p:nvSpPr>
          <p:cNvPr id="47" name="46 Rectángulo"/>
          <p:cNvSpPr/>
          <p:nvPr/>
        </p:nvSpPr>
        <p:spPr>
          <a:xfrm>
            <a:off x="4044044" y="3857901"/>
            <a:ext cx="1440000" cy="2880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1000" dirty="0">
                <a:solidFill>
                  <a:schemeClr val="tx1"/>
                </a:solidFill>
              </a:rPr>
              <a:t>NIÑEZ, ADOLESCENCIA Y JUVENTUD</a:t>
            </a:r>
            <a:endParaRPr lang="es-SV" sz="1000" dirty="0">
              <a:solidFill>
                <a:schemeClr val="tx1"/>
              </a:solidFill>
            </a:endParaRPr>
          </a:p>
        </p:txBody>
      </p:sp>
      <p:cxnSp>
        <p:nvCxnSpPr>
          <p:cNvPr id="48" name="47 Conector recto"/>
          <p:cNvCxnSpPr>
            <a:cxnSpLocks/>
            <a:endCxn id="67" idx="3"/>
          </p:cNvCxnSpPr>
          <p:nvPr/>
        </p:nvCxnSpPr>
        <p:spPr>
          <a:xfrm flipH="1">
            <a:off x="5484044" y="4317702"/>
            <a:ext cx="1007642" cy="1574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cxnSp>
        <p:nvCxnSpPr>
          <p:cNvPr id="60" name="59 Conector recto"/>
          <p:cNvCxnSpPr>
            <a:cxnSpLocks/>
            <a:endCxn id="104" idx="0"/>
          </p:cNvCxnSpPr>
          <p:nvPr/>
        </p:nvCxnSpPr>
        <p:spPr>
          <a:xfrm flipH="1">
            <a:off x="6495114" y="2878882"/>
            <a:ext cx="2" cy="1693407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cxnSp>
        <p:nvCxnSpPr>
          <p:cNvPr id="61" name="60 Conector recto"/>
          <p:cNvCxnSpPr>
            <a:cxnSpLocks/>
            <a:stCxn id="43" idx="3"/>
            <a:endCxn id="63" idx="1"/>
          </p:cNvCxnSpPr>
          <p:nvPr/>
        </p:nvCxnSpPr>
        <p:spPr>
          <a:xfrm>
            <a:off x="5484044" y="3673885"/>
            <a:ext cx="1997670" cy="0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sp>
        <p:nvSpPr>
          <p:cNvPr id="62" name="61 Rectángulo"/>
          <p:cNvSpPr/>
          <p:nvPr/>
        </p:nvSpPr>
        <p:spPr>
          <a:xfrm>
            <a:off x="4030241" y="3197530"/>
            <a:ext cx="1440000" cy="285658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1000">
                <a:solidFill>
                  <a:schemeClr val="tx1"/>
                </a:solidFill>
              </a:rPr>
              <a:t>RMCAM</a:t>
            </a:r>
            <a:endParaRPr lang="es-ES" sz="1000" dirty="0">
              <a:solidFill>
                <a:schemeClr val="tx1"/>
              </a:solidFill>
            </a:endParaRPr>
          </a:p>
        </p:txBody>
      </p:sp>
      <p:sp>
        <p:nvSpPr>
          <p:cNvPr id="63" name="62 Rectángulo"/>
          <p:cNvSpPr/>
          <p:nvPr/>
        </p:nvSpPr>
        <p:spPr>
          <a:xfrm>
            <a:off x="7481714" y="3558140"/>
            <a:ext cx="1440000" cy="285658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1000" dirty="0">
                <a:solidFill>
                  <a:schemeClr val="tx1"/>
                </a:solidFill>
              </a:rPr>
              <a:t>UMM</a:t>
            </a:r>
          </a:p>
        </p:txBody>
      </p:sp>
      <p:cxnSp>
        <p:nvCxnSpPr>
          <p:cNvPr id="65" name="64 Conector recto"/>
          <p:cNvCxnSpPr>
            <a:cxnSpLocks/>
            <a:stCxn id="47" idx="3"/>
            <a:endCxn id="44" idx="1"/>
          </p:cNvCxnSpPr>
          <p:nvPr/>
        </p:nvCxnSpPr>
        <p:spPr>
          <a:xfrm>
            <a:off x="5484044" y="4001901"/>
            <a:ext cx="1997670" cy="69400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sp>
        <p:nvSpPr>
          <p:cNvPr id="67" name="66 Rectángulo"/>
          <p:cNvSpPr/>
          <p:nvPr/>
        </p:nvSpPr>
        <p:spPr>
          <a:xfrm>
            <a:off x="4044044" y="4175276"/>
            <a:ext cx="1440000" cy="2880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1000" dirty="0">
                <a:solidFill>
                  <a:schemeClr val="tx1"/>
                </a:solidFill>
              </a:rPr>
              <a:t>UNIDAD AMBIENTAL</a:t>
            </a:r>
            <a:endParaRPr lang="es-SV" sz="1000" dirty="0">
              <a:solidFill>
                <a:schemeClr val="tx1"/>
              </a:solidFill>
            </a:endParaRPr>
          </a:p>
        </p:txBody>
      </p:sp>
      <p:sp>
        <p:nvSpPr>
          <p:cNvPr id="70" name="69 Rectángulo"/>
          <p:cNvSpPr/>
          <p:nvPr/>
        </p:nvSpPr>
        <p:spPr>
          <a:xfrm>
            <a:off x="856978" y="5276856"/>
            <a:ext cx="864096" cy="27062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800" dirty="0">
                <a:solidFill>
                  <a:schemeClr val="tx1"/>
                </a:solidFill>
              </a:rPr>
              <a:t>INFORMÁTICA </a:t>
            </a:r>
            <a:endParaRPr lang="es-SV" sz="1000" dirty="0">
              <a:solidFill>
                <a:schemeClr val="tx1"/>
              </a:solidFill>
            </a:endParaRPr>
          </a:p>
        </p:txBody>
      </p:sp>
      <p:sp>
        <p:nvSpPr>
          <p:cNvPr id="71" name="70 Rectángulo"/>
          <p:cNvSpPr/>
          <p:nvPr/>
        </p:nvSpPr>
        <p:spPr>
          <a:xfrm>
            <a:off x="7405638" y="5265610"/>
            <a:ext cx="900000" cy="285658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800" dirty="0">
                <a:solidFill>
                  <a:schemeClr val="tx1"/>
                </a:solidFill>
              </a:rPr>
              <a:t>GANADERÍA</a:t>
            </a:r>
            <a:endParaRPr lang="es-SV" sz="1000" dirty="0">
              <a:solidFill>
                <a:schemeClr val="tx1"/>
              </a:solidFill>
            </a:endParaRPr>
          </a:p>
        </p:txBody>
      </p:sp>
      <p:sp>
        <p:nvSpPr>
          <p:cNvPr id="72" name="71 Rectángulo"/>
          <p:cNvSpPr/>
          <p:nvPr/>
        </p:nvSpPr>
        <p:spPr>
          <a:xfrm>
            <a:off x="1896135" y="5262631"/>
            <a:ext cx="900000" cy="285658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800" dirty="0">
                <a:solidFill>
                  <a:schemeClr val="tx1"/>
                </a:solidFill>
              </a:rPr>
              <a:t>CATASTRO</a:t>
            </a:r>
            <a:endParaRPr lang="es-SV" sz="1000" dirty="0">
              <a:solidFill>
                <a:schemeClr val="tx1"/>
              </a:solidFill>
            </a:endParaRPr>
          </a:p>
        </p:txBody>
      </p:sp>
      <p:sp>
        <p:nvSpPr>
          <p:cNvPr id="73" name="72 Rectángulo"/>
          <p:cNvSpPr/>
          <p:nvPr/>
        </p:nvSpPr>
        <p:spPr>
          <a:xfrm>
            <a:off x="1890215" y="5631625"/>
            <a:ext cx="900000" cy="285658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800" dirty="0">
                <a:solidFill>
                  <a:schemeClr val="tx1"/>
                </a:solidFill>
              </a:rPr>
              <a:t>CUENTAS CORRIENTES</a:t>
            </a:r>
            <a:endParaRPr lang="es-SV" sz="1000" dirty="0">
              <a:solidFill>
                <a:schemeClr val="tx1"/>
              </a:solidFill>
            </a:endParaRPr>
          </a:p>
        </p:txBody>
      </p:sp>
      <p:sp>
        <p:nvSpPr>
          <p:cNvPr id="74" name="73 Rectángulo"/>
          <p:cNvSpPr/>
          <p:nvPr/>
        </p:nvSpPr>
        <p:spPr>
          <a:xfrm>
            <a:off x="2835159" y="5262631"/>
            <a:ext cx="1008000" cy="285658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800" dirty="0">
                <a:solidFill>
                  <a:schemeClr val="tx1"/>
                </a:solidFill>
              </a:rPr>
              <a:t>REGISTRO DEL ESTADO FAMILIAR</a:t>
            </a:r>
            <a:endParaRPr lang="es-SV" sz="800" dirty="0">
              <a:solidFill>
                <a:schemeClr val="tx1"/>
              </a:solidFill>
            </a:endParaRPr>
          </a:p>
        </p:txBody>
      </p:sp>
      <p:sp>
        <p:nvSpPr>
          <p:cNvPr id="75" name="74 Rectángulo"/>
          <p:cNvSpPr/>
          <p:nvPr/>
        </p:nvSpPr>
        <p:spPr>
          <a:xfrm>
            <a:off x="1885244" y="5985163"/>
            <a:ext cx="900000" cy="285658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800" dirty="0">
                <a:solidFill>
                  <a:schemeClr val="tx1"/>
                </a:solidFill>
              </a:rPr>
              <a:t>RECUPERACIÓN </a:t>
            </a:r>
            <a:r>
              <a:rPr lang="es-ES" sz="700" dirty="0">
                <a:solidFill>
                  <a:schemeClr val="tx1"/>
                </a:solidFill>
              </a:rPr>
              <a:t>DE </a:t>
            </a:r>
            <a:r>
              <a:rPr lang="es-ES" sz="800" dirty="0">
                <a:solidFill>
                  <a:schemeClr val="tx1"/>
                </a:solidFill>
              </a:rPr>
              <a:t>MORA</a:t>
            </a:r>
            <a:endParaRPr lang="es-SV" sz="900" dirty="0">
              <a:solidFill>
                <a:schemeClr val="tx1"/>
              </a:solidFill>
            </a:endParaRPr>
          </a:p>
        </p:txBody>
      </p:sp>
      <p:sp>
        <p:nvSpPr>
          <p:cNvPr id="76" name="75 Rectángulo"/>
          <p:cNvSpPr/>
          <p:nvPr/>
        </p:nvSpPr>
        <p:spPr>
          <a:xfrm>
            <a:off x="8306155" y="5264616"/>
            <a:ext cx="900000" cy="285658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800" dirty="0">
                <a:solidFill>
                  <a:schemeClr val="tx1"/>
                </a:solidFill>
              </a:rPr>
              <a:t>SERVICIOS MUNICIPALES</a:t>
            </a:r>
            <a:endParaRPr lang="es-SV" sz="800" dirty="0">
              <a:solidFill>
                <a:schemeClr val="tx1"/>
              </a:solidFill>
            </a:endParaRPr>
          </a:p>
        </p:txBody>
      </p:sp>
      <p:sp>
        <p:nvSpPr>
          <p:cNvPr id="77" name="76 Rectángulo"/>
          <p:cNvSpPr/>
          <p:nvPr/>
        </p:nvSpPr>
        <p:spPr>
          <a:xfrm>
            <a:off x="3864044" y="5263896"/>
            <a:ext cx="900000" cy="285658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800" dirty="0">
                <a:solidFill>
                  <a:schemeClr val="tx1"/>
                </a:solidFill>
              </a:rPr>
              <a:t>ACTIVO FIJO</a:t>
            </a:r>
            <a:endParaRPr lang="es-SV" sz="800" dirty="0">
              <a:solidFill>
                <a:schemeClr val="tx1"/>
              </a:solidFill>
            </a:endParaRPr>
          </a:p>
        </p:txBody>
      </p:sp>
      <p:sp>
        <p:nvSpPr>
          <p:cNvPr id="78" name="77 Rectángulo"/>
          <p:cNvSpPr/>
          <p:nvPr/>
        </p:nvSpPr>
        <p:spPr>
          <a:xfrm>
            <a:off x="4855069" y="5276856"/>
            <a:ext cx="900000" cy="285658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800" dirty="0">
                <a:solidFill>
                  <a:schemeClr val="tx1"/>
                </a:solidFill>
              </a:rPr>
              <a:t>UACI</a:t>
            </a:r>
            <a:endParaRPr lang="es-SV" sz="800" dirty="0">
              <a:solidFill>
                <a:schemeClr val="tx1"/>
              </a:solidFill>
            </a:endParaRPr>
          </a:p>
        </p:txBody>
      </p:sp>
      <p:sp>
        <p:nvSpPr>
          <p:cNvPr id="79" name="78 Rectángulo"/>
          <p:cNvSpPr/>
          <p:nvPr/>
        </p:nvSpPr>
        <p:spPr>
          <a:xfrm>
            <a:off x="6032879" y="5253508"/>
            <a:ext cx="900000" cy="285658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800" dirty="0">
                <a:solidFill>
                  <a:schemeClr val="tx1"/>
                </a:solidFill>
              </a:rPr>
              <a:t>TESORERÍA</a:t>
            </a:r>
            <a:endParaRPr lang="es-SV" sz="800" dirty="0">
              <a:solidFill>
                <a:schemeClr val="tx1"/>
              </a:solidFill>
            </a:endParaRPr>
          </a:p>
        </p:txBody>
      </p:sp>
      <p:sp>
        <p:nvSpPr>
          <p:cNvPr id="80" name="79 Rectángulo"/>
          <p:cNvSpPr/>
          <p:nvPr/>
        </p:nvSpPr>
        <p:spPr>
          <a:xfrm>
            <a:off x="6037606" y="5663720"/>
            <a:ext cx="900000" cy="285658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800" dirty="0">
                <a:solidFill>
                  <a:schemeClr val="tx1"/>
                </a:solidFill>
              </a:rPr>
              <a:t>CONTABILIDAD</a:t>
            </a:r>
            <a:endParaRPr lang="es-SV" sz="800" dirty="0">
              <a:solidFill>
                <a:schemeClr val="tx1"/>
              </a:solidFill>
            </a:endParaRPr>
          </a:p>
        </p:txBody>
      </p:sp>
      <p:sp>
        <p:nvSpPr>
          <p:cNvPr id="82" name="81 Rectángulo"/>
          <p:cNvSpPr/>
          <p:nvPr/>
        </p:nvSpPr>
        <p:spPr>
          <a:xfrm>
            <a:off x="10106672" y="5268546"/>
            <a:ext cx="900000" cy="285658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800" dirty="0">
                <a:solidFill>
                  <a:schemeClr val="tx1"/>
                </a:solidFill>
              </a:rPr>
              <a:t>UAIP</a:t>
            </a:r>
            <a:endParaRPr lang="es-SV" sz="800" dirty="0">
              <a:solidFill>
                <a:schemeClr val="tx1"/>
              </a:solidFill>
            </a:endParaRPr>
          </a:p>
        </p:txBody>
      </p:sp>
      <p:sp>
        <p:nvSpPr>
          <p:cNvPr id="83" name="82 Rectángulo"/>
          <p:cNvSpPr/>
          <p:nvPr/>
        </p:nvSpPr>
        <p:spPr>
          <a:xfrm>
            <a:off x="8342576" y="6164016"/>
            <a:ext cx="900000" cy="1800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800" dirty="0">
                <a:solidFill>
                  <a:schemeClr val="tx1"/>
                </a:solidFill>
              </a:rPr>
              <a:t>ASEO PÚBLICO</a:t>
            </a:r>
            <a:endParaRPr lang="es-SV" sz="800" dirty="0">
              <a:solidFill>
                <a:schemeClr val="tx1"/>
              </a:solidFill>
            </a:endParaRPr>
          </a:p>
        </p:txBody>
      </p:sp>
      <p:sp>
        <p:nvSpPr>
          <p:cNvPr id="84" name="83 Rectángulo"/>
          <p:cNvSpPr/>
          <p:nvPr/>
        </p:nvSpPr>
        <p:spPr>
          <a:xfrm>
            <a:off x="11008489" y="5267777"/>
            <a:ext cx="900000" cy="285658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800" dirty="0">
                <a:solidFill>
                  <a:schemeClr val="tx1"/>
                </a:solidFill>
              </a:rPr>
              <a:t>BODEGA</a:t>
            </a:r>
            <a:endParaRPr lang="es-SV" sz="800" dirty="0">
              <a:solidFill>
                <a:schemeClr val="tx1"/>
              </a:solidFill>
            </a:endParaRPr>
          </a:p>
        </p:txBody>
      </p:sp>
      <p:cxnSp>
        <p:nvCxnSpPr>
          <p:cNvPr id="86" name="85 Conector recto"/>
          <p:cNvCxnSpPr/>
          <p:nvPr/>
        </p:nvCxnSpPr>
        <p:spPr>
          <a:xfrm>
            <a:off x="1289026" y="5049694"/>
            <a:ext cx="0" cy="214202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cxnSp>
        <p:nvCxnSpPr>
          <p:cNvPr id="92" name="91 Conector recto"/>
          <p:cNvCxnSpPr/>
          <p:nvPr/>
        </p:nvCxnSpPr>
        <p:spPr>
          <a:xfrm>
            <a:off x="5294744" y="5039122"/>
            <a:ext cx="0" cy="239202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cxnSp>
        <p:nvCxnSpPr>
          <p:cNvPr id="93" name="92 Conector recto"/>
          <p:cNvCxnSpPr/>
          <p:nvPr/>
        </p:nvCxnSpPr>
        <p:spPr>
          <a:xfrm>
            <a:off x="4319867" y="5043188"/>
            <a:ext cx="0" cy="220708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cxnSp>
        <p:nvCxnSpPr>
          <p:cNvPr id="94" name="93 Conector recto"/>
          <p:cNvCxnSpPr/>
          <p:nvPr/>
        </p:nvCxnSpPr>
        <p:spPr>
          <a:xfrm>
            <a:off x="3342947" y="5049694"/>
            <a:ext cx="0" cy="220708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cxnSp>
        <p:nvCxnSpPr>
          <p:cNvPr id="95" name="94 Conector recto"/>
          <p:cNvCxnSpPr/>
          <p:nvPr/>
        </p:nvCxnSpPr>
        <p:spPr>
          <a:xfrm>
            <a:off x="11474824" y="5051987"/>
            <a:ext cx="0" cy="220708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cxnSp>
        <p:nvCxnSpPr>
          <p:cNvPr id="96" name="95 Conector recto"/>
          <p:cNvCxnSpPr/>
          <p:nvPr/>
        </p:nvCxnSpPr>
        <p:spPr>
          <a:xfrm>
            <a:off x="10506050" y="5039916"/>
            <a:ext cx="0" cy="220708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cxnSp>
        <p:nvCxnSpPr>
          <p:cNvPr id="97" name="96 Conector recto"/>
          <p:cNvCxnSpPr/>
          <p:nvPr/>
        </p:nvCxnSpPr>
        <p:spPr>
          <a:xfrm>
            <a:off x="9674624" y="5055029"/>
            <a:ext cx="0" cy="220708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cxnSp>
        <p:nvCxnSpPr>
          <p:cNvPr id="98" name="97 Conector recto"/>
          <p:cNvCxnSpPr/>
          <p:nvPr/>
        </p:nvCxnSpPr>
        <p:spPr>
          <a:xfrm>
            <a:off x="8831914" y="5043188"/>
            <a:ext cx="0" cy="220708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cxnSp>
        <p:nvCxnSpPr>
          <p:cNvPr id="99" name="98 Conector recto"/>
          <p:cNvCxnSpPr/>
          <p:nvPr/>
        </p:nvCxnSpPr>
        <p:spPr>
          <a:xfrm>
            <a:off x="7935091" y="5041923"/>
            <a:ext cx="0" cy="220708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cxnSp>
        <p:nvCxnSpPr>
          <p:cNvPr id="100" name="99 Conector recto"/>
          <p:cNvCxnSpPr/>
          <p:nvPr/>
        </p:nvCxnSpPr>
        <p:spPr>
          <a:xfrm flipH="1">
            <a:off x="2377336" y="5043806"/>
            <a:ext cx="2" cy="137833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cxnSp>
        <p:nvCxnSpPr>
          <p:cNvPr id="103" name="102 Conector recto"/>
          <p:cNvCxnSpPr>
            <a:cxnSpLocks/>
          </p:cNvCxnSpPr>
          <p:nvPr/>
        </p:nvCxnSpPr>
        <p:spPr>
          <a:xfrm>
            <a:off x="1828386" y="5182861"/>
            <a:ext cx="543317" cy="0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cxnSp>
        <p:nvCxnSpPr>
          <p:cNvPr id="105" name="104 Conector recto"/>
          <p:cNvCxnSpPr/>
          <p:nvPr/>
        </p:nvCxnSpPr>
        <p:spPr>
          <a:xfrm>
            <a:off x="1828386" y="5181853"/>
            <a:ext cx="0" cy="947326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cxnSp>
        <p:nvCxnSpPr>
          <p:cNvPr id="108" name="107 Conector recto"/>
          <p:cNvCxnSpPr>
            <a:cxnSpLocks/>
            <a:endCxn id="72" idx="1"/>
          </p:cNvCxnSpPr>
          <p:nvPr/>
        </p:nvCxnSpPr>
        <p:spPr>
          <a:xfrm>
            <a:off x="1828386" y="5405460"/>
            <a:ext cx="67749" cy="0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cxnSp>
        <p:nvCxnSpPr>
          <p:cNvPr id="110" name="109 Conector recto"/>
          <p:cNvCxnSpPr>
            <a:cxnSpLocks/>
          </p:cNvCxnSpPr>
          <p:nvPr/>
        </p:nvCxnSpPr>
        <p:spPr>
          <a:xfrm>
            <a:off x="1828386" y="5773231"/>
            <a:ext cx="67749" cy="0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cxnSp>
        <p:nvCxnSpPr>
          <p:cNvPr id="111" name="110 Conector recto"/>
          <p:cNvCxnSpPr>
            <a:cxnSpLocks/>
          </p:cNvCxnSpPr>
          <p:nvPr/>
        </p:nvCxnSpPr>
        <p:spPr>
          <a:xfrm>
            <a:off x="1828386" y="6127992"/>
            <a:ext cx="56858" cy="0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sp>
        <p:nvSpPr>
          <p:cNvPr id="115" name="114 Rectángulo"/>
          <p:cNvSpPr/>
          <p:nvPr/>
        </p:nvSpPr>
        <p:spPr>
          <a:xfrm>
            <a:off x="8342576" y="5731968"/>
            <a:ext cx="900000" cy="1800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800" dirty="0">
                <a:solidFill>
                  <a:schemeClr val="tx1"/>
                </a:solidFill>
              </a:rPr>
              <a:t>ORDENANZA</a:t>
            </a:r>
            <a:endParaRPr lang="es-SV" sz="800" dirty="0">
              <a:solidFill>
                <a:schemeClr val="tx1"/>
              </a:solidFill>
            </a:endParaRPr>
          </a:p>
        </p:txBody>
      </p:sp>
      <p:sp>
        <p:nvSpPr>
          <p:cNvPr id="116" name="115 Rectángulo"/>
          <p:cNvSpPr/>
          <p:nvPr/>
        </p:nvSpPr>
        <p:spPr>
          <a:xfrm>
            <a:off x="8342576" y="5947992"/>
            <a:ext cx="900000" cy="1800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800" dirty="0">
                <a:solidFill>
                  <a:schemeClr val="tx1"/>
                </a:solidFill>
              </a:rPr>
              <a:t>MOTORISTAS</a:t>
            </a:r>
            <a:endParaRPr lang="es-SV" sz="800" dirty="0">
              <a:solidFill>
                <a:schemeClr val="tx1"/>
              </a:solidFill>
            </a:endParaRPr>
          </a:p>
        </p:txBody>
      </p:sp>
      <p:sp>
        <p:nvSpPr>
          <p:cNvPr id="117" name="116 Rectángulo"/>
          <p:cNvSpPr/>
          <p:nvPr/>
        </p:nvSpPr>
        <p:spPr>
          <a:xfrm>
            <a:off x="8342576" y="6380040"/>
            <a:ext cx="900000" cy="1800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800" dirty="0">
                <a:solidFill>
                  <a:schemeClr val="tx1"/>
                </a:solidFill>
              </a:rPr>
              <a:t>ELECTRICISTA</a:t>
            </a:r>
            <a:endParaRPr lang="es-SV" sz="800" dirty="0">
              <a:solidFill>
                <a:schemeClr val="tx1"/>
              </a:solidFill>
            </a:endParaRPr>
          </a:p>
        </p:txBody>
      </p:sp>
      <p:sp>
        <p:nvSpPr>
          <p:cNvPr id="118" name="117 Rectángulo"/>
          <p:cNvSpPr/>
          <p:nvPr/>
        </p:nvSpPr>
        <p:spPr>
          <a:xfrm>
            <a:off x="8342576" y="6596064"/>
            <a:ext cx="900000" cy="2520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800" dirty="0">
                <a:solidFill>
                  <a:schemeClr val="tx1"/>
                </a:solidFill>
              </a:rPr>
              <a:t>ADM. DE CEMENTERIO</a:t>
            </a:r>
            <a:endParaRPr lang="es-SV" sz="800" dirty="0">
              <a:solidFill>
                <a:schemeClr val="tx1"/>
              </a:solidFill>
            </a:endParaRPr>
          </a:p>
        </p:txBody>
      </p:sp>
      <p:sp>
        <p:nvSpPr>
          <p:cNvPr id="119" name="118 Rectángulo"/>
          <p:cNvSpPr/>
          <p:nvPr/>
        </p:nvSpPr>
        <p:spPr>
          <a:xfrm>
            <a:off x="8342576" y="6884104"/>
            <a:ext cx="900000" cy="2520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800" dirty="0">
                <a:solidFill>
                  <a:schemeClr val="tx1"/>
                </a:solidFill>
              </a:rPr>
              <a:t>MANTENI.  DE ESTADIO</a:t>
            </a:r>
            <a:endParaRPr lang="es-SV" sz="800" dirty="0">
              <a:solidFill>
                <a:schemeClr val="tx1"/>
              </a:solidFill>
            </a:endParaRPr>
          </a:p>
        </p:txBody>
      </p:sp>
      <p:sp>
        <p:nvSpPr>
          <p:cNvPr id="120" name="119 Rectángulo"/>
          <p:cNvSpPr/>
          <p:nvPr/>
        </p:nvSpPr>
        <p:spPr>
          <a:xfrm>
            <a:off x="8342576" y="7172136"/>
            <a:ext cx="900000" cy="2520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800" dirty="0">
                <a:solidFill>
                  <a:schemeClr val="tx1"/>
                </a:solidFill>
              </a:rPr>
              <a:t>ENCARGADO DE MERCADO</a:t>
            </a:r>
            <a:endParaRPr lang="es-SV" sz="800" dirty="0">
              <a:solidFill>
                <a:schemeClr val="tx1"/>
              </a:solidFill>
            </a:endParaRPr>
          </a:p>
        </p:txBody>
      </p:sp>
      <p:sp>
        <p:nvSpPr>
          <p:cNvPr id="121" name="120 Rectángulo"/>
          <p:cNvSpPr/>
          <p:nvPr/>
        </p:nvSpPr>
        <p:spPr>
          <a:xfrm>
            <a:off x="8342576" y="7460168"/>
            <a:ext cx="900000" cy="2520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800" dirty="0">
                <a:solidFill>
                  <a:schemeClr val="tx1"/>
                </a:solidFill>
              </a:rPr>
              <a:t>VIGILANTE DE MERCADO</a:t>
            </a:r>
            <a:endParaRPr lang="es-SV" sz="800" dirty="0">
              <a:solidFill>
                <a:schemeClr val="tx1"/>
              </a:solidFill>
            </a:endParaRPr>
          </a:p>
        </p:txBody>
      </p:sp>
      <p:sp>
        <p:nvSpPr>
          <p:cNvPr id="122" name="121 Rectángulo"/>
          <p:cNvSpPr/>
          <p:nvPr/>
        </p:nvSpPr>
        <p:spPr>
          <a:xfrm>
            <a:off x="9211103" y="5260624"/>
            <a:ext cx="900000" cy="285658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800" dirty="0">
                <a:solidFill>
                  <a:schemeClr val="tx1"/>
                </a:solidFill>
              </a:rPr>
              <a:t>ARCHIVO</a:t>
            </a:r>
            <a:endParaRPr lang="es-SV" sz="800" dirty="0">
              <a:solidFill>
                <a:schemeClr val="tx1"/>
              </a:solidFill>
            </a:endParaRPr>
          </a:p>
        </p:txBody>
      </p:sp>
      <p:cxnSp>
        <p:nvCxnSpPr>
          <p:cNvPr id="123" name="122 Conector recto"/>
          <p:cNvCxnSpPr/>
          <p:nvPr/>
        </p:nvCxnSpPr>
        <p:spPr>
          <a:xfrm>
            <a:off x="8738520" y="5554828"/>
            <a:ext cx="0" cy="108272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cxnSp>
        <p:nvCxnSpPr>
          <p:cNvPr id="125" name="124 Conector recto"/>
          <p:cNvCxnSpPr>
            <a:cxnSpLocks/>
          </p:cNvCxnSpPr>
          <p:nvPr/>
        </p:nvCxnSpPr>
        <p:spPr>
          <a:xfrm>
            <a:off x="8162456" y="5655516"/>
            <a:ext cx="576064" cy="0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cxnSp>
        <p:nvCxnSpPr>
          <p:cNvPr id="127" name="126 Conector recto"/>
          <p:cNvCxnSpPr/>
          <p:nvPr/>
        </p:nvCxnSpPr>
        <p:spPr>
          <a:xfrm>
            <a:off x="8166115" y="5655516"/>
            <a:ext cx="84" cy="1962162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cxnSp>
        <p:nvCxnSpPr>
          <p:cNvPr id="128" name="127 Conector recto"/>
          <p:cNvCxnSpPr/>
          <p:nvPr/>
        </p:nvCxnSpPr>
        <p:spPr>
          <a:xfrm>
            <a:off x="8162456" y="5835686"/>
            <a:ext cx="180120" cy="0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cxnSp>
        <p:nvCxnSpPr>
          <p:cNvPr id="130" name="129 Conector recto"/>
          <p:cNvCxnSpPr/>
          <p:nvPr/>
        </p:nvCxnSpPr>
        <p:spPr>
          <a:xfrm>
            <a:off x="8167257" y="6037992"/>
            <a:ext cx="180120" cy="0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cxnSp>
        <p:nvCxnSpPr>
          <p:cNvPr id="131" name="130 Conector recto"/>
          <p:cNvCxnSpPr/>
          <p:nvPr/>
        </p:nvCxnSpPr>
        <p:spPr>
          <a:xfrm>
            <a:off x="8162456" y="6254016"/>
            <a:ext cx="180120" cy="0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cxnSp>
        <p:nvCxnSpPr>
          <p:cNvPr id="132" name="131 Conector recto"/>
          <p:cNvCxnSpPr/>
          <p:nvPr/>
        </p:nvCxnSpPr>
        <p:spPr>
          <a:xfrm>
            <a:off x="8166115" y="6472256"/>
            <a:ext cx="180120" cy="0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cxnSp>
        <p:nvCxnSpPr>
          <p:cNvPr id="133" name="132 Conector recto"/>
          <p:cNvCxnSpPr/>
          <p:nvPr/>
        </p:nvCxnSpPr>
        <p:spPr>
          <a:xfrm>
            <a:off x="8162456" y="6722064"/>
            <a:ext cx="180120" cy="0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cxnSp>
        <p:nvCxnSpPr>
          <p:cNvPr id="134" name="133 Conector recto"/>
          <p:cNvCxnSpPr/>
          <p:nvPr/>
        </p:nvCxnSpPr>
        <p:spPr>
          <a:xfrm>
            <a:off x="8162456" y="7316349"/>
            <a:ext cx="180120" cy="0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cxnSp>
        <p:nvCxnSpPr>
          <p:cNvPr id="135" name="134 Conector recto"/>
          <p:cNvCxnSpPr/>
          <p:nvPr/>
        </p:nvCxnSpPr>
        <p:spPr>
          <a:xfrm>
            <a:off x="8172542" y="7010104"/>
            <a:ext cx="180120" cy="0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cxnSp>
        <p:nvCxnSpPr>
          <p:cNvPr id="136" name="135 Conector recto"/>
          <p:cNvCxnSpPr/>
          <p:nvPr/>
        </p:nvCxnSpPr>
        <p:spPr>
          <a:xfrm>
            <a:off x="8162456" y="7616256"/>
            <a:ext cx="180120" cy="0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sp>
        <p:nvSpPr>
          <p:cNvPr id="139" name="138 Rectángulo"/>
          <p:cNvSpPr/>
          <p:nvPr/>
        </p:nvSpPr>
        <p:spPr>
          <a:xfrm>
            <a:off x="2873202" y="148648"/>
            <a:ext cx="7272808" cy="497986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2806700" algn="ctr"/>
                <a:tab pos="5611813" algn="r"/>
              </a:tabLst>
            </a:pPr>
            <a:r>
              <a:rPr kumimoji="0" lang="es-ES" altLang="es-MX" sz="18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  <a:ea typeface="Calibri" panose="020F0502020204030204" pitchFamily="34" charset="0"/>
                <a:cs typeface="Apple Chancery"/>
              </a:rPr>
              <a:t>Alcaldía Municipal de San Rafael Cedros</a:t>
            </a:r>
            <a:endParaRPr kumimoji="0" lang="es-MX" altLang="es-MX" sz="6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itchFamily="34" charset="0"/>
            </a:endParaRPr>
          </a:p>
          <a:p>
            <a:pPr algn="ctr"/>
            <a:endParaRPr lang="es-ES" sz="1100" b="1" dirty="0">
              <a:latin typeface="Goudy Old Style" pitchFamily="18" charset="0"/>
              <a:ea typeface="Tahoma" pitchFamily="34" charset="0"/>
              <a:cs typeface="Tahoma" pitchFamily="34" charset="0"/>
            </a:endParaRPr>
          </a:p>
        </p:txBody>
      </p:sp>
      <p:pic>
        <p:nvPicPr>
          <p:cNvPr id="153" name="Imagen 1" descr="escudom">
            <a:extLst>
              <a:ext uri="{FF2B5EF4-FFF2-40B4-BE49-F238E27FC236}">
                <a16:creationId xmlns:a16="http://schemas.microsoft.com/office/drawing/2014/main" id="{53664729-4148-448C-886C-A38B535BA92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545" r="11403"/>
          <a:stretch>
            <a:fillRect/>
          </a:stretch>
        </p:blipFill>
        <p:spPr bwMode="auto">
          <a:xfrm>
            <a:off x="244897" y="245244"/>
            <a:ext cx="900113" cy="8334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4" name="Imagen 2">
            <a:extLst>
              <a:ext uri="{FF2B5EF4-FFF2-40B4-BE49-F238E27FC236}">
                <a16:creationId xmlns:a16="http://schemas.microsoft.com/office/drawing/2014/main" id="{110FB419-AD76-4D32-BC36-C261B2A6A73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03137" y="227782"/>
            <a:ext cx="719137" cy="850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5" name="154 Rectángulo"/>
          <p:cNvSpPr/>
          <p:nvPr/>
        </p:nvSpPr>
        <p:spPr>
          <a:xfrm>
            <a:off x="2873202" y="502618"/>
            <a:ext cx="7272808" cy="248993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2806700" algn="ctr"/>
                <a:tab pos="5611813" algn="r"/>
              </a:tabLst>
            </a:pPr>
            <a:r>
              <a:rPr kumimoji="0" lang="es-MX" altLang="es-MX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Organigrama Municipal</a:t>
            </a:r>
          </a:p>
        </p:txBody>
      </p:sp>
      <p:sp>
        <p:nvSpPr>
          <p:cNvPr id="101" name="69 Rectángulo">
            <a:extLst>
              <a:ext uri="{FF2B5EF4-FFF2-40B4-BE49-F238E27FC236}">
                <a16:creationId xmlns:a16="http://schemas.microsoft.com/office/drawing/2014/main" id="{86E9B278-31B4-472E-9EEF-55634E9FC5CC}"/>
              </a:ext>
            </a:extLst>
          </p:cNvPr>
          <p:cNvSpPr/>
          <p:nvPr/>
        </p:nvSpPr>
        <p:spPr>
          <a:xfrm>
            <a:off x="56598" y="5276856"/>
            <a:ext cx="728372" cy="285658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800" dirty="0">
                <a:solidFill>
                  <a:schemeClr val="tx1"/>
                </a:solidFill>
              </a:rPr>
              <a:t>PROYECTO</a:t>
            </a:r>
            <a:endParaRPr lang="es-SV" sz="1000" dirty="0">
              <a:solidFill>
                <a:schemeClr val="tx1"/>
              </a:solidFill>
            </a:endParaRPr>
          </a:p>
        </p:txBody>
      </p:sp>
      <p:sp>
        <p:nvSpPr>
          <p:cNvPr id="102" name="83 Rectángulo">
            <a:extLst>
              <a:ext uri="{FF2B5EF4-FFF2-40B4-BE49-F238E27FC236}">
                <a16:creationId xmlns:a16="http://schemas.microsoft.com/office/drawing/2014/main" id="{BBF74B49-DFF4-4480-9956-EEF5E4B34FE8}"/>
              </a:ext>
            </a:extLst>
          </p:cNvPr>
          <p:cNvSpPr/>
          <p:nvPr/>
        </p:nvSpPr>
        <p:spPr>
          <a:xfrm>
            <a:off x="11910306" y="5263443"/>
            <a:ext cx="900000" cy="285658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800" dirty="0">
                <a:solidFill>
                  <a:schemeClr val="tx1"/>
                </a:solidFill>
              </a:rPr>
              <a:t>GESTIÓN</a:t>
            </a:r>
            <a:endParaRPr lang="es-SV" sz="800" dirty="0">
              <a:solidFill>
                <a:schemeClr val="tx1"/>
              </a:solidFill>
            </a:endParaRPr>
          </a:p>
        </p:txBody>
      </p:sp>
      <p:sp>
        <p:nvSpPr>
          <p:cNvPr id="104" name="23 Rectángulo">
            <a:extLst>
              <a:ext uri="{FF2B5EF4-FFF2-40B4-BE49-F238E27FC236}">
                <a16:creationId xmlns:a16="http://schemas.microsoft.com/office/drawing/2014/main" id="{3399B253-2188-42B6-8363-9878DC6C30C9}"/>
              </a:ext>
            </a:extLst>
          </p:cNvPr>
          <p:cNvSpPr/>
          <p:nvPr/>
        </p:nvSpPr>
        <p:spPr>
          <a:xfrm>
            <a:off x="5739020" y="4572289"/>
            <a:ext cx="1512188" cy="285658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1000" dirty="0">
                <a:solidFill>
                  <a:schemeClr val="tx1"/>
                </a:solidFill>
              </a:rPr>
              <a:t>GERENCIA ADMINISTRATIVA</a:t>
            </a:r>
            <a:endParaRPr lang="es-SV" sz="1000" dirty="0">
              <a:solidFill>
                <a:schemeClr val="tx1"/>
              </a:solidFill>
            </a:endParaRPr>
          </a:p>
        </p:txBody>
      </p:sp>
      <p:cxnSp>
        <p:nvCxnSpPr>
          <p:cNvPr id="109" name="94 Conector recto">
            <a:extLst>
              <a:ext uri="{FF2B5EF4-FFF2-40B4-BE49-F238E27FC236}">
                <a16:creationId xmlns:a16="http://schemas.microsoft.com/office/drawing/2014/main" id="{FFDC33B3-FA33-4D3E-BFE4-96C1ED551F40}"/>
              </a:ext>
            </a:extLst>
          </p:cNvPr>
          <p:cNvCxnSpPr/>
          <p:nvPr/>
        </p:nvCxnSpPr>
        <p:spPr>
          <a:xfrm>
            <a:off x="12306250" y="5039122"/>
            <a:ext cx="0" cy="220708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cxnSp>
        <p:nvCxnSpPr>
          <p:cNvPr id="112" name="85 Conector recto">
            <a:extLst>
              <a:ext uri="{FF2B5EF4-FFF2-40B4-BE49-F238E27FC236}">
                <a16:creationId xmlns:a16="http://schemas.microsoft.com/office/drawing/2014/main" id="{58E40C73-023D-4EFC-8A41-4F71EB5DEA46}"/>
              </a:ext>
            </a:extLst>
          </p:cNvPr>
          <p:cNvCxnSpPr/>
          <p:nvPr/>
        </p:nvCxnSpPr>
        <p:spPr>
          <a:xfrm>
            <a:off x="496938" y="5055029"/>
            <a:ext cx="0" cy="204801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cxnSp>
        <p:nvCxnSpPr>
          <p:cNvPr id="113" name="45 Conector recto">
            <a:extLst>
              <a:ext uri="{FF2B5EF4-FFF2-40B4-BE49-F238E27FC236}">
                <a16:creationId xmlns:a16="http://schemas.microsoft.com/office/drawing/2014/main" id="{E56CDEAB-85A9-440A-8959-1F4E577919C4}"/>
              </a:ext>
            </a:extLst>
          </p:cNvPr>
          <p:cNvCxnSpPr>
            <a:cxnSpLocks/>
            <a:endCxn id="14" idx="1"/>
          </p:cNvCxnSpPr>
          <p:nvPr/>
        </p:nvCxnSpPr>
        <p:spPr>
          <a:xfrm flipV="1">
            <a:off x="5480674" y="2095896"/>
            <a:ext cx="2037205" cy="344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sp>
        <p:nvSpPr>
          <p:cNvPr id="114" name="113 Rectángulo"/>
          <p:cNvSpPr/>
          <p:nvPr/>
        </p:nvSpPr>
        <p:spPr>
          <a:xfrm>
            <a:off x="6025977" y="6037992"/>
            <a:ext cx="900000" cy="285658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800" dirty="0">
                <a:solidFill>
                  <a:schemeClr val="tx1"/>
                </a:solidFill>
              </a:rPr>
              <a:t>PRESUPUESTO</a:t>
            </a:r>
            <a:endParaRPr lang="es-SV" sz="800" dirty="0">
              <a:solidFill>
                <a:schemeClr val="tx1"/>
              </a:solidFill>
            </a:endParaRPr>
          </a:p>
        </p:txBody>
      </p:sp>
      <p:cxnSp>
        <p:nvCxnSpPr>
          <p:cNvPr id="21" name="20 Conector recto"/>
          <p:cNvCxnSpPr/>
          <p:nvPr/>
        </p:nvCxnSpPr>
        <p:spPr>
          <a:xfrm>
            <a:off x="5897538" y="5153542"/>
            <a:ext cx="0" cy="102727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" name="25 Conector recto"/>
          <p:cNvCxnSpPr>
            <a:endCxn id="80" idx="1"/>
          </p:cNvCxnSpPr>
          <p:nvPr/>
        </p:nvCxnSpPr>
        <p:spPr>
          <a:xfrm>
            <a:off x="5897538" y="5806549"/>
            <a:ext cx="140068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" name="28 Conector recto"/>
          <p:cNvCxnSpPr>
            <a:endCxn id="114" idx="1"/>
          </p:cNvCxnSpPr>
          <p:nvPr/>
        </p:nvCxnSpPr>
        <p:spPr>
          <a:xfrm>
            <a:off x="5897538" y="6180821"/>
            <a:ext cx="12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" name="30 Conector recto"/>
          <p:cNvCxnSpPr>
            <a:endCxn id="79" idx="1"/>
          </p:cNvCxnSpPr>
          <p:nvPr/>
        </p:nvCxnSpPr>
        <p:spPr>
          <a:xfrm>
            <a:off x="5897538" y="5396337"/>
            <a:ext cx="135341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5" name="34 Conector recto"/>
          <p:cNvCxnSpPr/>
          <p:nvPr/>
        </p:nvCxnSpPr>
        <p:spPr>
          <a:xfrm flipV="1">
            <a:off x="5897538" y="5149476"/>
            <a:ext cx="597660" cy="406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7" name="36 Conector recto"/>
          <p:cNvCxnSpPr/>
          <p:nvPr/>
        </p:nvCxnSpPr>
        <p:spPr>
          <a:xfrm flipV="1">
            <a:off x="6495198" y="5019413"/>
            <a:ext cx="0" cy="13006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011661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8869300-6598-4548-9105-742877F04F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159" y="358602"/>
            <a:ext cx="11522869" cy="7128792"/>
          </a:xfrm>
        </p:spPr>
        <p:txBody>
          <a:bodyPr>
            <a:normAutofit fontScale="32500" lnSpcReduction="20000"/>
          </a:bodyPr>
          <a:lstStyle/>
          <a:p>
            <a:r>
              <a:rPr lang="es-MX" b="1" dirty="0"/>
              <a:t>DESCRIPCIÓN DEL  ORGANIGRAMA  ALCALDIA MUNICIPAL DE SAN RAFAEL CEDROS.</a:t>
            </a:r>
            <a:endParaRPr lang="es-SV" dirty="0"/>
          </a:p>
          <a:p>
            <a:r>
              <a:rPr lang="es-MX" b="1" dirty="0"/>
              <a:t> </a:t>
            </a:r>
            <a:endParaRPr lang="es-SV" dirty="0"/>
          </a:p>
          <a:p>
            <a:r>
              <a:rPr lang="es-MX" b="1" dirty="0"/>
              <a:t> </a:t>
            </a:r>
            <a:endParaRPr lang="es-SV" dirty="0"/>
          </a:p>
          <a:p>
            <a:r>
              <a:rPr lang="es-MX" b="1" dirty="0"/>
              <a:t>CONCEJO MUNICIPAL.</a:t>
            </a:r>
            <a:endParaRPr lang="es-SV" dirty="0"/>
          </a:p>
          <a:p>
            <a:r>
              <a:rPr lang="es-MX" dirty="0"/>
              <a:t>Integrado por 12 persona; Máxima Autoridad en pleno</a:t>
            </a:r>
            <a:endParaRPr lang="es-SV" dirty="0"/>
          </a:p>
          <a:p>
            <a:r>
              <a:rPr lang="es-MX" dirty="0"/>
              <a:t>Mujeres: 03 </a:t>
            </a:r>
            <a:endParaRPr lang="es-SV" dirty="0"/>
          </a:p>
          <a:p>
            <a:r>
              <a:rPr lang="es-MX" dirty="0"/>
              <a:t>Hombres: 08</a:t>
            </a:r>
          </a:p>
          <a:p>
            <a:endParaRPr lang="es-SV" dirty="0"/>
          </a:p>
          <a:p>
            <a:r>
              <a:rPr lang="es-MX" b="1" dirty="0"/>
              <a:t>COMISIONES MUNICIPALES</a:t>
            </a:r>
            <a:endParaRPr lang="es-SV" dirty="0"/>
          </a:p>
          <a:p>
            <a:r>
              <a:rPr lang="es-MX" dirty="0"/>
              <a:t>Integradas por los mismos 12 miembros del Concejo Municipal antes descritos.</a:t>
            </a:r>
            <a:endParaRPr lang="es-SV" dirty="0"/>
          </a:p>
          <a:p>
            <a:endParaRPr lang="es-MX" b="1" dirty="0"/>
          </a:p>
          <a:p>
            <a:r>
              <a:rPr lang="es-MX" b="1" dirty="0"/>
              <a:t>SINDICATURA</a:t>
            </a:r>
            <a:endParaRPr lang="es-SV" dirty="0"/>
          </a:p>
          <a:p>
            <a:r>
              <a:rPr lang="es-MX" dirty="0"/>
              <a:t>Está integrada  un miembro Concejo Municipal  y un asistente </a:t>
            </a:r>
            <a:endParaRPr lang="es-SV" dirty="0"/>
          </a:p>
          <a:p>
            <a:r>
              <a:rPr lang="es-MX" dirty="0"/>
              <a:t>Mujeres: 00</a:t>
            </a:r>
            <a:endParaRPr lang="es-SV" dirty="0"/>
          </a:p>
          <a:p>
            <a:r>
              <a:rPr lang="es-MX" dirty="0"/>
              <a:t>Hombres: 01</a:t>
            </a:r>
          </a:p>
          <a:p>
            <a:endParaRPr lang="es-SV" dirty="0"/>
          </a:p>
          <a:p>
            <a:r>
              <a:rPr lang="es-MX" b="1" dirty="0"/>
              <a:t>SECRETARIA</a:t>
            </a:r>
            <a:endParaRPr lang="es-SV" dirty="0"/>
          </a:p>
          <a:p>
            <a:r>
              <a:rPr lang="es-MX" dirty="0"/>
              <a:t>Persona que lleva las actas  y acuerdos del Concejo Municipal</a:t>
            </a:r>
            <a:endParaRPr lang="es-SV" dirty="0"/>
          </a:p>
          <a:p>
            <a:r>
              <a:rPr lang="es-MX" dirty="0"/>
              <a:t>Mujeres. 01</a:t>
            </a:r>
            <a:endParaRPr lang="es-SV" dirty="0"/>
          </a:p>
          <a:p>
            <a:r>
              <a:rPr lang="es-MX" dirty="0"/>
              <a:t>Hombres: 00</a:t>
            </a:r>
          </a:p>
          <a:p>
            <a:endParaRPr lang="es-SV" dirty="0"/>
          </a:p>
          <a:p>
            <a:r>
              <a:rPr lang="es-MX" b="1" dirty="0"/>
              <a:t>UNIDAD JURIDICA</a:t>
            </a:r>
            <a:endParaRPr lang="es-SV" dirty="0"/>
          </a:p>
          <a:p>
            <a:r>
              <a:rPr lang="es-MX" dirty="0"/>
              <a:t>Persona encargada de aseria jurídica al Sr. Alcalde y Concejo Municipal</a:t>
            </a:r>
            <a:endParaRPr lang="es-SV" dirty="0"/>
          </a:p>
          <a:p>
            <a:r>
              <a:rPr lang="es-MX" dirty="0"/>
              <a:t>Mujeres: 00</a:t>
            </a:r>
            <a:endParaRPr lang="es-SV" dirty="0"/>
          </a:p>
          <a:p>
            <a:r>
              <a:rPr lang="es-MX" dirty="0"/>
              <a:t>Hombres: 01</a:t>
            </a:r>
          </a:p>
          <a:p>
            <a:endParaRPr lang="es-MX" dirty="0"/>
          </a:p>
          <a:p>
            <a:r>
              <a:rPr lang="es-MX" b="1" dirty="0"/>
              <a:t>CONTRAVENCIONES ADMINISTRATIVAS</a:t>
            </a:r>
            <a:endParaRPr lang="es-SV" dirty="0"/>
          </a:p>
          <a:p>
            <a:r>
              <a:rPr lang="es-MX" dirty="0"/>
              <a:t>Encargado de velar por el cumplimiento de la ordenanza de convivencia ciudadana del municipio</a:t>
            </a:r>
            <a:endParaRPr lang="es-SV" dirty="0"/>
          </a:p>
          <a:p>
            <a:r>
              <a:rPr lang="es-MX" dirty="0"/>
              <a:t>Mujeres: 00</a:t>
            </a:r>
            <a:endParaRPr lang="es-SV" dirty="0"/>
          </a:p>
          <a:p>
            <a:r>
              <a:rPr lang="es-MX" dirty="0"/>
              <a:t>Hombres: 01</a:t>
            </a:r>
          </a:p>
          <a:p>
            <a:endParaRPr lang="es-SV" dirty="0"/>
          </a:p>
          <a:p>
            <a:r>
              <a:rPr lang="es-MX" b="1" dirty="0"/>
              <a:t>COMITÉ DE SALUD Y  SEGURIDAD  OCUPACIONAL </a:t>
            </a:r>
            <a:endParaRPr lang="es-SV" dirty="0"/>
          </a:p>
          <a:p>
            <a:r>
              <a:rPr lang="es-MX" dirty="0"/>
              <a:t>Encargados de velar por que el personal tenga cumpla con las condiciones apropiadas para desarrollar sus labores.</a:t>
            </a:r>
            <a:endParaRPr lang="es-SV" dirty="0"/>
          </a:p>
          <a:p>
            <a:r>
              <a:rPr lang="es-MX" dirty="0"/>
              <a:t>Mujeres: 01</a:t>
            </a:r>
          </a:p>
          <a:p>
            <a:r>
              <a:rPr lang="es-MX" dirty="0"/>
              <a:t>Hombres: 07</a:t>
            </a:r>
            <a:endParaRPr lang="es-SV" dirty="0"/>
          </a:p>
          <a:p>
            <a:endParaRPr lang="es-SV" dirty="0"/>
          </a:p>
          <a:p>
            <a:endParaRPr lang="es-SV" dirty="0"/>
          </a:p>
          <a:p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31034211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E64F41B-806C-4152-B723-C562BB3BD8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161" y="430610"/>
            <a:ext cx="11522869" cy="6513801"/>
          </a:xfrm>
        </p:spPr>
        <p:txBody>
          <a:bodyPr>
            <a:normAutofit fontScale="47500" lnSpcReduction="20000"/>
          </a:bodyPr>
          <a:lstStyle/>
          <a:p>
            <a:r>
              <a:rPr lang="es-MX" b="1" dirty="0"/>
              <a:t>AUDIRORIA EXTERNA</a:t>
            </a:r>
            <a:endParaRPr lang="es-SV" dirty="0"/>
          </a:p>
          <a:p>
            <a:r>
              <a:rPr lang="es-MX" dirty="0"/>
              <a:t>Nota: contratación externa</a:t>
            </a:r>
          </a:p>
          <a:p>
            <a:endParaRPr lang="es-SV" dirty="0"/>
          </a:p>
          <a:p>
            <a:r>
              <a:rPr lang="es-MX" b="1" dirty="0"/>
              <a:t>AUDITORIA INTERNA</a:t>
            </a:r>
            <a:endParaRPr lang="es-SV" dirty="0"/>
          </a:p>
          <a:p>
            <a:r>
              <a:rPr lang="es-MX" dirty="0"/>
              <a:t>Encargado de auditar el funcionamiento de las diferentes unidades que conforman la Municipalidad.</a:t>
            </a:r>
            <a:endParaRPr lang="es-SV" dirty="0"/>
          </a:p>
          <a:p>
            <a:r>
              <a:rPr lang="es-MX" dirty="0"/>
              <a:t>Mujeres: 00</a:t>
            </a:r>
            <a:endParaRPr lang="es-SV" dirty="0"/>
          </a:p>
          <a:p>
            <a:r>
              <a:rPr lang="es-MX" dirty="0"/>
              <a:t>Hombres: 01</a:t>
            </a:r>
          </a:p>
          <a:p>
            <a:endParaRPr lang="es-SV" dirty="0"/>
          </a:p>
          <a:p>
            <a:r>
              <a:rPr lang="es-MX" b="1" dirty="0"/>
              <a:t>DESPACHO MUNICIPAL</a:t>
            </a:r>
            <a:endParaRPr lang="es-SV" dirty="0"/>
          </a:p>
          <a:p>
            <a:r>
              <a:rPr lang="es-MX" dirty="0"/>
              <a:t>Miembro del Concejo Municipal y Jefe Administrativo</a:t>
            </a:r>
            <a:endParaRPr lang="es-SV" dirty="0"/>
          </a:p>
          <a:p>
            <a:r>
              <a:rPr lang="es-MX" dirty="0"/>
              <a:t>Mujeres: 00</a:t>
            </a:r>
            <a:endParaRPr lang="es-SV" dirty="0"/>
          </a:p>
          <a:p>
            <a:r>
              <a:rPr lang="es-MX" dirty="0"/>
              <a:t>Hombres: 01</a:t>
            </a:r>
          </a:p>
          <a:p>
            <a:endParaRPr lang="es-SV" dirty="0"/>
          </a:p>
          <a:p>
            <a:r>
              <a:rPr lang="es-MX" b="1" dirty="0"/>
              <a:t>RECURSOS HUMANOS </a:t>
            </a:r>
            <a:endParaRPr lang="es-SV" dirty="0"/>
          </a:p>
          <a:p>
            <a:r>
              <a:rPr lang="es-MX" dirty="0"/>
              <a:t>Verificación de que el personal este realizando sus funciones</a:t>
            </a:r>
            <a:endParaRPr lang="es-SV" dirty="0"/>
          </a:p>
          <a:p>
            <a:r>
              <a:rPr lang="es-MX" dirty="0"/>
              <a:t>Mujeres: 01</a:t>
            </a:r>
            <a:endParaRPr lang="es-SV" dirty="0"/>
          </a:p>
          <a:p>
            <a:r>
              <a:rPr lang="es-MX" dirty="0"/>
              <a:t>Hombres: 00</a:t>
            </a:r>
          </a:p>
          <a:p>
            <a:endParaRPr lang="es-SV" dirty="0"/>
          </a:p>
          <a:p>
            <a:r>
              <a:rPr lang="es-MX" b="1" dirty="0"/>
              <a:t>CAM</a:t>
            </a:r>
            <a:endParaRPr lang="es-SV" dirty="0"/>
          </a:p>
          <a:p>
            <a:r>
              <a:rPr lang="es-MX" dirty="0"/>
              <a:t>Cuerpo de agentes municipales /brindar seguridad y resguardo a los bienes de la municipalidad</a:t>
            </a:r>
            <a:endParaRPr lang="es-SV" dirty="0"/>
          </a:p>
          <a:p>
            <a:r>
              <a:rPr lang="es-MX" dirty="0"/>
              <a:t>Mujeres: 01</a:t>
            </a:r>
          </a:p>
          <a:p>
            <a:r>
              <a:rPr lang="es-MX" dirty="0"/>
              <a:t>Hombres: 12</a:t>
            </a:r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32969702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B71F4AC-EA4D-4839-8170-F2523E219C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161" y="358602"/>
            <a:ext cx="11522869" cy="6585809"/>
          </a:xfrm>
        </p:spPr>
        <p:txBody>
          <a:bodyPr>
            <a:normAutofit fontScale="40000" lnSpcReduction="20000"/>
          </a:bodyPr>
          <a:lstStyle/>
          <a:p>
            <a:r>
              <a:rPr lang="es-MX" b="1" dirty="0"/>
              <a:t>RMCAM</a:t>
            </a:r>
            <a:endParaRPr lang="es-SV" dirty="0"/>
          </a:p>
          <a:p>
            <a:r>
              <a:rPr lang="es-MX" dirty="0"/>
              <a:t>Registro Municipal de la Carrera Administrativa Municipal</a:t>
            </a:r>
            <a:endParaRPr lang="es-SV" dirty="0"/>
          </a:p>
          <a:p>
            <a:r>
              <a:rPr lang="es-MX" dirty="0"/>
              <a:t>Mujeres: 01</a:t>
            </a:r>
            <a:endParaRPr lang="es-SV" dirty="0"/>
          </a:p>
          <a:p>
            <a:r>
              <a:rPr lang="es-MX" dirty="0"/>
              <a:t>Hombres: 00</a:t>
            </a:r>
          </a:p>
          <a:p>
            <a:endParaRPr lang="es-SV" dirty="0"/>
          </a:p>
          <a:p>
            <a:r>
              <a:rPr lang="es-MX" b="1" dirty="0"/>
              <a:t>RECEPCION </a:t>
            </a:r>
            <a:endParaRPr lang="es-SV" dirty="0"/>
          </a:p>
          <a:p>
            <a:r>
              <a:rPr lang="es-MX" dirty="0"/>
              <a:t>Recibir ciudadanos que vistan despacho municipal y Decepcionar  documentación que viene para la municipalidad.</a:t>
            </a:r>
            <a:endParaRPr lang="es-SV" dirty="0"/>
          </a:p>
          <a:p>
            <a:r>
              <a:rPr lang="es-MX" dirty="0"/>
              <a:t>Mujeres: 01</a:t>
            </a:r>
            <a:endParaRPr lang="es-SV" dirty="0"/>
          </a:p>
          <a:p>
            <a:r>
              <a:rPr lang="es-MX" dirty="0"/>
              <a:t>Hombres: 00</a:t>
            </a:r>
          </a:p>
          <a:p>
            <a:endParaRPr lang="es-MX" dirty="0"/>
          </a:p>
          <a:p>
            <a:r>
              <a:rPr lang="es-MX" b="1" dirty="0"/>
              <a:t>DEPORTES</a:t>
            </a:r>
            <a:endParaRPr lang="es-SV" dirty="0"/>
          </a:p>
          <a:p>
            <a:r>
              <a:rPr lang="es-MX" dirty="0"/>
              <a:t>Encargados de velar por el sano esparcimiento y el deporte </a:t>
            </a:r>
            <a:endParaRPr lang="es-SV" dirty="0"/>
          </a:p>
          <a:p>
            <a:r>
              <a:rPr lang="es-MX" dirty="0"/>
              <a:t>Mujeres: 00</a:t>
            </a:r>
            <a:endParaRPr lang="es-SV" dirty="0"/>
          </a:p>
          <a:p>
            <a:r>
              <a:rPr lang="es-MX" dirty="0"/>
              <a:t>Hombres: 01</a:t>
            </a:r>
          </a:p>
          <a:p>
            <a:endParaRPr lang="es-SV" dirty="0"/>
          </a:p>
          <a:p>
            <a:r>
              <a:rPr lang="es-MX" b="1" dirty="0"/>
              <a:t>UNIDAD MUNICIPAL DE LA MUJER</a:t>
            </a:r>
            <a:endParaRPr lang="es-SV" dirty="0"/>
          </a:p>
          <a:p>
            <a:r>
              <a:rPr lang="es-MX" dirty="0"/>
              <a:t>Coordinar y brindar asesoramiento para  la no violencia o violencia intrafamiliar en pro de las mujeres.</a:t>
            </a:r>
            <a:endParaRPr lang="es-SV" dirty="0"/>
          </a:p>
          <a:p>
            <a:r>
              <a:rPr lang="es-MX" dirty="0"/>
              <a:t>Mujeres: 01</a:t>
            </a:r>
            <a:endParaRPr lang="es-SV" dirty="0"/>
          </a:p>
          <a:p>
            <a:r>
              <a:rPr lang="es-MX" dirty="0"/>
              <a:t>Hombres: 00</a:t>
            </a:r>
          </a:p>
          <a:p>
            <a:endParaRPr lang="es-SV" dirty="0"/>
          </a:p>
          <a:p>
            <a:r>
              <a:rPr lang="es-MX" b="1" dirty="0"/>
              <a:t>UNIDAD DE NIÑEZ, ADOLESCENCIA Y JUVENTUD</a:t>
            </a:r>
            <a:endParaRPr lang="es-SV" dirty="0"/>
          </a:p>
          <a:p>
            <a:r>
              <a:rPr lang="es-MX" dirty="0"/>
              <a:t>Buscar mecanismos de apoyo y fortalecimiento a la niñez</a:t>
            </a:r>
            <a:endParaRPr lang="es-SV" dirty="0"/>
          </a:p>
          <a:p>
            <a:r>
              <a:rPr lang="es-MX" dirty="0"/>
              <a:t>Mujeres: 01</a:t>
            </a:r>
            <a:endParaRPr lang="es-SV" dirty="0"/>
          </a:p>
          <a:p>
            <a:r>
              <a:rPr lang="es-MX" dirty="0"/>
              <a:t>Hombres: 00</a:t>
            </a:r>
            <a:endParaRPr lang="es-SV" dirty="0"/>
          </a:p>
          <a:p>
            <a:endParaRPr lang="es-SV" dirty="0"/>
          </a:p>
          <a:p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16282080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E1B7556-7772-40AA-9253-D1988A517D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161" y="286594"/>
            <a:ext cx="11522869" cy="6657817"/>
          </a:xfrm>
        </p:spPr>
        <p:txBody>
          <a:bodyPr>
            <a:normAutofit fontScale="32500" lnSpcReduction="20000"/>
          </a:bodyPr>
          <a:lstStyle/>
          <a:p>
            <a:r>
              <a:rPr lang="es-MX" b="1" dirty="0"/>
              <a:t>COMUNICACIONES, PROMOCIÓN SOCIAL Y PARTICIPACIÓN CIUDADANA.</a:t>
            </a:r>
            <a:endParaRPr lang="es-SV" dirty="0"/>
          </a:p>
          <a:p>
            <a:r>
              <a:rPr lang="es-MX" dirty="0"/>
              <a:t>Relación directa  con las comunidades y Logistica de eventos culturales </a:t>
            </a:r>
            <a:endParaRPr lang="es-SV" dirty="0"/>
          </a:p>
          <a:p>
            <a:r>
              <a:rPr lang="es-MX" dirty="0"/>
              <a:t>Mujeres: 01</a:t>
            </a:r>
            <a:endParaRPr lang="es-SV" dirty="0"/>
          </a:p>
          <a:p>
            <a:r>
              <a:rPr lang="es-MX" dirty="0"/>
              <a:t>Hombres: 02</a:t>
            </a:r>
          </a:p>
          <a:p>
            <a:endParaRPr lang="es-SV" dirty="0"/>
          </a:p>
          <a:p>
            <a:r>
              <a:rPr lang="es-MX" b="1" dirty="0"/>
              <a:t>GERENCIA ADMINISTRATIVA</a:t>
            </a:r>
            <a:endParaRPr lang="es-SV" dirty="0"/>
          </a:p>
          <a:p>
            <a:r>
              <a:rPr lang="es-MX" dirty="0"/>
              <a:t>Ad-honorem </a:t>
            </a:r>
            <a:endParaRPr lang="es-SV" dirty="0"/>
          </a:p>
          <a:p>
            <a:r>
              <a:rPr lang="es-MX" dirty="0"/>
              <a:t>Mujeres: 00</a:t>
            </a:r>
          </a:p>
          <a:p>
            <a:r>
              <a:rPr lang="es-MX" dirty="0"/>
              <a:t>Hombres: 00</a:t>
            </a:r>
          </a:p>
          <a:p>
            <a:endParaRPr lang="es-SV" dirty="0"/>
          </a:p>
          <a:p>
            <a:r>
              <a:rPr lang="es-MX" b="1" dirty="0"/>
              <a:t>PRESUPUESTO: </a:t>
            </a:r>
            <a:r>
              <a:rPr lang="es-MX" dirty="0"/>
              <a:t>Manejo del presupuesto institucional</a:t>
            </a:r>
            <a:endParaRPr lang="es-SV" dirty="0"/>
          </a:p>
          <a:p>
            <a:r>
              <a:rPr lang="es-MX" dirty="0"/>
              <a:t>Mujeres: 01</a:t>
            </a:r>
          </a:p>
          <a:p>
            <a:r>
              <a:rPr lang="es-MX" dirty="0"/>
              <a:t>Hombres: 00</a:t>
            </a:r>
          </a:p>
          <a:p>
            <a:endParaRPr lang="es-SV" dirty="0"/>
          </a:p>
          <a:p>
            <a:r>
              <a:rPr lang="es-MX" b="1" dirty="0"/>
              <a:t>INFORMÁTICA</a:t>
            </a:r>
            <a:endParaRPr lang="es-SV" dirty="0"/>
          </a:p>
          <a:p>
            <a:r>
              <a:rPr lang="es-MX" dirty="0"/>
              <a:t> Sistemas de funcionamiento  y redes de la municipalidad</a:t>
            </a:r>
            <a:endParaRPr lang="es-SV" dirty="0"/>
          </a:p>
          <a:p>
            <a:r>
              <a:rPr lang="es-MX" dirty="0"/>
              <a:t>Mujeres: 00</a:t>
            </a:r>
            <a:endParaRPr lang="es-SV" dirty="0"/>
          </a:p>
          <a:p>
            <a:r>
              <a:rPr lang="es-MX" dirty="0"/>
              <a:t>Hombres: 01</a:t>
            </a:r>
          </a:p>
          <a:p>
            <a:endParaRPr lang="es-SV" dirty="0"/>
          </a:p>
          <a:p>
            <a:r>
              <a:rPr lang="es-MX" b="1" dirty="0"/>
              <a:t>CATASTRO</a:t>
            </a:r>
            <a:endParaRPr lang="es-SV" dirty="0"/>
          </a:p>
          <a:p>
            <a:r>
              <a:rPr lang="es-MX" dirty="0"/>
              <a:t>Calificación de inmuebles y negocios</a:t>
            </a:r>
            <a:endParaRPr lang="es-SV" dirty="0"/>
          </a:p>
          <a:p>
            <a:r>
              <a:rPr lang="es-MX" dirty="0"/>
              <a:t>Mujeres: 01</a:t>
            </a:r>
            <a:endParaRPr lang="es-SV" dirty="0"/>
          </a:p>
          <a:p>
            <a:r>
              <a:rPr lang="es-MX" dirty="0"/>
              <a:t>Hombres:00</a:t>
            </a:r>
          </a:p>
          <a:p>
            <a:endParaRPr lang="es-SV" dirty="0"/>
          </a:p>
          <a:p>
            <a:r>
              <a:rPr lang="es-MX" b="1" dirty="0"/>
              <a:t>CUENTAS CORRIENTES</a:t>
            </a:r>
            <a:endParaRPr lang="es-SV" dirty="0"/>
          </a:p>
          <a:p>
            <a:r>
              <a:rPr lang="es-MX" dirty="0"/>
              <a:t>Cobro de tributos</a:t>
            </a:r>
            <a:endParaRPr lang="es-SV" dirty="0"/>
          </a:p>
          <a:p>
            <a:r>
              <a:rPr lang="es-MX" dirty="0"/>
              <a:t>Mujeres: 00</a:t>
            </a:r>
            <a:endParaRPr lang="es-SV" dirty="0"/>
          </a:p>
          <a:p>
            <a:r>
              <a:rPr lang="es-MX" dirty="0"/>
              <a:t>Hombres: 01</a:t>
            </a:r>
          </a:p>
          <a:p>
            <a:endParaRPr lang="es-SV" dirty="0"/>
          </a:p>
          <a:p>
            <a:r>
              <a:rPr lang="es-MX" b="1" dirty="0"/>
              <a:t>RECUPERACIÓN DE MORA</a:t>
            </a:r>
            <a:endParaRPr lang="es-SV" dirty="0"/>
          </a:p>
          <a:p>
            <a:r>
              <a:rPr lang="es-MX" dirty="0"/>
              <a:t>Cobro de tributos en mora</a:t>
            </a:r>
            <a:endParaRPr lang="es-SV" dirty="0"/>
          </a:p>
          <a:p>
            <a:r>
              <a:rPr lang="es-MX" dirty="0"/>
              <a:t>Mujeres: 00</a:t>
            </a:r>
            <a:endParaRPr lang="es-SV" dirty="0"/>
          </a:p>
          <a:p>
            <a:r>
              <a:rPr lang="es-MX" dirty="0"/>
              <a:t>Hombres: 02</a:t>
            </a:r>
            <a:endParaRPr lang="es-SV" dirty="0"/>
          </a:p>
          <a:p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41406993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03E1EFF-E987-4B49-BDED-3C4DD75459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161" y="502618"/>
            <a:ext cx="11522869" cy="6441793"/>
          </a:xfrm>
        </p:spPr>
        <p:txBody>
          <a:bodyPr>
            <a:normAutofit fontScale="32500" lnSpcReduction="20000"/>
          </a:bodyPr>
          <a:lstStyle/>
          <a:p>
            <a:r>
              <a:rPr lang="es-MX" b="1" dirty="0"/>
              <a:t>REGISTRO DEL ESTADO FAMILIAR</a:t>
            </a:r>
            <a:endParaRPr lang="es-SV" dirty="0"/>
          </a:p>
          <a:p>
            <a:r>
              <a:rPr lang="es-MX" dirty="0"/>
              <a:t>Registro de asentamiento y demás trámites legales de personas naturales </a:t>
            </a:r>
            <a:endParaRPr lang="es-SV" dirty="0"/>
          </a:p>
          <a:p>
            <a:r>
              <a:rPr lang="es-MX" dirty="0"/>
              <a:t>Mujeres: 05</a:t>
            </a:r>
            <a:endParaRPr lang="es-SV" dirty="0"/>
          </a:p>
          <a:p>
            <a:r>
              <a:rPr lang="es-MX" dirty="0"/>
              <a:t>Hombres: 00</a:t>
            </a:r>
          </a:p>
          <a:p>
            <a:endParaRPr lang="es-SV" dirty="0"/>
          </a:p>
          <a:p>
            <a:r>
              <a:rPr lang="es-MX" b="1" dirty="0"/>
              <a:t>ACTIVO FIJO</a:t>
            </a:r>
            <a:endParaRPr lang="es-SV" dirty="0"/>
          </a:p>
          <a:p>
            <a:r>
              <a:rPr lang="es-MX" dirty="0"/>
              <a:t>Control de todos los bienes propiedad de la municipalidad</a:t>
            </a:r>
            <a:endParaRPr lang="es-SV" dirty="0"/>
          </a:p>
          <a:p>
            <a:r>
              <a:rPr lang="es-MX" dirty="0"/>
              <a:t>Mujeres: 00</a:t>
            </a:r>
            <a:endParaRPr lang="es-SV" dirty="0"/>
          </a:p>
          <a:p>
            <a:r>
              <a:rPr lang="es-MX" dirty="0"/>
              <a:t>Hombre: 01</a:t>
            </a:r>
          </a:p>
          <a:p>
            <a:endParaRPr lang="es-SV" dirty="0"/>
          </a:p>
          <a:p>
            <a:r>
              <a:rPr lang="es-MX" b="1" dirty="0"/>
              <a:t>UNIDAD DE COMPRAS PUBLICAS</a:t>
            </a:r>
            <a:endParaRPr lang="es-SV" dirty="0"/>
          </a:p>
          <a:p>
            <a:r>
              <a:rPr lang="es-MX" dirty="0"/>
              <a:t>Encargadas de compras de la municipalidad</a:t>
            </a:r>
            <a:endParaRPr lang="es-SV" dirty="0"/>
          </a:p>
          <a:p>
            <a:r>
              <a:rPr lang="es-MX" dirty="0"/>
              <a:t>Mujeres: 00</a:t>
            </a:r>
            <a:endParaRPr lang="es-SV" dirty="0"/>
          </a:p>
          <a:p>
            <a:r>
              <a:rPr lang="es-MX" dirty="0"/>
              <a:t>Hombres: 02</a:t>
            </a:r>
          </a:p>
          <a:p>
            <a:endParaRPr lang="es-SV" dirty="0"/>
          </a:p>
          <a:p>
            <a:r>
              <a:rPr lang="es-MX" b="1" dirty="0"/>
              <a:t>TESORERÍA</a:t>
            </a:r>
            <a:endParaRPr lang="es-SV" dirty="0"/>
          </a:p>
          <a:p>
            <a:r>
              <a:rPr lang="es-MX" dirty="0"/>
              <a:t>Percibe ingresos y realiza pagos</a:t>
            </a:r>
            <a:endParaRPr lang="es-SV" dirty="0"/>
          </a:p>
          <a:p>
            <a:r>
              <a:rPr lang="es-MX" dirty="0"/>
              <a:t>Mujeres: 01</a:t>
            </a:r>
          </a:p>
          <a:p>
            <a:r>
              <a:rPr lang="es-MX" dirty="0"/>
              <a:t>Hombres: 02</a:t>
            </a:r>
          </a:p>
          <a:p>
            <a:endParaRPr lang="es-MX" dirty="0"/>
          </a:p>
          <a:p>
            <a:r>
              <a:rPr lang="es-MX" b="1" dirty="0"/>
              <a:t>CONTABILIDAD</a:t>
            </a:r>
            <a:endParaRPr lang="es-SV" dirty="0"/>
          </a:p>
          <a:p>
            <a:r>
              <a:rPr lang="es-MX" dirty="0"/>
              <a:t>Encargada de registro </a:t>
            </a:r>
            <a:endParaRPr lang="es-SV" dirty="0"/>
          </a:p>
          <a:p>
            <a:r>
              <a:rPr lang="es-MX" dirty="0"/>
              <a:t>Mujeres: 01</a:t>
            </a:r>
            <a:endParaRPr lang="es-SV" dirty="0"/>
          </a:p>
          <a:p>
            <a:r>
              <a:rPr lang="es-MX" dirty="0"/>
              <a:t>Hombres: 00</a:t>
            </a:r>
          </a:p>
          <a:p>
            <a:endParaRPr lang="es-SV" dirty="0"/>
          </a:p>
          <a:p>
            <a:r>
              <a:rPr lang="es-MX" b="1" dirty="0"/>
              <a:t>GANADERÍA </a:t>
            </a:r>
            <a:endParaRPr lang="es-SV" dirty="0"/>
          </a:p>
          <a:p>
            <a:r>
              <a:rPr lang="es-MX" dirty="0"/>
              <a:t>Encargado de tiangue</a:t>
            </a:r>
            <a:endParaRPr lang="es-SV" dirty="0"/>
          </a:p>
          <a:p>
            <a:r>
              <a:rPr lang="es-MX" dirty="0"/>
              <a:t>Mujeres: 01/ad-honorem</a:t>
            </a:r>
            <a:endParaRPr lang="es-SV" dirty="0"/>
          </a:p>
          <a:p>
            <a:r>
              <a:rPr lang="es-MX" dirty="0"/>
              <a:t>Hombre: 00</a:t>
            </a:r>
            <a:endParaRPr lang="es-SV" dirty="0"/>
          </a:p>
          <a:p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27474155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27B0BED-5B4A-4F8E-B62E-A4F8D57758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161" y="358602"/>
            <a:ext cx="11522869" cy="6585809"/>
          </a:xfrm>
        </p:spPr>
        <p:txBody>
          <a:bodyPr>
            <a:normAutofit fontScale="40000" lnSpcReduction="20000"/>
          </a:bodyPr>
          <a:lstStyle/>
          <a:p>
            <a:endParaRPr lang="es-SV" dirty="0"/>
          </a:p>
          <a:p>
            <a:pPr marL="0" indent="0">
              <a:buNone/>
            </a:pPr>
            <a:endParaRPr lang="es-SV" dirty="0"/>
          </a:p>
          <a:p>
            <a:r>
              <a:rPr lang="es-MX" b="1" dirty="0"/>
              <a:t>SERVICIOS MUNICIPALES </a:t>
            </a:r>
            <a:endParaRPr lang="es-SV" dirty="0"/>
          </a:p>
          <a:p>
            <a:r>
              <a:rPr lang="es-MX" dirty="0"/>
              <a:t>Incluye todas las unidades de campo.</a:t>
            </a:r>
            <a:endParaRPr lang="es-SV" dirty="0"/>
          </a:p>
          <a:p>
            <a:r>
              <a:rPr lang="es-MX" dirty="0"/>
              <a:t>Mujeres: 05</a:t>
            </a:r>
            <a:endParaRPr lang="es-SV" dirty="0"/>
          </a:p>
          <a:p>
            <a:r>
              <a:rPr lang="es-MX" dirty="0"/>
              <a:t>Hombres: 14</a:t>
            </a:r>
          </a:p>
          <a:p>
            <a:endParaRPr lang="es-SV" dirty="0"/>
          </a:p>
          <a:p>
            <a:r>
              <a:rPr lang="es-MX" b="1" dirty="0"/>
              <a:t>GESTION DOCUMENTAL Y ARCHIVO</a:t>
            </a:r>
            <a:endParaRPr lang="es-SV" dirty="0"/>
          </a:p>
          <a:p>
            <a:r>
              <a:rPr lang="es-MX" dirty="0"/>
              <a:t>Resguardo de documentación de respaldo</a:t>
            </a:r>
            <a:endParaRPr lang="es-SV" dirty="0"/>
          </a:p>
          <a:p>
            <a:r>
              <a:rPr lang="es-MX" dirty="0"/>
              <a:t>Mujeres: 01</a:t>
            </a:r>
            <a:endParaRPr lang="es-SV" dirty="0"/>
          </a:p>
          <a:p>
            <a:r>
              <a:rPr lang="es-MX" dirty="0"/>
              <a:t>Hombres: 00</a:t>
            </a:r>
          </a:p>
          <a:p>
            <a:endParaRPr lang="es-SV" dirty="0"/>
          </a:p>
          <a:p>
            <a:r>
              <a:rPr lang="es-MX" b="1" dirty="0"/>
              <a:t>UNIDAD DE ACCESO A LA INFORMACIÓN PÚBLICA</a:t>
            </a:r>
            <a:endParaRPr lang="es-SV" dirty="0"/>
          </a:p>
          <a:p>
            <a:r>
              <a:rPr lang="es-MX" dirty="0"/>
              <a:t>Transparencia </a:t>
            </a:r>
            <a:endParaRPr lang="es-SV" dirty="0"/>
          </a:p>
          <a:p>
            <a:r>
              <a:rPr lang="es-MX" dirty="0"/>
              <a:t>Mujeres 01</a:t>
            </a:r>
            <a:endParaRPr lang="es-SV" dirty="0"/>
          </a:p>
          <a:p>
            <a:r>
              <a:rPr lang="es-MX" dirty="0"/>
              <a:t>Hombres: 0</a:t>
            </a:r>
          </a:p>
          <a:p>
            <a:endParaRPr lang="es-SV" dirty="0"/>
          </a:p>
          <a:p>
            <a:r>
              <a:rPr lang="es-MX" b="1" dirty="0"/>
              <a:t>BODEGA </a:t>
            </a:r>
            <a:endParaRPr lang="es-SV" dirty="0"/>
          </a:p>
          <a:p>
            <a:r>
              <a:rPr lang="es-MX" dirty="0"/>
              <a:t>Resguardo de bienes y productos adquiridos</a:t>
            </a:r>
            <a:endParaRPr lang="es-SV" dirty="0"/>
          </a:p>
          <a:p>
            <a:r>
              <a:rPr lang="es-MX" dirty="0"/>
              <a:t>Mujeres: 00</a:t>
            </a:r>
            <a:endParaRPr lang="es-SV" dirty="0"/>
          </a:p>
          <a:p>
            <a:r>
              <a:rPr lang="es-MX" dirty="0"/>
              <a:t>Hombres: 01</a:t>
            </a:r>
          </a:p>
          <a:p>
            <a:endParaRPr lang="es-SV" dirty="0"/>
          </a:p>
          <a:p>
            <a:r>
              <a:rPr lang="es-MX" b="1" dirty="0"/>
              <a:t>GESTIÓN y PROYECTO</a:t>
            </a:r>
            <a:endParaRPr lang="es-SV" dirty="0"/>
          </a:p>
          <a:p>
            <a:r>
              <a:rPr lang="es-MX" dirty="0"/>
              <a:t>Nota: En proceso de creación</a:t>
            </a:r>
            <a:endParaRPr lang="es-SV" dirty="0"/>
          </a:p>
          <a:p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356477198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485</TotalTime>
  <Words>684</Words>
  <Application>Microsoft Office PowerPoint</Application>
  <PresentationFormat>Personalizado</PresentationFormat>
  <Paragraphs>216</Paragraphs>
  <Slides>7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2" baseType="lpstr">
      <vt:lpstr>Arial</vt:lpstr>
      <vt:lpstr>Calibri</vt:lpstr>
      <vt:lpstr>Century Gothic</vt:lpstr>
      <vt:lpstr>Goudy Old Style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1</dc:creator>
  <cp:lastModifiedBy>RECURSOS HUMANOS</cp:lastModifiedBy>
  <cp:revision>14</cp:revision>
  <dcterms:created xsi:type="dcterms:W3CDTF">2019-12-02T19:35:13Z</dcterms:created>
  <dcterms:modified xsi:type="dcterms:W3CDTF">2023-10-26T16:41:36Z</dcterms:modified>
</cp:coreProperties>
</file>