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sldIdLst>
    <p:sldId id="256" r:id="rId5"/>
    <p:sldId id="262" r:id="rId6"/>
    <p:sldId id="261" r:id="rId7"/>
    <p:sldId id="258" r:id="rId8"/>
    <p:sldId id="259" r:id="rId9"/>
    <p:sldId id="260" r:id="rId10"/>
    <p:sldId id="257" r:id="rId11"/>
    <p:sldId id="263" r:id="rId12"/>
    <p:sldId id="264" r:id="rId13"/>
    <p:sldId id="265" r:id="rId14"/>
    <p:sldId id="266" r:id="rId15"/>
    <p:sldId id="267" r:id="rId16"/>
    <p:sldId id="268" r:id="rId17"/>
    <p:sldId id="269" r:id="rId18"/>
    <p:sldId id="270" r:id="rId19"/>
    <p:sldId id="271" r:id="rId20"/>
    <p:sldId id="272" r:id="rId21"/>
    <p:sldId id="273" r:id="rId22"/>
    <p:sldId id="301"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8" r:id="rId37"/>
    <p:sldId id="289" r:id="rId38"/>
    <p:sldId id="287" r:id="rId39"/>
    <p:sldId id="292" r:id="rId40"/>
    <p:sldId id="291" r:id="rId41"/>
    <p:sldId id="290" r:id="rId42"/>
    <p:sldId id="300" r:id="rId43"/>
    <p:sldId id="299" r:id="rId44"/>
    <p:sldId id="298" r:id="rId45"/>
    <p:sldId id="297" r:id="rId46"/>
    <p:sldId id="296" r:id="rId47"/>
    <p:sldId id="295" r:id="rId48"/>
    <p:sldId id="294" r:id="rId49"/>
    <p:sldId id="293" r:id="rId50"/>
    <p:sldId id="302" r:id="rId51"/>
  </p:sldIdLst>
  <p:sldSz cx="12192000" cy="6858000"/>
  <p:notesSz cx="6858000" cy="91440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oleObject" Target="file:///D:\GRAFICOS%20RENDICION%20DE%20CUENTA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INEDUCYT\Desktop\Libro1.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s-SV" sz="1050"/>
              <a:t>SITUACIÓN FINANCIERA </a:t>
            </a:r>
          </a:p>
          <a:p>
            <a:pPr>
              <a:defRPr sz="1050"/>
            </a:pPr>
            <a:r>
              <a:rPr lang="es-SV" sz="1050"/>
              <a:t>ENERO - DICIEMBRE 2022</a:t>
            </a:r>
          </a:p>
          <a:p>
            <a:pPr>
              <a:defRPr sz="1050"/>
            </a:pPr>
            <a:r>
              <a:rPr lang="es-SV" sz="1050"/>
              <a:t>FONDO</a:t>
            </a:r>
            <a:r>
              <a:rPr lang="es-SV" sz="1050" baseline="0"/>
              <a:t> COMUN</a:t>
            </a:r>
            <a:r>
              <a:rPr lang="es-SV" sz="1050"/>
              <a:t> </a:t>
            </a:r>
          </a:p>
        </c:rich>
      </c:tx>
      <c:overlay val="0"/>
      <c:spPr>
        <a:noFill/>
        <a:ln>
          <a:noFill/>
        </a:ln>
        <a:effectLst/>
      </c:spPr>
      <c:txPr>
        <a:bodyPr rot="0" spcFirstLastPara="1" vertOverflow="ellipsis" vert="horz" wrap="square" anchor="ctr" anchorCtr="1"/>
        <a:lstStyle/>
        <a:p>
          <a:pPr>
            <a:defRPr sz="105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SV"/>
        </a:p>
      </c:txPr>
    </c:title>
    <c:autoTitleDeleted val="0"/>
    <c:plotArea>
      <c:layout/>
      <c:barChart>
        <c:barDir val="col"/>
        <c:grouping val="percentStack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S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Hoja1!$A$86:$B$86</c:f>
              <c:strCache>
                <c:ptCount val="2"/>
                <c:pt idx="0">
                  <c:v>INGRESOS</c:v>
                </c:pt>
                <c:pt idx="1">
                  <c:v>EGRESOS</c:v>
                </c:pt>
              </c:strCache>
            </c:strRef>
          </c:cat>
          <c:val>
            <c:numRef>
              <c:f>Hoja1!$A$87:$B$87</c:f>
              <c:numCache>
                <c:formatCode>_("$"* #,##0.00_);_("$"* \(#,##0.00\);_("$"* "-"??_);_(@_)</c:formatCode>
                <c:ptCount val="2"/>
                <c:pt idx="0">
                  <c:v>4385012.17</c:v>
                </c:pt>
                <c:pt idx="1">
                  <c:v>4312282.46</c:v>
                </c:pt>
              </c:numCache>
            </c:numRef>
          </c:val>
          <c:extLst>
            <c:ext xmlns:c16="http://schemas.microsoft.com/office/drawing/2014/chart" uri="{C3380CC4-5D6E-409C-BE32-E72D297353CC}">
              <c16:uniqueId val="{00000000-47F5-474A-8120-0E8CA70FDE30}"/>
            </c:ext>
          </c:extLst>
        </c:ser>
        <c:dLbls>
          <c:showLegendKey val="0"/>
          <c:showVal val="0"/>
          <c:showCatName val="0"/>
          <c:showSerName val="0"/>
          <c:showPercent val="0"/>
          <c:showBubbleSize val="0"/>
        </c:dLbls>
        <c:gapWidth val="300"/>
        <c:axId val="545826840"/>
        <c:axId val="545817984"/>
      </c:barChart>
      <c:catAx>
        <c:axId val="54582684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SV"/>
          </a:p>
        </c:txPr>
        <c:crossAx val="545817984"/>
        <c:crosses val="autoZero"/>
        <c:auto val="1"/>
        <c:lblAlgn val="ctr"/>
        <c:lblOffset val="100"/>
        <c:noMultiLvlLbl val="0"/>
      </c:catAx>
      <c:valAx>
        <c:axId val="545817984"/>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SV"/>
          </a:p>
        </c:txPr>
        <c:crossAx val="5458268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S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s-SV" sz="1200" b="1" i="0" u="none" strike="noStrike" baseline="0">
                <a:effectLst/>
              </a:rPr>
              <a:t>INFORME DE TONELADAS DESECHOS SOLIDOS TRANSPORTADOS A MIDES Y GASTOS   DEL PERIODO 2022</a:t>
            </a:r>
            <a:endParaRPr lang="es-SV" sz="1200"/>
          </a:p>
        </c:rich>
      </c:tx>
      <c:overlay val="0"/>
      <c:spPr>
        <a:noFill/>
        <a:ln>
          <a:noFill/>
        </a:ln>
        <a:effectLst/>
      </c:spPr>
      <c:txPr>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SV"/>
        </a:p>
      </c:txPr>
    </c:title>
    <c:autoTitleDeleted val="0"/>
    <c:plotArea>
      <c:layout/>
      <c:lineChart>
        <c:grouping val="standard"/>
        <c:varyColors val="0"/>
        <c:ser>
          <c:idx val="0"/>
          <c:order val="0"/>
          <c:tx>
            <c:strRef>
              <c:f>Hoja1!$B$1</c:f>
              <c:strCache>
                <c:ptCount val="1"/>
                <c:pt idx="0">
                  <c:v>TONELADA</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s-SV"/>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Hoja1!$A$2:$A$13</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Hoja1!$B$2:$B$13</c:f>
              <c:numCache>
                <c:formatCode>General</c:formatCode>
                <c:ptCount val="12"/>
                <c:pt idx="0" formatCode="#,##0.00">
                  <c:v>1463.11</c:v>
                </c:pt>
                <c:pt idx="1">
                  <c:v>781.61</c:v>
                </c:pt>
                <c:pt idx="2" formatCode="#,##0.00">
                  <c:v>1719.4</c:v>
                </c:pt>
                <c:pt idx="3" formatCode="#,##0.00">
                  <c:v>1589.14</c:v>
                </c:pt>
                <c:pt idx="4" formatCode="#,##0.00">
                  <c:v>1882.64</c:v>
                </c:pt>
                <c:pt idx="5" formatCode="#,##0.00">
                  <c:v>1673.65</c:v>
                </c:pt>
                <c:pt idx="6" formatCode="#,##0.00">
                  <c:v>2112.9499999999998</c:v>
                </c:pt>
                <c:pt idx="7" formatCode="#,##0.00">
                  <c:v>1837.41</c:v>
                </c:pt>
                <c:pt idx="8" formatCode="#,##0.00">
                  <c:v>1972.15</c:v>
                </c:pt>
                <c:pt idx="9" formatCode="#,##0.00">
                  <c:v>1442.46</c:v>
                </c:pt>
                <c:pt idx="10" formatCode="#,##0.00">
                  <c:v>1691.75</c:v>
                </c:pt>
                <c:pt idx="11" formatCode="#,##0.00">
                  <c:v>1661.91</c:v>
                </c:pt>
              </c:numCache>
            </c:numRef>
          </c:val>
          <c:smooth val="0"/>
          <c:extLst>
            <c:ext xmlns:c16="http://schemas.microsoft.com/office/drawing/2014/chart" uri="{C3380CC4-5D6E-409C-BE32-E72D297353CC}">
              <c16:uniqueId val="{00000000-3760-4776-8C02-2D438B516F8F}"/>
            </c:ext>
          </c:extLst>
        </c:ser>
        <c:ser>
          <c:idx val="1"/>
          <c:order val="1"/>
          <c:tx>
            <c:strRef>
              <c:f>Hoja1!$C$1</c:f>
              <c:strCache>
                <c:ptCount val="1"/>
                <c:pt idx="0">
                  <c:v>TOTAL, GASTO</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lt1">
                        <a:lumMod val="85000"/>
                      </a:schemeClr>
                    </a:solidFill>
                    <a:latin typeface="+mn-lt"/>
                    <a:ea typeface="+mn-ea"/>
                    <a:cs typeface="+mn-cs"/>
                  </a:defRPr>
                </a:pPr>
                <a:endParaRPr lang="es-SV"/>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Hoja1!$A$2:$A$13</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Hoja1!$C$2:$C$13</c:f>
              <c:numCache>
                <c:formatCode>"$"#,##0.00_);[Red]\("$"#,##0.00\)</c:formatCode>
                <c:ptCount val="12"/>
                <c:pt idx="0">
                  <c:v>36065.9</c:v>
                </c:pt>
                <c:pt idx="1">
                  <c:v>19266.93</c:v>
                </c:pt>
                <c:pt idx="2">
                  <c:v>39924</c:v>
                </c:pt>
                <c:pt idx="3">
                  <c:v>36899.83</c:v>
                </c:pt>
                <c:pt idx="4">
                  <c:v>43714.9</c:v>
                </c:pt>
                <c:pt idx="5">
                  <c:v>38862.85</c:v>
                </c:pt>
                <c:pt idx="6">
                  <c:v>52083.98</c:v>
                </c:pt>
                <c:pt idx="7">
                  <c:v>45292.9</c:v>
                </c:pt>
                <c:pt idx="8">
                  <c:v>48613.5</c:v>
                </c:pt>
                <c:pt idx="9">
                  <c:v>35556.39</c:v>
                </c:pt>
                <c:pt idx="10">
                  <c:v>41701.64</c:v>
                </c:pt>
                <c:pt idx="11">
                  <c:v>40966.57</c:v>
                </c:pt>
              </c:numCache>
            </c:numRef>
          </c:val>
          <c:smooth val="0"/>
          <c:extLst>
            <c:ext xmlns:c16="http://schemas.microsoft.com/office/drawing/2014/chart" uri="{C3380CC4-5D6E-409C-BE32-E72D297353CC}">
              <c16:uniqueId val="{00000001-3760-4776-8C02-2D438B516F8F}"/>
            </c:ext>
          </c:extLst>
        </c:ser>
        <c:dLbls>
          <c:dLblPos val="t"/>
          <c:showLegendKey val="0"/>
          <c:showVal val="1"/>
          <c:showCatName val="0"/>
          <c:showSerName val="0"/>
          <c:showPercent val="0"/>
          <c:showBubbleSize val="0"/>
        </c:dLbls>
        <c:hiLowLines>
          <c:spPr>
            <a:ln w="9525">
              <a:solidFill>
                <a:schemeClr val="lt1">
                  <a:lumMod val="95000"/>
                  <a:alpha val="54000"/>
                </a:schemeClr>
              </a:solidFill>
              <a:prstDash val="dash"/>
            </a:ln>
            <a:effectLst/>
          </c:spPr>
        </c:hiLowLines>
        <c:smooth val="0"/>
        <c:axId val="296915392"/>
        <c:axId val="349120032"/>
      </c:lineChart>
      <c:catAx>
        <c:axId val="296915392"/>
        <c:scaling>
          <c:orientation val="minMax"/>
        </c:scaling>
        <c:delete val="0"/>
        <c:axPos val="b"/>
        <c:title>
          <c:tx>
            <c:rich>
              <a:bodyPr rot="0" spcFirstLastPara="1" vertOverflow="ellipsis" vert="horz" wrap="square" anchor="ctr" anchorCtr="1"/>
              <a:lstStyle/>
              <a:p>
                <a:pPr>
                  <a:defRPr sz="1400" b="1" i="0" u="none" strike="noStrike" kern="1200" cap="all" baseline="0">
                    <a:solidFill>
                      <a:schemeClr val="lt1">
                        <a:lumMod val="85000"/>
                      </a:schemeClr>
                    </a:solidFill>
                    <a:latin typeface="+mn-lt"/>
                    <a:ea typeface="+mn-ea"/>
                    <a:cs typeface="+mn-cs"/>
                  </a:defRPr>
                </a:pPr>
                <a:r>
                  <a:rPr lang="es-SV" sz="1400" dirty="0"/>
                  <a:t>total toneladas = 19,828.17</a:t>
                </a:r>
              </a:p>
              <a:p>
                <a:pPr>
                  <a:defRPr sz="1400"/>
                </a:pPr>
                <a:r>
                  <a:rPr lang="es-SV" sz="1400" dirty="0"/>
                  <a:t>total gasto = $481,707.93</a:t>
                </a:r>
              </a:p>
            </c:rich>
          </c:tx>
          <c:overlay val="0"/>
          <c:spPr>
            <a:noFill/>
            <a:ln>
              <a:noFill/>
            </a:ln>
            <a:effectLst/>
          </c:spPr>
          <c:txPr>
            <a:bodyPr rot="0" spcFirstLastPara="1" vertOverflow="ellipsis" vert="horz" wrap="square" anchor="ctr" anchorCtr="1"/>
            <a:lstStyle/>
            <a:p>
              <a:pPr>
                <a:defRPr sz="1400" b="1" i="0" u="none" strike="noStrike" kern="1200" cap="all" baseline="0">
                  <a:solidFill>
                    <a:schemeClr val="lt1">
                      <a:lumMod val="85000"/>
                    </a:schemeClr>
                  </a:solidFill>
                  <a:latin typeface="+mn-lt"/>
                  <a:ea typeface="+mn-ea"/>
                  <a:cs typeface="+mn-cs"/>
                </a:defRPr>
              </a:pPr>
              <a:endParaRPr lang="es-SV"/>
            </a:p>
          </c:txPr>
        </c:title>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SV"/>
          </a:p>
        </c:txPr>
        <c:crossAx val="349120032"/>
        <c:crosses val="autoZero"/>
        <c:auto val="1"/>
        <c:lblAlgn val="ctr"/>
        <c:lblOffset val="100"/>
        <c:noMultiLvlLbl val="0"/>
      </c:catAx>
      <c:valAx>
        <c:axId val="34912003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SV"/>
          </a:p>
        </c:txPr>
        <c:crossAx val="29691539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s-S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SV"/>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s-SV"/>
              <a:t>Gasto en mantenimiento preventivo y correctivo de la flota vehicular municipal de recolección de desechos sólidos y equipamiento de taller</a:t>
            </a:r>
            <a:r>
              <a:rPr lang="en-US"/>
              <a:t> </a:t>
            </a:r>
          </a:p>
        </c:rich>
      </c:tx>
      <c:overlay val="0"/>
      <c:spPr>
        <a:noFill/>
        <a:ln>
          <a:noFill/>
        </a:ln>
        <a:effectLst/>
      </c:spPr>
      <c:txPr>
        <a:bodyPr rot="0" spcFirstLastPara="1" vertOverflow="ellipsis" vert="horz" wrap="square" anchor="ctr" anchorCtr="1"/>
        <a:lstStyle/>
        <a:p>
          <a:pPr>
            <a:defRPr sz="168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SV"/>
        </a:p>
      </c:txPr>
    </c:title>
    <c:autoTitleDeleted val="0"/>
    <c:plotArea>
      <c:layout/>
      <c:lineChart>
        <c:grouping val="standard"/>
        <c:varyColors val="0"/>
        <c:ser>
          <c:idx val="0"/>
          <c:order val="0"/>
          <c:tx>
            <c:strRef>
              <c:f>Hoja1!$B$41</c:f>
              <c:strCache>
                <c:ptCount val="1"/>
                <c:pt idx="0">
                  <c:v>MONTO </c:v>
                </c:pt>
              </c:strCache>
            </c:strRef>
          </c:tx>
          <c:spPr>
            <a:ln w="34925" cap="rnd">
              <a:solidFill>
                <a:schemeClr val="accent6"/>
              </a:solidFill>
              <a:round/>
            </a:ln>
            <a:effectLst>
              <a:outerShdw blurRad="57150" dist="19050" dir="5400000" algn="ctr" rotWithShape="0">
                <a:srgbClr val="000000">
                  <a:alpha val="63000"/>
                </a:srgbClr>
              </a:outerShdw>
            </a:effectLst>
          </c:spPr>
          <c:marker>
            <c:symbol val="none"/>
          </c:marker>
          <c:cat>
            <c:strRef>
              <c:f>Hoja1!$A$42:$A$50</c:f>
              <c:strCache>
                <c:ptCount val="9"/>
                <c:pt idx="0">
                  <c:v>ABRIL</c:v>
                </c:pt>
                <c:pt idx="1">
                  <c:v>MAYO </c:v>
                </c:pt>
                <c:pt idx="2">
                  <c:v>JUNIO</c:v>
                </c:pt>
                <c:pt idx="3">
                  <c:v>JULIO</c:v>
                </c:pt>
                <c:pt idx="4">
                  <c:v>AGOSTO</c:v>
                </c:pt>
                <c:pt idx="5">
                  <c:v>SEPTIEMBRE </c:v>
                </c:pt>
                <c:pt idx="6">
                  <c:v>OCTUBRE </c:v>
                </c:pt>
                <c:pt idx="7">
                  <c:v>NOVIEMBRE </c:v>
                </c:pt>
                <c:pt idx="8">
                  <c:v>DICIEMBRE </c:v>
                </c:pt>
              </c:strCache>
            </c:strRef>
          </c:cat>
          <c:val>
            <c:numRef>
              <c:f>Hoja1!$B$42:$B$50</c:f>
              <c:numCache>
                <c:formatCode>"$"#,##0.00_);[Red]\("$"#,##0.00\)</c:formatCode>
                <c:ptCount val="9"/>
                <c:pt idx="0">
                  <c:v>26642.31</c:v>
                </c:pt>
                <c:pt idx="1">
                  <c:v>5974.65</c:v>
                </c:pt>
                <c:pt idx="2">
                  <c:v>11535.38</c:v>
                </c:pt>
                <c:pt idx="3">
                  <c:v>6940</c:v>
                </c:pt>
                <c:pt idx="4">
                  <c:v>14412.19</c:v>
                </c:pt>
                <c:pt idx="5">
                  <c:v>3467.38</c:v>
                </c:pt>
                <c:pt idx="6">
                  <c:v>3828.44</c:v>
                </c:pt>
                <c:pt idx="7">
                  <c:v>15000</c:v>
                </c:pt>
                <c:pt idx="8">
                  <c:v>448.61</c:v>
                </c:pt>
              </c:numCache>
            </c:numRef>
          </c:val>
          <c:smooth val="0"/>
          <c:extLst>
            <c:ext xmlns:c16="http://schemas.microsoft.com/office/drawing/2014/chart" uri="{C3380CC4-5D6E-409C-BE32-E72D297353CC}">
              <c16:uniqueId val="{00000000-3D5C-4D49-B502-0FE12B0A9F8D}"/>
            </c:ext>
          </c:extLst>
        </c:ser>
        <c:dLbls>
          <c:showLegendKey val="0"/>
          <c:showVal val="0"/>
          <c:showCatName val="0"/>
          <c:showSerName val="0"/>
          <c:showPercent val="0"/>
          <c:showBubbleSize val="0"/>
        </c:dLbls>
        <c:smooth val="0"/>
        <c:axId val="301877168"/>
        <c:axId val="295647168"/>
      </c:lineChart>
      <c:catAx>
        <c:axId val="301877168"/>
        <c:scaling>
          <c:orientation val="minMax"/>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1400" b="1" i="0" u="none" strike="noStrike" kern="1200" cap="all" baseline="0">
                    <a:solidFill>
                      <a:schemeClr val="lt1">
                        <a:lumMod val="85000"/>
                      </a:schemeClr>
                    </a:solidFill>
                    <a:latin typeface="+mn-lt"/>
                    <a:ea typeface="+mn-ea"/>
                    <a:cs typeface="+mn-cs"/>
                  </a:defRPr>
                </a:pPr>
                <a:r>
                  <a:rPr lang="es-SV"/>
                  <a:t>TOTAL GASTOS DE MANTENIMIENTO=$88,248.96 </a:t>
                </a:r>
              </a:p>
            </c:rich>
          </c:tx>
          <c:layout>
            <c:manualLayout>
              <c:xMode val="edge"/>
              <c:yMode val="edge"/>
              <c:x val="0.37743567225199509"/>
              <c:y val="0.92630747610364572"/>
            </c:manualLayout>
          </c:layout>
          <c:overlay val="0"/>
          <c:spPr>
            <a:noFill/>
            <a:ln>
              <a:noFill/>
            </a:ln>
            <a:effectLst/>
          </c:spPr>
          <c:txPr>
            <a:bodyPr rot="0" spcFirstLastPara="1" vertOverflow="ellipsis" vert="horz" wrap="square" anchor="ctr" anchorCtr="1"/>
            <a:lstStyle/>
            <a:p>
              <a:pPr>
                <a:defRPr sz="1400" b="1" i="0" u="none" strike="noStrike" kern="1200" cap="all" baseline="0">
                  <a:solidFill>
                    <a:schemeClr val="lt1">
                      <a:lumMod val="85000"/>
                    </a:schemeClr>
                  </a:solidFill>
                  <a:latin typeface="+mn-lt"/>
                  <a:ea typeface="+mn-ea"/>
                  <a:cs typeface="+mn-cs"/>
                </a:defRPr>
              </a:pPr>
              <a:endParaRPr lang="es-SV"/>
            </a:p>
          </c:txPr>
        </c:title>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s-SV"/>
          </a:p>
        </c:txPr>
        <c:crossAx val="295647168"/>
        <c:crosses val="autoZero"/>
        <c:auto val="1"/>
        <c:lblAlgn val="ctr"/>
        <c:lblOffset val="100"/>
        <c:noMultiLvlLbl val="0"/>
      </c:catAx>
      <c:valAx>
        <c:axId val="295647168"/>
        <c:scaling>
          <c:orientation val="minMax"/>
        </c:scaling>
        <c:delete val="0"/>
        <c:axPos val="l"/>
        <c:majorGridlines>
          <c:spPr>
            <a:ln w="9525" cap="flat" cmpd="sng" algn="ctr">
              <a:solidFill>
                <a:schemeClr val="lt1">
                  <a:lumMod val="95000"/>
                  <a:alpha val="10000"/>
                </a:schemeClr>
              </a:solidFill>
              <a:round/>
            </a:ln>
            <a:effectLst/>
          </c:spPr>
        </c:majorGridlines>
        <c:minorGridlines>
          <c:spPr>
            <a:ln>
              <a:solidFill>
                <a:schemeClr val="lt1">
                  <a:lumMod val="95000"/>
                  <a:alpha val="5000"/>
                </a:schemeClr>
              </a:solidFill>
            </a:ln>
            <a:effectLst/>
          </c:spPr>
        </c:minorGridlines>
        <c:title>
          <c:tx>
            <c:rich>
              <a:bodyPr rot="-5400000" spcFirstLastPara="1" vertOverflow="ellipsis" vert="horz" wrap="square" anchor="ctr" anchorCtr="1"/>
              <a:lstStyle/>
              <a:p>
                <a:pPr>
                  <a:defRPr sz="1400" b="1" i="0" u="none" strike="noStrike" kern="1200" cap="all" baseline="0">
                    <a:solidFill>
                      <a:schemeClr val="lt1">
                        <a:lumMod val="85000"/>
                      </a:schemeClr>
                    </a:solidFill>
                    <a:latin typeface="+mn-lt"/>
                    <a:ea typeface="+mn-ea"/>
                    <a:cs typeface="+mn-cs"/>
                  </a:defRPr>
                </a:pPr>
                <a:r>
                  <a:rPr lang="es-SV"/>
                  <a:t>INVERSIÓN EN DOLARES </a:t>
                </a:r>
              </a:p>
            </c:rich>
          </c:tx>
          <c:overlay val="0"/>
          <c:spPr>
            <a:noFill/>
            <a:ln>
              <a:noFill/>
            </a:ln>
            <a:effectLst/>
          </c:spPr>
          <c:txPr>
            <a:bodyPr rot="-5400000" spcFirstLastPara="1" vertOverflow="ellipsis" vert="horz" wrap="square" anchor="ctr" anchorCtr="1"/>
            <a:lstStyle/>
            <a:p>
              <a:pPr>
                <a:defRPr sz="1400" b="1" i="0" u="none" strike="noStrike" kern="1200" cap="all" baseline="0">
                  <a:solidFill>
                    <a:schemeClr val="lt1">
                      <a:lumMod val="85000"/>
                    </a:schemeClr>
                  </a:solidFill>
                  <a:latin typeface="+mn-lt"/>
                  <a:ea typeface="+mn-ea"/>
                  <a:cs typeface="+mn-cs"/>
                </a:defRPr>
              </a:pPr>
              <a:endParaRPr lang="es-SV"/>
            </a:p>
          </c:txPr>
        </c:title>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s-SV"/>
          </a:p>
        </c:txPr>
        <c:crossAx val="301877168"/>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1400" b="0" i="0" u="none" strike="noStrike" kern="1200" baseline="0">
                <a:solidFill>
                  <a:schemeClr val="lt1">
                    <a:lumMod val="85000"/>
                  </a:schemeClr>
                </a:solidFill>
                <a:latin typeface="+mn-lt"/>
                <a:ea typeface="+mn-ea"/>
                <a:cs typeface="+mn-cs"/>
              </a:defRPr>
            </a:pPr>
            <a:endParaRPr lang="es-SV"/>
          </a:p>
        </c:txPr>
      </c:dTable>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400"/>
      </a:pPr>
      <a:endParaRPr lang="es-SV"/>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SV"/>
              <a:t>INVERSIÓN EN AUTOMOTORES</a:t>
            </a:r>
          </a:p>
        </c:rich>
      </c:tx>
      <c:layout>
        <c:manualLayout>
          <c:xMode val="edge"/>
          <c:yMode val="edge"/>
          <c:x val="0.18255510934445413"/>
          <c:y val="2.611045281311225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SV"/>
        </a:p>
      </c:txPr>
    </c:title>
    <c:autoTitleDeleted val="0"/>
    <c:plotArea>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S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Hoja1!$A$30:$A$33</c:f>
              <c:strCache>
                <c:ptCount val="4"/>
                <c:pt idx="0">
                  <c:v>BOBCAT</c:v>
                </c:pt>
                <c:pt idx="1">
                  <c:v>CAMION KIA  K3000</c:v>
                </c:pt>
                <c:pt idx="2">
                  <c:v>CAMION KIA  K3000</c:v>
                </c:pt>
                <c:pt idx="3">
                  <c:v>TOTAL INVERCION EQUIPOS</c:v>
                </c:pt>
              </c:strCache>
            </c:strRef>
          </c:cat>
          <c:val>
            <c:numRef>
              <c:f>Hoja1!$B$30:$B$33</c:f>
              <c:numCache>
                <c:formatCode>"$"#,##0.00_);[Red]\("$"#,##0.00\)</c:formatCode>
                <c:ptCount val="4"/>
                <c:pt idx="0">
                  <c:v>55358.7</c:v>
                </c:pt>
                <c:pt idx="1">
                  <c:v>20500</c:v>
                </c:pt>
                <c:pt idx="2">
                  <c:v>20500</c:v>
                </c:pt>
                <c:pt idx="3">
                  <c:v>96358.7</c:v>
                </c:pt>
              </c:numCache>
            </c:numRef>
          </c:val>
          <c:extLst>
            <c:ext xmlns:c16="http://schemas.microsoft.com/office/drawing/2014/chart" uri="{C3380CC4-5D6E-409C-BE32-E72D297353CC}">
              <c16:uniqueId val="{00000000-CCE2-4CAB-BDA5-C9B478EB72AC}"/>
            </c:ext>
          </c:extLst>
        </c:ser>
        <c:dLbls>
          <c:dLblPos val="inEnd"/>
          <c:showLegendKey val="0"/>
          <c:showVal val="1"/>
          <c:showCatName val="0"/>
          <c:showSerName val="0"/>
          <c:showPercent val="0"/>
          <c:showBubbleSize val="0"/>
        </c:dLbls>
        <c:gapWidth val="65"/>
        <c:axId val="351583424"/>
        <c:axId val="331618480"/>
      </c:barChart>
      <c:catAx>
        <c:axId val="351583424"/>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overlay val="0"/>
          <c:spPr>
            <a:noFill/>
            <a:ln>
              <a:noFill/>
            </a:ln>
            <a:effectLst/>
          </c:spPr>
          <c:txPr>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s-SV"/>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es-SV"/>
          </a:p>
        </c:txPr>
        <c:crossAx val="331618480"/>
        <c:crosses val="autoZero"/>
        <c:auto val="1"/>
        <c:lblAlgn val="ctr"/>
        <c:lblOffset val="100"/>
        <c:noMultiLvlLbl val="0"/>
      </c:catAx>
      <c:valAx>
        <c:axId val="33161848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minorGridlines>
          <c:spPr>
            <a:ln>
              <a:gradFill>
                <a:gsLst>
                  <a:gs pos="100000">
                    <a:schemeClr val="dk1">
                      <a:lumMod val="95000"/>
                      <a:lumOff val="5000"/>
                      <a:alpha val="42000"/>
                    </a:schemeClr>
                  </a:gs>
                  <a:gs pos="0">
                    <a:schemeClr val="lt1">
                      <a:lumMod val="75000"/>
                      <a:alpha val="36000"/>
                    </a:schemeClr>
                  </a:gs>
                </a:gsLst>
                <a:lin ang="5400000" scaled="0"/>
              </a:gradFill>
            </a:ln>
            <a:effectLst/>
          </c:spPr>
        </c:min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n-US"/>
                  <a:t>INVERSIÓN</a:t>
                </a:r>
                <a:r>
                  <a:rPr lang="en-US" baseline="0"/>
                  <a:t> EN DOLARES </a:t>
                </a:r>
                <a:endParaRPr lang="en-US"/>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s-SV"/>
            </a:p>
          </c:txPr>
        </c:title>
        <c:numFmt formatCode="&quot;$&quot;#,##0.00_);[Red]\(&quot;$&quot;#,##0.00\)" sourceLinked="1"/>
        <c:majorTickMark val="none"/>
        <c:minorTickMark val="none"/>
        <c:tickLblPos val="nextTo"/>
        <c:crossAx val="351583424"/>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SV"/>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SV"/>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a:t> </a:t>
            </a:r>
            <a:r>
              <a:rPr lang="es-SV"/>
              <a:t>inversión en suministro de vales de combustible para la flota de vehículos, camiones y maquinaria de la municipalidad </a:t>
            </a:r>
            <a:r>
              <a:rPr lang="en-US"/>
              <a:t>  </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s-SV"/>
        </a:p>
      </c:txPr>
    </c:title>
    <c:autoTitleDeleted val="0"/>
    <c:plotArea>
      <c:layout/>
      <c:barChart>
        <c:barDir val="col"/>
        <c:grouping val="clustered"/>
        <c:varyColors val="0"/>
        <c:ser>
          <c:idx val="0"/>
          <c:order val="0"/>
          <c:tx>
            <c:strRef>
              <c:f>Hoja1!$B$59</c:f>
              <c:strCache>
                <c:ptCount val="1"/>
                <c:pt idx="0">
                  <c:v> MONTO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5400000" spcFirstLastPara="1" vertOverflow="ellipsis" wrap="square" anchor="ctr" anchorCtr="1"/>
              <a:lstStyle/>
              <a:p>
                <a:pPr>
                  <a:defRPr sz="1000" b="1" i="0" u="none" strike="noStrike" kern="1200" baseline="0">
                    <a:solidFill>
                      <a:srgbClr val="FF0000"/>
                    </a:solidFill>
                    <a:latin typeface="Calibri" panose="020F0502020204030204" pitchFamily="34" charset="0"/>
                    <a:ea typeface="+mn-ea"/>
                    <a:cs typeface="Calibri" panose="020F0502020204030204" pitchFamily="34" charset="0"/>
                  </a:defRPr>
                </a:pPr>
                <a:endParaRPr lang="es-S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Hoja1!$A$60:$A$71</c:f>
              <c:strCache>
                <c:ptCount val="12"/>
                <c:pt idx="0">
                  <c:v>ENERO </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Hoja1!$B$60:$B$71</c:f>
              <c:numCache>
                <c:formatCode>"$"#,##0.00_);[Red]\("$"#,##0.00\)</c:formatCode>
                <c:ptCount val="12"/>
                <c:pt idx="0">
                  <c:v>8580</c:v>
                </c:pt>
                <c:pt idx="1">
                  <c:v>9536.07</c:v>
                </c:pt>
                <c:pt idx="2">
                  <c:v>6174.03</c:v>
                </c:pt>
                <c:pt idx="3">
                  <c:v>11914.32</c:v>
                </c:pt>
                <c:pt idx="4">
                  <c:v>12956.96</c:v>
                </c:pt>
                <c:pt idx="5">
                  <c:v>13477.47</c:v>
                </c:pt>
                <c:pt idx="6">
                  <c:v>20580</c:v>
                </c:pt>
                <c:pt idx="7">
                  <c:v>16458.650000000001</c:v>
                </c:pt>
                <c:pt idx="8">
                  <c:v>13900</c:v>
                </c:pt>
                <c:pt idx="9">
                  <c:v>5880</c:v>
                </c:pt>
                <c:pt idx="10">
                  <c:v>8120</c:v>
                </c:pt>
                <c:pt idx="11">
                  <c:v>9460</c:v>
                </c:pt>
              </c:numCache>
            </c:numRef>
          </c:val>
          <c:extLst>
            <c:ext xmlns:c16="http://schemas.microsoft.com/office/drawing/2014/chart" uri="{C3380CC4-5D6E-409C-BE32-E72D297353CC}">
              <c16:uniqueId val="{00000000-ED56-49AC-B623-9FA8E77F2CA1}"/>
            </c:ext>
          </c:extLst>
        </c:ser>
        <c:dLbls>
          <c:dLblPos val="inEnd"/>
          <c:showLegendKey val="0"/>
          <c:showVal val="1"/>
          <c:showCatName val="0"/>
          <c:showSerName val="0"/>
          <c:showPercent val="0"/>
          <c:showBubbleSize val="0"/>
        </c:dLbls>
        <c:gapWidth val="100"/>
        <c:overlap val="-24"/>
        <c:axId val="347517888"/>
        <c:axId val="331626640"/>
      </c:barChart>
      <c:catAx>
        <c:axId val="347517888"/>
        <c:scaling>
          <c:orientation val="minMax"/>
        </c:scaling>
        <c:delete val="0"/>
        <c:axPos val="b"/>
        <c:title>
          <c:tx>
            <c:rich>
              <a:bodyPr rot="0" spcFirstLastPara="1" vertOverflow="ellipsis" vert="horz" wrap="square" anchor="ctr" anchorCtr="1"/>
              <a:lstStyle/>
              <a:p>
                <a:pPr>
                  <a:defRPr sz="11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s-SV" sz="1100" b="1" i="0" u="none" strike="noStrike" baseline="0">
                    <a:effectLst/>
                  </a:rPr>
                  <a:t>TOTAL COMBUSTIBLE 2020= $137,037.50</a:t>
                </a:r>
                <a:endParaRPr lang="es-SV" sz="1100" b="1"/>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s-SV"/>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s-SV"/>
          </a:p>
        </c:txPr>
        <c:crossAx val="331626640"/>
        <c:crosses val="autoZero"/>
        <c:auto val="1"/>
        <c:lblAlgn val="ctr"/>
        <c:lblOffset val="100"/>
        <c:noMultiLvlLbl val="0"/>
      </c:catAx>
      <c:valAx>
        <c:axId val="33162664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s-SV"/>
          </a:p>
        </c:txPr>
        <c:crossAx val="3475178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s-S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2BE0EB-4720-4009-8096-2D9672E366EE}" type="doc">
      <dgm:prSet loTypeId="urn:microsoft.com/office/officeart/2005/8/layout/bProcess4" loCatId="process" qsTypeId="urn:microsoft.com/office/officeart/2005/8/quickstyle/simple5" qsCatId="simple" csTypeId="urn:microsoft.com/office/officeart/2005/8/colors/accent1_2" csCatId="accent1" phldr="1"/>
      <dgm:spPr/>
      <dgm:t>
        <a:bodyPr/>
        <a:lstStyle/>
        <a:p>
          <a:endParaRPr lang="es-SV"/>
        </a:p>
      </dgm:t>
    </dgm:pt>
    <dgm:pt modelId="{BAE55818-B6EB-483E-BF7E-7431209DA84F}">
      <dgm:prSet phldrT="[Texto]" custT="1"/>
      <dgm:spPr/>
      <dgm:t>
        <a:bodyPr/>
        <a:lstStyle/>
        <a:p>
          <a:r>
            <a:rPr lang="es-SV" sz="800" dirty="0">
              <a:solidFill>
                <a:schemeClr val="bg1"/>
              </a:solidFill>
              <a:latin typeface="Arial" panose="020B0604020202020204" pitchFamily="34" charset="0"/>
              <a:cs typeface="Arial" panose="020B0604020202020204" pitchFamily="34" charset="0"/>
            </a:rPr>
            <a:t>APROBACION DE LOS PROYECTOS POR PARTE DE L CONCEJO MUNICIPAL</a:t>
          </a:r>
        </a:p>
      </dgm:t>
    </dgm:pt>
    <dgm:pt modelId="{738148F9-89A2-48FD-8753-80AC858E3029}" type="parTrans" cxnId="{743459B8-2377-4819-9B41-2B63648B23FF}">
      <dgm:prSet/>
      <dgm:spPr/>
      <dgm:t>
        <a:bodyPr/>
        <a:lstStyle/>
        <a:p>
          <a:endParaRPr lang="es-SV" sz="800">
            <a:solidFill>
              <a:schemeClr val="bg1"/>
            </a:solidFill>
            <a:latin typeface="Arial" panose="020B0604020202020204" pitchFamily="34" charset="0"/>
            <a:cs typeface="Arial" panose="020B0604020202020204" pitchFamily="34" charset="0"/>
          </a:endParaRPr>
        </a:p>
      </dgm:t>
    </dgm:pt>
    <dgm:pt modelId="{E58F6C2A-32AB-4ADB-9D95-5C5D86962E9C}" type="sibTrans" cxnId="{743459B8-2377-4819-9B41-2B63648B23FF}">
      <dgm:prSet/>
      <dgm:spPr/>
      <dgm:t>
        <a:bodyPr/>
        <a:lstStyle/>
        <a:p>
          <a:endParaRPr lang="es-SV" sz="800">
            <a:solidFill>
              <a:schemeClr val="bg1"/>
            </a:solidFill>
            <a:latin typeface="Arial" panose="020B0604020202020204" pitchFamily="34" charset="0"/>
            <a:cs typeface="Arial" panose="020B0604020202020204" pitchFamily="34" charset="0"/>
          </a:endParaRPr>
        </a:p>
      </dgm:t>
    </dgm:pt>
    <dgm:pt modelId="{0479F5E4-ABAF-4DD3-A2E0-A5EEA9E6BE5C}">
      <dgm:prSet phldrT="[Texto]" custT="1"/>
      <dgm:spPr/>
      <dgm:t>
        <a:bodyPr/>
        <a:lstStyle/>
        <a:p>
          <a:r>
            <a:rPr lang="es-SV" sz="800" dirty="0">
              <a:solidFill>
                <a:schemeClr val="bg1"/>
              </a:solidFill>
              <a:latin typeface="Arial" panose="020B0604020202020204" pitchFamily="34" charset="0"/>
              <a:cs typeface="Arial" panose="020B0604020202020204" pitchFamily="34" charset="0"/>
            </a:rPr>
            <a:t>REVISIÓN ESTADO DE MOROSIDAD</a:t>
          </a:r>
        </a:p>
      </dgm:t>
    </dgm:pt>
    <dgm:pt modelId="{8360E712-CEAB-4D8F-9884-039022C647BE}" type="parTrans" cxnId="{820A7260-77FA-4EAB-966E-08E4B7A6B9F8}">
      <dgm:prSet/>
      <dgm:spPr/>
      <dgm:t>
        <a:bodyPr/>
        <a:lstStyle/>
        <a:p>
          <a:endParaRPr lang="es-SV" sz="800">
            <a:solidFill>
              <a:schemeClr val="bg1"/>
            </a:solidFill>
            <a:latin typeface="Arial" panose="020B0604020202020204" pitchFamily="34" charset="0"/>
            <a:cs typeface="Arial" panose="020B0604020202020204" pitchFamily="34" charset="0"/>
          </a:endParaRPr>
        </a:p>
      </dgm:t>
    </dgm:pt>
    <dgm:pt modelId="{D0AD5225-E3BC-42EE-A79D-AB79EBE3249C}" type="sibTrans" cxnId="{820A7260-77FA-4EAB-966E-08E4B7A6B9F8}">
      <dgm:prSet/>
      <dgm:spPr/>
      <dgm:t>
        <a:bodyPr/>
        <a:lstStyle/>
        <a:p>
          <a:endParaRPr lang="es-SV" sz="800">
            <a:solidFill>
              <a:schemeClr val="bg1"/>
            </a:solidFill>
            <a:latin typeface="Arial" panose="020B0604020202020204" pitchFamily="34" charset="0"/>
            <a:cs typeface="Arial" panose="020B0604020202020204" pitchFamily="34" charset="0"/>
          </a:endParaRPr>
        </a:p>
      </dgm:t>
    </dgm:pt>
    <dgm:pt modelId="{AA085376-EF71-4DE9-B50E-E40EC9998FE7}">
      <dgm:prSet custT="1"/>
      <dgm:spPr/>
      <dgm:t>
        <a:bodyPr/>
        <a:lstStyle/>
        <a:p>
          <a:r>
            <a:rPr lang="es-SV" sz="800" dirty="0">
              <a:solidFill>
                <a:schemeClr val="bg1"/>
              </a:solidFill>
              <a:latin typeface="Arial" panose="020B0604020202020204" pitchFamily="34" charset="0"/>
              <a:cs typeface="Arial" panose="020B0604020202020204" pitchFamily="34" charset="0"/>
            </a:rPr>
            <a:t>BUSQUEDA DE PRESTAMO CON INSTITUCIONES  BANCARIAS</a:t>
          </a:r>
        </a:p>
      </dgm:t>
    </dgm:pt>
    <dgm:pt modelId="{76F22DA6-1F9E-48A0-A59C-4A03FB57E1C1}" type="parTrans" cxnId="{20888063-40BB-499B-A71F-6E694608C891}">
      <dgm:prSet/>
      <dgm:spPr/>
      <dgm:t>
        <a:bodyPr/>
        <a:lstStyle/>
        <a:p>
          <a:endParaRPr lang="es-SV" sz="800">
            <a:solidFill>
              <a:schemeClr val="bg1"/>
            </a:solidFill>
            <a:latin typeface="Arial" panose="020B0604020202020204" pitchFamily="34" charset="0"/>
            <a:cs typeface="Arial" panose="020B0604020202020204" pitchFamily="34" charset="0"/>
          </a:endParaRPr>
        </a:p>
      </dgm:t>
    </dgm:pt>
    <dgm:pt modelId="{DC4FE986-2133-40FB-A1EC-CD08255421DC}" type="sibTrans" cxnId="{20888063-40BB-499B-A71F-6E694608C891}">
      <dgm:prSet/>
      <dgm:spPr/>
      <dgm:t>
        <a:bodyPr/>
        <a:lstStyle/>
        <a:p>
          <a:endParaRPr lang="es-SV" sz="800">
            <a:solidFill>
              <a:schemeClr val="bg1"/>
            </a:solidFill>
            <a:latin typeface="Arial" panose="020B0604020202020204" pitchFamily="34" charset="0"/>
            <a:cs typeface="Arial" panose="020B0604020202020204" pitchFamily="34" charset="0"/>
          </a:endParaRPr>
        </a:p>
      </dgm:t>
    </dgm:pt>
    <dgm:pt modelId="{0ADA33CC-69D5-464E-844B-7235144EBE99}">
      <dgm:prSet custT="1"/>
      <dgm:spPr/>
      <dgm:t>
        <a:bodyPr/>
        <a:lstStyle/>
        <a:p>
          <a:r>
            <a:rPr lang="es-SV" sz="800" dirty="0">
              <a:solidFill>
                <a:schemeClr val="bg1"/>
              </a:solidFill>
              <a:latin typeface="Arial" panose="020B0604020202020204" pitchFamily="34" charset="0"/>
              <a:cs typeface="Arial" panose="020B0604020202020204" pitchFamily="34" charset="0"/>
            </a:rPr>
            <a:t>EVALUACION DE PERSONAL ADMINISTRATIVO  Y OPERATIVO</a:t>
          </a:r>
        </a:p>
      </dgm:t>
    </dgm:pt>
    <dgm:pt modelId="{E42B1F4F-9C86-49BE-BBB3-4F23E95D7577}" type="parTrans" cxnId="{AD851D39-76B3-4A49-A1CE-B26416A5BBF0}">
      <dgm:prSet/>
      <dgm:spPr/>
      <dgm:t>
        <a:bodyPr/>
        <a:lstStyle/>
        <a:p>
          <a:endParaRPr lang="es-SV" sz="800">
            <a:solidFill>
              <a:schemeClr val="bg1"/>
            </a:solidFill>
            <a:latin typeface="Arial" panose="020B0604020202020204" pitchFamily="34" charset="0"/>
            <a:cs typeface="Arial" panose="020B0604020202020204" pitchFamily="34" charset="0"/>
          </a:endParaRPr>
        </a:p>
      </dgm:t>
    </dgm:pt>
    <dgm:pt modelId="{F2507EBF-09EC-4DD9-A5C7-BEEA050030CF}" type="sibTrans" cxnId="{AD851D39-76B3-4A49-A1CE-B26416A5BBF0}">
      <dgm:prSet/>
      <dgm:spPr/>
      <dgm:t>
        <a:bodyPr/>
        <a:lstStyle/>
        <a:p>
          <a:endParaRPr lang="es-SV" sz="800">
            <a:solidFill>
              <a:schemeClr val="bg1"/>
            </a:solidFill>
            <a:latin typeface="Arial" panose="020B0604020202020204" pitchFamily="34" charset="0"/>
            <a:cs typeface="Arial" panose="020B0604020202020204" pitchFamily="34" charset="0"/>
          </a:endParaRPr>
        </a:p>
      </dgm:t>
    </dgm:pt>
    <dgm:pt modelId="{2CD168DA-39B8-43C2-9072-EDDBDD297A79}">
      <dgm:prSet custT="1"/>
      <dgm:spPr/>
      <dgm:t>
        <a:bodyPr/>
        <a:lstStyle/>
        <a:p>
          <a:r>
            <a:rPr lang="es-SV" sz="800" dirty="0">
              <a:solidFill>
                <a:schemeClr val="bg1"/>
              </a:solidFill>
              <a:latin typeface="Arial" panose="020B0604020202020204" pitchFamily="34" charset="0"/>
              <a:cs typeface="Arial" panose="020B0604020202020204" pitchFamily="34" charset="0"/>
            </a:rPr>
            <a:t>REVISIÓN DE PRESUPUESTO DE OPERACIÓN  2022 OBLIGACIONES  POR PAGAR Y SEGUIMIENTO A LA  EJECUCIÓN</a:t>
          </a:r>
        </a:p>
      </dgm:t>
    </dgm:pt>
    <dgm:pt modelId="{4B5D8DB2-8347-4F6E-9E76-1BD785FD8C40}" type="parTrans" cxnId="{8B4D1A29-7690-4672-87CB-445D67B6544B}">
      <dgm:prSet/>
      <dgm:spPr/>
      <dgm:t>
        <a:bodyPr/>
        <a:lstStyle/>
        <a:p>
          <a:endParaRPr lang="es-SV" sz="800">
            <a:solidFill>
              <a:schemeClr val="bg1"/>
            </a:solidFill>
            <a:latin typeface="Arial" panose="020B0604020202020204" pitchFamily="34" charset="0"/>
            <a:cs typeface="Arial" panose="020B0604020202020204" pitchFamily="34" charset="0"/>
          </a:endParaRPr>
        </a:p>
      </dgm:t>
    </dgm:pt>
    <dgm:pt modelId="{ABD228D0-E81D-47A6-B0C0-84CC51C306FF}" type="sibTrans" cxnId="{8B4D1A29-7690-4672-87CB-445D67B6544B}">
      <dgm:prSet/>
      <dgm:spPr/>
      <dgm:t>
        <a:bodyPr/>
        <a:lstStyle/>
        <a:p>
          <a:endParaRPr lang="es-SV" sz="800">
            <a:solidFill>
              <a:schemeClr val="bg1"/>
            </a:solidFill>
            <a:latin typeface="Arial" panose="020B0604020202020204" pitchFamily="34" charset="0"/>
            <a:cs typeface="Arial" panose="020B0604020202020204" pitchFamily="34" charset="0"/>
          </a:endParaRPr>
        </a:p>
      </dgm:t>
    </dgm:pt>
    <dgm:pt modelId="{DA7146EC-E470-42C3-A153-14B7E0B53366}">
      <dgm:prSet custT="1"/>
      <dgm:spPr/>
      <dgm:t>
        <a:bodyPr/>
        <a:lstStyle/>
        <a:p>
          <a:r>
            <a:rPr lang="es-SV" sz="800" dirty="0">
              <a:solidFill>
                <a:schemeClr val="bg1"/>
              </a:solidFill>
              <a:latin typeface="Arial" panose="020B0604020202020204" pitchFamily="34" charset="0"/>
              <a:cs typeface="Arial" panose="020B0604020202020204" pitchFamily="34" charset="0"/>
            </a:rPr>
            <a:t>EVALUAR LA CALIDAD DE SERVICIO DE LA INSTITUCIÓN </a:t>
          </a:r>
        </a:p>
      </dgm:t>
    </dgm:pt>
    <dgm:pt modelId="{907AF10C-1444-4A84-B85B-EC5CE019CE25}" type="parTrans" cxnId="{41BA92F5-968C-4D24-B503-991E72400186}">
      <dgm:prSet/>
      <dgm:spPr/>
      <dgm:t>
        <a:bodyPr/>
        <a:lstStyle/>
        <a:p>
          <a:endParaRPr lang="es-SV" sz="800">
            <a:solidFill>
              <a:schemeClr val="bg1"/>
            </a:solidFill>
            <a:latin typeface="Arial" panose="020B0604020202020204" pitchFamily="34" charset="0"/>
            <a:cs typeface="Arial" panose="020B0604020202020204" pitchFamily="34" charset="0"/>
          </a:endParaRPr>
        </a:p>
      </dgm:t>
    </dgm:pt>
    <dgm:pt modelId="{614F7FA1-4149-4D53-8F6F-8E6DCB49C77B}" type="sibTrans" cxnId="{41BA92F5-968C-4D24-B503-991E72400186}">
      <dgm:prSet/>
      <dgm:spPr/>
      <dgm:t>
        <a:bodyPr/>
        <a:lstStyle/>
        <a:p>
          <a:endParaRPr lang="es-SV" sz="800">
            <a:solidFill>
              <a:schemeClr val="bg1"/>
            </a:solidFill>
            <a:latin typeface="Arial" panose="020B0604020202020204" pitchFamily="34" charset="0"/>
            <a:cs typeface="Arial" panose="020B0604020202020204" pitchFamily="34" charset="0"/>
          </a:endParaRPr>
        </a:p>
      </dgm:t>
    </dgm:pt>
    <dgm:pt modelId="{55A96686-4484-480E-A571-9C11EDD15993}">
      <dgm:prSet custT="1"/>
      <dgm:spPr/>
      <dgm:t>
        <a:bodyPr/>
        <a:lstStyle/>
        <a:p>
          <a:r>
            <a:rPr lang="es-SV" sz="800" dirty="0">
              <a:solidFill>
                <a:schemeClr val="bg1"/>
              </a:solidFill>
              <a:latin typeface="Arial" panose="020B0604020202020204" pitchFamily="34" charset="0"/>
              <a:cs typeface="Arial" panose="020B0604020202020204" pitchFamily="34" charset="0"/>
            </a:rPr>
            <a:t>ESTRATÉGIA DE MANEJO DE LOS DESECHOS SOLIDOS </a:t>
          </a:r>
        </a:p>
      </dgm:t>
    </dgm:pt>
    <dgm:pt modelId="{E218F5D3-91F8-4BD3-9FEC-65EF1B724AE7}" type="parTrans" cxnId="{E3F1DBA7-AA32-4370-A30B-1360630A606E}">
      <dgm:prSet/>
      <dgm:spPr/>
      <dgm:t>
        <a:bodyPr/>
        <a:lstStyle/>
        <a:p>
          <a:endParaRPr lang="es-SV" sz="800">
            <a:solidFill>
              <a:schemeClr val="bg1"/>
            </a:solidFill>
            <a:latin typeface="Arial" panose="020B0604020202020204" pitchFamily="34" charset="0"/>
            <a:cs typeface="Arial" panose="020B0604020202020204" pitchFamily="34" charset="0"/>
          </a:endParaRPr>
        </a:p>
      </dgm:t>
    </dgm:pt>
    <dgm:pt modelId="{09EE841A-6BD4-4AD4-A821-FD44568727D8}" type="sibTrans" cxnId="{E3F1DBA7-AA32-4370-A30B-1360630A606E}">
      <dgm:prSet/>
      <dgm:spPr/>
      <dgm:t>
        <a:bodyPr/>
        <a:lstStyle/>
        <a:p>
          <a:endParaRPr lang="es-SV" sz="800">
            <a:solidFill>
              <a:schemeClr val="bg1"/>
            </a:solidFill>
            <a:latin typeface="Arial" panose="020B0604020202020204" pitchFamily="34" charset="0"/>
            <a:cs typeface="Arial" panose="020B0604020202020204" pitchFamily="34" charset="0"/>
          </a:endParaRPr>
        </a:p>
      </dgm:t>
    </dgm:pt>
    <dgm:pt modelId="{3BEE491C-BDA0-47F6-96C1-D4CFC38E705F}">
      <dgm:prSet custT="1"/>
      <dgm:spPr/>
      <dgm:t>
        <a:bodyPr/>
        <a:lstStyle/>
        <a:p>
          <a:endParaRPr lang="es-SV" sz="800" kern="1200" dirty="0">
            <a:solidFill>
              <a:schemeClr val="bg1"/>
            </a:solidFill>
            <a:latin typeface="Arial" panose="020B0604020202020204" pitchFamily="34" charset="0"/>
            <a:ea typeface="+mn-ea"/>
            <a:cs typeface="Arial" panose="020B0604020202020204" pitchFamily="34" charset="0"/>
          </a:endParaRPr>
        </a:p>
        <a:p>
          <a:r>
            <a:rPr lang="es-SV" sz="800" kern="1200" dirty="0">
              <a:solidFill>
                <a:schemeClr val="bg1"/>
              </a:solidFill>
              <a:latin typeface="Arial" panose="020B0604020202020204" pitchFamily="34" charset="0"/>
              <a:ea typeface="+mn-ea"/>
              <a:cs typeface="Arial" panose="020B0604020202020204" pitchFamily="34" charset="0"/>
            </a:rPr>
            <a:t>SOLICITUD DE  </a:t>
          </a:r>
        </a:p>
        <a:p>
          <a:r>
            <a:rPr lang="es-SV" sz="800" kern="1200" dirty="0">
              <a:solidFill>
                <a:schemeClr val="bg1"/>
              </a:solidFill>
              <a:latin typeface="Arial" panose="020B0604020202020204" pitchFamily="34" charset="0"/>
              <a:ea typeface="+mn-ea"/>
              <a:cs typeface="Arial" panose="020B0604020202020204" pitchFamily="34" charset="0"/>
            </a:rPr>
            <a:t>CATEGORIA</a:t>
          </a:r>
        </a:p>
        <a:p>
          <a:r>
            <a:rPr lang="es-SV" sz="800" kern="1200" dirty="0">
              <a:solidFill>
                <a:schemeClr val="bg1"/>
              </a:solidFill>
              <a:latin typeface="Arial" panose="020B0604020202020204" pitchFamily="34" charset="0"/>
              <a:ea typeface="+mn-ea"/>
              <a:cs typeface="Arial" panose="020B0604020202020204" pitchFamily="34" charset="0"/>
            </a:rPr>
            <a:t>ANTE EL MINISTERIO DE HACIENDA  </a:t>
          </a:r>
        </a:p>
        <a:p>
          <a:r>
            <a:rPr lang="es-SV" sz="800" kern="1200" dirty="0">
              <a:solidFill>
                <a:schemeClr val="bg1"/>
              </a:solidFill>
              <a:latin typeface="Arial" panose="020B0604020202020204" pitchFamily="34" charset="0"/>
              <a:ea typeface="+mn-ea"/>
              <a:cs typeface="Arial" panose="020B0604020202020204" pitchFamily="34" charset="0"/>
            </a:rPr>
            <a:t>Categoría “A”</a:t>
          </a:r>
        </a:p>
        <a:p>
          <a:endParaRPr lang="es-SV" sz="800" kern="1200" dirty="0">
            <a:solidFill>
              <a:schemeClr val="bg1"/>
            </a:solidFill>
            <a:latin typeface="Arial" panose="020B0604020202020204" pitchFamily="34" charset="0"/>
            <a:ea typeface="+mn-ea"/>
            <a:cs typeface="Arial" panose="020B0604020202020204" pitchFamily="34" charset="0"/>
          </a:endParaRPr>
        </a:p>
      </dgm:t>
    </dgm:pt>
    <dgm:pt modelId="{B0FDC506-7539-447D-8255-6FBB7E6C8123}" type="parTrans" cxnId="{6D1282DD-68B9-46A3-B30B-4B60BD73672A}">
      <dgm:prSet/>
      <dgm:spPr/>
      <dgm:t>
        <a:bodyPr/>
        <a:lstStyle/>
        <a:p>
          <a:endParaRPr lang="es-SV" sz="800">
            <a:solidFill>
              <a:schemeClr val="bg1"/>
            </a:solidFill>
            <a:latin typeface="Arial" panose="020B0604020202020204" pitchFamily="34" charset="0"/>
            <a:cs typeface="Arial" panose="020B0604020202020204" pitchFamily="34" charset="0"/>
          </a:endParaRPr>
        </a:p>
      </dgm:t>
    </dgm:pt>
    <dgm:pt modelId="{89E7EE62-F539-4E8E-91AE-C2391CCA7A65}" type="sibTrans" cxnId="{6D1282DD-68B9-46A3-B30B-4B60BD73672A}">
      <dgm:prSet/>
      <dgm:spPr/>
      <dgm:t>
        <a:bodyPr/>
        <a:lstStyle/>
        <a:p>
          <a:endParaRPr lang="es-SV" sz="800">
            <a:solidFill>
              <a:schemeClr val="bg1"/>
            </a:solidFill>
            <a:latin typeface="Arial" panose="020B0604020202020204" pitchFamily="34" charset="0"/>
            <a:cs typeface="Arial" panose="020B0604020202020204" pitchFamily="34" charset="0"/>
          </a:endParaRPr>
        </a:p>
      </dgm:t>
    </dgm:pt>
    <dgm:pt modelId="{D00F6D7F-F621-4DEF-8840-380C39B69280}">
      <dgm:prSet custT="1"/>
      <dgm:spPr/>
      <dgm:t>
        <a:bodyPr/>
        <a:lstStyle/>
        <a:p>
          <a:r>
            <a:rPr lang="es-SV" sz="800" kern="1200" dirty="0">
              <a:solidFill>
                <a:schemeClr val="bg1"/>
              </a:solidFill>
              <a:latin typeface="Arial" panose="020B0604020202020204" pitchFamily="34" charset="0"/>
              <a:ea typeface="+mn-ea"/>
              <a:cs typeface="Arial" panose="020B0604020202020204" pitchFamily="34" charset="0"/>
            </a:rPr>
            <a:t>SEGUIMIENTO DE NECESIDADES A TRAVES DE PROGRAMAS SOCIALES</a:t>
          </a:r>
        </a:p>
      </dgm:t>
    </dgm:pt>
    <dgm:pt modelId="{AC163495-1B19-44F3-AB23-EDD433344BB5}" type="parTrans" cxnId="{0066FD81-D5C4-404B-AD00-931E6CA6B934}">
      <dgm:prSet/>
      <dgm:spPr/>
      <dgm:t>
        <a:bodyPr/>
        <a:lstStyle/>
        <a:p>
          <a:endParaRPr lang="es-SV" sz="800">
            <a:solidFill>
              <a:schemeClr val="bg1"/>
            </a:solidFill>
            <a:latin typeface="Arial" panose="020B0604020202020204" pitchFamily="34" charset="0"/>
            <a:cs typeface="Arial" panose="020B0604020202020204" pitchFamily="34" charset="0"/>
          </a:endParaRPr>
        </a:p>
      </dgm:t>
    </dgm:pt>
    <dgm:pt modelId="{B9337D47-5949-4D8A-B6D0-CEAEEE19B198}" type="sibTrans" cxnId="{0066FD81-D5C4-404B-AD00-931E6CA6B934}">
      <dgm:prSet/>
      <dgm:spPr/>
      <dgm:t>
        <a:bodyPr/>
        <a:lstStyle/>
        <a:p>
          <a:endParaRPr lang="es-SV" sz="800">
            <a:solidFill>
              <a:schemeClr val="bg1"/>
            </a:solidFill>
            <a:latin typeface="Arial" panose="020B0604020202020204" pitchFamily="34" charset="0"/>
            <a:cs typeface="Arial" panose="020B0604020202020204" pitchFamily="34" charset="0"/>
          </a:endParaRPr>
        </a:p>
      </dgm:t>
    </dgm:pt>
    <dgm:pt modelId="{9D2FA346-4E3F-480C-B6D0-E9A488A40CCB}">
      <dgm:prSet custT="1"/>
      <dgm:spPr/>
      <dgm:t>
        <a:bodyPr/>
        <a:lstStyle/>
        <a:p>
          <a:r>
            <a:rPr lang="es-SV" sz="800" dirty="0">
              <a:solidFill>
                <a:schemeClr val="bg1"/>
              </a:solidFill>
              <a:latin typeface="Arial" panose="020B0604020202020204" pitchFamily="34" charset="0"/>
              <a:cs typeface="Arial" panose="020B0604020202020204" pitchFamily="34" charset="0"/>
            </a:rPr>
            <a:t>INICIO DE PROCESOS DE LICITACION DE LOS PROYECTOS A  EJECUTAR Y EJECUCION DE PROYECTOS</a:t>
          </a:r>
        </a:p>
      </dgm:t>
    </dgm:pt>
    <dgm:pt modelId="{5EDFCB50-42BF-47D7-8431-299B2DCFD8D6}" type="parTrans" cxnId="{8DC71DB5-98BC-463B-8286-82539BD5CEEF}">
      <dgm:prSet/>
      <dgm:spPr/>
      <dgm:t>
        <a:bodyPr/>
        <a:lstStyle/>
        <a:p>
          <a:endParaRPr lang="es-SV" sz="800">
            <a:solidFill>
              <a:schemeClr val="bg1"/>
            </a:solidFill>
            <a:latin typeface="Arial" panose="020B0604020202020204" pitchFamily="34" charset="0"/>
            <a:cs typeface="Arial" panose="020B0604020202020204" pitchFamily="34" charset="0"/>
          </a:endParaRPr>
        </a:p>
      </dgm:t>
    </dgm:pt>
    <dgm:pt modelId="{B86755B1-6001-447F-8B3C-B1FB7A997099}" type="sibTrans" cxnId="{8DC71DB5-98BC-463B-8286-82539BD5CEEF}">
      <dgm:prSet/>
      <dgm:spPr/>
      <dgm:t>
        <a:bodyPr/>
        <a:lstStyle/>
        <a:p>
          <a:endParaRPr lang="es-SV" sz="800">
            <a:solidFill>
              <a:schemeClr val="bg1"/>
            </a:solidFill>
            <a:latin typeface="Arial" panose="020B0604020202020204" pitchFamily="34" charset="0"/>
            <a:cs typeface="Arial" panose="020B0604020202020204" pitchFamily="34" charset="0"/>
          </a:endParaRPr>
        </a:p>
      </dgm:t>
    </dgm:pt>
    <dgm:pt modelId="{0D9A29A7-9A56-46DC-8DA4-0615AD5E3E27}">
      <dgm:prSet custT="1"/>
      <dgm:spPr>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41910" tIns="41910" rIns="41910" bIns="41910" numCol="1" spcCol="1270" anchor="ctr" anchorCtr="0"/>
        <a:lstStyle/>
        <a:p>
          <a:pPr marL="0" lvl="0" indent="0" algn="ctr" defTabSz="488950">
            <a:lnSpc>
              <a:spcPct val="90000"/>
            </a:lnSpc>
            <a:spcBef>
              <a:spcPct val="0"/>
            </a:spcBef>
            <a:spcAft>
              <a:spcPct val="35000"/>
            </a:spcAft>
            <a:buNone/>
          </a:pPr>
          <a:r>
            <a:rPr lang="es-SV" sz="800" kern="1200" dirty="0">
              <a:solidFill>
                <a:schemeClr val="bg1"/>
              </a:solidFill>
              <a:latin typeface="Arial" panose="020B0604020202020204" pitchFamily="34" charset="0"/>
              <a:ea typeface="+mn-ea"/>
              <a:cs typeface="Arial" panose="020B0604020202020204" pitchFamily="34" charset="0"/>
            </a:rPr>
            <a:t>PLANIFICACION  Y FORMULACION DE LOS PROYECTOS A EJECUTAR </a:t>
          </a:r>
        </a:p>
      </dgm:t>
    </dgm:pt>
    <dgm:pt modelId="{E902A1E9-E6D5-4AD6-9510-C00F8FF9769F}" type="sibTrans" cxnId="{9B7EE215-7996-4A61-BF27-B7E5921735A7}">
      <dgm:prSet/>
      <dgm:spPr/>
      <dgm:t>
        <a:bodyPr/>
        <a:lstStyle/>
        <a:p>
          <a:endParaRPr lang="es-SV" sz="800">
            <a:solidFill>
              <a:schemeClr val="bg1"/>
            </a:solidFill>
            <a:latin typeface="Arial" panose="020B0604020202020204" pitchFamily="34" charset="0"/>
            <a:cs typeface="Arial" panose="020B0604020202020204" pitchFamily="34" charset="0"/>
          </a:endParaRPr>
        </a:p>
      </dgm:t>
    </dgm:pt>
    <dgm:pt modelId="{13FE2ACC-5D31-4671-8D6F-0412ED073EE6}" type="parTrans" cxnId="{9B7EE215-7996-4A61-BF27-B7E5921735A7}">
      <dgm:prSet/>
      <dgm:spPr/>
      <dgm:t>
        <a:bodyPr/>
        <a:lstStyle/>
        <a:p>
          <a:endParaRPr lang="es-SV" sz="800">
            <a:solidFill>
              <a:schemeClr val="bg1"/>
            </a:solidFill>
            <a:latin typeface="Arial" panose="020B0604020202020204" pitchFamily="34" charset="0"/>
            <a:cs typeface="Arial" panose="020B0604020202020204" pitchFamily="34" charset="0"/>
          </a:endParaRPr>
        </a:p>
      </dgm:t>
    </dgm:pt>
    <dgm:pt modelId="{3731E28E-B797-4001-8458-9F1960AEB978}">
      <dgm:prSet custT="1"/>
      <dgm:spPr/>
      <dgm:t>
        <a:bodyPr/>
        <a:lstStyle/>
        <a:p>
          <a:r>
            <a:rPr lang="es-MX" sz="800" dirty="0">
              <a:latin typeface="Arial" panose="020B0604020202020204" pitchFamily="34" charset="0"/>
              <a:cs typeface="Arial" panose="020B0604020202020204" pitchFamily="34" charset="0"/>
            </a:rPr>
            <a:t>ACTUALIZACION DE LA CONTABILIDAD</a:t>
          </a:r>
        </a:p>
        <a:p>
          <a:r>
            <a:rPr lang="es-MX" sz="800" dirty="0">
              <a:latin typeface="Arial" panose="020B0604020202020204" pitchFamily="34" charset="0"/>
              <a:cs typeface="Arial" panose="020B0604020202020204" pitchFamily="34" charset="0"/>
            </a:rPr>
            <a:t>2018- 2022</a:t>
          </a:r>
          <a:endParaRPr lang="es-SV" sz="800" dirty="0">
            <a:latin typeface="Arial" panose="020B0604020202020204" pitchFamily="34" charset="0"/>
            <a:cs typeface="Arial" panose="020B0604020202020204" pitchFamily="34" charset="0"/>
          </a:endParaRPr>
        </a:p>
      </dgm:t>
    </dgm:pt>
    <dgm:pt modelId="{45994F61-A1D9-4090-BFC1-88E0A4837E45}" type="parTrans" cxnId="{C60FC1C2-8132-4411-8FFD-D5E6837DED4E}">
      <dgm:prSet/>
      <dgm:spPr/>
      <dgm:t>
        <a:bodyPr/>
        <a:lstStyle/>
        <a:p>
          <a:endParaRPr lang="es-SV" sz="800">
            <a:latin typeface="Arial" panose="020B0604020202020204" pitchFamily="34" charset="0"/>
            <a:cs typeface="Arial" panose="020B0604020202020204" pitchFamily="34" charset="0"/>
          </a:endParaRPr>
        </a:p>
      </dgm:t>
    </dgm:pt>
    <dgm:pt modelId="{48199A32-78B4-46D5-80D5-3278033C2A34}" type="sibTrans" cxnId="{C60FC1C2-8132-4411-8FFD-D5E6837DED4E}">
      <dgm:prSet/>
      <dgm:spPr/>
      <dgm:t>
        <a:bodyPr/>
        <a:lstStyle/>
        <a:p>
          <a:endParaRPr lang="es-SV" sz="800">
            <a:latin typeface="Arial" panose="020B0604020202020204" pitchFamily="34" charset="0"/>
            <a:cs typeface="Arial" panose="020B0604020202020204" pitchFamily="34" charset="0"/>
          </a:endParaRPr>
        </a:p>
      </dgm:t>
    </dgm:pt>
    <dgm:pt modelId="{F4E20B70-78D6-4184-9625-27CFCAE57CEF}">
      <dgm:prSet custT="1"/>
      <dgm:spPr/>
      <dgm:t>
        <a:bodyPr/>
        <a:lstStyle/>
        <a:p>
          <a:r>
            <a:rPr lang="es-MX" sz="800" dirty="0">
              <a:latin typeface="Arial" panose="020B0604020202020204" pitchFamily="34" charset="0"/>
              <a:cs typeface="Arial" panose="020B0604020202020204" pitchFamily="34" charset="0"/>
            </a:rPr>
            <a:t>ANALISIS Y APROBACIÓN DE PRESTAMO BANCARIO POR PARTE DEL CONCEJO MUNICIPAL</a:t>
          </a:r>
          <a:endParaRPr lang="es-SV" sz="800" dirty="0">
            <a:latin typeface="Arial" panose="020B0604020202020204" pitchFamily="34" charset="0"/>
            <a:cs typeface="Arial" panose="020B0604020202020204" pitchFamily="34" charset="0"/>
          </a:endParaRPr>
        </a:p>
      </dgm:t>
    </dgm:pt>
    <dgm:pt modelId="{FF79ACF7-4E70-402B-B5F7-3D6E50212429}" type="parTrans" cxnId="{A2C0FE61-22A2-4A1F-8001-BA96C06448BA}">
      <dgm:prSet/>
      <dgm:spPr/>
      <dgm:t>
        <a:bodyPr/>
        <a:lstStyle/>
        <a:p>
          <a:endParaRPr lang="es-SV" sz="800">
            <a:latin typeface="Arial" panose="020B0604020202020204" pitchFamily="34" charset="0"/>
            <a:cs typeface="Arial" panose="020B0604020202020204" pitchFamily="34" charset="0"/>
          </a:endParaRPr>
        </a:p>
      </dgm:t>
    </dgm:pt>
    <dgm:pt modelId="{D8C5F5DF-0F84-47C5-8F9E-4AF6FCFDF33A}" type="sibTrans" cxnId="{A2C0FE61-22A2-4A1F-8001-BA96C06448BA}">
      <dgm:prSet/>
      <dgm:spPr/>
      <dgm:t>
        <a:bodyPr/>
        <a:lstStyle/>
        <a:p>
          <a:endParaRPr lang="es-SV" sz="800">
            <a:latin typeface="Arial" panose="020B0604020202020204" pitchFamily="34" charset="0"/>
            <a:cs typeface="Arial" panose="020B0604020202020204" pitchFamily="34" charset="0"/>
          </a:endParaRPr>
        </a:p>
      </dgm:t>
    </dgm:pt>
    <dgm:pt modelId="{D124708C-9F0F-4520-AA69-63DD37460E6A}" type="pres">
      <dgm:prSet presAssocID="{142BE0EB-4720-4009-8096-2D9672E366EE}" presName="Name0" presStyleCnt="0">
        <dgm:presLayoutVars>
          <dgm:dir/>
          <dgm:resizeHandles/>
        </dgm:presLayoutVars>
      </dgm:prSet>
      <dgm:spPr/>
    </dgm:pt>
    <dgm:pt modelId="{FBFDB1DB-1652-4FE6-B9C4-C75804BD6C37}" type="pres">
      <dgm:prSet presAssocID="{2CD168DA-39B8-43C2-9072-EDDBDD297A79}" presName="compNode" presStyleCnt="0"/>
      <dgm:spPr/>
    </dgm:pt>
    <dgm:pt modelId="{B27F313A-FA48-4DEA-B36D-42D56E259546}" type="pres">
      <dgm:prSet presAssocID="{2CD168DA-39B8-43C2-9072-EDDBDD297A79}" presName="dummyConnPt" presStyleCnt="0"/>
      <dgm:spPr/>
    </dgm:pt>
    <dgm:pt modelId="{3DE4E97A-1275-479E-97E1-3E1B902F940C}" type="pres">
      <dgm:prSet presAssocID="{2CD168DA-39B8-43C2-9072-EDDBDD297A79}" presName="node" presStyleLbl="node1" presStyleIdx="0" presStyleCnt="13">
        <dgm:presLayoutVars>
          <dgm:bulletEnabled val="1"/>
        </dgm:presLayoutVars>
      </dgm:prSet>
      <dgm:spPr/>
    </dgm:pt>
    <dgm:pt modelId="{DCF71E35-03F4-4D34-A4BF-087F64564743}" type="pres">
      <dgm:prSet presAssocID="{ABD228D0-E81D-47A6-B0C0-84CC51C306FF}" presName="sibTrans" presStyleLbl="bgSibTrans2D1" presStyleIdx="0" presStyleCnt="12"/>
      <dgm:spPr/>
    </dgm:pt>
    <dgm:pt modelId="{CBC1E1EF-62BB-4707-B73C-4258946D11D4}" type="pres">
      <dgm:prSet presAssocID="{3731E28E-B797-4001-8458-9F1960AEB978}" presName="compNode" presStyleCnt="0"/>
      <dgm:spPr/>
    </dgm:pt>
    <dgm:pt modelId="{0462B0BE-EB50-49C7-BC8E-65622BEDC94B}" type="pres">
      <dgm:prSet presAssocID="{3731E28E-B797-4001-8458-9F1960AEB978}" presName="dummyConnPt" presStyleCnt="0"/>
      <dgm:spPr/>
    </dgm:pt>
    <dgm:pt modelId="{0105B3D3-2E77-4A5C-B542-A4E6BB69CFAB}" type="pres">
      <dgm:prSet presAssocID="{3731E28E-B797-4001-8458-9F1960AEB978}" presName="node" presStyleLbl="node1" presStyleIdx="1" presStyleCnt="13">
        <dgm:presLayoutVars>
          <dgm:bulletEnabled val="1"/>
        </dgm:presLayoutVars>
      </dgm:prSet>
      <dgm:spPr/>
    </dgm:pt>
    <dgm:pt modelId="{F12BDAD2-9D92-4A6A-B158-327F368882F5}" type="pres">
      <dgm:prSet presAssocID="{48199A32-78B4-46D5-80D5-3278033C2A34}" presName="sibTrans" presStyleLbl="bgSibTrans2D1" presStyleIdx="1" presStyleCnt="12"/>
      <dgm:spPr/>
    </dgm:pt>
    <dgm:pt modelId="{03B7846F-41D0-4C71-9BE0-98769E97A43D}" type="pres">
      <dgm:prSet presAssocID="{3BEE491C-BDA0-47F6-96C1-D4CFC38E705F}" presName="compNode" presStyleCnt="0"/>
      <dgm:spPr/>
    </dgm:pt>
    <dgm:pt modelId="{F7AE363F-F3E6-4EB9-B5B4-BD3B987774F2}" type="pres">
      <dgm:prSet presAssocID="{3BEE491C-BDA0-47F6-96C1-D4CFC38E705F}" presName="dummyConnPt" presStyleCnt="0"/>
      <dgm:spPr/>
    </dgm:pt>
    <dgm:pt modelId="{B5B95C40-968D-4F5C-A043-29ECA433D31E}" type="pres">
      <dgm:prSet presAssocID="{3BEE491C-BDA0-47F6-96C1-D4CFC38E705F}" presName="node" presStyleLbl="node1" presStyleIdx="2" presStyleCnt="13">
        <dgm:presLayoutVars>
          <dgm:bulletEnabled val="1"/>
        </dgm:presLayoutVars>
      </dgm:prSet>
      <dgm:spPr/>
    </dgm:pt>
    <dgm:pt modelId="{FB6EE1B4-B220-4AEB-BE55-E65DBAF95DE3}" type="pres">
      <dgm:prSet presAssocID="{89E7EE62-F539-4E8E-91AE-C2391CCA7A65}" presName="sibTrans" presStyleLbl="bgSibTrans2D1" presStyleIdx="2" presStyleCnt="12"/>
      <dgm:spPr/>
    </dgm:pt>
    <dgm:pt modelId="{7B070EB5-78B2-4C33-B79B-3C1C815897E5}" type="pres">
      <dgm:prSet presAssocID="{AA085376-EF71-4DE9-B50E-E40EC9998FE7}" presName="compNode" presStyleCnt="0"/>
      <dgm:spPr/>
    </dgm:pt>
    <dgm:pt modelId="{5A3ABB58-7330-40F8-840E-1638387B79FC}" type="pres">
      <dgm:prSet presAssocID="{AA085376-EF71-4DE9-B50E-E40EC9998FE7}" presName="dummyConnPt" presStyleCnt="0"/>
      <dgm:spPr/>
    </dgm:pt>
    <dgm:pt modelId="{E4739F94-D2EA-4692-8D23-A3C228D88A45}" type="pres">
      <dgm:prSet presAssocID="{AA085376-EF71-4DE9-B50E-E40EC9998FE7}" presName="node" presStyleLbl="node1" presStyleIdx="3" presStyleCnt="13">
        <dgm:presLayoutVars>
          <dgm:bulletEnabled val="1"/>
        </dgm:presLayoutVars>
      </dgm:prSet>
      <dgm:spPr/>
    </dgm:pt>
    <dgm:pt modelId="{F103CF23-F9DF-4D86-8160-5365461132D6}" type="pres">
      <dgm:prSet presAssocID="{DC4FE986-2133-40FB-A1EC-CD08255421DC}" presName="sibTrans" presStyleLbl="bgSibTrans2D1" presStyleIdx="3" presStyleCnt="12"/>
      <dgm:spPr/>
    </dgm:pt>
    <dgm:pt modelId="{E2837C20-92EE-4456-AF1F-7370AFE61622}" type="pres">
      <dgm:prSet presAssocID="{0D9A29A7-9A56-46DC-8DA4-0615AD5E3E27}" presName="compNode" presStyleCnt="0"/>
      <dgm:spPr/>
    </dgm:pt>
    <dgm:pt modelId="{A3D79687-E7A7-4C6F-B3FD-0B2E41ED7330}" type="pres">
      <dgm:prSet presAssocID="{0D9A29A7-9A56-46DC-8DA4-0615AD5E3E27}" presName="dummyConnPt" presStyleCnt="0"/>
      <dgm:spPr/>
    </dgm:pt>
    <dgm:pt modelId="{D795A26D-A991-4881-AD9D-A665A0D4EED1}" type="pres">
      <dgm:prSet presAssocID="{0D9A29A7-9A56-46DC-8DA4-0615AD5E3E27}" presName="node" presStyleLbl="node1" presStyleIdx="4" presStyleCnt="13" custLinFactNeighborX="-2094" custLinFactNeighborY="1943">
        <dgm:presLayoutVars>
          <dgm:bulletEnabled val="1"/>
        </dgm:presLayoutVars>
      </dgm:prSet>
      <dgm:spPr>
        <a:xfrm>
          <a:off x="4742567" y="3963609"/>
          <a:ext cx="1760813" cy="1056488"/>
        </a:xfrm>
        <a:prstGeom prst="roundRect">
          <a:avLst>
            <a:gd name="adj" fmla="val 10000"/>
          </a:avLst>
        </a:prstGeom>
      </dgm:spPr>
    </dgm:pt>
    <dgm:pt modelId="{8FEB2B62-430F-4B9F-95BD-D51755940899}" type="pres">
      <dgm:prSet presAssocID="{E902A1E9-E6D5-4AD6-9510-C00F8FF9769F}" presName="sibTrans" presStyleLbl="bgSibTrans2D1" presStyleIdx="4" presStyleCnt="12"/>
      <dgm:spPr/>
    </dgm:pt>
    <dgm:pt modelId="{335519A0-0E2C-467A-BDFB-4EB1FD0A0898}" type="pres">
      <dgm:prSet presAssocID="{F4E20B70-78D6-4184-9625-27CFCAE57CEF}" presName="compNode" presStyleCnt="0"/>
      <dgm:spPr/>
    </dgm:pt>
    <dgm:pt modelId="{7F4EE99F-7CCC-47AF-A9F0-42C99CC33C2A}" type="pres">
      <dgm:prSet presAssocID="{F4E20B70-78D6-4184-9625-27CFCAE57CEF}" presName="dummyConnPt" presStyleCnt="0"/>
      <dgm:spPr/>
    </dgm:pt>
    <dgm:pt modelId="{B75EE8FF-DE85-4BB2-9A19-FC8B7B2F6F09}" type="pres">
      <dgm:prSet presAssocID="{F4E20B70-78D6-4184-9625-27CFCAE57CEF}" presName="node" presStyleLbl="node1" presStyleIdx="5" presStyleCnt="13" custLinFactNeighborX="-2314" custLinFactNeighborY="-794">
        <dgm:presLayoutVars>
          <dgm:bulletEnabled val="1"/>
        </dgm:presLayoutVars>
      </dgm:prSet>
      <dgm:spPr/>
    </dgm:pt>
    <dgm:pt modelId="{BDAF8EFA-A6B1-44ED-94F7-6B49E3C210E6}" type="pres">
      <dgm:prSet presAssocID="{D8C5F5DF-0F84-47C5-8F9E-4AF6FCFDF33A}" presName="sibTrans" presStyleLbl="bgSibTrans2D1" presStyleIdx="5" presStyleCnt="12"/>
      <dgm:spPr/>
    </dgm:pt>
    <dgm:pt modelId="{D8923BCB-99B5-49D0-BE56-484D1C8E03D7}" type="pres">
      <dgm:prSet presAssocID="{BAE55818-B6EB-483E-BF7E-7431209DA84F}" presName="compNode" presStyleCnt="0"/>
      <dgm:spPr/>
    </dgm:pt>
    <dgm:pt modelId="{740AE15B-4CC2-48DE-90C0-8147455818BE}" type="pres">
      <dgm:prSet presAssocID="{BAE55818-B6EB-483E-BF7E-7431209DA84F}" presName="dummyConnPt" presStyleCnt="0"/>
      <dgm:spPr/>
    </dgm:pt>
    <dgm:pt modelId="{0FC0EECD-D70E-4319-8FF8-D0EE38D4889A}" type="pres">
      <dgm:prSet presAssocID="{BAE55818-B6EB-483E-BF7E-7431209DA84F}" presName="node" presStyleLbl="node1" presStyleIdx="6" presStyleCnt="13">
        <dgm:presLayoutVars>
          <dgm:bulletEnabled val="1"/>
        </dgm:presLayoutVars>
      </dgm:prSet>
      <dgm:spPr/>
    </dgm:pt>
    <dgm:pt modelId="{D3437B0E-B388-4D92-8896-A9FADFEEF68D}" type="pres">
      <dgm:prSet presAssocID="{E58F6C2A-32AB-4ADB-9D95-5C5D86962E9C}" presName="sibTrans" presStyleLbl="bgSibTrans2D1" presStyleIdx="6" presStyleCnt="12"/>
      <dgm:spPr/>
    </dgm:pt>
    <dgm:pt modelId="{C63ABE6A-9B73-4089-8819-C91934151E7B}" type="pres">
      <dgm:prSet presAssocID="{9D2FA346-4E3F-480C-B6D0-E9A488A40CCB}" presName="compNode" presStyleCnt="0"/>
      <dgm:spPr/>
    </dgm:pt>
    <dgm:pt modelId="{3C893653-02F6-4789-9B08-06D30586A935}" type="pres">
      <dgm:prSet presAssocID="{9D2FA346-4E3F-480C-B6D0-E9A488A40CCB}" presName="dummyConnPt" presStyleCnt="0"/>
      <dgm:spPr/>
    </dgm:pt>
    <dgm:pt modelId="{B2D47475-BF70-4E89-8E42-14D33A68C72C}" type="pres">
      <dgm:prSet presAssocID="{9D2FA346-4E3F-480C-B6D0-E9A488A40CCB}" presName="node" presStyleLbl="node1" presStyleIdx="7" presStyleCnt="13">
        <dgm:presLayoutVars>
          <dgm:bulletEnabled val="1"/>
        </dgm:presLayoutVars>
      </dgm:prSet>
      <dgm:spPr/>
    </dgm:pt>
    <dgm:pt modelId="{065B0F09-DA46-45CA-8C10-7BADBCA00EB5}" type="pres">
      <dgm:prSet presAssocID="{B86755B1-6001-447F-8B3C-B1FB7A997099}" presName="sibTrans" presStyleLbl="bgSibTrans2D1" presStyleIdx="7" presStyleCnt="12"/>
      <dgm:spPr/>
    </dgm:pt>
    <dgm:pt modelId="{8DB944DA-E8C4-46A5-8F63-8995E130A6DB}" type="pres">
      <dgm:prSet presAssocID="{55A96686-4484-480E-A571-9C11EDD15993}" presName="compNode" presStyleCnt="0"/>
      <dgm:spPr/>
    </dgm:pt>
    <dgm:pt modelId="{CFAEC5A5-53E7-4E21-8D39-7C671B03B554}" type="pres">
      <dgm:prSet presAssocID="{55A96686-4484-480E-A571-9C11EDD15993}" presName="dummyConnPt" presStyleCnt="0"/>
      <dgm:spPr/>
    </dgm:pt>
    <dgm:pt modelId="{2E046F18-F58C-4930-A6F3-C878EE57A32B}" type="pres">
      <dgm:prSet presAssocID="{55A96686-4484-480E-A571-9C11EDD15993}" presName="node" presStyleLbl="node1" presStyleIdx="8" presStyleCnt="13">
        <dgm:presLayoutVars>
          <dgm:bulletEnabled val="1"/>
        </dgm:presLayoutVars>
      </dgm:prSet>
      <dgm:spPr/>
    </dgm:pt>
    <dgm:pt modelId="{79D34883-2CE0-4D3B-8566-ECDCB5171016}" type="pres">
      <dgm:prSet presAssocID="{09EE841A-6BD4-4AD4-A821-FD44568727D8}" presName="sibTrans" presStyleLbl="bgSibTrans2D1" presStyleIdx="8" presStyleCnt="12"/>
      <dgm:spPr/>
    </dgm:pt>
    <dgm:pt modelId="{C906DF3E-BAFC-453D-961D-FBCAF229E867}" type="pres">
      <dgm:prSet presAssocID="{D00F6D7F-F621-4DEF-8840-380C39B69280}" presName="compNode" presStyleCnt="0"/>
      <dgm:spPr/>
    </dgm:pt>
    <dgm:pt modelId="{440B554B-C1E0-44EB-B2CC-AEF37864F5ED}" type="pres">
      <dgm:prSet presAssocID="{D00F6D7F-F621-4DEF-8840-380C39B69280}" presName="dummyConnPt" presStyleCnt="0"/>
      <dgm:spPr/>
    </dgm:pt>
    <dgm:pt modelId="{AA6446EC-59FB-40AE-9A38-ACC6EACEC6D2}" type="pres">
      <dgm:prSet presAssocID="{D00F6D7F-F621-4DEF-8840-380C39B69280}" presName="node" presStyleLbl="node1" presStyleIdx="9" presStyleCnt="13">
        <dgm:presLayoutVars>
          <dgm:bulletEnabled val="1"/>
        </dgm:presLayoutVars>
      </dgm:prSet>
      <dgm:spPr/>
    </dgm:pt>
    <dgm:pt modelId="{32CE7120-ED31-40DE-88DF-81A6E744B99C}" type="pres">
      <dgm:prSet presAssocID="{B9337D47-5949-4D8A-B6D0-CEAEEE19B198}" presName="sibTrans" presStyleLbl="bgSibTrans2D1" presStyleIdx="9" presStyleCnt="12"/>
      <dgm:spPr/>
    </dgm:pt>
    <dgm:pt modelId="{203F4138-501D-4116-A427-C1070558248B}" type="pres">
      <dgm:prSet presAssocID="{0479F5E4-ABAF-4DD3-A2E0-A5EEA9E6BE5C}" presName="compNode" presStyleCnt="0"/>
      <dgm:spPr/>
    </dgm:pt>
    <dgm:pt modelId="{E947171F-9CE4-4C9D-9460-716B68F257A5}" type="pres">
      <dgm:prSet presAssocID="{0479F5E4-ABAF-4DD3-A2E0-A5EEA9E6BE5C}" presName="dummyConnPt" presStyleCnt="0"/>
      <dgm:spPr/>
    </dgm:pt>
    <dgm:pt modelId="{B2A978A1-D52A-419F-8BE5-E2F19610F8E3}" type="pres">
      <dgm:prSet presAssocID="{0479F5E4-ABAF-4DD3-A2E0-A5EEA9E6BE5C}" presName="node" presStyleLbl="node1" presStyleIdx="10" presStyleCnt="13">
        <dgm:presLayoutVars>
          <dgm:bulletEnabled val="1"/>
        </dgm:presLayoutVars>
      </dgm:prSet>
      <dgm:spPr/>
    </dgm:pt>
    <dgm:pt modelId="{168C21C1-4AB5-4470-9AFA-7EA9708348DB}" type="pres">
      <dgm:prSet presAssocID="{D0AD5225-E3BC-42EE-A79D-AB79EBE3249C}" presName="sibTrans" presStyleLbl="bgSibTrans2D1" presStyleIdx="10" presStyleCnt="12"/>
      <dgm:spPr/>
    </dgm:pt>
    <dgm:pt modelId="{FBFA21F3-B76E-427A-B8A3-8E58EFA0ACBD}" type="pres">
      <dgm:prSet presAssocID="{DA7146EC-E470-42C3-A153-14B7E0B53366}" presName="compNode" presStyleCnt="0"/>
      <dgm:spPr/>
    </dgm:pt>
    <dgm:pt modelId="{E1B80D10-E514-4198-BAFA-8DD50FB8F2AF}" type="pres">
      <dgm:prSet presAssocID="{DA7146EC-E470-42C3-A153-14B7E0B53366}" presName="dummyConnPt" presStyleCnt="0"/>
      <dgm:spPr/>
    </dgm:pt>
    <dgm:pt modelId="{D531E88A-C930-4D2E-934B-493A6EB9B1B3}" type="pres">
      <dgm:prSet presAssocID="{DA7146EC-E470-42C3-A153-14B7E0B53366}" presName="node" presStyleLbl="node1" presStyleIdx="11" presStyleCnt="13">
        <dgm:presLayoutVars>
          <dgm:bulletEnabled val="1"/>
        </dgm:presLayoutVars>
      </dgm:prSet>
      <dgm:spPr/>
    </dgm:pt>
    <dgm:pt modelId="{E4040682-B4DE-41F8-9847-AA0AC20589B9}" type="pres">
      <dgm:prSet presAssocID="{614F7FA1-4149-4D53-8F6F-8E6DCB49C77B}" presName="sibTrans" presStyleLbl="bgSibTrans2D1" presStyleIdx="11" presStyleCnt="12"/>
      <dgm:spPr/>
    </dgm:pt>
    <dgm:pt modelId="{AD18DB42-1D74-49B3-8ACC-895180A5D412}" type="pres">
      <dgm:prSet presAssocID="{0ADA33CC-69D5-464E-844B-7235144EBE99}" presName="compNode" presStyleCnt="0"/>
      <dgm:spPr/>
    </dgm:pt>
    <dgm:pt modelId="{8A8229C6-26C5-491B-A117-4E6834D4B731}" type="pres">
      <dgm:prSet presAssocID="{0ADA33CC-69D5-464E-844B-7235144EBE99}" presName="dummyConnPt" presStyleCnt="0"/>
      <dgm:spPr/>
    </dgm:pt>
    <dgm:pt modelId="{2DF71B17-A040-4FC5-82C4-F2A97B62C503}" type="pres">
      <dgm:prSet presAssocID="{0ADA33CC-69D5-464E-844B-7235144EBE99}" presName="node" presStyleLbl="node1" presStyleIdx="12" presStyleCnt="13">
        <dgm:presLayoutVars>
          <dgm:bulletEnabled val="1"/>
        </dgm:presLayoutVars>
      </dgm:prSet>
      <dgm:spPr/>
    </dgm:pt>
  </dgm:ptLst>
  <dgm:cxnLst>
    <dgm:cxn modelId="{07852B10-903E-41D9-BAE2-C57BA6726587}" type="presOf" srcId="{3BEE491C-BDA0-47F6-96C1-D4CFC38E705F}" destId="{B5B95C40-968D-4F5C-A043-29ECA433D31E}" srcOrd="0" destOrd="0" presId="urn:microsoft.com/office/officeart/2005/8/layout/bProcess4"/>
    <dgm:cxn modelId="{9B7EE215-7996-4A61-BF27-B7E5921735A7}" srcId="{142BE0EB-4720-4009-8096-2D9672E366EE}" destId="{0D9A29A7-9A56-46DC-8DA4-0615AD5E3E27}" srcOrd="4" destOrd="0" parTransId="{13FE2ACC-5D31-4671-8D6F-0412ED073EE6}" sibTransId="{E902A1E9-E6D5-4AD6-9510-C00F8FF9769F}"/>
    <dgm:cxn modelId="{1A81981D-53E0-4BA4-A94A-E312CBC7E296}" type="presOf" srcId="{48199A32-78B4-46D5-80D5-3278033C2A34}" destId="{F12BDAD2-9D92-4A6A-B158-327F368882F5}" srcOrd="0" destOrd="0" presId="urn:microsoft.com/office/officeart/2005/8/layout/bProcess4"/>
    <dgm:cxn modelId="{63FC981E-42D6-4BCB-BAD4-2D686E65BEEC}" type="presOf" srcId="{AA085376-EF71-4DE9-B50E-E40EC9998FE7}" destId="{E4739F94-D2EA-4692-8D23-A3C228D88A45}" srcOrd="0" destOrd="0" presId="urn:microsoft.com/office/officeart/2005/8/layout/bProcess4"/>
    <dgm:cxn modelId="{D7D92723-C689-48BE-805C-297BBBB1C082}" type="presOf" srcId="{B86755B1-6001-447F-8B3C-B1FB7A997099}" destId="{065B0F09-DA46-45CA-8C10-7BADBCA00EB5}" srcOrd="0" destOrd="0" presId="urn:microsoft.com/office/officeart/2005/8/layout/bProcess4"/>
    <dgm:cxn modelId="{8B4D1A29-7690-4672-87CB-445D67B6544B}" srcId="{142BE0EB-4720-4009-8096-2D9672E366EE}" destId="{2CD168DA-39B8-43C2-9072-EDDBDD297A79}" srcOrd="0" destOrd="0" parTransId="{4B5D8DB2-8347-4F6E-9E76-1BD785FD8C40}" sibTransId="{ABD228D0-E81D-47A6-B0C0-84CC51C306FF}"/>
    <dgm:cxn modelId="{CDFA262A-A82C-4582-9210-2DD6C8F728A6}" type="presOf" srcId="{09EE841A-6BD4-4AD4-A821-FD44568727D8}" destId="{79D34883-2CE0-4D3B-8566-ECDCB5171016}" srcOrd="0" destOrd="0" presId="urn:microsoft.com/office/officeart/2005/8/layout/bProcess4"/>
    <dgm:cxn modelId="{47B85D2F-3421-40B5-98E6-54B03ACD7D1E}" type="presOf" srcId="{B9337D47-5949-4D8A-B6D0-CEAEEE19B198}" destId="{32CE7120-ED31-40DE-88DF-81A6E744B99C}" srcOrd="0" destOrd="0" presId="urn:microsoft.com/office/officeart/2005/8/layout/bProcess4"/>
    <dgm:cxn modelId="{2D644035-EC75-4ECE-AD1C-4194BE79B679}" type="presOf" srcId="{D8C5F5DF-0F84-47C5-8F9E-4AF6FCFDF33A}" destId="{BDAF8EFA-A6B1-44ED-94F7-6B49E3C210E6}" srcOrd="0" destOrd="0" presId="urn:microsoft.com/office/officeart/2005/8/layout/bProcess4"/>
    <dgm:cxn modelId="{D23CC236-6CB1-41CA-9C81-847ACE573314}" type="presOf" srcId="{3731E28E-B797-4001-8458-9F1960AEB978}" destId="{0105B3D3-2E77-4A5C-B542-A4E6BB69CFAB}" srcOrd="0" destOrd="0" presId="urn:microsoft.com/office/officeart/2005/8/layout/bProcess4"/>
    <dgm:cxn modelId="{AD851D39-76B3-4A49-A1CE-B26416A5BBF0}" srcId="{142BE0EB-4720-4009-8096-2D9672E366EE}" destId="{0ADA33CC-69D5-464E-844B-7235144EBE99}" srcOrd="12" destOrd="0" parTransId="{E42B1F4F-9C86-49BE-BBB3-4F23E95D7577}" sibTransId="{F2507EBF-09EC-4DD9-A5C7-BEEA050030CF}"/>
    <dgm:cxn modelId="{BFA44B3A-44A6-471C-80A6-507FF1F3C901}" type="presOf" srcId="{BAE55818-B6EB-483E-BF7E-7431209DA84F}" destId="{0FC0EECD-D70E-4319-8FF8-D0EE38D4889A}" srcOrd="0" destOrd="0" presId="urn:microsoft.com/office/officeart/2005/8/layout/bProcess4"/>
    <dgm:cxn modelId="{820A7260-77FA-4EAB-966E-08E4B7A6B9F8}" srcId="{142BE0EB-4720-4009-8096-2D9672E366EE}" destId="{0479F5E4-ABAF-4DD3-A2E0-A5EEA9E6BE5C}" srcOrd="10" destOrd="0" parTransId="{8360E712-CEAB-4D8F-9884-039022C647BE}" sibTransId="{D0AD5225-E3BC-42EE-A79D-AB79EBE3249C}"/>
    <dgm:cxn modelId="{CE39E941-84E9-402D-94F0-F4DB43A50DF4}" type="presOf" srcId="{0479F5E4-ABAF-4DD3-A2E0-A5EEA9E6BE5C}" destId="{B2A978A1-D52A-419F-8BE5-E2F19610F8E3}" srcOrd="0" destOrd="0" presId="urn:microsoft.com/office/officeart/2005/8/layout/bProcess4"/>
    <dgm:cxn modelId="{A2C0FE61-22A2-4A1F-8001-BA96C06448BA}" srcId="{142BE0EB-4720-4009-8096-2D9672E366EE}" destId="{F4E20B70-78D6-4184-9625-27CFCAE57CEF}" srcOrd="5" destOrd="0" parTransId="{FF79ACF7-4E70-402B-B5F7-3D6E50212429}" sibTransId="{D8C5F5DF-0F84-47C5-8F9E-4AF6FCFDF33A}"/>
    <dgm:cxn modelId="{20888063-40BB-499B-A71F-6E694608C891}" srcId="{142BE0EB-4720-4009-8096-2D9672E366EE}" destId="{AA085376-EF71-4DE9-B50E-E40EC9998FE7}" srcOrd="3" destOrd="0" parTransId="{76F22DA6-1F9E-48A0-A59C-4A03FB57E1C1}" sibTransId="{DC4FE986-2133-40FB-A1EC-CD08255421DC}"/>
    <dgm:cxn modelId="{252D5F47-E6BB-4698-A8FC-AF1D213F79F3}" type="presOf" srcId="{9D2FA346-4E3F-480C-B6D0-E9A488A40CCB}" destId="{B2D47475-BF70-4E89-8E42-14D33A68C72C}" srcOrd="0" destOrd="0" presId="urn:microsoft.com/office/officeart/2005/8/layout/bProcess4"/>
    <dgm:cxn modelId="{C439986B-D3FC-4D78-A7A0-093C328443C0}" type="presOf" srcId="{55A96686-4484-480E-A571-9C11EDD15993}" destId="{2E046F18-F58C-4930-A6F3-C878EE57A32B}" srcOrd="0" destOrd="0" presId="urn:microsoft.com/office/officeart/2005/8/layout/bProcess4"/>
    <dgm:cxn modelId="{81F7FA6D-0A71-4F6F-BF0A-41D22913C326}" type="presOf" srcId="{F4E20B70-78D6-4184-9625-27CFCAE57CEF}" destId="{B75EE8FF-DE85-4BB2-9A19-FC8B7B2F6F09}" srcOrd="0" destOrd="0" presId="urn:microsoft.com/office/officeart/2005/8/layout/bProcess4"/>
    <dgm:cxn modelId="{BC5DF150-4821-4751-844E-6B240946EB1F}" type="presOf" srcId="{D0AD5225-E3BC-42EE-A79D-AB79EBE3249C}" destId="{168C21C1-4AB5-4470-9AFA-7EA9708348DB}" srcOrd="0" destOrd="0" presId="urn:microsoft.com/office/officeart/2005/8/layout/bProcess4"/>
    <dgm:cxn modelId="{6B845C54-3F41-41C2-99D5-FC79A6CB0223}" type="presOf" srcId="{2CD168DA-39B8-43C2-9072-EDDBDD297A79}" destId="{3DE4E97A-1275-479E-97E1-3E1B902F940C}" srcOrd="0" destOrd="0" presId="urn:microsoft.com/office/officeart/2005/8/layout/bProcess4"/>
    <dgm:cxn modelId="{0066FD81-D5C4-404B-AD00-931E6CA6B934}" srcId="{142BE0EB-4720-4009-8096-2D9672E366EE}" destId="{D00F6D7F-F621-4DEF-8840-380C39B69280}" srcOrd="9" destOrd="0" parTransId="{AC163495-1B19-44F3-AB23-EDD433344BB5}" sibTransId="{B9337D47-5949-4D8A-B6D0-CEAEEE19B198}"/>
    <dgm:cxn modelId="{B5787F8C-48A7-4EE5-AD56-FFF5B04CE9EC}" type="presOf" srcId="{DC4FE986-2133-40FB-A1EC-CD08255421DC}" destId="{F103CF23-F9DF-4D86-8160-5365461132D6}" srcOrd="0" destOrd="0" presId="urn:microsoft.com/office/officeart/2005/8/layout/bProcess4"/>
    <dgm:cxn modelId="{47631298-B5DC-4D69-94EB-ABCE87EE6654}" type="presOf" srcId="{D00F6D7F-F621-4DEF-8840-380C39B69280}" destId="{AA6446EC-59FB-40AE-9A38-ACC6EACEC6D2}" srcOrd="0" destOrd="0" presId="urn:microsoft.com/office/officeart/2005/8/layout/bProcess4"/>
    <dgm:cxn modelId="{E3F1DBA7-AA32-4370-A30B-1360630A606E}" srcId="{142BE0EB-4720-4009-8096-2D9672E366EE}" destId="{55A96686-4484-480E-A571-9C11EDD15993}" srcOrd="8" destOrd="0" parTransId="{E218F5D3-91F8-4BD3-9FEC-65EF1B724AE7}" sibTransId="{09EE841A-6BD4-4AD4-A821-FD44568727D8}"/>
    <dgm:cxn modelId="{9FC1E0A8-2C5D-4F52-B4A2-CC251403CF83}" type="presOf" srcId="{E902A1E9-E6D5-4AD6-9510-C00F8FF9769F}" destId="{8FEB2B62-430F-4B9F-95BD-D51755940899}" srcOrd="0" destOrd="0" presId="urn:microsoft.com/office/officeart/2005/8/layout/bProcess4"/>
    <dgm:cxn modelId="{386DDFAB-D42E-4321-A99E-5B400508F861}" type="presOf" srcId="{0D9A29A7-9A56-46DC-8DA4-0615AD5E3E27}" destId="{D795A26D-A991-4881-AD9D-A665A0D4EED1}" srcOrd="0" destOrd="0" presId="urn:microsoft.com/office/officeart/2005/8/layout/bProcess4"/>
    <dgm:cxn modelId="{8DC71DB5-98BC-463B-8286-82539BD5CEEF}" srcId="{142BE0EB-4720-4009-8096-2D9672E366EE}" destId="{9D2FA346-4E3F-480C-B6D0-E9A488A40CCB}" srcOrd="7" destOrd="0" parTransId="{5EDFCB50-42BF-47D7-8431-299B2DCFD8D6}" sibTransId="{B86755B1-6001-447F-8B3C-B1FB7A997099}"/>
    <dgm:cxn modelId="{743459B8-2377-4819-9B41-2B63648B23FF}" srcId="{142BE0EB-4720-4009-8096-2D9672E366EE}" destId="{BAE55818-B6EB-483E-BF7E-7431209DA84F}" srcOrd="6" destOrd="0" parTransId="{738148F9-89A2-48FD-8753-80AC858E3029}" sibTransId="{E58F6C2A-32AB-4ADB-9D95-5C5D86962E9C}"/>
    <dgm:cxn modelId="{BB9DD7B9-B26B-4826-8C0A-019C3E65EF12}" type="presOf" srcId="{142BE0EB-4720-4009-8096-2D9672E366EE}" destId="{D124708C-9F0F-4520-AA69-63DD37460E6A}" srcOrd="0" destOrd="0" presId="urn:microsoft.com/office/officeart/2005/8/layout/bProcess4"/>
    <dgm:cxn modelId="{C7CCF3BE-C038-4B94-BFDA-F1F04165598A}" type="presOf" srcId="{DA7146EC-E470-42C3-A153-14B7E0B53366}" destId="{D531E88A-C930-4D2E-934B-493A6EB9B1B3}" srcOrd="0" destOrd="0" presId="urn:microsoft.com/office/officeart/2005/8/layout/bProcess4"/>
    <dgm:cxn modelId="{C60FC1C2-8132-4411-8FFD-D5E6837DED4E}" srcId="{142BE0EB-4720-4009-8096-2D9672E366EE}" destId="{3731E28E-B797-4001-8458-9F1960AEB978}" srcOrd="1" destOrd="0" parTransId="{45994F61-A1D9-4090-BFC1-88E0A4837E45}" sibTransId="{48199A32-78B4-46D5-80D5-3278033C2A34}"/>
    <dgm:cxn modelId="{FA8D81CB-9E6C-4637-9654-4A8784D322D9}" type="presOf" srcId="{614F7FA1-4149-4D53-8F6F-8E6DCB49C77B}" destId="{E4040682-B4DE-41F8-9847-AA0AC20589B9}" srcOrd="0" destOrd="0" presId="urn:microsoft.com/office/officeart/2005/8/layout/bProcess4"/>
    <dgm:cxn modelId="{1D45EDCE-D9A0-4341-93CD-8CF82EC71C1A}" type="presOf" srcId="{89E7EE62-F539-4E8E-91AE-C2391CCA7A65}" destId="{FB6EE1B4-B220-4AEB-BE55-E65DBAF95DE3}" srcOrd="0" destOrd="0" presId="urn:microsoft.com/office/officeart/2005/8/layout/bProcess4"/>
    <dgm:cxn modelId="{6D1282DD-68B9-46A3-B30B-4B60BD73672A}" srcId="{142BE0EB-4720-4009-8096-2D9672E366EE}" destId="{3BEE491C-BDA0-47F6-96C1-D4CFC38E705F}" srcOrd="2" destOrd="0" parTransId="{B0FDC506-7539-447D-8255-6FBB7E6C8123}" sibTransId="{89E7EE62-F539-4E8E-91AE-C2391CCA7A65}"/>
    <dgm:cxn modelId="{6F94BBDD-1795-4837-9F0F-05028BCE54F2}" type="presOf" srcId="{ABD228D0-E81D-47A6-B0C0-84CC51C306FF}" destId="{DCF71E35-03F4-4D34-A4BF-087F64564743}" srcOrd="0" destOrd="0" presId="urn:microsoft.com/office/officeart/2005/8/layout/bProcess4"/>
    <dgm:cxn modelId="{B5AEE1E6-15E3-4751-AEAB-751585763888}" type="presOf" srcId="{E58F6C2A-32AB-4ADB-9D95-5C5D86962E9C}" destId="{D3437B0E-B388-4D92-8896-A9FADFEEF68D}" srcOrd="0" destOrd="0" presId="urn:microsoft.com/office/officeart/2005/8/layout/bProcess4"/>
    <dgm:cxn modelId="{41BA92F5-968C-4D24-B503-991E72400186}" srcId="{142BE0EB-4720-4009-8096-2D9672E366EE}" destId="{DA7146EC-E470-42C3-A153-14B7E0B53366}" srcOrd="11" destOrd="0" parTransId="{907AF10C-1444-4A84-B85B-EC5CE019CE25}" sibTransId="{614F7FA1-4149-4D53-8F6F-8E6DCB49C77B}"/>
    <dgm:cxn modelId="{203A4DF8-098E-4D08-AC47-2D48A3CC9901}" type="presOf" srcId="{0ADA33CC-69D5-464E-844B-7235144EBE99}" destId="{2DF71B17-A040-4FC5-82C4-F2A97B62C503}" srcOrd="0" destOrd="0" presId="urn:microsoft.com/office/officeart/2005/8/layout/bProcess4"/>
    <dgm:cxn modelId="{86C355C9-07D4-4A3B-9532-7DECDEAD873C}" type="presParOf" srcId="{D124708C-9F0F-4520-AA69-63DD37460E6A}" destId="{FBFDB1DB-1652-4FE6-B9C4-C75804BD6C37}" srcOrd="0" destOrd="0" presId="urn:microsoft.com/office/officeart/2005/8/layout/bProcess4"/>
    <dgm:cxn modelId="{21D9F4C9-5EB7-4A3B-89E2-7814C6E0A605}" type="presParOf" srcId="{FBFDB1DB-1652-4FE6-B9C4-C75804BD6C37}" destId="{B27F313A-FA48-4DEA-B36D-42D56E259546}" srcOrd="0" destOrd="0" presId="urn:microsoft.com/office/officeart/2005/8/layout/bProcess4"/>
    <dgm:cxn modelId="{76B9C600-583A-41F8-BF66-2FC1A9067E0D}" type="presParOf" srcId="{FBFDB1DB-1652-4FE6-B9C4-C75804BD6C37}" destId="{3DE4E97A-1275-479E-97E1-3E1B902F940C}" srcOrd="1" destOrd="0" presId="urn:microsoft.com/office/officeart/2005/8/layout/bProcess4"/>
    <dgm:cxn modelId="{C9237D13-2B1D-4022-A73D-42DBA095E227}" type="presParOf" srcId="{D124708C-9F0F-4520-AA69-63DD37460E6A}" destId="{DCF71E35-03F4-4D34-A4BF-087F64564743}" srcOrd="1" destOrd="0" presId="urn:microsoft.com/office/officeart/2005/8/layout/bProcess4"/>
    <dgm:cxn modelId="{3FA058A1-A61A-47A1-9165-BE48D053AAE3}" type="presParOf" srcId="{D124708C-9F0F-4520-AA69-63DD37460E6A}" destId="{CBC1E1EF-62BB-4707-B73C-4258946D11D4}" srcOrd="2" destOrd="0" presId="urn:microsoft.com/office/officeart/2005/8/layout/bProcess4"/>
    <dgm:cxn modelId="{A44E3345-750B-4BF6-90C1-2C5750B4DD20}" type="presParOf" srcId="{CBC1E1EF-62BB-4707-B73C-4258946D11D4}" destId="{0462B0BE-EB50-49C7-BC8E-65622BEDC94B}" srcOrd="0" destOrd="0" presId="urn:microsoft.com/office/officeart/2005/8/layout/bProcess4"/>
    <dgm:cxn modelId="{481D264F-80B8-4EBA-95B8-9AD32AB243EF}" type="presParOf" srcId="{CBC1E1EF-62BB-4707-B73C-4258946D11D4}" destId="{0105B3D3-2E77-4A5C-B542-A4E6BB69CFAB}" srcOrd="1" destOrd="0" presId="urn:microsoft.com/office/officeart/2005/8/layout/bProcess4"/>
    <dgm:cxn modelId="{339D7BAA-5766-4190-8DD7-A6AFB5889F27}" type="presParOf" srcId="{D124708C-9F0F-4520-AA69-63DD37460E6A}" destId="{F12BDAD2-9D92-4A6A-B158-327F368882F5}" srcOrd="3" destOrd="0" presId="urn:microsoft.com/office/officeart/2005/8/layout/bProcess4"/>
    <dgm:cxn modelId="{EA185764-F609-4E9F-ACD3-7C5832E3FD64}" type="presParOf" srcId="{D124708C-9F0F-4520-AA69-63DD37460E6A}" destId="{03B7846F-41D0-4C71-9BE0-98769E97A43D}" srcOrd="4" destOrd="0" presId="urn:microsoft.com/office/officeart/2005/8/layout/bProcess4"/>
    <dgm:cxn modelId="{2C6C5D6A-1B34-4035-B7C6-275119CF8AF9}" type="presParOf" srcId="{03B7846F-41D0-4C71-9BE0-98769E97A43D}" destId="{F7AE363F-F3E6-4EB9-B5B4-BD3B987774F2}" srcOrd="0" destOrd="0" presId="urn:microsoft.com/office/officeart/2005/8/layout/bProcess4"/>
    <dgm:cxn modelId="{4644818E-535E-4310-BFB3-C5B5BCC02E9C}" type="presParOf" srcId="{03B7846F-41D0-4C71-9BE0-98769E97A43D}" destId="{B5B95C40-968D-4F5C-A043-29ECA433D31E}" srcOrd="1" destOrd="0" presId="urn:microsoft.com/office/officeart/2005/8/layout/bProcess4"/>
    <dgm:cxn modelId="{529016EC-34EE-411E-B3C6-725F0EE35CC0}" type="presParOf" srcId="{D124708C-9F0F-4520-AA69-63DD37460E6A}" destId="{FB6EE1B4-B220-4AEB-BE55-E65DBAF95DE3}" srcOrd="5" destOrd="0" presId="urn:microsoft.com/office/officeart/2005/8/layout/bProcess4"/>
    <dgm:cxn modelId="{117F1AC4-EA84-4DA1-B7A8-B462FC914461}" type="presParOf" srcId="{D124708C-9F0F-4520-AA69-63DD37460E6A}" destId="{7B070EB5-78B2-4C33-B79B-3C1C815897E5}" srcOrd="6" destOrd="0" presId="urn:microsoft.com/office/officeart/2005/8/layout/bProcess4"/>
    <dgm:cxn modelId="{DA7FED94-3A87-4124-9D94-8DFE61898B74}" type="presParOf" srcId="{7B070EB5-78B2-4C33-B79B-3C1C815897E5}" destId="{5A3ABB58-7330-40F8-840E-1638387B79FC}" srcOrd="0" destOrd="0" presId="urn:microsoft.com/office/officeart/2005/8/layout/bProcess4"/>
    <dgm:cxn modelId="{5D207343-67EF-4B9E-88BA-FF8D39B6BD3E}" type="presParOf" srcId="{7B070EB5-78B2-4C33-B79B-3C1C815897E5}" destId="{E4739F94-D2EA-4692-8D23-A3C228D88A45}" srcOrd="1" destOrd="0" presId="urn:microsoft.com/office/officeart/2005/8/layout/bProcess4"/>
    <dgm:cxn modelId="{773E741E-F130-432D-9558-1C9FC402288F}" type="presParOf" srcId="{D124708C-9F0F-4520-AA69-63DD37460E6A}" destId="{F103CF23-F9DF-4D86-8160-5365461132D6}" srcOrd="7" destOrd="0" presId="urn:microsoft.com/office/officeart/2005/8/layout/bProcess4"/>
    <dgm:cxn modelId="{1CA57238-FC8C-4023-BC0F-7A5B1B9284C8}" type="presParOf" srcId="{D124708C-9F0F-4520-AA69-63DD37460E6A}" destId="{E2837C20-92EE-4456-AF1F-7370AFE61622}" srcOrd="8" destOrd="0" presId="urn:microsoft.com/office/officeart/2005/8/layout/bProcess4"/>
    <dgm:cxn modelId="{47C7F8C1-9E88-4AB0-B447-0B3C5E758A56}" type="presParOf" srcId="{E2837C20-92EE-4456-AF1F-7370AFE61622}" destId="{A3D79687-E7A7-4C6F-B3FD-0B2E41ED7330}" srcOrd="0" destOrd="0" presId="urn:microsoft.com/office/officeart/2005/8/layout/bProcess4"/>
    <dgm:cxn modelId="{9494AEE0-9DF3-4C4F-83F1-644D1E0E14AD}" type="presParOf" srcId="{E2837C20-92EE-4456-AF1F-7370AFE61622}" destId="{D795A26D-A991-4881-AD9D-A665A0D4EED1}" srcOrd="1" destOrd="0" presId="urn:microsoft.com/office/officeart/2005/8/layout/bProcess4"/>
    <dgm:cxn modelId="{2EC61866-C0E1-4CFD-89C5-D8AEA84679FA}" type="presParOf" srcId="{D124708C-9F0F-4520-AA69-63DD37460E6A}" destId="{8FEB2B62-430F-4B9F-95BD-D51755940899}" srcOrd="9" destOrd="0" presId="urn:microsoft.com/office/officeart/2005/8/layout/bProcess4"/>
    <dgm:cxn modelId="{F6046C9A-9B43-4589-B97B-042BF168D37A}" type="presParOf" srcId="{D124708C-9F0F-4520-AA69-63DD37460E6A}" destId="{335519A0-0E2C-467A-BDFB-4EB1FD0A0898}" srcOrd="10" destOrd="0" presId="urn:microsoft.com/office/officeart/2005/8/layout/bProcess4"/>
    <dgm:cxn modelId="{FF89E3C8-BC4D-4072-AC44-134BAD382AE4}" type="presParOf" srcId="{335519A0-0E2C-467A-BDFB-4EB1FD0A0898}" destId="{7F4EE99F-7CCC-47AF-A9F0-42C99CC33C2A}" srcOrd="0" destOrd="0" presId="urn:microsoft.com/office/officeart/2005/8/layout/bProcess4"/>
    <dgm:cxn modelId="{9A1B9B92-9640-4722-94D2-C69D54860D64}" type="presParOf" srcId="{335519A0-0E2C-467A-BDFB-4EB1FD0A0898}" destId="{B75EE8FF-DE85-4BB2-9A19-FC8B7B2F6F09}" srcOrd="1" destOrd="0" presId="urn:microsoft.com/office/officeart/2005/8/layout/bProcess4"/>
    <dgm:cxn modelId="{23317811-C07E-4082-8BC2-A27BE68B01BD}" type="presParOf" srcId="{D124708C-9F0F-4520-AA69-63DD37460E6A}" destId="{BDAF8EFA-A6B1-44ED-94F7-6B49E3C210E6}" srcOrd="11" destOrd="0" presId="urn:microsoft.com/office/officeart/2005/8/layout/bProcess4"/>
    <dgm:cxn modelId="{27404EEA-6F6A-45F6-95A0-D336E4D9EE35}" type="presParOf" srcId="{D124708C-9F0F-4520-AA69-63DD37460E6A}" destId="{D8923BCB-99B5-49D0-BE56-484D1C8E03D7}" srcOrd="12" destOrd="0" presId="urn:microsoft.com/office/officeart/2005/8/layout/bProcess4"/>
    <dgm:cxn modelId="{2951ADB3-5C35-4C1B-97F0-88F2B4241A29}" type="presParOf" srcId="{D8923BCB-99B5-49D0-BE56-484D1C8E03D7}" destId="{740AE15B-4CC2-48DE-90C0-8147455818BE}" srcOrd="0" destOrd="0" presId="urn:microsoft.com/office/officeart/2005/8/layout/bProcess4"/>
    <dgm:cxn modelId="{E29EC08F-E445-46FC-99A3-7A212C13273F}" type="presParOf" srcId="{D8923BCB-99B5-49D0-BE56-484D1C8E03D7}" destId="{0FC0EECD-D70E-4319-8FF8-D0EE38D4889A}" srcOrd="1" destOrd="0" presId="urn:microsoft.com/office/officeart/2005/8/layout/bProcess4"/>
    <dgm:cxn modelId="{891DDDD1-421E-4ED7-8143-7C34F444D5C3}" type="presParOf" srcId="{D124708C-9F0F-4520-AA69-63DD37460E6A}" destId="{D3437B0E-B388-4D92-8896-A9FADFEEF68D}" srcOrd="13" destOrd="0" presId="urn:microsoft.com/office/officeart/2005/8/layout/bProcess4"/>
    <dgm:cxn modelId="{02FD4F32-868D-47EC-9C6C-6BF2C3739F15}" type="presParOf" srcId="{D124708C-9F0F-4520-AA69-63DD37460E6A}" destId="{C63ABE6A-9B73-4089-8819-C91934151E7B}" srcOrd="14" destOrd="0" presId="urn:microsoft.com/office/officeart/2005/8/layout/bProcess4"/>
    <dgm:cxn modelId="{D03BA015-0F01-40B9-BCFD-83D6BBD87DDA}" type="presParOf" srcId="{C63ABE6A-9B73-4089-8819-C91934151E7B}" destId="{3C893653-02F6-4789-9B08-06D30586A935}" srcOrd="0" destOrd="0" presId="urn:microsoft.com/office/officeart/2005/8/layout/bProcess4"/>
    <dgm:cxn modelId="{0BD85382-02C9-4295-8808-B2298EC57043}" type="presParOf" srcId="{C63ABE6A-9B73-4089-8819-C91934151E7B}" destId="{B2D47475-BF70-4E89-8E42-14D33A68C72C}" srcOrd="1" destOrd="0" presId="urn:microsoft.com/office/officeart/2005/8/layout/bProcess4"/>
    <dgm:cxn modelId="{2FACABF0-A20C-489E-A5CE-ADEDB772F34A}" type="presParOf" srcId="{D124708C-9F0F-4520-AA69-63DD37460E6A}" destId="{065B0F09-DA46-45CA-8C10-7BADBCA00EB5}" srcOrd="15" destOrd="0" presId="urn:microsoft.com/office/officeart/2005/8/layout/bProcess4"/>
    <dgm:cxn modelId="{B06EBEF2-D593-4D9E-A26F-6CFB98F47A69}" type="presParOf" srcId="{D124708C-9F0F-4520-AA69-63DD37460E6A}" destId="{8DB944DA-E8C4-46A5-8F63-8995E130A6DB}" srcOrd="16" destOrd="0" presId="urn:microsoft.com/office/officeart/2005/8/layout/bProcess4"/>
    <dgm:cxn modelId="{DF6C41F1-C618-457D-8BBE-DDE482E6C0BC}" type="presParOf" srcId="{8DB944DA-E8C4-46A5-8F63-8995E130A6DB}" destId="{CFAEC5A5-53E7-4E21-8D39-7C671B03B554}" srcOrd="0" destOrd="0" presId="urn:microsoft.com/office/officeart/2005/8/layout/bProcess4"/>
    <dgm:cxn modelId="{BB0D8B7E-DA83-4EB9-A515-DCCC8B00710B}" type="presParOf" srcId="{8DB944DA-E8C4-46A5-8F63-8995E130A6DB}" destId="{2E046F18-F58C-4930-A6F3-C878EE57A32B}" srcOrd="1" destOrd="0" presId="urn:microsoft.com/office/officeart/2005/8/layout/bProcess4"/>
    <dgm:cxn modelId="{DA5D0DF3-FA13-4657-B278-5352E6C4BFEB}" type="presParOf" srcId="{D124708C-9F0F-4520-AA69-63DD37460E6A}" destId="{79D34883-2CE0-4D3B-8566-ECDCB5171016}" srcOrd="17" destOrd="0" presId="urn:microsoft.com/office/officeart/2005/8/layout/bProcess4"/>
    <dgm:cxn modelId="{4FC5214C-6D40-4210-92CD-1DB03EF47179}" type="presParOf" srcId="{D124708C-9F0F-4520-AA69-63DD37460E6A}" destId="{C906DF3E-BAFC-453D-961D-FBCAF229E867}" srcOrd="18" destOrd="0" presId="urn:microsoft.com/office/officeart/2005/8/layout/bProcess4"/>
    <dgm:cxn modelId="{97183A85-11E7-43F7-9631-2569EE27835B}" type="presParOf" srcId="{C906DF3E-BAFC-453D-961D-FBCAF229E867}" destId="{440B554B-C1E0-44EB-B2CC-AEF37864F5ED}" srcOrd="0" destOrd="0" presId="urn:microsoft.com/office/officeart/2005/8/layout/bProcess4"/>
    <dgm:cxn modelId="{8FCC1547-2C57-4298-ABD0-EF9846225E0F}" type="presParOf" srcId="{C906DF3E-BAFC-453D-961D-FBCAF229E867}" destId="{AA6446EC-59FB-40AE-9A38-ACC6EACEC6D2}" srcOrd="1" destOrd="0" presId="urn:microsoft.com/office/officeart/2005/8/layout/bProcess4"/>
    <dgm:cxn modelId="{C5B5E735-517C-4ACE-950B-41EE360D19E7}" type="presParOf" srcId="{D124708C-9F0F-4520-AA69-63DD37460E6A}" destId="{32CE7120-ED31-40DE-88DF-81A6E744B99C}" srcOrd="19" destOrd="0" presId="urn:microsoft.com/office/officeart/2005/8/layout/bProcess4"/>
    <dgm:cxn modelId="{D9FF4DA1-3F6A-451E-9429-A7CFAD21C5B9}" type="presParOf" srcId="{D124708C-9F0F-4520-AA69-63DD37460E6A}" destId="{203F4138-501D-4116-A427-C1070558248B}" srcOrd="20" destOrd="0" presId="urn:microsoft.com/office/officeart/2005/8/layout/bProcess4"/>
    <dgm:cxn modelId="{69A08268-8AB5-4FC8-9E75-0FC042ADAB8B}" type="presParOf" srcId="{203F4138-501D-4116-A427-C1070558248B}" destId="{E947171F-9CE4-4C9D-9460-716B68F257A5}" srcOrd="0" destOrd="0" presId="urn:microsoft.com/office/officeart/2005/8/layout/bProcess4"/>
    <dgm:cxn modelId="{A3217537-C09E-4156-922C-6AD4C79B4E99}" type="presParOf" srcId="{203F4138-501D-4116-A427-C1070558248B}" destId="{B2A978A1-D52A-419F-8BE5-E2F19610F8E3}" srcOrd="1" destOrd="0" presId="urn:microsoft.com/office/officeart/2005/8/layout/bProcess4"/>
    <dgm:cxn modelId="{439FC3A6-3369-4A0C-814B-5DC4A6CE16F4}" type="presParOf" srcId="{D124708C-9F0F-4520-AA69-63DD37460E6A}" destId="{168C21C1-4AB5-4470-9AFA-7EA9708348DB}" srcOrd="21" destOrd="0" presId="urn:microsoft.com/office/officeart/2005/8/layout/bProcess4"/>
    <dgm:cxn modelId="{3B1CB45B-0A28-4004-843C-A4231F06B3E6}" type="presParOf" srcId="{D124708C-9F0F-4520-AA69-63DD37460E6A}" destId="{FBFA21F3-B76E-427A-B8A3-8E58EFA0ACBD}" srcOrd="22" destOrd="0" presId="urn:microsoft.com/office/officeart/2005/8/layout/bProcess4"/>
    <dgm:cxn modelId="{26944FD1-6FE0-46CF-88C7-972962EEDBA3}" type="presParOf" srcId="{FBFA21F3-B76E-427A-B8A3-8E58EFA0ACBD}" destId="{E1B80D10-E514-4198-BAFA-8DD50FB8F2AF}" srcOrd="0" destOrd="0" presId="urn:microsoft.com/office/officeart/2005/8/layout/bProcess4"/>
    <dgm:cxn modelId="{C6E62745-3DF1-431E-90AE-EA9D90E3F84A}" type="presParOf" srcId="{FBFA21F3-B76E-427A-B8A3-8E58EFA0ACBD}" destId="{D531E88A-C930-4D2E-934B-493A6EB9B1B3}" srcOrd="1" destOrd="0" presId="urn:microsoft.com/office/officeart/2005/8/layout/bProcess4"/>
    <dgm:cxn modelId="{9A00A4A8-8E02-4E74-8FE5-2E99086EE5C3}" type="presParOf" srcId="{D124708C-9F0F-4520-AA69-63DD37460E6A}" destId="{E4040682-B4DE-41F8-9847-AA0AC20589B9}" srcOrd="23" destOrd="0" presId="urn:microsoft.com/office/officeart/2005/8/layout/bProcess4"/>
    <dgm:cxn modelId="{8141BA01-43ED-40A1-9C8F-2EB3551E1E0E}" type="presParOf" srcId="{D124708C-9F0F-4520-AA69-63DD37460E6A}" destId="{AD18DB42-1D74-49B3-8ACC-895180A5D412}" srcOrd="24" destOrd="0" presId="urn:microsoft.com/office/officeart/2005/8/layout/bProcess4"/>
    <dgm:cxn modelId="{05308C31-52F4-402F-8DD3-63E8F6A5C13F}" type="presParOf" srcId="{AD18DB42-1D74-49B3-8ACC-895180A5D412}" destId="{8A8229C6-26C5-491B-A117-4E6834D4B731}" srcOrd="0" destOrd="0" presId="urn:microsoft.com/office/officeart/2005/8/layout/bProcess4"/>
    <dgm:cxn modelId="{033A94E2-AB34-4C1D-BEAA-E5C47AFE6113}" type="presParOf" srcId="{AD18DB42-1D74-49B3-8ACC-895180A5D412}" destId="{2DF71B17-A040-4FC5-82C4-F2A97B62C503}"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71E35-03F4-4D34-A4BF-087F64564743}">
      <dsp:nvSpPr>
        <dsp:cNvPr id="0" name=""/>
        <dsp:cNvSpPr/>
      </dsp:nvSpPr>
      <dsp:spPr>
        <a:xfrm rot="5400000">
          <a:off x="511177" y="707775"/>
          <a:ext cx="1102683" cy="133039"/>
        </a:xfrm>
        <a:prstGeom prst="rect">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DE4E97A-1275-479E-97E1-3E1B902F940C}">
      <dsp:nvSpPr>
        <dsp:cNvPr id="0" name=""/>
        <dsp:cNvSpPr/>
      </dsp:nvSpPr>
      <dsp:spPr>
        <a:xfrm>
          <a:off x="763888" y="2635"/>
          <a:ext cx="1478214" cy="88692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SV" sz="800" kern="1200" dirty="0">
              <a:solidFill>
                <a:schemeClr val="bg1"/>
              </a:solidFill>
              <a:latin typeface="Arial" panose="020B0604020202020204" pitchFamily="34" charset="0"/>
              <a:cs typeface="Arial" panose="020B0604020202020204" pitchFamily="34" charset="0"/>
            </a:rPr>
            <a:t>REVISIÓN DE PRESUPUESTO DE OPERACIÓN  2022 OBLIGACIONES  POR PAGAR Y SEGUIMIENTO A LA  EJECUCIÓN</a:t>
          </a:r>
        </a:p>
      </dsp:txBody>
      <dsp:txXfrm>
        <a:off x="789865" y="28612"/>
        <a:ext cx="1426260" cy="834974"/>
      </dsp:txXfrm>
    </dsp:sp>
    <dsp:sp modelId="{F12BDAD2-9D92-4A6A-B158-327F368882F5}">
      <dsp:nvSpPr>
        <dsp:cNvPr id="0" name=""/>
        <dsp:cNvSpPr/>
      </dsp:nvSpPr>
      <dsp:spPr>
        <a:xfrm rot="5400000">
          <a:off x="511177" y="1816436"/>
          <a:ext cx="1102683" cy="133039"/>
        </a:xfrm>
        <a:prstGeom prst="rect">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105B3D3-2E77-4A5C-B542-A4E6BB69CFAB}">
      <dsp:nvSpPr>
        <dsp:cNvPr id="0" name=""/>
        <dsp:cNvSpPr/>
      </dsp:nvSpPr>
      <dsp:spPr>
        <a:xfrm>
          <a:off x="763888" y="1111296"/>
          <a:ext cx="1478214" cy="88692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MX" sz="800" kern="1200" dirty="0">
              <a:latin typeface="Arial" panose="020B0604020202020204" pitchFamily="34" charset="0"/>
              <a:cs typeface="Arial" panose="020B0604020202020204" pitchFamily="34" charset="0"/>
            </a:rPr>
            <a:t>ACTUALIZACION DE LA CONTABILIDAD</a:t>
          </a:r>
        </a:p>
        <a:p>
          <a:pPr marL="0" lvl="0" indent="0" algn="ctr" defTabSz="355600">
            <a:lnSpc>
              <a:spcPct val="90000"/>
            </a:lnSpc>
            <a:spcBef>
              <a:spcPct val="0"/>
            </a:spcBef>
            <a:spcAft>
              <a:spcPct val="35000"/>
            </a:spcAft>
            <a:buNone/>
          </a:pPr>
          <a:r>
            <a:rPr lang="es-MX" sz="800" kern="1200" dirty="0">
              <a:latin typeface="Arial" panose="020B0604020202020204" pitchFamily="34" charset="0"/>
              <a:cs typeface="Arial" panose="020B0604020202020204" pitchFamily="34" charset="0"/>
            </a:rPr>
            <a:t>2018- 2022</a:t>
          </a:r>
          <a:endParaRPr lang="es-SV" sz="800" kern="1200" dirty="0">
            <a:latin typeface="Arial" panose="020B0604020202020204" pitchFamily="34" charset="0"/>
            <a:cs typeface="Arial" panose="020B0604020202020204" pitchFamily="34" charset="0"/>
          </a:endParaRPr>
        </a:p>
      </dsp:txBody>
      <dsp:txXfrm>
        <a:off x="789865" y="1137273"/>
        <a:ext cx="1426260" cy="834974"/>
      </dsp:txXfrm>
    </dsp:sp>
    <dsp:sp modelId="{FB6EE1B4-B220-4AEB-BE55-E65DBAF95DE3}">
      <dsp:nvSpPr>
        <dsp:cNvPr id="0" name=""/>
        <dsp:cNvSpPr/>
      </dsp:nvSpPr>
      <dsp:spPr>
        <a:xfrm rot="5400000">
          <a:off x="511177" y="2925097"/>
          <a:ext cx="1102683" cy="133039"/>
        </a:xfrm>
        <a:prstGeom prst="rect">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5B95C40-968D-4F5C-A043-29ECA433D31E}">
      <dsp:nvSpPr>
        <dsp:cNvPr id="0" name=""/>
        <dsp:cNvSpPr/>
      </dsp:nvSpPr>
      <dsp:spPr>
        <a:xfrm>
          <a:off x="763888" y="2219957"/>
          <a:ext cx="1478214" cy="88692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endParaRPr lang="es-SV" sz="800" kern="1200" dirty="0">
            <a:solidFill>
              <a:schemeClr val="bg1"/>
            </a:solidFill>
            <a:latin typeface="Arial" panose="020B0604020202020204" pitchFamily="34" charset="0"/>
            <a:ea typeface="+mn-ea"/>
            <a:cs typeface="Arial" panose="020B0604020202020204" pitchFamily="34" charset="0"/>
          </a:endParaRPr>
        </a:p>
        <a:p>
          <a:pPr marL="0" lvl="0" indent="0" algn="ctr" defTabSz="355600">
            <a:lnSpc>
              <a:spcPct val="90000"/>
            </a:lnSpc>
            <a:spcBef>
              <a:spcPct val="0"/>
            </a:spcBef>
            <a:spcAft>
              <a:spcPct val="35000"/>
            </a:spcAft>
            <a:buNone/>
          </a:pPr>
          <a:r>
            <a:rPr lang="es-SV" sz="800" kern="1200" dirty="0">
              <a:solidFill>
                <a:schemeClr val="bg1"/>
              </a:solidFill>
              <a:latin typeface="Arial" panose="020B0604020202020204" pitchFamily="34" charset="0"/>
              <a:ea typeface="+mn-ea"/>
              <a:cs typeface="Arial" panose="020B0604020202020204" pitchFamily="34" charset="0"/>
            </a:rPr>
            <a:t>SOLICITUD DE  </a:t>
          </a:r>
        </a:p>
        <a:p>
          <a:pPr marL="0" lvl="0" indent="0" algn="ctr" defTabSz="355600">
            <a:lnSpc>
              <a:spcPct val="90000"/>
            </a:lnSpc>
            <a:spcBef>
              <a:spcPct val="0"/>
            </a:spcBef>
            <a:spcAft>
              <a:spcPct val="35000"/>
            </a:spcAft>
            <a:buNone/>
          </a:pPr>
          <a:r>
            <a:rPr lang="es-SV" sz="800" kern="1200" dirty="0">
              <a:solidFill>
                <a:schemeClr val="bg1"/>
              </a:solidFill>
              <a:latin typeface="Arial" panose="020B0604020202020204" pitchFamily="34" charset="0"/>
              <a:ea typeface="+mn-ea"/>
              <a:cs typeface="Arial" panose="020B0604020202020204" pitchFamily="34" charset="0"/>
            </a:rPr>
            <a:t>CATEGORIA</a:t>
          </a:r>
        </a:p>
        <a:p>
          <a:pPr marL="0" lvl="0" indent="0" algn="ctr" defTabSz="355600">
            <a:lnSpc>
              <a:spcPct val="90000"/>
            </a:lnSpc>
            <a:spcBef>
              <a:spcPct val="0"/>
            </a:spcBef>
            <a:spcAft>
              <a:spcPct val="35000"/>
            </a:spcAft>
            <a:buNone/>
          </a:pPr>
          <a:r>
            <a:rPr lang="es-SV" sz="800" kern="1200" dirty="0">
              <a:solidFill>
                <a:schemeClr val="bg1"/>
              </a:solidFill>
              <a:latin typeface="Arial" panose="020B0604020202020204" pitchFamily="34" charset="0"/>
              <a:ea typeface="+mn-ea"/>
              <a:cs typeface="Arial" panose="020B0604020202020204" pitchFamily="34" charset="0"/>
            </a:rPr>
            <a:t>ANTE EL MINISTERIO DE HACIENDA  </a:t>
          </a:r>
        </a:p>
        <a:p>
          <a:pPr marL="0" lvl="0" indent="0" algn="ctr" defTabSz="355600">
            <a:lnSpc>
              <a:spcPct val="90000"/>
            </a:lnSpc>
            <a:spcBef>
              <a:spcPct val="0"/>
            </a:spcBef>
            <a:spcAft>
              <a:spcPct val="35000"/>
            </a:spcAft>
            <a:buNone/>
          </a:pPr>
          <a:r>
            <a:rPr lang="es-SV" sz="800" kern="1200" dirty="0">
              <a:solidFill>
                <a:schemeClr val="bg1"/>
              </a:solidFill>
              <a:latin typeface="Arial" panose="020B0604020202020204" pitchFamily="34" charset="0"/>
              <a:ea typeface="+mn-ea"/>
              <a:cs typeface="Arial" panose="020B0604020202020204" pitchFamily="34" charset="0"/>
            </a:rPr>
            <a:t>Categoría “A”</a:t>
          </a:r>
        </a:p>
        <a:p>
          <a:pPr marL="0" lvl="0" indent="0" algn="ctr" defTabSz="355600">
            <a:lnSpc>
              <a:spcPct val="90000"/>
            </a:lnSpc>
            <a:spcBef>
              <a:spcPct val="0"/>
            </a:spcBef>
            <a:spcAft>
              <a:spcPct val="35000"/>
            </a:spcAft>
            <a:buNone/>
          </a:pPr>
          <a:endParaRPr lang="es-SV" sz="800" kern="1200" dirty="0">
            <a:solidFill>
              <a:schemeClr val="bg1"/>
            </a:solidFill>
            <a:latin typeface="Arial" panose="020B0604020202020204" pitchFamily="34" charset="0"/>
            <a:ea typeface="+mn-ea"/>
            <a:cs typeface="Arial" panose="020B0604020202020204" pitchFamily="34" charset="0"/>
          </a:endParaRPr>
        </a:p>
      </dsp:txBody>
      <dsp:txXfrm>
        <a:off x="789865" y="2245934"/>
        <a:ext cx="1426260" cy="834974"/>
      </dsp:txXfrm>
    </dsp:sp>
    <dsp:sp modelId="{F103CF23-F9DF-4D86-8160-5365461132D6}">
      <dsp:nvSpPr>
        <dsp:cNvPr id="0" name=""/>
        <dsp:cNvSpPr/>
      </dsp:nvSpPr>
      <dsp:spPr>
        <a:xfrm rot="4697">
          <a:off x="1065507" y="3480745"/>
          <a:ext cx="1929096" cy="133039"/>
        </a:xfrm>
        <a:prstGeom prst="rect">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4739F94-D2EA-4692-8D23-A3C228D88A45}">
      <dsp:nvSpPr>
        <dsp:cNvPr id="0" name=""/>
        <dsp:cNvSpPr/>
      </dsp:nvSpPr>
      <dsp:spPr>
        <a:xfrm>
          <a:off x="763888" y="3328617"/>
          <a:ext cx="1478214" cy="88692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SV" sz="800" kern="1200" dirty="0">
              <a:solidFill>
                <a:schemeClr val="bg1"/>
              </a:solidFill>
              <a:latin typeface="Arial" panose="020B0604020202020204" pitchFamily="34" charset="0"/>
              <a:cs typeface="Arial" panose="020B0604020202020204" pitchFamily="34" charset="0"/>
            </a:rPr>
            <a:t>BUSQUEDA DE PRESTAMO CON INSTITUCIONES  BANCARIAS</a:t>
          </a:r>
        </a:p>
      </dsp:txBody>
      <dsp:txXfrm>
        <a:off x="789865" y="3354594"/>
        <a:ext cx="1426260" cy="834974"/>
      </dsp:txXfrm>
    </dsp:sp>
    <dsp:sp modelId="{8FEB2B62-430F-4B9F-95BD-D51755940899}">
      <dsp:nvSpPr>
        <dsp:cNvPr id="0" name=""/>
        <dsp:cNvSpPr/>
      </dsp:nvSpPr>
      <dsp:spPr>
        <a:xfrm rot="16189950">
          <a:off x="2439781" y="2922893"/>
          <a:ext cx="1112366" cy="133039"/>
        </a:xfrm>
        <a:prstGeom prst="rect">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795A26D-A991-4881-AD9D-A665A0D4EED1}">
      <dsp:nvSpPr>
        <dsp:cNvPr id="0" name=""/>
        <dsp:cNvSpPr/>
      </dsp:nvSpPr>
      <dsp:spPr>
        <a:xfrm>
          <a:off x="2698959" y="3331253"/>
          <a:ext cx="1478214" cy="886928"/>
        </a:xfrm>
        <a:prstGeom prst="roundRect">
          <a:avLst>
            <a:gd name="adj" fmla="val 10000"/>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SV" sz="800" kern="1200" dirty="0">
              <a:solidFill>
                <a:schemeClr val="bg1"/>
              </a:solidFill>
              <a:latin typeface="Arial" panose="020B0604020202020204" pitchFamily="34" charset="0"/>
              <a:ea typeface="+mn-ea"/>
              <a:cs typeface="Arial" panose="020B0604020202020204" pitchFamily="34" charset="0"/>
            </a:rPr>
            <a:t>PLANIFICACION  Y FORMULACION DE LOS PROYECTOS A EJECUTAR </a:t>
          </a:r>
        </a:p>
      </dsp:txBody>
      <dsp:txXfrm>
        <a:off x="2724936" y="3357230"/>
        <a:ext cx="1426260" cy="834974"/>
      </dsp:txXfrm>
    </dsp:sp>
    <dsp:sp modelId="{BDAF8EFA-A6B1-44ED-94F7-6B49E3C210E6}">
      <dsp:nvSpPr>
        <dsp:cNvPr id="0" name=""/>
        <dsp:cNvSpPr/>
      </dsp:nvSpPr>
      <dsp:spPr>
        <a:xfrm rot="16297657">
          <a:off x="2463399" y="1814409"/>
          <a:ext cx="1099073" cy="133039"/>
        </a:xfrm>
        <a:prstGeom prst="rect">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75EE8FF-DE85-4BB2-9A19-FC8B7B2F6F09}">
      <dsp:nvSpPr>
        <dsp:cNvPr id="0" name=""/>
        <dsp:cNvSpPr/>
      </dsp:nvSpPr>
      <dsp:spPr>
        <a:xfrm>
          <a:off x="2695707" y="2212914"/>
          <a:ext cx="1478214" cy="88692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MX" sz="800" kern="1200" dirty="0">
              <a:latin typeface="Arial" panose="020B0604020202020204" pitchFamily="34" charset="0"/>
              <a:cs typeface="Arial" panose="020B0604020202020204" pitchFamily="34" charset="0"/>
            </a:rPr>
            <a:t>ANALISIS Y APROBACIÓN DE PRESTAMO BANCARIO POR PARTE DEL CONCEJO MUNICIPAL</a:t>
          </a:r>
          <a:endParaRPr lang="es-SV" sz="800" kern="1200" dirty="0">
            <a:latin typeface="Arial" panose="020B0604020202020204" pitchFamily="34" charset="0"/>
            <a:cs typeface="Arial" panose="020B0604020202020204" pitchFamily="34" charset="0"/>
          </a:endParaRPr>
        </a:p>
      </dsp:txBody>
      <dsp:txXfrm>
        <a:off x="2721684" y="2238891"/>
        <a:ext cx="1426260" cy="834974"/>
      </dsp:txXfrm>
    </dsp:sp>
    <dsp:sp modelId="{D3437B0E-B388-4D92-8896-A9FADFEEF68D}">
      <dsp:nvSpPr>
        <dsp:cNvPr id="0" name=""/>
        <dsp:cNvSpPr/>
      </dsp:nvSpPr>
      <dsp:spPr>
        <a:xfrm rot="16200000">
          <a:off x="2477202" y="707775"/>
          <a:ext cx="1102683" cy="133039"/>
        </a:xfrm>
        <a:prstGeom prst="rect">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FC0EECD-D70E-4319-8FF8-D0EE38D4889A}">
      <dsp:nvSpPr>
        <dsp:cNvPr id="0" name=""/>
        <dsp:cNvSpPr/>
      </dsp:nvSpPr>
      <dsp:spPr>
        <a:xfrm>
          <a:off x="2729913" y="1111296"/>
          <a:ext cx="1478214" cy="88692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SV" sz="800" kern="1200" dirty="0">
              <a:solidFill>
                <a:schemeClr val="bg1"/>
              </a:solidFill>
              <a:latin typeface="Arial" panose="020B0604020202020204" pitchFamily="34" charset="0"/>
              <a:cs typeface="Arial" panose="020B0604020202020204" pitchFamily="34" charset="0"/>
            </a:rPr>
            <a:t>APROBACION DE LOS PROYECTOS POR PARTE DE L CONCEJO MUNICIPAL</a:t>
          </a:r>
        </a:p>
      </dsp:txBody>
      <dsp:txXfrm>
        <a:off x="2755890" y="1137273"/>
        <a:ext cx="1426260" cy="834974"/>
      </dsp:txXfrm>
    </dsp:sp>
    <dsp:sp modelId="{065B0F09-DA46-45CA-8C10-7BADBCA00EB5}">
      <dsp:nvSpPr>
        <dsp:cNvPr id="0" name=""/>
        <dsp:cNvSpPr/>
      </dsp:nvSpPr>
      <dsp:spPr>
        <a:xfrm>
          <a:off x="3031532" y="153445"/>
          <a:ext cx="1960048" cy="133039"/>
        </a:xfrm>
        <a:prstGeom prst="rect">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2D47475-BF70-4E89-8E42-14D33A68C72C}">
      <dsp:nvSpPr>
        <dsp:cNvPr id="0" name=""/>
        <dsp:cNvSpPr/>
      </dsp:nvSpPr>
      <dsp:spPr>
        <a:xfrm>
          <a:off x="2729913" y="2635"/>
          <a:ext cx="1478214" cy="88692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SV" sz="800" kern="1200" dirty="0">
              <a:solidFill>
                <a:schemeClr val="bg1"/>
              </a:solidFill>
              <a:latin typeface="Arial" panose="020B0604020202020204" pitchFamily="34" charset="0"/>
              <a:cs typeface="Arial" panose="020B0604020202020204" pitchFamily="34" charset="0"/>
            </a:rPr>
            <a:t>INICIO DE PROCESOS DE LICITACION DE LOS PROYECTOS A  EJECUTAR Y EJECUCION DE PROYECTOS</a:t>
          </a:r>
        </a:p>
      </dsp:txBody>
      <dsp:txXfrm>
        <a:off x="2755890" y="28612"/>
        <a:ext cx="1426260" cy="834974"/>
      </dsp:txXfrm>
    </dsp:sp>
    <dsp:sp modelId="{79D34883-2CE0-4D3B-8566-ECDCB5171016}">
      <dsp:nvSpPr>
        <dsp:cNvPr id="0" name=""/>
        <dsp:cNvSpPr/>
      </dsp:nvSpPr>
      <dsp:spPr>
        <a:xfrm rot="5400000">
          <a:off x="4443227" y="707775"/>
          <a:ext cx="1102683" cy="133039"/>
        </a:xfrm>
        <a:prstGeom prst="rect">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E046F18-F58C-4930-A6F3-C878EE57A32B}">
      <dsp:nvSpPr>
        <dsp:cNvPr id="0" name=""/>
        <dsp:cNvSpPr/>
      </dsp:nvSpPr>
      <dsp:spPr>
        <a:xfrm>
          <a:off x="4695938" y="2635"/>
          <a:ext cx="1478214" cy="88692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SV" sz="800" kern="1200" dirty="0">
              <a:solidFill>
                <a:schemeClr val="bg1"/>
              </a:solidFill>
              <a:latin typeface="Arial" panose="020B0604020202020204" pitchFamily="34" charset="0"/>
              <a:cs typeface="Arial" panose="020B0604020202020204" pitchFamily="34" charset="0"/>
            </a:rPr>
            <a:t>ESTRATÉGIA DE MANEJO DE LOS DESECHOS SOLIDOS </a:t>
          </a:r>
        </a:p>
      </dsp:txBody>
      <dsp:txXfrm>
        <a:off x="4721915" y="28612"/>
        <a:ext cx="1426260" cy="834974"/>
      </dsp:txXfrm>
    </dsp:sp>
    <dsp:sp modelId="{32CE7120-ED31-40DE-88DF-81A6E744B99C}">
      <dsp:nvSpPr>
        <dsp:cNvPr id="0" name=""/>
        <dsp:cNvSpPr/>
      </dsp:nvSpPr>
      <dsp:spPr>
        <a:xfrm rot="5400000">
          <a:off x="4443227" y="1816436"/>
          <a:ext cx="1102683" cy="133039"/>
        </a:xfrm>
        <a:prstGeom prst="rect">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A6446EC-59FB-40AE-9A38-ACC6EACEC6D2}">
      <dsp:nvSpPr>
        <dsp:cNvPr id="0" name=""/>
        <dsp:cNvSpPr/>
      </dsp:nvSpPr>
      <dsp:spPr>
        <a:xfrm>
          <a:off x="4695938" y="1111296"/>
          <a:ext cx="1478214" cy="88692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SV" sz="800" kern="1200" dirty="0">
              <a:solidFill>
                <a:schemeClr val="bg1"/>
              </a:solidFill>
              <a:latin typeface="Arial" panose="020B0604020202020204" pitchFamily="34" charset="0"/>
              <a:ea typeface="+mn-ea"/>
              <a:cs typeface="Arial" panose="020B0604020202020204" pitchFamily="34" charset="0"/>
            </a:rPr>
            <a:t>SEGUIMIENTO DE NECESIDADES A TRAVES DE PROGRAMAS SOCIALES</a:t>
          </a:r>
        </a:p>
      </dsp:txBody>
      <dsp:txXfrm>
        <a:off x="4721915" y="1137273"/>
        <a:ext cx="1426260" cy="834974"/>
      </dsp:txXfrm>
    </dsp:sp>
    <dsp:sp modelId="{168C21C1-4AB5-4470-9AFA-7EA9708348DB}">
      <dsp:nvSpPr>
        <dsp:cNvPr id="0" name=""/>
        <dsp:cNvSpPr/>
      </dsp:nvSpPr>
      <dsp:spPr>
        <a:xfrm rot="5400000">
          <a:off x="4443227" y="2925097"/>
          <a:ext cx="1102683" cy="133039"/>
        </a:xfrm>
        <a:prstGeom prst="rect">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2A978A1-D52A-419F-8BE5-E2F19610F8E3}">
      <dsp:nvSpPr>
        <dsp:cNvPr id="0" name=""/>
        <dsp:cNvSpPr/>
      </dsp:nvSpPr>
      <dsp:spPr>
        <a:xfrm>
          <a:off x="4695938" y="2219957"/>
          <a:ext cx="1478214" cy="88692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SV" sz="800" kern="1200" dirty="0">
              <a:solidFill>
                <a:schemeClr val="bg1"/>
              </a:solidFill>
              <a:latin typeface="Arial" panose="020B0604020202020204" pitchFamily="34" charset="0"/>
              <a:cs typeface="Arial" panose="020B0604020202020204" pitchFamily="34" charset="0"/>
            </a:rPr>
            <a:t>REVISIÓN ESTADO DE MOROSIDAD</a:t>
          </a:r>
        </a:p>
      </dsp:txBody>
      <dsp:txXfrm>
        <a:off x="4721915" y="2245934"/>
        <a:ext cx="1426260" cy="834974"/>
      </dsp:txXfrm>
    </dsp:sp>
    <dsp:sp modelId="{E4040682-B4DE-41F8-9847-AA0AC20589B9}">
      <dsp:nvSpPr>
        <dsp:cNvPr id="0" name=""/>
        <dsp:cNvSpPr/>
      </dsp:nvSpPr>
      <dsp:spPr>
        <a:xfrm>
          <a:off x="4997557" y="3479427"/>
          <a:ext cx="1960048" cy="133039"/>
        </a:xfrm>
        <a:prstGeom prst="rect">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531E88A-C930-4D2E-934B-493A6EB9B1B3}">
      <dsp:nvSpPr>
        <dsp:cNvPr id="0" name=""/>
        <dsp:cNvSpPr/>
      </dsp:nvSpPr>
      <dsp:spPr>
        <a:xfrm>
          <a:off x="4695938" y="3328617"/>
          <a:ext cx="1478214" cy="88692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SV" sz="800" kern="1200" dirty="0">
              <a:solidFill>
                <a:schemeClr val="bg1"/>
              </a:solidFill>
              <a:latin typeface="Arial" panose="020B0604020202020204" pitchFamily="34" charset="0"/>
              <a:cs typeface="Arial" panose="020B0604020202020204" pitchFamily="34" charset="0"/>
            </a:rPr>
            <a:t>EVALUAR LA CALIDAD DE SERVICIO DE LA INSTITUCIÓN </a:t>
          </a:r>
        </a:p>
      </dsp:txBody>
      <dsp:txXfrm>
        <a:off x="4721915" y="3354594"/>
        <a:ext cx="1426260" cy="834974"/>
      </dsp:txXfrm>
    </dsp:sp>
    <dsp:sp modelId="{2DF71B17-A040-4FC5-82C4-F2A97B62C503}">
      <dsp:nvSpPr>
        <dsp:cNvPr id="0" name=""/>
        <dsp:cNvSpPr/>
      </dsp:nvSpPr>
      <dsp:spPr>
        <a:xfrm>
          <a:off x="6661963" y="3328617"/>
          <a:ext cx="1478214" cy="88692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SV" sz="800" kern="1200" dirty="0">
              <a:solidFill>
                <a:schemeClr val="bg1"/>
              </a:solidFill>
              <a:latin typeface="Arial" panose="020B0604020202020204" pitchFamily="34" charset="0"/>
              <a:cs typeface="Arial" panose="020B0604020202020204" pitchFamily="34" charset="0"/>
            </a:rPr>
            <a:t>EVALUACION DE PERSONAL ADMINISTRATIVO  Y OPERATIVO</a:t>
          </a:r>
        </a:p>
      </dsp:txBody>
      <dsp:txXfrm>
        <a:off x="6687940" y="3354594"/>
        <a:ext cx="1426260" cy="834974"/>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C1F107-25DB-4EA5-9630-D051A2406E5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SV"/>
          </a:p>
        </p:txBody>
      </p:sp>
      <p:sp>
        <p:nvSpPr>
          <p:cNvPr id="3" name="Subtítulo 2">
            <a:extLst>
              <a:ext uri="{FF2B5EF4-FFF2-40B4-BE49-F238E27FC236}">
                <a16:creationId xmlns:a16="http://schemas.microsoft.com/office/drawing/2014/main" id="{F9B58BEE-EB9C-48EE-91DE-644D1A5D24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SV"/>
          </a:p>
        </p:txBody>
      </p:sp>
      <p:sp>
        <p:nvSpPr>
          <p:cNvPr id="4" name="Marcador de fecha 3">
            <a:extLst>
              <a:ext uri="{FF2B5EF4-FFF2-40B4-BE49-F238E27FC236}">
                <a16:creationId xmlns:a16="http://schemas.microsoft.com/office/drawing/2014/main" id="{E38EC5B0-4A1F-4A17-ADF9-40844C6D42CA}"/>
              </a:ext>
            </a:extLst>
          </p:cNvPr>
          <p:cNvSpPr>
            <a:spLocks noGrp="1"/>
          </p:cNvSpPr>
          <p:nvPr>
            <p:ph type="dt" sz="half" idx="10"/>
          </p:nvPr>
        </p:nvSpPr>
        <p:spPr/>
        <p:txBody>
          <a:bodyPr/>
          <a:lstStyle/>
          <a:p>
            <a:fld id="{DDE66D2A-5FD0-4857-9CE2-1337FE4C7BE2}" type="datetimeFigureOut">
              <a:rPr lang="es-SV" smtClean="0"/>
              <a:t>viernes,10 marzo 2023</a:t>
            </a:fld>
            <a:endParaRPr lang="es-SV"/>
          </a:p>
        </p:txBody>
      </p:sp>
      <p:sp>
        <p:nvSpPr>
          <p:cNvPr id="5" name="Marcador de pie de página 4">
            <a:extLst>
              <a:ext uri="{FF2B5EF4-FFF2-40B4-BE49-F238E27FC236}">
                <a16:creationId xmlns:a16="http://schemas.microsoft.com/office/drawing/2014/main" id="{1B6EB621-7D1B-4620-B0A9-08205015D558}"/>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6D5028E0-0B1E-469C-B4A3-C7D692DEE2F9}"/>
              </a:ext>
            </a:extLst>
          </p:cNvPr>
          <p:cNvSpPr>
            <a:spLocks noGrp="1"/>
          </p:cNvSpPr>
          <p:nvPr>
            <p:ph type="sldNum" sz="quarter" idx="12"/>
          </p:nvPr>
        </p:nvSpPr>
        <p:spPr/>
        <p:txBody>
          <a:bodyPr/>
          <a:lstStyle/>
          <a:p>
            <a:fld id="{B0717CB3-923C-426E-A5D9-350F6CDE2224}" type="slidenum">
              <a:rPr lang="es-SV" smtClean="0"/>
              <a:t>‹Nº›</a:t>
            </a:fld>
            <a:endParaRPr lang="es-SV"/>
          </a:p>
        </p:txBody>
      </p:sp>
    </p:spTree>
    <p:extLst>
      <p:ext uri="{BB962C8B-B14F-4D97-AF65-F5344CB8AC3E}">
        <p14:creationId xmlns:p14="http://schemas.microsoft.com/office/powerpoint/2010/main" val="1810958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D204E6-58F2-4F14-8B56-E8C4D358FD75}"/>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EE6360DA-5607-4441-94CC-E9E71AB4E86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D3252D48-1617-4688-9CBB-F232B7749567}"/>
              </a:ext>
            </a:extLst>
          </p:cNvPr>
          <p:cNvSpPr>
            <a:spLocks noGrp="1"/>
          </p:cNvSpPr>
          <p:nvPr>
            <p:ph type="dt" sz="half" idx="10"/>
          </p:nvPr>
        </p:nvSpPr>
        <p:spPr/>
        <p:txBody>
          <a:bodyPr/>
          <a:lstStyle/>
          <a:p>
            <a:fld id="{DDE66D2A-5FD0-4857-9CE2-1337FE4C7BE2}" type="datetimeFigureOut">
              <a:rPr lang="es-SV" smtClean="0"/>
              <a:t>viernes,10 marzo 2023</a:t>
            </a:fld>
            <a:endParaRPr lang="es-SV"/>
          </a:p>
        </p:txBody>
      </p:sp>
      <p:sp>
        <p:nvSpPr>
          <p:cNvPr id="5" name="Marcador de pie de página 4">
            <a:extLst>
              <a:ext uri="{FF2B5EF4-FFF2-40B4-BE49-F238E27FC236}">
                <a16:creationId xmlns:a16="http://schemas.microsoft.com/office/drawing/2014/main" id="{AA809345-9FF8-4A64-9CAA-426E4B7643E1}"/>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BC0E01CC-30BB-4701-AFDB-480543E379BF}"/>
              </a:ext>
            </a:extLst>
          </p:cNvPr>
          <p:cNvSpPr>
            <a:spLocks noGrp="1"/>
          </p:cNvSpPr>
          <p:nvPr>
            <p:ph type="sldNum" sz="quarter" idx="12"/>
          </p:nvPr>
        </p:nvSpPr>
        <p:spPr/>
        <p:txBody>
          <a:bodyPr/>
          <a:lstStyle/>
          <a:p>
            <a:fld id="{B0717CB3-923C-426E-A5D9-350F6CDE2224}" type="slidenum">
              <a:rPr lang="es-SV" smtClean="0"/>
              <a:t>‹Nº›</a:t>
            </a:fld>
            <a:endParaRPr lang="es-SV"/>
          </a:p>
        </p:txBody>
      </p:sp>
    </p:spTree>
    <p:extLst>
      <p:ext uri="{BB962C8B-B14F-4D97-AF65-F5344CB8AC3E}">
        <p14:creationId xmlns:p14="http://schemas.microsoft.com/office/powerpoint/2010/main" val="1036589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92F651B-5D29-4A13-957F-CBBBB437C03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F9D87756-46D7-4A9A-B158-720027979A1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375DEAD8-8DBB-4E6E-AFF2-6A618124D58B}"/>
              </a:ext>
            </a:extLst>
          </p:cNvPr>
          <p:cNvSpPr>
            <a:spLocks noGrp="1"/>
          </p:cNvSpPr>
          <p:nvPr>
            <p:ph type="dt" sz="half" idx="10"/>
          </p:nvPr>
        </p:nvSpPr>
        <p:spPr/>
        <p:txBody>
          <a:bodyPr/>
          <a:lstStyle/>
          <a:p>
            <a:fld id="{DDE66D2A-5FD0-4857-9CE2-1337FE4C7BE2}" type="datetimeFigureOut">
              <a:rPr lang="es-SV" smtClean="0"/>
              <a:t>viernes,10 marzo 2023</a:t>
            </a:fld>
            <a:endParaRPr lang="es-SV"/>
          </a:p>
        </p:txBody>
      </p:sp>
      <p:sp>
        <p:nvSpPr>
          <p:cNvPr id="5" name="Marcador de pie de página 4">
            <a:extLst>
              <a:ext uri="{FF2B5EF4-FFF2-40B4-BE49-F238E27FC236}">
                <a16:creationId xmlns:a16="http://schemas.microsoft.com/office/drawing/2014/main" id="{5A032886-9787-46E9-A36D-65ADBCB8EBD0}"/>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5664E4CF-07A7-4B0E-A222-6078D68D0B51}"/>
              </a:ext>
            </a:extLst>
          </p:cNvPr>
          <p:cNvSpPr>
            <a:spLocks noGrp="1"/>
          </p:cNvSpPr>
          <p:nvPr>
            <p:ph type="sldNum" sz="quarter" idx="12"/>
          </p:nvPr>
        </p:nvSpPr>
        <p:spPr/>
        <p:txBody>
          <a:bodyPr/>
          <a:lstStyle/>
          <a:p>
            <a:fld id="{B0717CB3-923C-426E-A5D9-350F6CDE2224}" type="slidenum">
              <a:rPr lang="es-SV" smtClean="0"/>
              <a:t>‹Nº›</a:t>
            </a:fld>
            <a:endParaRPr lang="es-SV"/>
          </a:p>
        </p:txBody>
      </p:sp>
    </p:spTree>
    <p:extLst>
      <p:ext uri="{BB962C8B-B14F-4D97-AF65-F5344CB8AC3E}">
        <p14:creationId xmlns:p14="http://schemas.microsoft.com/office/powerpoint/2010/main" val="1482660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A45160-A4FD-4EF8-B4FC-23A655F1A0FD}"/>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C685E1D9-15A1-43A6-B795-C72F12CBEFF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D804564D-3F99-438B-88CB-0EE5AA8EEE92}"/>
              </a:ext>
            </a:extLst>
          </p:cNvPr>
          <p:cNvSpPr>
            <a:spLocks noGrp="1"/>
          </p:cNvSpPr>
          <p:nvPr>
            <p:ph type="dt" sz="half" idx="10"/>
          </p:nvPr>
        </p:nvSpPr>
        <p:spPr/>
        <p:txBody>
          <a:bodyPr/>
          <a:lstStyle/>
          <a:p>
            <a:fld id="{DDE66D2A-5FD0-4857-9CE2-1337FE4C7BE2}" type="datetimeFigureOut">
              <a:rPr lang="es-SV" smtClean="0"/>
              <a:t>viernes,10 marzo 2023</a:t>
            </a:fld>
            <a:endParaRPr lang="es-SV"/>
          </a:p>
        </p:txBody>
      </p:sp>
      <p:sp>
        <p:nvSpPr>
          <p:cNvPr id="5" name="Marcador de pie de página 4">
            <a:extLst>
              <a:ext uri="{FF2B5EF4-FFF2-40B4-BE49-F238E27FC236}">
                <a16:creationId xmlns:a16="http://schemas.microsoft.com/office/drawing/2014/main" id="{F4AC9838-6174-416C-A94A-A3047734F342}"/>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3DF4A1F8-E6F0-41DB-8C90-0074D7CD8C9C}"/>
              </a:ext>
            </a:extLst>
          </p:cNvPr>
          <p:cNvSpPr>
            <a:spLocks noGrp="1"/>
          </p:cNvSpPr>
          <p:nvPr>
            <p:ph type="sldNum" sz="quarter" idx="12"/>
          </p:nvPr>
        </p:nvSpPr>
        <p:spPr/>
        <p:txBody>
          <a:bodyPr/>
          <a:lstStyle/>
          <a:p>
            <a:fld id="{B0717CB3-923C-426E-A5D9-350F6CDE2224}" type="slidenum">
              <a:rPr lang="es-SV" smtClean="0"/>
              <a:t>‹Nº›</a:t>
            </a:fld>
            <a:endParaRPr lang="es-SV"/>
          </a:p>
        </p:txBody>
      </p:sp>
    </p:spTree>
    <p:extLst>
      <p:ext uri="{BB962C8B-B14F-4D97-AF65-F5344CB8AC3E}">
        <p14:creationId xmlns:p14="http://schemas.microsoft.com/office/powerpoint/2010/main" val="4286849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238B37-18C4-4640-A30F-B60232D6E9F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DA9B5431-A4CF-41BD-AEF6-82F7666C01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F6C2F91-41B9-45A9-AB8E-82BCD3FAB837}"/>
              </a:ext>
            </a:extLst>
          </p:cNvPr>
          <p:cNvSpPr>
            <a:spLocks noGrp="1"/>
          </p:cNvSpPr>
          <p:nvPr>
            <p:ph type="dt" sz="half" idx="10"/>
          </p:nvPr>
        </p:nvSpPr>
        <p:spPr/>
        <p:txBody>
          <a:bodyPr/>
          <a:lstStyle/>
          <a:p>
            <a:fld id="{DDE66D2A-5FD0-4857-9CE2-1337FE4C7BE2}" type="datetimeFigureOut">
              <a:rPr lang="es-SV" smtClean="0"/>
              <a:t>viernes,10 marzo 2023</a:t>
            </a:fld>
            <a:endParaRPr lang="es-SV"/>
          </a:p>
        </p:txBody>
      </p:sp>
      <p:sp>
        <p:nvSpPr>
          <p:cNvPr id="5" name="Marcador de pie de página 4">
            <a:extLst>
              <a:ext uri="{FF2B5EF4-FFF2-40B4-BE49-F238E27FC236}">
                <a16:creationId xmlns:a16="http://schemas.microsoft.com/office/drawing/2014/main" id="{87039A65-8459-4C22-A06D-A1E2A479BCFA}"/>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FEF0EEBC-7B2C-47E0-A271-D9EB5C481B61}"/>
              </a:ext>
            </a:extLst>
          </p:cNvPr>
          <p:cNvSpPr>
            <a:spLocks noGrp="1"/>
          </p:cNvSpPr>
          <p:nvPr>
            <p:ph type="sldNum" sz="quarter" idx="12"/>
          </p:nvPr>
        </p:nvSpPr>
        <p:spPr/>
        <p:txBody>
          <a:bodyPr/>
          <a:lstStyle/>
          <a:p>
            <a:fld id="{B0717CB3-923C-426E-A5D9-350F6CDE2224}" type="slidenum">
              <a:rPr lang="es-SV" smtClean="0"/>
              <a:t>‹Nº›</a:t>
            </a:fld>
            <a:endParaRPr lang="es-SV"/>
          </a:p>
        </p:txBody>
      </p:sp>
    </p:spTree>
    <p:extLst>
      <p:ext uri="{BB962C8B-B14F-4D97-AF65-F5344CB8AC3E}">
        <p14:creationId xmlns:p14="http://schemas.microsoft.com/office/powerpoint/2010/main" val="2347189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CDDDDA-9946-4033-AB79-CD175A74765D}"/>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37D8A42E-8F7E-4F8A-930D-43CC0570A65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contenido 3">
            <a:extLst>
              <a:ext uri="{FF2B5EF4-FFF2-40B4-BE49-F238E27FC236}">
                <a16:creationId xmlns:a16="http://schemas.microsoft.com/office/drawing/2014/main" id="{481FDEC0-B470-472B-8C40-43CF3D46D9C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fecha 4">
            <a:extLst>
              <a:ext uri="{FF2B5EF4-FFF2-40B4-BE49-F238E27FC236}">
                <a16:creationId xmlns:a16="http://schemas.microsoft.com/office/drawing/2014/main" id="{E9B2BCF4-4CF5-4C52-A6CD-4B0D83592789}"/>
              </a:ext>
            </a:extLst>
          </p:cNvPr>
          <p:cNvSpPr>
            <a:spLocks noGrp="1"/>
          </p:cNvSpPr>
          <p:nvPr>
            <p:ph type="dt" sz="half" idx="10"/>
          </p:nvPr>
        </p:nvSpPr>
        <p:spPr/>
        <p:txBody>
          <a:bodyPr/>
          <a:lstStyle/>
          <a:p>
            <a:fld id="{DDE66D2A-5FD0-4857-9CE2-1337FE4C7BE2}" type="datetimeFigureOut">
              <a:rPr lang="es-SV" smtClean="0"/>
              <a:t>viernes,10 marzo 2023</a:t>
            </a:fld>
            <a:endParaRPr lang="es-SV"/>
          </a:p>
        </p:txBody>
      </p:sp>
      <p:sp>
        <p:nvSpPr>
          <p:cNvPr id="6" name="Marcador de pie de página 5">
            <a:extLst>
              <a:ext uri="{FF2B5EF4-FFF2-40B4-BE49-F238E27FC236}">
                <a16:creationId xmlns:a16="http://schemas.microsoft.com/office/drawing/2014/main" id="{8B3E895E-0CFC-4ACF-A923-ED600909D5FE}"/>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04073C55-7045-4AD7-9243-9833A7D31E6C}"/>
              </a:ext>
            </a:extLst>
          </p:cNvPr>
          <p:cNvSpPr>
            <a:spLocks noGrp="1"/>
          </p:cNvSpPr>
          <p:nvPr>
            <p:ph type="sldNum" sz="quarter" idx="12"/>
          </p:nvPr>
        </p:nvSpPr>
        <p:spPr/>
        <p:txBody>
          <a:bodyPr/>
          <a:lstStyle/>
          <a:p>
            <a:fld id="{B0717CB3-923C-426E-A5D9-350F6CDE2224}" type="slidenum">
              <a:rPr lang="es-SV" smtClean="0"/>
              <a:t>‹Nº›</a:t>
            </a:fld>
            <a:endParaRPr lang="es-SV"/>
          </a:p>
        </p:txBody>
      </p:sp>
    </p:spTree>
    <p:extLst>
      <p:ext uri="{BB962C8B-B14F-4D97-AF65-F5344CB8AC3E}">
        <p14:creationId xmlns:p14="http://schemas.microsoft.com/office/powerpoint/2010/main" val="2821162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E05D9D-BA36-4080-97EF-540CB007526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E559FD7D-9DB6-4B8E-9FA2-134826D178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FA349BC-F8F2-4E8E-B133-B942C9676CF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texto 4">
            <a:extLst>
              <a:ext uri="{FF2B5EF4-FFF2-40B4-BE49-F238E27FC236}">
                <a16:creationId xmlns:a16="http://schemas.microsoft.com/office/drawing/2014/main" id="{D3DB72DE-0F41-4DB3-96AD-A92B617BEC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286235C-F51C-4F99-AD31-DF7038E319F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Marcador de fecha 6">
            <a:extLst>
              <a:ext uri="{FF2B5EF4-FFF2-40B4-BE49-F238E27FC236}">
                <a16:creationId xmlns:a16="http://schemas.microsoft.com/office/drawing/2014/main" id="{2436447A-8EC1-474B-BAD3-FF7066CF501E}"/>
              </a:ext>
            </a:extLst>
          </p:cNvPr>
          <p:cNvSpPr>
            <a:spLocks noGrp="1"/>
          </p:cNvSpPr>
          <p:nvPr>
            <p:ph type="dt" sz="half" idx="10"/>
          </p:nvPr>
        </p:nvSpPr>
        <p:spPr/>
        <p:txBody>
          <a:bodyPr/>
          <a:lstStyle/>
          <a:p>
            <a:fld id="{DDE66D2A-5FD0-4857-9CE2-1337FE4C7BE2}" type="datetimeFigureOut">
              <a:rPr lang="es-SV" smtClean="0"/>
              <a:t>viernes,10 marzo 2023</a:t>
            </a:fld>
            <a:endParaRPr lang="es-SV"/>
          </a:p>
        </p:txBody>
      </p:sp>
      <p:sp>
        <p:nvSpPr>
          <p:cNvPr id="8" name="Marcador de pie de página 7">
            <a:extLst>
              <a:ext uri="{FF2B5EF4-FFF2-40B4-BE49-F238E27FC236}">
                <a16:creationId xmlns:a16="http://schemas.microsoft.com/office/drawing/2014/main" id="{9B2E468A-49FE-431D-A167-C03FAAA792CF}"/>
              </a:ext>
            </a:extLst>
          </p:cNvPr>
          <p:cNvSpPr>
            <a:spLocks noGrp="1"/>
          </p:cNvSpPr>
          <p:nvPr>
            <p:ph type="ftr" sz="quarter" idx="11"/>
          </p:nvPr>
        </p:nvSpPr>
        <p:spPr/>
        <p:txBody>
          <a:bodyPr/>
          <a:lstStyle/>
          <a:p>
            <a:endParaRPr lang="es-SV"/>
          </a:p>
        </p:txBody>
      </p:sp>
      <p:sp>
        <p:nvSpPr>
          <p:cNvPr id="9" name="Marcador de número de diapositiva 8">
            <a:extLst>
              <a:ext uri="{FF2B5EF4-FFF2-40B4-BE49-F238E27FC236}">
                <a16:creationId xmlns:a16="http://schemas.microsoft.com/office/drawing/2014/main" id="{779F2137-E2C8-465E-AABE-82FCAEFA92D8}"/>
              </a:ext>
            </a:extLst>
          </p:cNvPr>
          <p:cNvSpPr>
            <a:spLocks noGrp="1"/>
          </p:cNvSpPr>
          <p:nvPr>
            <p:ph type="sldNum" sz="quarter" idx="12"/>
          </p:nvPr>
        </p:nvSpPr>
        <p:spPr/>
        <p:txBody>
          <a:bodyPr/>
          <a:lstStyle/>
          <a:p>
            <a:fld id="{B0717CB3-923C-426E-A5D9-350F6CDE2224}" type="slidenum">
              <a:rPr lang="es-SV" smtClean="0"/>
              <a:t>‹Nº›</a:t>
            </a:fld>
            <a:endParaRPr lang="es-SV"/>
          </a:p>
        </p:txBody>
      </p:sp>
    </p:spTree>
    <p:extLst>
      <p:ext uri="{BB962C8B-B14F-4D97-AF65-F5344CB8AC3E}">
        <p14:creationId xmlns:p14="http://schemas.microsoft.com/office/powerpoint/2010/main" val="565819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93CC82-B537-4E6A-8785-52CEDF1223D6}"/>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fecha 2">
            <a:extLst>
              <a:ext uri="{FF2B5EF4-FFF2-40B4-BE49-F238E27FC236}">
                <a16:creationId xmlns:a16="http://schemas.microsoft.com/office/drawing/2014/main" id="{12BAC313-13FE-492E-B63B-687CE9C945B5}"/>
              </a:ext>
            </a:extLst>
          </p:cNvPr>
          <p:cNvSpPr>
            <a:spLocks noGrp="1"/>
          </p:cNvSpPr>
          <p:nvPr>
            <p:ph type="dt" sz="half" idx="10"/>
          </p:nvPr>
        </p:nvSpPr>
        <p:spPr/>
        <p:txBody>
          <a:bodyPr/>
          <a:lstStyle/>
          <a:p>
            <a:fld id="{DDE66D2A-5FD0-4857-9CE2-1337FE4C7BE2}" type="datetimeFigureOut">
              <a:rPr lang="es-SV" smtClean="0"/>
              <a:t>viernes,10 marzo 2023</a:t>
            </a:fld>
            <a:endParaRPr lang="es-SV"/>
          </a:p>
        </p:txBody>
      </p:sp>
      <p:sp>
        <p:nvSpPr>
          <p:cNvPr id="4" name="Marcador de pie de página 3">
            <a:extLst>
              <a:ext uri="{FF2B5EF4-FFF2-40B4-BE49-F238E27FC236}">
                <a16:creationId xmlns:a16="http://schemas.microsoft.com/office/drawing/2014/main" id="{67D1BC60-577A-4C85-B1F0-8233F67F2DD3}"/>
              </a:ext>
            </a:extLst>
          </p:cNvPr>
          <p:cNvSpPr>
            <a:spLocks noGrp="1"/>
          </p:cNvSpPr>
          <p:nvPr>
            <p:ph type="ftr" sz="quarter" idx="11"/>
          </p:nvPr>
        </p:nvSpPr>
        <p:spPr/>
        <p:txBody>
          <a:bodyPr/>
          <a:lstStyle/>
          <a:p>
            <a:endParaRPr lang="es-SV"/>
          </a:p>
        </p:txBody>
      </p:sp>
      <p:sp>
        <p:nvSpPr>
          <p:cNvPr id="5" name="Marcador de número de diapositiva 4">
            <a:extLst>
              <a:ext uri="{FF2B5EF4-FFF2-40B4-BE49-F238E27FC236}">
                <a16:creationId xmlns:a16="http://schemas.microsoft.com/office/drawing/2014/main" id="{C2D73DF1-A04C-4E6C-98FA-C5E2B14410E5}"/>
              </a:ext>
            </a:extLst>
          </p:cNvPr>
          <p:cNvSpPr>
            <a:spLocks noGrp="1"/>
          </p:cNvSpPr>
          <p:nvPr>
            <p:ph type="sldNum" sz="quarter" idx="12"/>
          </p:nvPr>
        </p:nvSpPr>
        <p:spPr/>
        <p:txBody>
          <a:bodyPr/>
          <a:lstStyle/>
          <a:p>
            <a:fld id="{B0717CB3-923C-426E-A5D9-350F6CDE2224}" type="slidenum">
              <a:rPr lang="es-SV" smtClean="0"/>
              <a:t>‹Nº›</a:t>
            </a:fld>
            <a:endParaRPr lang="es-SV"/>
          </a:p>
        </p:txBody>
      </p:sp>
    </p:spTree>
    <p:extLst>
      <p:ext uri="{BB962C8B-B14F-4D97-AF65-F5344CB8AC3E}">
        <p14:creationId xmlns:p14="http://schemas.microsoft.com/office/powerpoint/2010/main" val="1145265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9CB9E9A-B2F8-43BD-B134-992F7E6295A2}"/>
              </a:ext>
            </a:extLst>
          </p:cNvPr>
          <p:cNvSpPr>
            <a:spLocks noGrp="1"/>
          </p:cNvSpPr>
          <p:nvPr>
            <p:ph type="dt" sz="half" idx="10"/>
          </p:nvPr>
        </p:nvSpPr>
        <p:spPr/>
        <p:txBody>
          <a:bodyPr/>
          <a:lstStyle/>
          <a:p>
            <a:fld id="{DDE66D2A-5FD0-4857-9CE2-1337FE4C7BE2}" type="datetimeFigureOut">
              <a:rPr lang="es-SV" smtClean="0"/>
              <a:t>viernes,10 marzo 2023</a:t>
            </a:fld>
            <a:endParaRPr lang="es-SV"/>
          </a:p>
        </p:txBody>
      </p:sp>
      <p:sp>
        <p:nvSpPr>
          <p:cNvPr id="3" name="Marcador de pie de página 2">
            <a:extLst>
              <a:ext uri="{FF2B5EF4-FFF2-40B4-BE49-F238E27FC236}">
                <a16:creationId xmlns:a16="http://schemas.microsoft.com/office/drawing/2014/main" id="{08321AD4-AB36-4196-93EB-7A6071528328}"/>
              </a:ext>
            </a:extLst>
          </p:cNvPr>
          <p:cNvSpPr>
            <a:spLocks noGrp="1"/>
          </p:cNvSpPr>
          <p:nvPr>
            <p:ph type="ftr" sz="quarter" idx="11"/>
          </p:nvPr>
        </p:nvSpPr>
        <p:spPr/>
        <p:txBody>
          <a:bodyPr/>
          <a:lstStyle/>
          <a:p>
            <a:endParaRPr lang="es-SV"/>
          </a:p>
        </p:txBody>
      </p:sp>
      <p:sp>
        <p:nvSpPr>
          <p:cNvPr id="4" name="Marcador de número de diapositiva 3">
            <a:extLst>
              <a:ext uri="{FF2B5EF4-FFF2-40B4-BE49-F238E27FC236}">
                <a16:creationId xmlns:a16="http://schemas.microsoft.com/office/drawing/2014/main" id="{ECA8FD5B-9551-4E68-9183-5B9D7BC934E8}"/>
              </a:ext>
            </a:extLst>
          </p:cNvPr>
          <p:cNvSpPr>
            <a:spLocks noGrp="1"/>
          </p:cNvSpPr>
          <p:nvPr>
            <p:ph type="sldNum" sz="quarter" idx="12"/>
          </p:nvPr>
        </p:nvSpPr>
        <p:spPr/>
        <p:txBody>
          <a:bodyPr/>
          <a:lstStyle/>
          <a:p>
            <a:fld id="{B0717CB3-923C-426E-A5D9-350F6CDE2224}" type="slidenum">
              <a:rPr lang="es-SV" smtClean="0"/>
              <a:t>‹Nº›</a:t>
            </a:fld>
            <a:endParaRPr lang="es-SV"/>
          </a:p>
        </p:txBody>
      </p:sp>
    </p:spTree>
    <p:extLst>
      <p:ext uri="{BB962C8B-B14F-4D97-AF65-F5344CB8AC3E}">
        <p14:creationId xmlns:p14="http://schemas.microsoft.com/office/powerpoint/2010/main" val="1298385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8A4BD7-B390-45BA-AA43-44FCB872289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F475DBC9-E0A1-471D-872B-5145D941BC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texto 3">
            <a:extLst>
              <a:ext uri="{FF2B5EF4-FFF2-40B4-BE49-F238E27FC236}">
                <a16:creationId xmlns:a16="http://schemas.microsoft.com/office/drawing/2014/main" id="{8AA39B6F-C5A6-4B62-A60A-97489862C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2E62DDB-01CF-4FC2-8E69-30828ACC60E4}"/>
              </a:ext>
            </a:extLst>
          </p:cNvPr>
          <p:cNvSpPr>
            <a:spLocks noGrp="1"/>
          </p:cNvSpPr>
          <p:nvPr>
            <p:ph type="dt" sz="half" idx="10"/>
          </p:nvPr>
        </p:nvSpPr>
        <p:spPr/>
        <p:txBody>
          <a:bodyPr/>
          <a:lstStyle/>
          <a:p>
            <a:fld id="{DDE66D2A-5FD0-4857-9CE2-1337FE4C7BE2}" type="datetimeFigureOut">
              <a:rPr lang="es-SV" smtClean="0"/>
              <a:t>viernes,10 marzo 2023</a:t>
            </a:fld>
            <a:endParaRPr lang="es-SV"/>
          </a:p>
        </p:txBody>
      </p:sp>
      <p:sp>
        <p:nvSpPr>
          <p:cNvPr id="6" name="Marcador de pie de página 5">
            <a:extLst>
              <a:ext uri="{FF2B5EF4-FFF2-40B4-BE49-F238E27FC236}">
                <a16:creationId xmlns:a16="http://schemas.microsoft.com/office/drawing/2014/main" id="{C1FCA631-BCF2-4CEF-966E-B3C3A0F9186F}"/>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60745CF3-8856-48F4-B72A-FD243E103EDE}"/>
              </a:ext>
            </a:extLst>
          </p:cNvPr>
          <p:cNvSpPr>
            <a:spLocks noGrp="1"/>
          </p:cNvSpPr>
          <p:nvPr>
            <p:ph type="sldNum" sz="quarter" idx="12"/>
          </p:nvPr>
        </p:nvSpPr>
        <p:spPr/>
        <p:txBody>
          <a:bodyPr/>
          <a:lstStyle/>
          <a:p>
            <a:fld id="{B0717CB3-923C-426E-A5D9-350F6CDE2224}" type="slidenum">
              <a:rPr lang="es-SV" smtClean="0"/>
              <a:t>‹Nº›</a:t>
            </a:fld>
            <a:endParaRPr lang="es-SV"/>
          </a:p>
        </p:txBody>
      </p:sp>
    </p:spTree>
    <p:extLst>
      <p:ext uri="{BB962C8B-B14F-4D97-AF65-F5344CB8AC3E}">
        <p14:creationId xmlns:p14="http://schemas.microsoft.com/office/powerpoint/2010/main" val="1530471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938FA8-2A09-40C3-9F61-294A6ABAE63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posición de imagen 2">
            <a:extLst>
              <a:ext uri="{FF2B5EF4-FFF2-40B4-BE49-F238E27FC236}">
                <a16:creationId xmlns:a16="http://schemas.microsoft.com/office/drawing/2014/main" id="{2B9CE91A-2091-4375-9849-F689F132F7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SV"/>
          </a:p>
        </p:txBody>
      </p:sp>
      <p:sp>
        <p:nvSpPr>
          <p:cNvPr id="4" name="Marcador de texto 3">
            <a:extLst>
              <a:ext uri="{FF2B5EF4-FFF2-40B4-BE49-F238E27FC236}">
                <a16:creationId xmlns:a16="http://schemas.microsoft.com/office/drawing/2014/main" id="{D24160C5-3C26-4420-9116-227EA7A4DD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CAEACD8-ADE6-475D-A21B-D350E130DD1E}"/>
              </a:ext>
            </a:extLst>
          </p:cNvPr>
          <p:cNvSpPr>
            <a:spLocks noGrp="1"/>
          </p:cNvSpPr>
          <p:nvPr>
            <p:ph type="dt" sz="half" idx="10"/>
          </p:nvPr>
        </p:nvSpPr>
        <p:spPr/>
        <p:txBody>
          <a:bodyPr/>
          <a:lstStyle/>
          <a:p>
            <a:fld id="{DDE66D2A-5FD0-4857-9CE2-1337FE4C7BE2}" type="datetimeFigureOut">
              <a:rPr lang="es-SV" smtClean="0"/>
              <a:t>viernes,10 marzo 2023</a:t>
            </a:fld>
            <a:endParaRPr lang="es-SV"/>
          </a:p>
        </p:txBody>
      </p:sp>
      <p:sp>
        <p:nvSpPr>
          <p:cNvPr id="6" name="Marcador de pie de página 5">
            <a:extLst>
              <a:ext uri="{FF2B5EF4-FFF2-40B4-BE49-F238E27FC236}">
                <a16:creationId xmlns:a16="http://schemas.microsoft.com/office/drawing/2014/main" id="{1F06FE7F-5DB4-4B9F-A4F0-F650FD714F19}"/>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B1DCDCD9-54F9-437C-A203-E076CF804492}"/>
              </a:ext>
            </a:extLst>
          </p:cNvPr>
          <p:cNvSpPr>
            <a:spLocks noGrp="1"/>
          </p:cNvSpPr>
          <p:nvPr>
            <p:ph type="sldNum" sz="quarter" idx="12"/>
          </p:nvPr>
        </p:nvSpPr>
        <p:spPr/>
        <p:txBody>
          <a:bodyPr/>
          <a:lstStyle/>
          <a:p>
            <a:fld id="{B0717CB3-923C-426E-A5D9-350F6CDE2224}" type="slidenum">
              <a:rPr lang="es-SV" smtClean="0"/>
              <a:t>‹Nº›</a:t>
            </a:fld>
            <a:endParaRPr lang="es-SV"/>
          </a:p>
        </p:txBody>
      </p:sp>
    </p:spTree>
    <p:extLst>
      <p:ext uri="{BB962C8B-B14F-4D97-AF65-F5344CB8AC3E}">
        <p14:creationId xmlns:p14="http://schemas.microsoft.com/office/powerpoint/2010/main" val="3232371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F14D9B0-137D-491E-92B4-FEE3482EDB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0F774A0C-BEEA-492F-AF34-EC809BBDB9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A9C1B0B2-4777-42E8-93E8-71F93B41C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66D2A-5FD0-4857-9CE2-1337FE4C7BE2}" type="datetimeFigureOut">
              <a:rPr lang="es-SV" smtClean="0"/>
              <a:t>viernes,10 marzo 2023</a:t>
            </a:fld>
            <a:endParaRPr lang="es-SV"/>
          </a:p>
        </p:txBody>
      </p:sp>
      <p:sp>
        <p:nvSpPr>
          <p:cNvPr id="5" name="Marcador de pie de página 4">
            <a:extLst>
              <a:ext uri="{FF2B5EF4-FFF2-40B4-BE49-F238E27FC236}">
                <a16:creationId xmlns:a16="http://schemas.microsoft.com/office/drawing/2014/main" id="{F35C8391-355A-4D35-B60A-855200DA4E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SV"/>
          </a:p>
        </p:txBody>
      </p:sp>
      <p:sp>
        <p:nvSpPr>
          <p:cNvPr id="6" name="Marcador de número de diapositiva 5">
            <a:extLst>
              <a:ext uri="{FF2B5EF4-FFF2-40B4-BE49-F238E27FC236}">
                <a16:creationId xmlns:a16="http://schemas.microsoft.com/office/drawing/2014/main" id="{9048DEC5-F5A7-4322-953B-F1DFB21C33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717CB3-923C-426E-A5D9-350F6CDE2224}" type="slidenum">
              <a:rPr lang="es-SV" smtClean="0"/>
              <a:t>‹Nº›</a:t>
            </a:fld>
            <a:endParaRPr lang="es-SV"/>
          </a:p>
        </p:txBody>
      </p:sp>
    </p:spTree>
    <p:extLst>
      <p:ext uri="{BB962C8B-B14F-4D97-AF65-F5344CB8AC3E}">
        <p14:creationId xmlns:p14="http://schemas.microsoft.com/office/powerpoint/2010/main" val="722139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F31828-723D-43C3-A771-0E387951EB88}"/>
              </a:ext>
            </a:extLst>
          </p:cNvPr>
          <p:cNvPicPr/>
          <p:nvPr/>
        </p:nvPicPr>
        <p:blipFill rotWithShape="1">
          <a:blip r:embed="rId2" cstate="print">
            <a:extLst>
              <a:ext uri="{28A0092B-C50C-407E-A947-70E740481C1C}">
                <a14:useLocalDpi xmlns:a14="http://schemas.microsoft.com/office/drawing/2010/main" val="0"/>
              </a:ext>
            </a:extLst>
          </a:blip>
          <a:srcRect t="25894" r="4456"/>
          <a:stretch/>
        </p:blipFill>
        <p:spPr bwMode="auto">
          <a:xfrm>
            <a:off x="0" y="0"/>
            <a:ext cx="12192000" cy="6857999"/>
          </a:xfrm>
          <a:prstGeom prst="rect">
            <a:avLst/>
          </a:prstGeom>
          <a:noFill/>
          <a:ln>
            <a:noFill/>
          </a:ln>
        </p:spPr>
      </p:pic>
    </p:spTree>
    <p:extLst>
      <p:ext uri="{BB962C8B-B14F-4D97-AF65-F5344CB8AC3E}">
        <p14:creationId xmlns:p14="http://schemas.microsoft.com/office/powerpoint/2010/main" val="20017963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28501E3-8B3C-4263-9ADB-F16EFD3FE093}"/>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FB958CFD-10BA-4F57-9511-5F97A746ADA4}"/>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5" name="CuadroTexto 4">
            <a:extLst>
              <a:ext uri="{FF2B5EF4-FFF2-40B4-BE49-F238E27FC236}">
                <a16:creationId xmlns:a16="http://schemas.microsoft.com/office/drawing/2014/main" id="{8682D4F4-5B6B-4020-89FA-61F35342005F}"/>
              </a:ext>
            </a:extLst>
          </p:cNvPr>
          <p:cNvSpPr txBox="1"/>
          <p:nvPr/>
        </p:nvSpPr>
        <p:spPr>
          <a:xfrm>
            <a:off x="397565" y="1022711"/>
            <a:ext cx="11502887" cy="5218160"/>
          </a:xfrm>
          <a:prstGeom prst="rect">
            <a:avLst/>
          </a:prstGeom>
          <a:noFill/>
        </p:spPr>
        <p:txBody>
          <a:bodyPr wrap="square">
            <a:spAutoFit/>
          </a:bodyPr>
          <a:lstStyle/>
          <a:p>
            <a:pPr marL="342900" lvl="0" indent="-342900" algn="just">
              <a:lnSpc>
                <a:spcPct val="107000"/>
              </a:lnSpc>
              <a:buAutoNum type="arabicPeriod" startAt="5"/>
              <a:tabLst>
                <a:tab pos="2352675" algn="l"/>
              </a:tabLst>
            </a:pP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Firma de convenio entre la Alcaldía Municipal de San Martin y la </a:t>
            </a:r>
            <a:r>
              <a:rPr lang="es-SV"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ASOCIACIÓN MOVIMIENTO SALVADOREÑO DE MUJERES</a:t>
            </a: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por el periodo de un año a partir de la firma de dicho convenio.</a:t>
            </a:r>
          </a:p>
          <a:p>
            <a:pPr marL="342900" lvl="0" indent="-342900" algn="just">
              <a:lnSpc>
                <a:spcPct val="107000"/>
              </a:lnSpc>
              <a:buAutoNum type="arabicPeriod" startAt="5"/>
              <a:tabLst>
                <a:tab pos="2352675" algn="l"/>
              </a:tabLst>
            </a:pPr>
            <a:endParaRPr lang="es-SV" dirty="0">
              <a:solidFill>
                <a:srgbClr val="002060"/>
              </a:solidFill>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buAutoNum type="arabicPeriod" startAt="5"/>
              <a:tabLst>
                <a:tab pos="2352675" algn="l"/>
              </a:tabLst>
            </a:pPr>
            <a:endPar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buAutoNum type="arabicPeriod" startAt="5"/>
              <a:tabLst>
                <a:tab pos="2352675" algn="l"/>
              </a:tabLst>
            </a:pP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Autoriza el proyecto denominado: </a:t>
            </a:r>
            <a:r>
              <a:rPr lang="es-SV"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a:t>
            </a:r>
            <a:r>
              <a:rPr lang="es-SV" sz="1800" b="1" cap="all"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CONTRAPARTIDA PARA MEJORAMIENTO DE ESPACIOS EN      REGISTRO FAMILIAR, CATASTRO, UDEL, INFORMATICA Y CUENTAS CORRIENTES DE LA ALCALDIA MUNICIPAL DE SAN MARTIN, MUNICIPIO DE SAN MARTIN, DEPARTAMENTO DE SAN SALVADOR”.</a:t>
            </a:r>
            <a:r>
              <a:rPr lang="es-SV" sz="1800" cap="all"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a:t>
            </a: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Por un monto </a:t>
            </a:r>
            <a:r>
              <a:rPr lang="es-SV"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VEINTITRÉS MIL SETECIENTOS SETENTA Y NUEVE DÓLARES CON SESENTA Y CINCO CENTAVOS DE DÓLAR DE LOS ESTADOS UNIDOS DE AMÉRICA </a:t>
            </a:r>
            <a:r>
              <a:rPr lang="es-SV" sz="18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($23,779.65</a:t>
            </a:r>
            <a:r>
              <a:rPr lang="es-SV"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a:t>
            </a:r>
          </a:p>
          <a:p>
            <a:pPr marL="342900" lvl="0" indent="-342900" algn="just">
              <a:lnSpc>
                <a:spcPct val="107000"/>
              </a:lnSpc>
              <a:buAutoNum type="arabicPeriod" startAt="5"/>
              <a:tabLst>
                <a:tab pos="2352675" algn="l"/>
              </a:tabLst>
            </a:pPr>
            <a:endParaRPr lang="es-SV" b="1" dirty="0">
              <a:solidFill>
                <a:srgbClr val="002060"/>
              </a:solidFill>
              <a:latin typeface="Arial" panose="020B0604020202020204" pitchFamily="34" charset="0"/>
              <a:ea typeface="Times New Roman" panose="02020603050405020304" pitchFamily="18" charset="0"/>
              <a:cs typeface="Times New Roman" panose="02020603050405020304" pitchFamily="18" charset="0"/>
            </a:endParaRPr>
          </a:p>
          <a:p>
            <a:pPr marL="342900" indent="-342900" algn="just">
              <a:lnSpc>
                <a:spcPct val="107000"/>
              </a:lnSpc>
              <a:buFontTx/>
              <a:buAutoNum type="arabicPeriod" startAt="5"/>
              <a:tabLst>
                <a:tab pos="2352675" algn="l"/>
              </a:tabLst>
            </a:pP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Aprobación carpeta técnica del proyecto denominado:</a:t>
            </a:r>
            <a:r>
              <a:rPr lang="es-SV"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“CONSTRUCCION DE CORDON CUNETA Y BADENES EN CALLE PRINCIPAL DE LA LOTIFICACION LA FLOR, MUNICIPIO DE SAN MARTIN, DEPARTAMENTO DE SAN SALVADOR</a:t>
            </a:r>
            <a:r>
              <a:rPr lang="es-SV" sz="18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a:t>
            </a: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Por un monto de: </a:t>
            </a:r>
            <a:r>
              <a:rPr lang="es-SV"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VEINTISIETE MIL DOSCIENTOS CUARENTA Y OCHO DÓLARES CON NUEVE CENTAVOS DE DÓLAR DE LOS ESTADOS UNIDOS DE AMÉRICA </a:t>
            </a:r>
            <a:r>
              <a:rPr lang="es-SV" sz="18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($27,248.09</a:t>
            </a:r>
            <a:r>
              <a:rPr lang="es-SV"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s-SV" sz="18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lvl="0" algn="just">
              <a:lnSpc>
                <a:spcPct val="107000"/>
              </a:lnSpc>
              <a:tabLst>
                <a:tab pos="2352675" algn="l"/>
              </a:tabLst>
            </a:pPr>
            <a:endParaRPr lang="es-SV" sz="18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457200" algn="just">
              <a:lnSpc>
                <a:spcPct val="107000"/>
              </a:lnSpc>
              <a:spcAft>
                <a:spcPts val="800"/>
              </a:spcAft>
              <a:tabLst>
                <a:tab pos="2352675" algn="l"/>
              </a:tabLst>
            </a:pPr>
            <a:r>
              <a:rPr lang="es-SV"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SV" sz="18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2809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3E3FF73-73BA-4B9A-8E58-AD93EB081746}"/>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CD1D64F3-1CC8-4880-A130-18C298C57AF6}"/>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5" name="CuadroTexto 4">
            <a:extLst>
              <a:ext uri="{FF2B5EF4-FFF2-40B4-BE49-F238E27FC236}">
                <a16:creationId xmlns:a16="http://schemas.microsoft.com/office/drawing/2014/main" id="{ED7BD25D-6F36-4E0E-BF7E-40E13C8C7991}"/>
              </a:ext>
            </a:extLst>
          </p:cNvPr>
          <p:cNvSpPr txBox="1"/>
          <p:nvPr/>
        </p:nvSpPr>
        <p:spPr>
          <a:xfrm>
            <a:off x="344557" y="1170893"/>
            <a:ext cx="11463130" cy="4923592"/>
          </a:xfrm>
          <a:prstGeom prst="rect">
            <a:avLst/>
          </a:prstGeom>
          <a:noFill/>
        </p:spPr>
        <p:txBody>
          <a:bodyPr wrap="square">
            <a:spAutoFit/>
          </a:bodyPr>
          <a:lstStyle/>
          <a:p>
            <a:pPr marL="342900" lvl="0" indent="-342900" algn="just">
              <a:lnSpc>
                <a:spcPct val="107000"/>
              </a:lnSpc>
              <a:buAutoNum type="arabicPeriod" startAt="8"/>
              <a:tabLst>
                <a:tab pos="2352675" algn="l"/>
              </a:tabLst>
            </a:pPr>
            <a:r>
              <a:rPr lang="es-SV"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F</a:t>
            </a: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irma del presente </a:t>
            </a:r>
            <a:r>
              <a:rPr lang="es-SV"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“CONVENIO MARCO DE COOPERACIÓN ENTRE EL INSTITUTO NACIONAL DE LA JUVENTUD Y LA MUNICIPALIDAD DE SAN MARTÍN, DEL DEPARTAMENTO DE SAN SALVADOR, PARA LA IMPLEMENTACIÓN DE LA POLÍTICA NACIONAL DE JUVENTUD Y LAS POLÍTICAS SECTORIALES CONTENIDAS EN LA LEY GENERAL DE JUVENTUD, EN EL MARCO DE LA ESTRATEGIA GOBIERNO JOVEN”</a:t>
            </a:r>
          </a:p>
          <a:p>
            <a:pPr marL="342900" lvl="0" indent="-342900" algn="just">
              <a:lnSpc>
                <a:spcPct val="107000"/>
              </a:lnSpc>
              <a:buAutoNum type="arabicPeriod" startAt="8"/>
              <a:tabLst>
                <a:tab pos="2352675" algn="l"/>
              </a:tabLst>
            </a:pPr>
            <a:endParaRPr lang="es-SV"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buAutoNum type="arabicPeriod" startAt="8"/>
              <a:tabLst>
                <a:tab pos="2352675" algn="l"/>
              </a:tabLst>
            </a:pP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Firma de</a:t>
            </a:r>
            <a:r>
              <a:rPr lang="es-SV"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a:t>
            </a: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convenio de cooperación celebrado entre la municipalidad de San Martin y la Universidad Salvadoreña Alberto Masferrer, En el marco de la ejecución del </a:t>
            </a:r>
            <a:r>
              <a:rPr lang="es-SV"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PLAN DE DESARROLLO DEL MUNICIPIO DE SAN MARTÍN</a:t>
            </a: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a:t>
            </a:r>
          </a:p>
          <a:p>
            <a:pPr marL="342900" lvl="0" indent="-342900" algn="just">
              <a:lnSpc>
                <a:spcPct val="107000"/>
              </a:lnSpc>
              <a:buAutoNum type="arabicPeriod" startAt="8"/>
              <a:tabLst>
                <a:tab pos="2352675" algn="l"/>
              </a:tabLst>
            </a:pPr>
            <a:endParaRPr lang="es-SV" dirty="0">
              <a:solidFill>
                <a:srgbClr val="002060"/>
              </a:solidFill>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buAutoNum type="arabicPeriod" startAt="8"/>
              <a:tabLst>
                <a:tab pos="2352675" algn="l"/>
              </a:tabLst>
            </a:pP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Proyecto denominado: </a:t>
            </a:r>
            <a:r>
              <a:rPr lang="es-SV"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“MEJORAMIENTO DEL PARQUE CENTRAL DE SAN MARTIN EN HONOR A MONSEÑOR ROMERO, MUNICIPIO DE SAN MARTIN, DEPARTAMENTO DE SAN SALVADOR”.</a:t>
            </a:r>
            <a:r>
              <a:rPr lang="es-SV" sz="18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Por un monto de</a:t>
            </a: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a:t>
            </a:r>
            <a:r>
              <a:rPr lang="es-SV"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VEINTE MIL DOSCIENTOS TREINTA Y DOS DÓLARES CON SETENTA Y CINCO CENTAVOS DE LOS ESTADOS UNIDOS DE AMÉRICA </a:t>
            </a:r>
            <a:r>
              <a:rPr lang="es-SV" sz="18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($20,232.75).</a:t>
            </a:r>
            <a:endParaRPr lang="es-SV" sz="18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457200" algn="just">
              <a:lnSpc>
                <a:spcPct val="107000"/>
              </a:lnSpc>
              <a:spcAft>
                <a:spcPts val="800"/>
              </a:spcAft>
              <a:tabLst>
                <a:tab pos="2352675" algn="l"/>
              </a:tabLst>
            </a:pPr>
            <a:r>
              <a:rPr lang="es-SV" sz="18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endParaRPr lang="es-SV" sz="18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buAutoNum type="arabicPeriod" startAt="8"/>
              <a:tabLst>
                <a:tab pos="2352675" algn="l"/>
              </a:tabLst>
            </a:pPr>
            <a:endParaRPr lang="es-SV" sz="18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0976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6153663-5065-47C6-812A-2E8A9136FA20}"/>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AE37C710-FB32-47F5-BBD7-E91EF269556D}"/>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5" name="CuadroTexto 4">
            <a:extLst>
              <a:ext uri="{FF2B5EF4-FFF2-40B4-BE49-F238E27FC236}">
                <a16:creationId xmlns:a16="http://schemas.microsoft.com/office/drawing/2014/main" id="{22A87A71-9DD7-4591-ADED-FF0FB753CFFE}"/>
              </a:ext>
            </a:extLst>
          </p:cNvPr>
          <p:cNvSpPr txBox="1"/>
          <p:nvPr/>
        </p:nvSpPr>
        <p:spPr>
          <a:xfrm>
            <a:off x="2862470" y="1442975"/>
            <a:ext cx="6096000" cy="461665"/>
          </a:xfrm>
          <a:prstGeom prst="rect">
            <a:avLst/>
          </a:prstGeom>
          <a:noFill/>
        </p:spPr>
        <p:txBody>
          <a:bodyPr wrap="square">
            <a:spAutoFit/>
          </a:bodyPr>
          <a:lstStyle/>
          <a:p>
            <a:pPr algn="ctr"/>
            <a:r>
              <a:rPr lang="es-SV" sz="2400" b="1" dirty="0">
                <a:solidFill>
                  <a:srgbClr val="002060"/>
                </a:solidFill>
                <a:latin typeface="Century Gothic" panose="020B0502020202020204" pitchFamily="34" charset="0"/>
                <a:ea typeface="+mn-ea"/>
                <a:cs typeface="+mn-cs"/>
              </a:rPr>
              <a:t>RENDICION DE CUENTAS </a:t>
            </a:r>
            <a:endParaRPr lang="es-SV" sz="2400" b="1" dirty="0">
              <a:solidFill>
                <a:srgbClr val="002060"/>
              </a:solidFill>
            </a:endParaRPr>
          </a:p>
        </p:txBody>
      </p:sp>
      <p:sp>
        <p:nvSpPr>
          <p:cNvPr id="7" name="CuadroTexto 6">
            <a:extLst>
              <a:ext uri="{FF2B5EF4-FFF2-40B4-BE49-F238E27FC236}">
                <a16:creationId xmlns:a16="http://schemas.microsoft.com/office/drawing/2014/main" id="{5D263C56-4200-4D75-A8F7-D29B02216F75}"/>
              </a:ext>
            </a:extLst>
          </p:cNvPr>
          <p:cNvSpPr txBox="1"/>
          <p:nvPr/>
        </p:nvSpPr>
        <p:spPr>
          <a:xfrm>
            <a:off x="324678" y="2413337"/>
            <a:ext cx="11542644" cy="2031325"/>
          </a:xfrm>
          <a:prstGeom prst="rect">
            <a:avLst/>
          </a:prstGeom>
          <a:noFill/>
        </p:spPr>
        <p:txBody>
          <a:bodyPr wrap="square">
            <a:spAutoFit/>
          </a:bodyPr>
          <a:lstStyle/>
          <a:p>
            <a:pPr algn="just"/>
            <a:r>
              <a:rPr lang="es-SV" sz="1800" b="1" dirty="0">
                <a:solidFill>
                  <a:srgbClr val="002060"/>
                </a:solidFill>
                <a:latin typeface="Century Gothic" panose="020B0502020202020204" pitchFamily="34" charset="0"/>
              </a:rPr>
              <a:t>La rendición de cuentas es el mecanismo y eje principal de la transparencia</a:t>
            </a:r>
          </a:p>
          <a:p>
            <a:pPr algn="just"/>
            <a:r>
              <a:rPr lang="es-SV" sz="1800" b="1" dirty="0">
                <a:solidFill>
                  <a:srgbClr val="002060"/>
                </a:solidFill>
                <a:latin typeface="Century Gothic" panose="020B0502020202020204" pitchFamily="34" charset="0"/>
              </a:rPr>
              <a:t> que las instituciones del estado utilizan para informar a los ciudadanos y las ciudadanas sobre el manejo y uso de los fondos municipales.</a:t>
            </a:r>
          </a:p>
          <a:p>
            <a:pPr algn="just"/>
            <a:endParaRPr lang="es-SV" sz="1800" b="1" dirty="0">
              <a:solidFill>
                <a:srgbClr val="002060"/>
              </a:solidFill>
              <a:latin typeface="Century Gothic" panose="020B0502020202020204" pitchFamily="34" charset="0"/>
            </a:endParaRPr>
          </a:p>
          <a:p>
            <a:pPr algn="just"/>
            <a:r>
              <a:rPr lang="es-SV" sz="1800" b="1" dirty="0">
                <a:solidFill>
                  <a:srgbClr val="002060"/>
                </a:solidFill>
                <a:latin typeface="Century Gothic" panose="020B0502020202020204" pitchFamily="34" charset="0"/>
              </a:rPr>
              <a:t>A si como también se dan a conocer sus ingresos y egresos de las diferentes fuentes de recursos  con el único propósito de que nuestros habitantes  tengan  un conocimiento  claro y transparente de  la forma en  como se administran los fondos destinados al desarrollo de cada una de ellas</a:t>
            </a:r>
          </a:p>
        </p:txBody>
      </p:sp>
    </p:spTree>
    <p:extLst>
      <p:ext uri="{BB962C8B-B14F-4D97-AF65-F5344CB8AC3E}">
        <p14:creationId xmlns:p14="http://schemas.microsoft.com/office/powerpoint/2010/main" val="1670354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9A68949-E65B-4DD8-A080-F3CD0CFB701E}"/>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90160F78-EEFB-446B-8CC6-2BFF90AD1EF2}"/>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5" name="CuadroTexto 4">
            <a:extLst>
              <a:ext uri="{FF2B5EF4-FFF2-40B4-BE49-F238E27FC236}">
                <a16:creationId xmlns:a16="http://schemas.microsoft.com/office/drawing/2014/main" id="{1BFD2C6B-00CF-4D95-B81F-7E7BDED7D4F6}"/>
              </a:ext>
            </a:extLst>
          </p:cNvPr>
          <p:cNvSpPr txBox="1"/>
          <p:nvPr/>
        </p:nvSpPr>
        <p:spPr>
          <a:xfrm>
            <a:off x="238539" y="1019186"/>
            <a:ext cx="11714922" cy="4790670"/>
          </a:xfrm>
          <a:prstGeom prst="rect">
            <a:avLst/>
          </a:prstGeom>
          <a:noFill/>
        </p:spPr>
        <p:txBody>
          <a:bodyPr wrap="square">
            <a:spAutoFit/>
          </a:bodyPr>
          <a:lstStyle/>
          <a:p>
            <a:pPr algn="just">
              <a:lnSpc>
                <a:spcPct val="120000"/>
              </a:lnSpc>
            </a:pPr>
            <a:r>
              <a:rPr lang="es-SV" sz="1600" b="1" dirty="0">
                <a:solidFill>
                  <a:srgbClr val="002060"/>
                </a:solidFill>
                <a:latin typeface="Century Gothic" panose="020B0502020202020204" pitchFamily="34" charset="0"/>
              </a:rPr>
              <a:t>Nuestra Administración ha realizado esfuerzos  significativos, para el año 2022,  durante este año  adquirimos el compromiso de dirigir y manejar los fondos públicos de  la  comuna ,de manera responsable y austera, podemos decir que contamos con una administración eficiente , con alto grado de responsabilidad cuidando cada centavo , de los ingresos que recibe esta comuna , y velando por cumplir con los compromisos  a nuestros proveedores a corto plazo así como también a nuestros empleados municipales.</a:t>
            </a:r>
          </a:p>
          <a:p>
            <a:pPr algn="just">
              <a:lnSpc>
                <a:spcPct val="120000"/>
              </a:lnSpc>
            </a:pPr>
            <a:r>
              <a:rPr lang="es-SV" sz="1600" b="1" dirty="0">
                <a:solidFill>
                  <a:srgbClr val="002060"/>
                </a:solidFill>
                <a:latin typeface="Century Gothic" panose="020B0502020202020204" pitchFamily="34" charset="0"/>
              </a:rPr>
              <a:t>A pesar de la situación financiera, continuamos con , el compromiso de seguir prestando los  diferentes servicios que requieren una inversión mensual , y que a su vez representan gastos de funcionamiento y mantenimiento para la comuna tales como:</a:t>
            </a:r>
          </a:p>
          <a:p>
            <a:pPr algn="just">
              <a:lnSpc>
                <a:spcPct val="120000"/>
              </a:lnSpc>
            </a:pPr>
            <a:endParaRPr lang="es-SV" sz="1600" b="1" dirty="0">
              <a:solidFill>
                <a:srgbClr val="002060"/>
              </a:solidFill>
              <a:latin typeface="Century Gothic" panose="020B0502020202020204" pitchFamily="34" charset="0"/>
            </a:endParaRPr>
          </a:p>
          <a:p>
            <a:pPr algn="just">
              <a:lnSpc>
                <a:spcPct val="120000"/>
              </a:lnSpc>
            </a:pPr>
            <a:r>
              <a:rPr lang="es-SV" sz="1600" b="1" dirty="0">
                <a:solidFill>
                  <a:srgbClr val="002060"/>
                </a:solidFill>
                <a:latin typeface="Century Gothic" panose="020B0502020202020204" pitchFamily="34" charset="0"/>
              </a:rPr>
              <a:t>SERVICIOS DOMICILIARES: alumbrado público, recolección de basura,   mantenimiento de pavimentación, poda de árboles y barrido de calles en algunos sectores.</a:t>
            </a:r>
          </a:p>
          <a:p>
            <a:pPr algn="just">
              <a:lnSpc>
                <a:spcPct val="120000"/>
              </a:lnSpc>
            </a:pPr>
            <a:endParaRPr lang="es-SV" sz="1600" b="1" dirty="0">
              <a:solidFill>
                <a:srgbClr val="002060"/>
              </a:solidFill>
              <a:latin typeface="Century Gothic" panose="020B0502020202020204" pitchFamily="34" charset="0"/>
            </a:endParaRPr>
          </a:p>
          <a:p>
            <a:pPr algn="just">
              <a:lnSpc>
                <a:spcPct val="120000"/>
              </a:lnSpc>
            </a:pPr>
            <a:r>
              <a:rPr lang="es-SV" sz="1600" b="1" dirty="0">
                <a:solidFill>
                  <a:srgbClr val="002060"/>
                </a:solidFill>
                <a:latin typeface="Century Gothic" panose="020B0502020202020204" pitchFamily="34" charset="0"/>
              </a:rPr>
              <a:t>SERVICIOS ADMINISTRATIVOS : Registro del estado familiar ,catastro y permisos de construcción.</a:t>
            </a:r>
          </a:p>
          <a:p>
            <a:pPr algn="just">
              <a:lnSpc>
                <a:spcPct val="120000"/>
              </a:lnSpc>
            </a:pPr>
            <a:endParaRPr lang="es-SV" sz="1600" b="1" dirty="0">
              <a:solidFill>
                <a:srgbClr val="002060"/>
              </a:solidFill>
              <a:latin typeface="Century Gothic" panose="020B0502020202020204" pitchFamily="34" charset="0"/>
            </a:endParaRPr>
          </a:p>
          <a:p>
            <a:pPr algn="just">
              <a:lnSpc>
                <a:spcPct val="120000"/>
              </a:lnSpc>
            </a:pPr>
            <a:r>
              <a:rPr lang="es-SV" sz="1600" b="1" dirty="0">
                <a:solidFill>
                  <a:srgbClr val="002060"/>
                </a:solidFill>
                <a:latin typeface="Century Gothic" panose="020B0502020202020204" pitchFamily="34" charset="0"/>
              </a:rPr>
              <a:t>SERVICIOS COMUNITARIOS : Cementerio municipal, Mercado municipal, Parques, Estadios, Zonas verdes y Distrito Municipal, Bienestar animal, mediaciones.</a:t>
            </a:r>
          </a:p>
        </p:txBody>
      </p:sp>
    </p:spTree>
    <p:extLst>
      <p:ext uri="{BB962C8B-B14F-4D97-AF65-F5344CB8AC3E}">
        <p14:creationId xmlns:p14="http://schemas.microsoft.com/office/powerpoint/2010/main" val="2676874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2332C90-AC10-4981-8C74-E11ECE575F29}"/>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1CFD9EA9-F653-4401-A0F0-93761AF0B578}"/>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6" name="CuadroTexto 5">
            <a:extLst>
              <a:ext uri="{FF2B5EF4-FFF2-40B4-BE49-F238E27FC236}">
                <a16:creationId xmlns:a16="http://schemas.microsoft.com/office/drawing/2014/main" id="{0CFE5D57-23E5-42A7-9D51-E01AFBD18E02}"/>
              </a:ext>
            </a:extLst>
          </p:cNvPr>
          <p:cNvSpPr txBox="1"/>
          <p:nvPr/>
        </p:nvSpPr>
        <p:spPr>
          <a:xfrm>
            <a:off x="918594" y="1251664"/>
            <a:ext cx="10354811" cy="646331"/>
          </a:xfrm>
          <a:prstGeom prst="rect">
            <a:avLst/>
          </a:prstGeom>
          <a:noFill/>
        </p:spPr>
        <p:txBody>
          <a:bodyPr wrap="square" rtlCol="0">
            <a:spAutoFit/>
          </a:bodyPr>
          <a:lstStyle/>
          <a:p>
            <a:pPr algn="ctr"/>
            <a:r>
              <a:rPr lang="es-ES" b="1" dirty="0">
                <a:solidFill>
                  <a:srgbClr val="002060"/>
                </a:solidFill>
                <a:latin typeface="Century Gothic" panose="020B0502020202020204" pitchFamily="34" charset="0"/>
              </a:rPr>
              <a:t>REVISIÓN DE PRESUPUESTO DE OPERACIÓN, GASTOS  Y EJECUCIÓN</a:t>
            </a:r>
          </a:p>
          <a:p>
            <a:pPr algn="ctr"/>
            <a:r>
              <a:rPr lang="es-ES" b="1" dirty="0">
                <a:solidFill>
                  <a:srgbClr val="002060"/>
                </a:solidFill>
                <a:latin typeface="Century Gothic" panose="020B0502020202020204" pitchFamily="34" charset="0"/>
              </a:rPr>
              <a:t>ENERO –DICIEMBRE 2022</a:t>
            </a:r>
          </a:p>
        </p:txBody>
      </p:sp>
      <p:graphicFrame>
        <p:nvGraphicFramePr>
          <p:cNvPr id="7" name="Gráfico 6">
            <a:extLst>
              <a:ext uri="{FF2B5EF4-FFF2-40B4-BE49-F238E27FC236}">
                <a16:creationId xmlns:a16="http://schemas.microsoft.com/office/drawing/2014/main" id="{5B3AA609-A10D-4F37-A41E-EC4C42EF273A}"/>
              </a:ext>
            </a:extLst>
          </p:cNvPr>
          <p:cNvGraphicFramePr>
            <a:graphicFrameLocks/>
          </p:cNvGraphicFramePr>
          <p:nvPr>
            <p:extLst>
              <p:ext uri="{D42A27DB-BD31-4B8C-83A1-F6EECF244321}">
                <p14:modId xmlns:p14="http://schemas.microsoft.com/office/powerpoint/2010/main" val="436679557"/>
              </p:ext>
            </p:extLst>
          </p:nvPr>
        </p:nvGraphicFramePr>
        <p:xfrm>
          <a:off x="2190095" y="2023335"/>
          <a:ext cx="7573840" cy="37750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36891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4765954-2FEE-470B-AFCE-C8CC3ABD6489}"/>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73B79E8D-2BB6-4D2B-8817-B0A6FD9116B5}"/>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5" name="CuadroTexto 4">
            <a:extLst>
              <a:ext uri="{FF2B5EF4-FFF2-40B4-BE49-F238E27FC236}">
                <a16:creationId xmlns:a16="http://schemas.microsoft.com/office/drawing/2014/main" id="{73E3D2AD-7FB5-48BF-BCE9-18197D8973BC}"/>
              </a:ext>
            </a:extLst>
          </p:cNvPr>
          <p:cNvSpPr txBox="1"/>
          <p:nvPr/>
        </p:nvSpPr>
        <p:spPr>
          <a:xfrm>
            <a:off x="516834" y="1844861"/>
            <a:ext cx="11396870" cy="3139321"/>
          </a:xfrm>
          <a:prstGeom prst="rect">
            <a:avLst/>
          </a:prstGeom>
          <a:noFill/>
        </p:spPr>
        <p:txBody>
          <a:bodyPr wrap="square">
            <a:spAutoFit/>
          </a:bodyPr>
          <a:lstStyle/>
          <a:p>
            <a:pPr algn="just"/>
            <a:r>
              <a:rPr lang="es-MX" sz="1800" b="1" dirty="0">
                <a:solidFill>
                  <a:srgbClr val="002060"/>
                </a:solidFill>
                <a:latin typeface="Arial" panose="020B0604020202020204" pitchFamily="34" charset="0"/>
                <a:cs typeface="Arial" panose="020B0604020202020204" pitchFamily="34" charset="0"/>
              </a:rPr>
              <a:t>Para el año 2022  fundamentamos las bases  para el desarrollo de nuestro municipio considerando que dentro de las prioridades trazadas se encuentra la ejecución de proyectos de infraestructura y proyectos sociales que satisfagan las necesidades básicas de la población y que además contribuyan al desarrollo económico del municipio , otro factor importante tomado en consideración para determinar las prioridades es que los fondos propios de la municipalidad y los provenientes del FODES que se reciben del estado son insuficientes ante la demanda de necesidades del municipio es por ello que  se determino tomar acciones que conllevan a la  búsqueda de  un préstamo bancario que permita   cumplir en gran medida las necesidades antes planteadas.</a:t>
            </a:r>
          </a:p>
          <a:p>
            <a:pPr algn="just"/>
            <a:endParaRPr lang="es-MX" sz="1800" b="1" dirty="0">
              <a:solidFill>
                <a:srgbClr val="002060"/>
              </a:solidFill>
              <a:latin typeface="Arial" panose="020B0604020202020204" pitchFamily="34" charset="0"/>
              <a:cs typeface="Arial" panose="020B0604020202020204" pitchFamily="34" charset="0"/>
            </a:endParaRPr>
          </a:p>
          <a:p>
            <a:pPr algn="just"/>
            <a:r>
              <a:rPr lang="es-MX" sz="1800" b="1" dirty="0">
                <a:solidFill>
                  <a:srgbClr val="002060"/>
                </a:solidFill>
                <a:latin typeface="Arial" panose="020B0604020202020204" pitchFamily="34" charset="0"/>
                <a:cs typeface="Arial" panose="020B0604020202020204" pitchFamily="34" charset="0"/>
              </a:rPr>
              <a:t>A continuación presentaremos las prioridades identificadas para el año 2022    </a:t>
            </a:r>
          </a:p>
          <a:p>
            <a:pPr algn="just"/>
            <a:endParaRPr lang="es-MX" sz="18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6606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559E0AB-E61C-440E-B229-83D1DF3099CA}"/>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D29969D6-D525-48DF-9435-C9E7AB9AA293}"/>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6" name="CuadroTexto 5">
            <a:extLst>
              <a:ext uri="{FF2B5EF4-FFF2-40B4-BE49-F238E27FC236}">
                <a16:creationId xmlns:a16="http://schemas.microsoft.com/office/drawing/2014/main" id="{3F189080-E2B9-49A8-AC99-5ACACF2E6717}"/>
              </a:ext>
            </a:extLst>
          </p:cNvPr>
          <p:cNvSpPr txBox="1"/>
          <p:nvPr/>
        </p:nvSpPr>
        <p:spPr>
          <a:xfrm>
            <a:off x="2199860" y="905321"/>
            <a:ext cx="7407965" cy="400110"/>
          </a:xfrm>
          <a:prstGeom prst="rect">
            <a:avLst/>
          </a:prstGeom>
          <a:noFill/>
        </p:spPr>
        <p:txBody>
          <a:bodyPr wrap="square" rtlCol="0">
            <a:spAutoFit/>
          </a:bodyPr>
          <a:lstStyle/>
          <a:p>
            <a:pPr algn="ctr"/>
            <a:r>
              <a:rPr lang="es-SV" sz="2000" b="1" dirty="0">
                <a:solidFill>
                  <a:srgbClr val="002060"/>
                </a:solidFill>
              </a:rPr>
              <a:t>PRIORIDADES DE ESTA ADMINISTRACIÓN  ENERO – DICIEMBRE 2022</a:t>
            </a:r>
          </a:p>
        </p:txBody>
      </p:sp>
      <p:graphicFrame>
        <p:nvGraphicFramePr>
          <p:cNvPr id="7" name="Diagrama 6">
            <a:extLst>
              <a:ext uri="{FF2B5EF4-FFF2-40B4-BE49-F238E27FC236}">
                <a16:creationId xmlns:a16="http://schemas.microsoft.com/office/drawing/2014/main" id="{6688D303-2BD2-4FA8-A292-2AECD124B2D8}"/>
              </a:ext>
            </a:extLst>
          </p:cNvPr>
          <p:cNvGraphicFramePr/>
          <p:nvPr>
            <p:extLst>
              <p:ext uri="{D42A27DB-BD31-4B8C-83A1-F6EECF244321}">
                <p14:modId xmlns:p14="http://schemas.microsoft.com/office/powerpoint/2010/main" val="2787360936"/>
              </p:ext>
            </p:extLst>
          </p:nvPr>
        </p:nvGraphicFramePr>
        <p:xfrm>
          <a:off x="1643967" y="1305431"/>
          <a:ext cx="8904066" cy="42181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Flecha: hacia abajo 7">
            <a:extLst>
              <a:ext uri="{FF2B5EF4-FFF2-40B4-BE49-F238E27FC236}">
                <a16:creationId xmlns:a16="http://schemas.microsoft.com/office/drawing/2014/main" id="{40DF5CF6-ED57-4458-959D-5939683CCDDD}"/>
              </a:ext>
            </a:extLst>
          </p:cNvPr>
          <p:cNvSpPr/>
          <p:nvPr/>
        </p:nvSpPr>
        <p:spPr>
          <a:xfrm>
            <a:off x="1736034" y="1645357"/>
            <a:ext cx="463826" cy="11794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9" name="Flecha: hacia abajo 8">
            <a:extLst>
              <a:ext uri="{FF2B5EF4-FFF2-40B4-BE49-F238E27FC236}">
                <a16:creationId xmlns:a16="http://schemas.microsoft.com/office/drawing/2014/main" id="{FDAF392D-55AC-482A-8D7C-ACE8F673FCA6}"/>
              </a:ext>
            </a:extLst>
          </p:cNvPr>
          <p:cNvSpPr/>
          <p:nvPr/>
        </p:nvSpPr>
        <p:spPr>
          <a:xfrm>
            <a:off x="1736034" y="3584485"/>
            <a:ext cx="463826" cy="11794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10" name="Flecha: hacia abajo 9">
            <a:extLst>
              <a:ext uri="{FF2B5EF4-FFF2-40B4-BE49-F238E27FC236}">
                <a16:creationId xmlns:a16="http://schemas.microsoft.com/office/drawing/2014/main" id="{7F622734-F019-4D09-A677-B0D25DFEED15}"/>
              </a:ext>
            </a:extLst>
          </p:cNvPr>
          <p:cNvSpPr/>
          <p:nvPr/>
        </p:nvSpPr>
        <p:spPr>
          <a:xfrm rot="16200000">
            <a:off x="4346712" y="5148378"/>
            <a:ext cx="371061" cy="11794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11" name="Flecha: hacia abajo 10">
            <a:extLst>
              <a:ext uri="{FF2B5EF4-FFF2-40B4-BE49-F238E27FC236}">
                <a16:creationId xmlns:a16="http://schemas.microsoft.com/office/drawing/2014/main" id="{84F99283-C72D-4325-BD38-FB110C8C3E22}"/>
              </a:ext>
            </a:extLst>
          </p:cNvPr>
          <p:cNvSpPr/>
          <p:nvPr/>
        </p:nvSpPr>
        <p:spPr>
          <a:xfrm rot="10800000">
            <a:off x="5903842" y="3768926"/>
            <a:ext cx="371061" cy="11794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13" name="Flecha: hacia abajo 12">
            <a:extLst>
              <a:ext uri="{FF2B5EF4-FFF2-40B4-BE49-F238E27FC236}">
                <a16:creationId xmlns:a16="http://schemas.microsoft.com/office/drawing/2014/main" id="{5695A705-610F-4806-A1DC-56D93EDAE17E}"/>
              </a:ext>
            </a:extLst>
          </p:cNvPr>
          <p:cNvSpPr/>
          <p:nvPr/>
        </p:nvSpPr>
        <p:spPr>
          <a:xfrm rot="10800000">
            <a:off x="5897214" y="2261492"/>
            <a:ext cx="371061" cy="11794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14" name="Flecha: hacia abajo 13">
            <a:extLst>
              <a:ext uri="{FF2B5EF4-FFF2-40B4-BE49-F238E27FC236}">
                <a16:creationId xmlns:a16="http://schemas.microsoft.com/office/drawing/2014/main" id="{E890D1C9-B2D2-4EA1-95B6-DD51C6D336D4}"/>
              </a:ext>
            </a:extLst>
          </p:cNvPr>
          <p:cNvSpPr/>
          <p:nvPr/>
        </p:nvSpPr>
        <p:spPr>
          <a:xfrm rot="16200000">
            <a:off x="8898832" y="3584484"/>
            <a:ext cx="371061" cy="11794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15" name="Flecha: hacia abajo 14">
            <a:extLst>
              <a:ext uri="{FF2B5EF4-FFF2-40B4-BE49-F238E27FC236}">
                <a16:creationId xmlns:a16="http://schemas.microsoft.com/office/drawing/2014/main" id="{097F39AE-618C-4137-B01F-B779667D1716}"/>
              </a:ext>
            </a:extLst>
          </p:cNvPr>
          <p:cNvSpPr/>
          <p:nvPr/>
        </p:nvSpPr>
        <p:spPr>
          <a:xfrm>
            <a:off x="8222623" y="2046164"/>
            <a:ext cx="371061" cy="11794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2240142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37722BD-9252-445C-9661-BB07EB9CD25F}"/>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D28BB836-0DCF-4267-83FE-C63D8A2A775D}"/>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5" name="CuadroTexto 4">
            <a:extLst>
              <a:ext uri="{FF2B5EF4-FFF2-40B4-BE49-F238E27FC236}">
                <a16:creationId xmlns:a16="http://schemas.microsoft.com/office/drawing/2014/main" id="{BCD39DC8-59EF-49D2-98AE-AE78B7AF5EE1}"/>
              </a:ext>
            </a:extLst>
          </p:cNvPr>
          <p:cNvSpPr txBox="1"/>
          <p:nvPr/>
        </p:nvSpPr>
        <p:spPr>
          <a:xfrm>
            <a:off x="258417" y="1420283"/>
            <a:ext cx="11675165" cy="3970318"/>
          </a:xfrm>
          <a:prstGeom prst="rect">
            <a:avLst/>
          </a:prstGeom>
          <a:noFill/>
        </p:spPr>
        <p:txBody>
          <a:bodyPr wrap="square">
            <a:spAutoFit/>
          </a:bodyPr>
          <a:lstStyle/>
          <a:p>
            <a:pPr algn="ctr"/>
            <a:r>
              <a:rPr lang="es-SV" sz="1800" b="1" dirty="0">
                <a:solidFill>
                  <a:srgbClr val="002060"/>
                </a:solidFill>
                <a:latin typeface="Century Gothic" panose="020B0502020202020204" pitchFamily="34" charset="0"/>
              </a:rPr>
              <a:t>PRINCIPALES LOGROS 2022</a:t>
            </a:r>
          </a:p>
          <a:p>
            <a:endParaRPr lang="es-SV" sz="1800" dirty="0"/>
          </a:p>
          <a:p>
            <a:pPr marL="285750" indent="-285750">
              <a:buFont typeface="Arial" panose="020B0604020202020204" pitchFamily="34" charset="0"/>
              <a:buChar char="•"/>
            </a:pPr>
            <a:r>
              <a:rPr lang="es-MX" sz="1800" b="1" dirty="0">
                <a:solidFill>
                  <a:srgbClr val="002060"/>
                </a:solidFill>
                <a:latin typeface="Century Gothic" panose="020B0502020202020204" pitchFamily="34" charset="0"/>
              </a:rPr>
              <a:t>ACTUALIZACIÓN DE 39 MESES  DE LA CONTABILIDAD (requisito indispensable para obtener la categoría ante el ministerio de hacienda)</a:t>
            </a:r>
          </a:p>
          <a:p>
            <a:pPr marL="285750" indent="-285750">
              <a:buFont typeface="Arial" panose="020B0604020202020204" pitchFamily="34" charset="0"/>
              <a:buChar char="•"/>
            </a:pPr>
            <a:endParaRPr lang="es-MX" sz="1800" b="1" dirty="0">
              <a:solidFill>
                <a:srgbClr val="002060"/>
              </a:solidFill>
              <a:latin typeface="Century Gothic" panose="020B0502020202020204" pitchFamily="34" charset="0"/>
            </a:endParaRPr>
          </a:p>
          <a:p>
            <a:pPr marL="285750" indent="-285750">
              <a:buFont typeface="Arial" panose="020B0604020202020204" pitchFamily="34" charset="0"/>
              <a:buChar char="•"/>
            </a:pPr>
            <a:r>
              <a:rPr lang="es-MX" sz="1800" b="1" dirty="0">
                <a:solidFill>
                  <a:srgbClr val="002060"/>
                </a:solidFill>
                <a:latin typeface="Century Gothic" panose="020B0502020202020204" pitchFamily="34" charset="0"/>
              </a:rPr>
              <a:t>SE OBTUVO CATEGORIZACIÓN “A” CERTIFICADA   (</a:t>
            </a:r>
            <a:r>
              <a:rPr lang="es-ES" sz="1800" b="1" dirty="0">
                <a:solidFill>
                  <a:srgbClr val="002060"/>
                </a:solidFill>
                <a:latin typeface="Century Gothic" panose="020B0502020202020204" pitchFamily="34" charset="0"/>
              </a:rPr>
              <a:t>significa que esta comuna  esta siendo eficiente en su manera de administrar los fondos públicos ) al no contar con esta categoría la comuna no podía ser sujeta de créditos y no podíamos generar ningún tipo de inversión”</a:t>
            </a:r>
          </a:p>
          <a:p>
            <a:pPr marL="285750" indent="-285750">
              <a:buFont typeface="Arial" panose="020B0604020202020204" pitchFamily="34" charset="0"/>
              <a:buChar char="•"/>
            </a:pPr>
            <a:endParaRPr lang="es-ES" sz="1800" b="1" dirty="0">
              <a:solidFill>
                <a:srgbClr val="002060"/>
              </a:solidFill>
              <a:latin typeface="Century Gothic" panose="020B0502020202020204" pitchFamily="34" charset="0"/>
            </a:endParaRPr>
          </a:p>
          <a:p>
            <a:pPr marL="285750" indent="-285750">
              <a:buFont typeface="Arial" panose="020B0604020202020204" pitchFamily="34" charset="0"/>
              <a:buChar char="•"/>
            </a:pPr>
            <a:r>
              <a:rPr lang="es-ES" sz="1800" b="1" dirty="0">
                <a:solidFill>
                  <a:srgbClr val="002060"/>
                </a:solidFill>
                <a:latin typeface="Century Gothic" panose="020B0502020202020204" pitchFamily="34" charset="0"/>
              </a:rPr>
              <a:t>Formulación demás de 22 proyectos emblemáticos a ejecutarse para el año 2023</a:t>
            </a:r>
          </a:p>
          <a:p>
            <a:pPr marL="285750" indent="-285750">
              <a:buFont typeface="Arial" panose="020B0604020202020204" pitchFamily="34" charset="0"/>
              <a:buChar char="•"/>
            </a:pPr>
            <a:endParaRPr lang="es-ES" sz="1800" b="1" dirty="0">
              <a:solidFill>
                <a:srgbClr val="002060"/>
              </a:solidFill>
              <a:latin typeface="Century Gothic" panose="020B0502020202020204" pitchFamily="34" charset="0"/>
            </a:endParaRPr>
          </a:p>
          <a:p>
            <a:pPr marL="285750" indent="-285750">
              <a:buFont typeface="Arial" panose="020B0604020202020204" pitchFamily="34" charset="0"/>
              <a:buChar char="•"/>
            </a:pPr>
            <a:r>
              <a:rPr lang="es-ES" sz="1800" b="1" dirty="0">
                <a:solidFill>
                  <a:srgbClr val="002060"/>
                </a:solidFill>
                <a:latin typeface="Century Gothic" panose="020B0502020202020204" pitchFamily="34" charset="0"/>
              </a:rPr>
              <a:t>Se ha logrado el pago del gasto corriente  (erogaciones necesarias para que las instituciones del gobierno proporcionen servicios públicos ) sin poner en riesgo de impagos a esta comuna.</a:t>
            </a:r>
          </a:p>
          <a:p>
            <a:endParaRPr lang="es-ES" sz="1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167969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4147928-6F2A-4340-9791-69FC502F5149}"/>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3E1E3151-39E2-41B4-8285-387CC8639B43}"/>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5" name="CuadroTexto 4">
            <a:extLst>
              <a:ext uri="{FF2B5EF4-FFF2-40B4-BE49-F238E27FC236}">
                <a16:creationId xmlns:a16="http://schemas.microsoft.com/office/drawing/2014/main" id="{471A8B5B-4DB8-4964-8B1B-5D4EA6AF0581}"/>
              </a:ext>
            </a:extLst>
          </p:cNvPr>
          <p:cNvSpPr txBox="1"/>
          <p:nvPr/>
        </p:nvSpPr>
        <p:spPr>
          <a:xfrm>
            <a:off x="443947" y="1188089"/>
            <a:ext cx="11304105" cy="5078313"/>
          </a:xfrm>
          <a:prstGeom prst="rect">
            <a:avLst/>
          </a:prstGeom>
          <a:noFill/>
        </p:spPr>
        <p:txBody>
          <a:bodyPr wrap="square">
            <a:spAutoFit/>
          </a:bodyPr>
          <a:lstStyle/>
          <a:p>
            <a:pPr marL="285750" indent="-285750" algn="just">
              <a:buFont typeface="Arial" panose="020B0604020202020204" pitchFamily="34" charset="0"/>
              <a:buChar char="•"/>
            </a:pPr>
            <a:r>
              <a:rPr lang="es-ES" sz="1800" b="1" dirty="0">
                <a:solidFill>
                  <a:srgbClr val="002060"/>
                </a:solidFill>
                <a:latin typeface="Century Gothic" panose="020B0502020202020204" pitchFamily="34" charset="0"/>
              </a:rPr>
              <a:t>Se ha logrado superar la precaria situación financiera heredada por la administración 2018-2021</a:t>
            </a:r>
          </a:p>
          <a:p>
            <a:pPr marL="285750" indent="-285750" algn="just">
              <a:buFont typeface="Arial" panose="020B0604020202020204" pitchFamily="34" charset="0"/>
              <a:buChar char="•"/>
            </a:pPr>
            <a:endParaRPr lang="es-ES" sz="1800" b="1" dirty="0">
              <a:solidFill>
                <a:srgbClr val="002060"/>
              </a:solidFill>
              <a:latin typeface="Century Gothic" panose="020B0502020202020204" pitchFamily="34" charset="0"/>
            </a:endParaRPr>
          </a:p>
          <a:p>
            <a:pPr marL="285750" indent="-285750" algn="just">
              <a:buFont typeface="Arial" panose="020B0604020202020204" pitchFamily="34" charset="0"/>
              <a:buChar char="•"/>
            </a:pPr>
            <a:r>
              <a:rPr lang="es-ES" sz="1800" b="1" dirty="0">
                <a:solidFill>
                  <a:srgbClr val="002060"/>
                </a:solidFill>
                <a:latin typeface="Century Gothic" panose="020B0502020202020204" pitchFamily="34" charset="0"/>
              </a:rPr>
              <a:t>Contratación de bufete e implementación de estrategias de planes de recaudación, recuperación de mora.</a:t>
            </a:r>
          </a:p>
          <a:p>
            <a:pPr algn="just"/>
            <a:endParaRPr lang="es-ES" sz="1800" b="1" dirty="0">
              <a:solidFill>
                <a:srgbClr val="002060"/>
              </a:solidFill>
              <a:latin typeface="Century Gothic" panose="020B0502020202020204" pitchFamily="34" charset="0"/>
            </a:endParaRPr>
          </a:p>
          <a:p>
            <a:pPr marL="285750" indent="-285750" algn="just">
              <a:buFont typeface="Arial" panose="020B0604020202020204" pitchFamily="34" charset="0"/>
              <a:buChar char="•"/>
            </a:pPr>
            <a:r>
              <a:rPr lang="es-MX" sz="1800" b="1" dirty="0">
                <a:solidFill>
                  <a:srgbClr val="002060"/>
                </a:solidFill>
                <a:latin typeface="Century Gothic" panose="020B0502020202020204" pitchFamily="34" charset="0"/>
              </a:rPr>
              <a:t>Gestión de cooperación  </a:t>
            </a:r>
            <a:r>
              <a:rPr lang="es-ES" sz="1800" b="1" dirty="0">
                <a:solidFill>
                  <a:srgbClr val="002060"/>
                </a:solidFill>
                <a:latin typeface="Century Gothic" panose="020B0502020202020204" pitchFamily="34" charset="0"/>
              </a:rPr>
              <a:t>Durante el año 2022 se obtuvieron 30 donaciones haciendo un total de $244,798.69 , mismas que fueron recibidas de la siguiente manera: 20 donaciones en especie con un equivalente económico de: $ 118,187.69 y 10 donaciones en efectivo con un valor de        $ 126,611.00 .</a:t>
            </a:r>
          </a:p>
          <a:p>
            <a:pPr marL="285750" indent="-285750" algn="just">
              <a:buFont typeface="Arial" panose="020B0604020202020204" pitchFamily="34" charset="0"/>
              <a:buChar char="•"/>
            </a:pPr>
            <a:endParaRPr lang="es-ES" b="1" dirty="0">
              <a:solidFill>
                <a:srgbClr val="002060"/>
              </a:solidFill>
              <a:latin typeface="Century Gothic" panose="020B0502020202020204" pitchFamily="34" charset="0"/>
            </a:endParaRPr>
          </a:p>
          <a:p>
            <a:pPr marL="285750" indent="-285750" algn="just">
              <a:buFont typeface="Arial" panose="020B0604020202020204" pitchFamily="34" charset="0"/>
              <a:buChar char="•"/>
            </a:pPr>
            <a:r>
              <a:rPr lang="es-ES" sz="1800" b="1" dirty="0">
                <a:solidFill>
                  <a:srgbClr val="002060"/>
                </a:solidFill>
                <a:latin typeface="Century Gothic" panose="020B0502020202020204" pitchFamily="34" charset="0"/>
              </a:rPr>
              <a:t>Por otro lado, la unidad realizó otras gestiones en calidad de intermediario pues las instituciones y empresas decidieron entregar el beneficio directamente a la población o ADESCOS, donaciones que suman un total de $92,813.06.</a:t>
            </a:r>
          </a:p>
          <a:p>
            <a:pPr marL="285750" indent="-285750" algn="just">
              <a:buFont typeface="Arial" panose="020B0604020202020204" pitchFamily="34" charset="0"/>
              <a:buChar char="•"/>
            </a:pPr>
            <a:endParaRPr lang="es-ES" b="1" dirty="0">
              <a:solidFill>
                <a:srgbClr val="002060"/>
              </a:solidFill>
              <a:latin typeface="Century Gothic" panose="020B0502020202020204" pitchFamily="34" charset="0"/>
            </a:endParaRPr>
          </a:p>
          <a:p>
            <a:pPr marL="285750" indent="-285750" algn="just">
              <a:buFont typeface="Arial" panose="020B0604020202020204" pitchFamily="34" charset="0"/>
              <a:buChar char="•"/>
            </a:pPr>
            <a:r>
              <a:rPr lang="es-MX" sz="1800" b="1" dirty="0">
                <a:solidFill>
                  <a:srgbClr val="002060"/>
                </a:solidFill>
                <a:latin typeface="Century Gothic" panose="020B0502020202020204" pitchFamily="34" charset="0"/>
              </a:rPr>
              <a:t>Recuperación de  espacios públicos en diferentes zonas del municipio dinamizando y recuperando espacios abandonados por la administraciones anteriores          </a:t>
            </a:r>
          </a:p>
          <a:p>
            <a:pPr algn="just"/>
            <a:endParaRPr lang="es-MX" sz="1800" b="1" dirty="0">
              <a:solidFill>
                <a:srgbClr val="002060"/>
              </a:solidFill>
              <a:latin typeface="Century Gothic" panose="020B0502020202020204" pitchFamily="34" charset="0"/>
            </a:endParaRPr>
          </a:p>
          <a:p>
            <a:pPr algn="just"/>
            <a:endParaRPr lang="es-MX" sz="1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627823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4147928-6F2A-4340-9791-69FC502F5149}"/>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3E1E3151-39E2-41B4-8285-387CC8639B43}"/>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graphicFrame>
        <p:nvGraphicFramePr>
          <p:cNvPr id="4" name="Tabla 3">
            <a:extLst>
              <a:ext uri="{FF2B5EF4-FFF2-40B4-BE49-F238E27FC236}">
                <a16:creationId xmlns:a16="http://schemas.microsoft.com/office/drawing/2014/main" id="{0A8943AD-7C7E-4B01-AF2E-2304A46183C8}"/>
              </a:ext>
            </a:extLst>
          </p:cNvPr>
          <p:cNvGraphicFramePr>
            <a:graphicFrameLocks noGrp="1"/>
          </p:cNvGraphicFramePr>
          <p:nvPr>
            <p:extLst>
              <p:ext uri="{D42A27DB-BD31-4B8C-83A1-F6EECF244321}">
                <p14:modId xmlns:p14="http://schemas.microsoft.com/office/powerpoint/2010/main" val="3821948903"/>
              </p:ext>
            </p:extLst>
          </p:nvPr>
        </p:nvGraphicFramePr>
        <p:xfrm>
          <a:off x="1152939" y="1249017"/>
          <a:ext cx="9886121" cy="4359965"/>
        </p:xfrm>
        <a:graphic>
          <a:graphicData uri="http://schemas.openxmlformats.org/drawingml/2006/table">
            <a:tbl>
              <a:tblPr firstRow="1" firstCol="1" bandRow="1">
                <a:tableStyleId>{5C22544A-7EE6-4342-B048-85BDC9FD1C3A}</a:tableStyleId>
              </a:tblPr>
              <a:tblGrid>
                <a:gridCol w="647332">
                  <a:extLst>
                    <a:ext uri="{9D8B030D-6E8A-4147-A177-3AD203B41FA5}">
                      <a16:colId xmlns:a16="http://schemas.microsoft.com/office/drawing/2014/main" val="2404968882"/>
                    </a:ext>
                  </a:extLst>
                </a:gridCol>
                <a:gridCol w="9238789">
                  <a:extLst>
                    <a:ext uri="{9D8B030D-6E8A-4147-A177-3AD203B41FA5}">
                      <a16:colId xmlns:a16="http://schemas.microsoft.com/office/drawing/2014/main" val="1956793726"/>
                    </a:ext>
                  </a:extLst>
                </a:gridCol>
              </a:tblGrid>
              <a:tr h="452566">
                <a:tc>
                  <a:txBody>
                    <a:bodyPr/>
                    <a:lstStyle/>
                    <a:p>
                      <a:pPr algn="ctr">
                        <a:lnSpc>
                          <a:spcPct val="107000"/>
                        </a:lnSpc>
                        <a:spcAft>
                          <a:spcPts val="800"/>
                        </a:spcAft>
                      </a:pPr>
                      <a:r>
                        <a:rPr lang="es-ES" sz="1400">
                          <a:solidFill>
                            <a:srgbClr val="002060"/>
                          </a:solidFill>
                          <a:effectLst/>
                          <a:latin typeface="Arial" panose="020B0604020202020204" pitchFamily="34" charset="0"/>
                          <a:cs typeface="Arial" panose="020B0604020202020204" pitchFamily="34" charset="0"/>
                        </a:rPr>
                        <a:t>N.º</a:t>
                      </a:r>
                      <a:endParaRPr lang="es-SV" sz="14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s-ES" sz="1400" dirty="0">
                          <a:solidFill>
                            <a:srgbClr val="002060"/>
                          </a:solidFill>
                          <a:effectLst/>
                          <a:latin typeface="Arial" panose="020B0604020202020204" pitchFamily="34" charset="0"/>
                          <a:cs typeface="Arial" panose="020B0604020202020204" pitchFamily="34" charset="0"/>
                        </a:rPr>
                        <a:t>LOGROS 2022</a:t>
                      </a:r>
                      <a:endParaRPr lang="es-SV"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735159253"/>
                  </a:ext>
                </a:extLst>
              </a:tr>
              <a:tr h="455760">
                <a:tc>
                  <a:txBody>
                    <a:bodyPr/>
                    <a:lstStyle/>
                    <a:p>
                      <a:pPr algn="ctr">
                        <a:lnSpc>
                          <a:spcPct val="107000"/>
                        </a:lnSpc>
                        <a:spcAft>
                          <a:spcPts val="800"/>
                        </a:spcAft>
                      </a:pPr>
                      <a:r>
                        <a:rPr lang="es-ES" sz="1400">
                          <a:solidFill>
                            <a:srgbClr val="002060"/>
                          </a:solidFill>
                          <a:effectLst/>
                          <a:latin typeface="Arial" panose="020B0604020202020204" pitchFamily="34" charset="0"/>
                          <a:cs typeface="Arial" panose="020B0604020202020204" pitchFamily="34" charset="0"/>
                        </a:rPr>
                        <a:t>1</a:t>
                      </a:r>
                      <a:endParaRPr lang="es-SV" sz="14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07000"/>
                        </a:lnSpc>
                        <a:spcAft>
                          <a:spcPts val="800"/>
                        </a:spcAft>
                      </a:pPr>
                      <a:r>
                        <a:rPr lang="es-ES" sz="1400">
                          <a:solidFill>
                            <a:srgbClr val="002060"/>
                          </a:solidFill>
                          <a:effectLst/>
                          <a:latin typeface="Arial" panose="020B0604020202020204" pitchFamily="34" charset="0"/>
                          <a:cs typeface="Arial" panose="020B0604020202020204" pitchFamily="34" charset="0"/>
                        </a:rPr>
                        <a:t>Formulación de más de 22 proyectos emblemáticos a ejecutarse para el año 2023</a:t>
                      </a:r>
                      <a:endParaRPr lang="es-SV" sz="14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436243215"/>
                  </a:ext>
                </a:extLst>
              </a:tr>
              <a:tr h="641898">
                <a:tc>
                  <a:txBody>
                    <a:bodyPr/>
                    <a:lstStyle/>
                    <a:p>
                      <a:pPr algn="ctr">
                        <a:lnSpc>
                          <a:spcPct val="107000"/>
                        </a:lnSpc>
                        <a:spcAft>
                          <a:spcPts val="800"/>
                        </a:spcAft>
                      </a:pPr>
                      <a:r>
                        <a:rPr lang="es-ES" sz="1400">
                          <a:solidFill>
                            <a:srgbClr val="002060"/>
                          </a:solidFill>
                          <a:effectLst/>
                          <a:latin typeface="Arial" panose="020B0604020202020204" pitchFamily="34" charset="0"/>
                          <a:cs typeface="Arial" panose="020B0604020202020204" pitchFamily="34" charset="0"/>
                        </a:rPr>
                        <a:t>2</a:t>
                      </a:r>
                      <a:endParaRPr lang="es-SV" sz="14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07000"/>
                        </a:lnSpc>
                        <a:spcAft>
                          <a:spcPts val="800"/>
                        </a:spcAft>
                      </a:pPr>
                      <a:r>
                        <a:rPr lang="es-ES" sz="1400" dirty="0">
                          <a:solidFill>
                            <a:srgbClr val="002060"/>
                          </a:solidFill>
                          <a:effectLst/>
                          <a:latin typeface="Arial" panose="020B0604020202020204" pitchFamily="34" charset="0"/>
                          <a:cs typeface="Arial" panose="020B0604020202020204" pitchFamily="34" charset="0"/>
                        </a:rPr>
                        <a:t>Se ha logrado el pago del gasto corriente (erogaciones necesarias para que las instituciones de servicios públicos) sin poner en riesgo de impagos a esta comuna</a:t>
                      </a:r>
                      <a:endParaRPr lang="es-SV"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708037070"/>
                  </a:ext>
                </a:extLst>
              </a:tr>
              <a:tr h="641898">
                <a:tc>
                  <a:txBody>
                    <a:bodyPr/>
                    <a:lstStyle/>
                    <a:p>
                      <a:pPr algn="ctr">
                        <a:lnSpc>
                          <a:spcPct val="107000"/>
                        </a:lnSpc>
                        <a:spcAft>
                          <a:spcPts val="800"/>
                        </a:spcAft>
                      </a:pPr>
                      <a:r>
                        <a:rPr lang="es-ES" sz="1400">
                          <a:solidFill>
                            <a:srgbClr val="002060"/>
                          </a:solidFill>
                          <a:effectLst/>
                          <a:latin typeface="Arial" panose="020B0604020202020204" pitchFamily="34" charset="0"/>
                          <a:cs typeface="Arial" panose="020B0604020202020204" pitchFamily="34" charset="0"/>
                        </a:rPr>
                        <a:t>3</a:t>
                      </a:r>
                      <a:endParaRPr lang="es-SV" sz="14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07000"/>
                        </a:lnSpc>
                        <a:spcAft>
                          <a:spcPts val="800"/>
                        </a:spcAft>
                      </a:pPr>
                      <a:r>
                        <a:rPr lang="es-ES" sz="1400" dirty="0">
                          <a:solidFill>
                            <a:srgbClr val="002060"/>
                          </a:solidFill>
                          <a:effectLst/>
                          <a:latin typeface="Arial" panose="020B0604020202020204" pitchFamily="34" charset="0"/>
                          <a:cs typeface="Arial" panose="020B0604020202020204" pitchFamily="34" charset="0"/>
                        </a:rPr>
                        <a:t>Se ha logrado superar la precaria situación financiera heredada por la administración 2018-2021</a:t>
                      </a:r>
                      <a:endParaRPr lang="es-SV"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154670209"/>
                  </a:ext>
                </a:extLst>
              </a:tr>
              <a:tr h="641898">
                <a:tc>
                  <a:txBody>
                    <a:bodyPr/>
                    <a:lstStyle/>
                    <a:p>
                      <a:pPr algn="ctr">
                        <a:lnSpc>
                          <a:spcPct val="107000"/>
                        </a:lnSpc>
                        <a:spcAft>
                          <a:spcPts val="800"/>
                        </a:spcAft>
                      </a:pPr>
                      <a:r>
                        <a:rPr lang="es-ES" sz="1400">
                          <a:solidFill>
                            <a:srgbClr val="002060"/>
                          </a:solidFill>
                          <a:effectLst/>
                          <a:latin typeface="Arial" panose="020B0604020202020204" pitchFamily="34" charset="0"/>
                          <a:cs typeface="Arial" panose="020B0604020202020204" pitchFamily="34" charset="0"/>
                        </a:rPr>
                        <a:t>4</a:t>
                      </a:r>
                      <a:endParaRPr lang="es-SV" sz="14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07000"/>
                        </a:lnSpc>
                        <a:spcAft>
                          <a:spcPts val="800"/>
                        </a:spcAft>
                      </a:pPr>
                      <a:r>
                        <a:rPr lang="es-ES" sz="1400">
                          <a:solidFill>
                            <a:srgbClr val="002060"/>
                          </a:solidFill>
                          <a:effectLst/>
                          <a:latin typeface="Arial" panose="020B0604020202020204" pitchFamily="34" charset="0"/>
                          <a:cs typeface="Arial" panose="020B0604020202020204" pitchFamily="34" charset="0"/>
                        </a:rPr>
                        <a:t>Contratación de bufete e implementación de estrategias de planes de readecuación, recuperación, Gestión de cooperación en un total $244,798.69</a:t>
                      </a:r>
                      <a:endParaRPr lang="es-SV" sz="14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184103821"/>
                  </a:ext>
                </a:extLst>
              </a:tr>
              <a:tr h="515392">
                <a:tc>
                  <a:txBody>
                    <a:bodyPr/>
                    <a:lstStyle/>
                    <a:p>
                      <a:pPr algn="ctr">
                        <a:lnSpc>
                          <a:spcPct val="107000"/>
                        </a:lnSpc>
                        <a:spcAft>
                          <a:spcPts val="800"/>
                        </a:spcAft>
                      </a:pPr>
                      <a:r>
                        <a:rPr lang="es-ES" sz="1400">
                          <a:solidFill>
                            <a:srgbClr val="002060"/>
                          </a:solidFill>
                          <a:effectLst/>
                          <a:latin typeface="Arial" panose="020B0604020202020204" pitchFamily="34" charset="0"/>
                          <a:cs typeface="Arial" panose="020B0604020202020204" pitchFamily="34" charset="0"/>
                        </a:rPr>
                        <a:t>5</a:t>
                      </a:r>
                      <a:endParaRPr lang="es-SV" sz="14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07000"/>
                        </a:lnSpc>
                        <a:spcAft>
                          <a:spcPts val="800"/>
                        </a:spcAft>
                      </a:pPr>
                      <a:r>
                        <a:rPr lang="es-ES" sz="1400">
                          <a:solidFill>
                            <a:srgbClr val="002060"/>
                          </a:solidFill>
                          <a:effectLst/>
                          <a:latin typeface="Arial" panose="020B0604020202020204" pitchFamily="34" charset="0"/>
                          <a:cs typeface="Arial" panose="020B0604020202020204" pitchFamily="34" charset="0"/>
                        </a:rPr>
                        <a:t>Adquisición de un BOBCAT/2 CAMION KIA K3000 con una inversión de $98,358.70</a:t>
                      </a:r>
                      <a:endParaRPr lang="es-SV" sz="14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809572816"/>
                  </a:ext>
                </a:extLst>
              </a:tr>
              <a:tr h="1010553">
                <a:tc>
                  <a:txBody>
                    <a:bodyPr/>
                    <a:lstStyle/>
                    <a:p>
                      <a:pPr algn="ctr">
                        <a:lnSpc>
                          <a:spcPct val="107000"/>
                        </a:lnSpc>
                        <a:spcAft>
                          <a:spcPts val="800"/>
                        </a:spcAft>
                      </a:pPr>
                      <a:r>
                        <a:rPr lang="es-ES" sz="1400">
                          <a:solidFill>
                            <a:srgbClr val="002060"/>
                          </a:solidFill>
                          <a:effectLst/>
                          <a:latin typeface="Arial" panose="020B0604020202020204" pitchFamily="34" charset="0"/>
                          <a:cs typeface="Arial" panose="020B0604020202020204" pitchFamily="34" charset="0"/>
                        </a:rPr>
                        <a:t>6</a:t>
                      </a:r>
                      <a:endParaRPr lang="es-SV" sz="14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l">
                        <a:lnSpc>
                          <a:spcPct val="107000"/>
                        </a:lnSpc>
                        <a:spcAft>
                          <a:spcPts val="800"/>
                        </a:spcAft>
                      </a:pPr>
                      <a:r>
                        <a:rPr lang="es-ES" sz="1400" dirty="0">
                          <a:solidFill>
                            <a:srgbClr val="002060"/>
                          </a:solidFill>
                          <a:effectLst/>
                          <a:latin typeface="Arial" panose="020B0604020202020204" pitchFamily="34" charset="0"/>
                          <a:cs typeface="Arial" panose="020B0604020202020204" pitchFamily="34" charset="0"/>
                        </a:rPr>
                        <a:t>Recuperación de espacios públicos en diferentes zonas del municipio dinamizado y recuperado por las administraciones anteriores, de esta manera estamos dando cumplimiento a un mandato espacios para usos comunitarios</a:t>
                      </a:r>
                      <a:endParaRPr lang="es-SV"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909822585"/>
                  </a:ext>
                </a:extLst>
              </a:tr>
            </a:tbl>
          </a:graphicData>
        </a:graphic>
      </p:graphicFrame>
    </p:spTree>
    <p:extLst>
      <p:ext uri="{BB962C8B-B14F-4D97-AF65-F5344CB8AC3E}">
        <p14:creationId xmlns:p14="http://schemas.microsoft.com/office/powerpoint/2010/main" val="4292716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23C786D-C85A-41F6-B406-EB2FC0513563}"/>
              </a:ext>
            </a:extLst>
          </p:cNvPr>
          <p:cNvSpPr txBox="1"/>
          <p:nvPr/>
        </p:nvSpPr>
        <p:spPr>
          <a:xfrm>
            <a:off x="3008243" y="689113"/>
            <a:ext cx="6188766" cy="646331"/>
          </a:xfrm>
          <a:prstGeom prst="rect">
            <a:avLst/>
          </a:prstGeom>
          <a:noFill/>
        </p:spPr>
        <p:txBody>
          <a:bodyPr wrap="square" rtlCol="0">
            <a:spAutoFit/>
          </a:bodyPr>
          <a:lstStyle/>
          <a:p>
            <a:pPr algn="ctr"/>
            <a:r>
              <a:rPr lang="es-SV" sz="3600" b="1" dirty="0">
                <a:solidFill>
                  <a:schemeClr val="bg1"/>
                </a:solidFill>
              </a:rPr>
              <a:t>RENDICIÓN DE CUENTAS </a:t>
            </a:r>
          </a:p>
        </p:txBody>
      </p:sp>
      <p:sp>
        <p:nvSpPr>
          <p:cNvPr id="6" name="CuadroTexto 5">
            <a:extLst>
              <a:ext uri="{FF2B5EF4-FFF2-40B4-BE49-F238E27FC236}">
                <a16:creationId xmlns:a16="http://schemas.microsoft.com/office/drawing/2014/main" id="{57541918-D02C-434A-A26E-145E10F2C0AB}"/>
              </a:ext>
            </a:extLst>
          </p:cNvPr>
          <p:cNvSpPr txBox="1"/>
          <p:nvPr/>
        </p:nvSpPr>
        <p:spPr>
          <a:xfrm>
            <a:off x="331304" y="1262509"/>
            <a:ext cx="11542644" cy="4596451"/>
          </a:xfrm>
          <a:prstGeom prst="rect">
            <a:avLst/>
          </a:prstGeom>
          <a:noFill/>
        </p:spPr>
        <p:txBody>
          <a:bodyPr wrap="square">
            <a:spAutoFit/>
          </a:bodyPr>
          <a:lstStyle/>
          <a:p>
            <a:pPr algn="just">
              <a:lnSpc>
                <a:spcPct val="107000"/>
              </a:lnSpc>
              <a:spcAft>
                <a:spcPts val="800"/>
              </a:spcAft>
            </a:pPr>
            <a:r>
              <a:rPr lang="es-SV"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El concejo Municipal de la Alcaldía de San Martin, departamento de San Salvador es responsable de la Gestión Local y la ejecución de los programas y proyectos, los cuales contribuyeron a fortalecer la cohesión social y la dinamización de las actividades de desarrollo local que se ejecutaron en el municipio, consecuentemente tiene la responsabilidad social y moral de brindar el presente Informe de Rendición de Cuentas, correspondiente al año 2022.</a:t>
            </a:r>
          </a:p>
          <a:p>
            <a:pPr algn="just">
              <a:lnSpc>
                <a:spcPct val="107000"/>
              </a:lnSpc>
              <a:spcAft>
                <a:spcPts val="800"/>
              </a:spcAft>
            </a:pPr>
            <a:r>
              <a:rPr lang="es-SV"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“La rendición de cuentas se ha constituido en el elemento central de toda democracia representativa contemporánea, en cuya realización se encuentra uno de los principales instrumentos para controlar el abuso de poder y garantizar que los gobernantes cumplan con su transparencia, honestidad, eficiencia y eficacia el mandato hecho por la ciudadanía, que a través de un ejercicio democrático nos ha elegido como sus representantes.”</a:t>
            </a:r>
          </a:p>
          <a:p>
            <a:pPr algn="just">
              <a:lnSpc>
                <a:spcPct val="107000"/>
              </a:lnSpc>
              <a:spcAft>
                <a:spcPts val="800"/>
              </a:spcAft>
            </a:pPr>
            <a:r>
              <a:rPr lang="es-SV"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Por lo que la Rendición de Cuentas constituye un mecanismo imperativo en nuestro Gobierno Municipal, orientada a consolidar una cultura de transparencia y responsabilidad, donde todas y todos estemos claros de cómo se están manejando los recursos que administran el Gobierno Local y como se proyectan orientar los mismos. </a:t>
            </a:r>
          </a:p>
          <a:p>
            <a:pPr algn="just">
              <a:lnSpc>
                <a:spcPct val="107000"/>
              </a:lnSpc>
              <a:spcAft>
                <a:spcPts val="800"/>
              </a:spcAft>
            </a:pPr>
            <a:r>
              <a:rPr lang="es-SV"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Este informe posibilita comunicar los logros y dificultades en el desarrollo de la gestión local, esperando recoger aportes de la población para mejorar nuestro desempeño. A demás permite   en general conocer de manera detallada la inversión pública municipal y la forma como se invierten los fondos públicos fomentando la transparencia y la contraloría y la participación ciudadana como fortaleza para consolidación de un gobierno local inclusivo y transparente. </a:t>
            </a:r>
          </a:p>
        </p:txBody>
      </p:sp>
      <p:pic>
        <p:nvPicPr>
          <p:cNvPr id="7" name="Imagen 6">
            <a:extLst>
              <a:ext uri="{FF2B5EF4-FFF2-40B4-BE49-F238E27FC236}">
                <a16:creationId xmlns:a16="http://schemas.microsoft.com/office/drawing/2014/main" id="{DA58EC8A-CD7B-46FD-B336-1C571C92B8AD}"/>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8" name="Imagen 7">
            <a:extLst>
              <a:ext uri="{FF2B5EF4-FFF2-40B4-BE49-F238E27FC236}">
                <a16:creationId xmlns:a16="http://schemas.microsoft.com/office/drawing/2014/main" id="{5B1C1C8B-F0D3-4C36-AAD0-8F10CFF72FD2}"/>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Tree>
    <p:extLst>
      <p:ext uri="{BB962C8B-B14F-4D97-AF65-F5344CB8AC3E}">
        <p14:creationId xmlns:p14="http://schemas.microsoft.com/office/powerpoint/2010/main" val="4217853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E59ECDA-0EF4-4323-B4E0-BD17CBE9D34F}"/>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21DFDBDF-B612-4663-BEA9-A0D6F1818A2B}"/>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6" name="1 Título">
            <a:extLst>
              <a:ext uri="{FF2B5EF4-FFF2-40B4-BE49-F238E27FC236}">
                <a16:creationId xmlns:a16="http://schemas.microsoft.com/office/drawing/2014/main" id="{B8B6EEA9-290C-4B02-9B7F-B7FFC92BE951}"/>
              </a:ext>
            </a:extLst>
          </p:cNvPr>
          <p:cNvSpPr txBox="1">
            <a:spLocks/>
          </p:cNvSpPr>
          <p:nvPr/>
        </p:nvSpPr>
        <p:spPr>
          <a:xfrm>
            <a:off x="838200" y="1125396"/>
            <a:ext cx="10515600" cy="54437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SV" sz="2000" b="1" dirty="0">
                <a:solidFill>
                  <a:srgbClr val="002060"/>
                </a:solidFill>
                <a:latin typeface="Century Gothic" panose="020B0502020202020204" pitchFamily="34" charset="0"/>
                <a:ea typeface="+mn-ea"/>
                <a:cs typeface="+mn-cs"/>
              </a:rPr>
              <a:t>PROYECTOS REALIZADOS</a:t>
            </a:r>
          </a:p>
        </p:txBody>
      </p:sp>
      <p:sp>
        <p:nvSpPr>
          <p:cNvPr id="8" name="CuadroTexto 7">
            <a:extLst>
              <a:ext uri="{FF2B5EF4-FFF2-40B4-BE49-F238E27FC236}">
                <a16:creationId xmlns:a16="http://schemas.microsoft.com/office/drawing/2014/main" id="{922345F1-55E1-4BD5-8704-35461A246BFB}"/>
              </a:ext>
            </a:extLst>
          </p:cNvPr>
          <p:cNvSpPr txBox="1"/>
          <p:nvPr/>
        </p:nvSpPr>
        <p:spPr>
          <a:xfrm>
            <a:off x="450573" y="2001152"/>
            <a:ext cx="11370365" cy="2862322"/>
          </a:xfrm>
          <a:prstGeom prst="rect">
            <a:avLst/>
          </a:prstGeom>
          <a:noFill/>
        </p:spPr>
        <p:txBody>
          <a:bodyPr wrap="square">
            <a:spAutoFit/>
          </a:bodyPr>
          <a:lstStyle/>
          <a:p>
            <a:pPr algn="just">
              <a:lnSpc>
                <a:spcPct val="100000"/>
              </a:lnSpc>
            </a:pPr>
            <a:r>
              <a:rPr lang="es-SV" sz="1800" b="1" dirty="0">
                <a:solidFill>
                  <a:srgbClr val="002060"/>
                </a:solidFill>
                <a:latin typeface="Century Gothic" panose="020B0502020202020204" pitchFamily="34" charset="0"/>
              </a:rPr>
              <a:t>Presentamos el resultado de los gastos programados y ejecutados de los proyectos realizados en el año 2022.</a:t>
            </a:r>
          </a:p>
          <a:p>
            <a:pPr algn="just">
              <a:lnSpc>
                <a:spcPct val="100000"/>
              </a:lnSpc>
            </a:pPr>
            <a:endParaRPr lang="es-SV" b="1" dirty="0">
              <a:solidFill>
                <a:srgbClr val="002060"/>
              </a:solidFill>
              <a:latin typeface="Century Gothic" panose="020B0502020202020204" pitchFamily="34" charset="0"/>
            </a:endParaRPr>
          </a:p>
          <a:p>
            <a:pPr algn="just">
              <a:lnSpc>
                <a:spcPct val="100000"/>
              </a:lnSpc>
            </a:pPr>
            <a:endParaRPr lang="es-SV" sz="1800" b="1" dirty="0">
              <a:solidFill>
                <a:srgbClr val="002060"/>
              </a:solidFill>
              <a:latin typeface="Century Gothic" panose="020B0502020202020204" pitchFamily="34" charset="0"/>
            </a:endParaRPr>
          </a:p>
          <a:p>
            <a:pPr algn="just">
              <a:lnSpc>
                <a:spcPct val="100000"/>
              </a:lnSpc>
            </a:pPr>
            <a:r>
              <a:rPr lang="es-SV" sz="1800" b="1" dirty="0">
                <a:solidFill>
                  <a:srgbClr val="002060"/>
                </a:solidFill>
                <a:latin typeface="Century Gothic" panose="020B0502020202020204" pitchFamily="34" charset="0"/>
              </a:rPr>
              <a:t>Con la nueva estructura municipal, se continuaron las labores  y se culminaron las obras según presupuesto disponible y de acuerdo a la asignación de fondos.</a:t>
            </a:r>
          </a:p>
          <a:p>
            <a:pPr algn="just">
              <a:lnSpc>
                <a:spcPct val="100000"/>
              </a:lnSpc>
            </a:pPr>
            <a:endParaRPr lang="es-SV" b="1" dirty="0">
              <a:solidFill>
                <a:srgbClr val="002060"/>
              </a:solidFill>
              <a:latin typeface="Century Gothic" panose="020B0502020202020204" pitchFamily="34" charset="0"/>
            </a:endParaRPr>
          </a:p>
          <a:p>
            <a:pPr algn="just">
              <a:lnSpc>
                <a:spcPct val="100000"/>
              </a:lnSpc>
            </a:pPr>
            <a:endParaRPr lang="es-SV" sz="1800" b="1" dirty="0">
              <a:solidFill>
                <a:srgbClr val="002060"/>
              </a:solidFill>
              <a:latin typeface="Century Gothic" panose="020B0502020202020204" pitchFamily="34" charset="0"/>
            </a:endParaRPr>
          </a:p>
          <a:p>
            <a:pPr algn="just">
              <a:lnSpc>
                <a:spcPct val="100000"/>
              </a:lnSpc>
            </a:pPr>
            <a:r>
              <a:rPr lang="es-SV" sz="1800" b="1" dirty="0">
                <a:solidFill>
                  <a:srgbClr val="002060"/>
                </a:solidFill>
                <a:latin typeface="Century Gothic" panose="020B0502020202020204" pitchFamily="34" charset="0"/>
              </a:rPr>
              <a:t>Esta municipalidad ya no cuenta con los Fondos FODES 75% para la realización de los proyectos, debido a que dicha Ley ya fue derogada. </a:t>
            </a:r>
          </a:p>
        </p:txBody>
      </p:sp>
    </p:spTree>
    <p:extLst>
      <p:ext uri="{BB962C8B-B14F-4D97-AF65-F5344CB8AC3E}">
        <p14:creationId xmlns:p14="http://schemas.microsoft.com/office/powerpoint/2010/main" val="2186453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E1BBE1-3439-4754-99F6-9AD336F07945}"/>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EB4F18E6-2C6F-4187-801C-D24D5EC715C2}"/>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6" name="Título 1">
            <a:extLst>
              <a:ext uri="{FF2B5EF4-FFF2-40B4-BE49-F238E27FC236}">
                <a16:creationId xmlns:a16="http://schemas.microsoft.com/office/drawing/2014/main" id="{2FF0AA25-B3CD-42B9-8531-E1CAAE0CEAC4}"/>
              </a:ext>
            </a:extLst>
          </p:cNvPr>
          <p:cNvSpPr txBox="1">
            <a:spLocks/>
          </p:cNvSpPr>
          <p:nvPr/>
        </p:nvSpPr>
        <p:spPr>
          <a:xfrm>
            <a:off x="2387082" y="1161188"/>
            <a:ext cx="6906208" cy="40256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SV" sz="2000" b="1">
                <a:solidFill>
                  <a:srgbClr val="002060"/>
                </a:solidFill>
                <a:latin typeface="Arial" panose="020B0604020202020204" pitchFamily="34" charset="0"/>
                <a:cs typeface="Arial" panose="020B0604020202020204" pitchFamily="34" charset="0"/>
              </a:rPr>
              <a:t>CALIDAD DE LOS SERVICIOS DE LA INSTITUCIÓN </a:t>
            </a:r>
            <a:endParaRPr lang="es-SV" sz="2000" b="1" dirty="0">
              <a:solidFill>
                <a:srgbClr val="002060"/>
              </a:solidFill>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3BDE6A70-FA79-4335-B627-C83FD3E8AF64}"/>
              </a:ext>
            </a:extLst>
          </p:cNvPr>
          <p:cNvSpPr txBox="1"/>
          <p:nvPr/>
        </p:nvSpPr>
        <p:spPr>
          <a:xfrm>
            <a:off x="480099" y="1819624"/>
            <a:ext cx="4560587" cy="3919022"/>
          </a:xfrm>
          <a:prstGeom prst="rect">
            <a:avLst/>
          </a:prstGeom>
          <a:noFill/>
        </p:spPr>
        <p:txBody>
          <a:bodyPr wrap="square" rtlCol="0">
            <a:spAutoFit/>
          </a:bodyPr>
          <a:lstStyle/>
          <a:p>
            <a:pPr marL="228600" indent="-228600" algn="just">
              <a:spcBef>
                <a:spcPts val="1000"/>
              </a:spcBef>
              <a:buFont typeface="Arial" panose="020B0604020202020204" pitchFamily="34" charset="0"/>
              <a:buChar char="•"/>
            </a:pPr>
            <a:r>
              <a:rPr lang="es-SV" sz="1400" b="1" dirty="0">
                <a:solidFill>
                  <a:srgbClr val="002060"/>
                </a:solidFill>
                <a:latin typeface="Century Gothic" panose="020B0502020202020204" pitchFamily="34" charset="0"/>
              </a:rPr>
              <a:t>Con el objetivo de prestar mejores servicios a la ciudadanía, la Agencia de los Estados Unidos para el Desarrollo Internacional (USAID) y la Alcaldía Municipal de San Martín unieron esfuerzos para modernizar procesos y renovar las instalaciones de cuatro áreas de la alcaldía: el Registro del Estado Familiar (REF), la Unidad de Administración Tributaria Municipal (UATM), la Unidad de Informática Municipal y la zona de espera de atención al usuario. </a:t>
            </a:r>
          </a:p>
          <a:p>
            <a:pPr marL="228600" marR="76835" indent="-228600" algn="just">
              <a:spcBef>
                <a:spcPts val="1000"/>
              </a:spcBef>
              <a:spcAft>
                <a:spcPts val="0"/>
              </a:spcAft>
              <a:buFont typeface="Arial" panose="020B0604020202020204" pitchFamily="34" charset="0"/>
              <a:buChar char="•"/>
            </a:pPr>
            <a:r>
              <a:rPr lang="es-SV" sz="1400" b="1" dirty="0">
                <a:solidFill>
                  <a:srgbClr val="002060"/>
                </a:solidFill>
                <a:latin typeface="Century Gothic" panose="020B0502020202020204" pitchFamily="34" charset="0"/>
              </a:rPr>
              <a:t>$240 mil dólares fue el aporte de USAID para la municipalidad; de este monto, $153,400 fueron destinados para el REF y $61,000 para la UATM. </a:t>
            </a:r>
          </a:p>
          <a:p>
            <a:pPr marL="228600" marR="76835" indent="-228600" algn="just">
              <a:spcBef>
                <a:spcPts val="1000"/>
              </a:spcBef>
              <a:spcAft>
                <a:spcPts val="0"/>
              </a:spcAft>
              <a:buFont typeface="Arial" panose="020B0604020202020204" pitchFamily="34" charset="0"/>
              <a:buChar char="•"/>
            </a:pPr>
            <a:r>
              <a:rPr lang="es-SV" sz="1400" b="1" dirty="0">
                <a:solidFill>
                  <a:srgbClr val="002060"/>
                </a:solidFill>
                <a:latin typeface="Century Gothic" panose="020B0502020202020204" pitchFamily="34" charset="0"/>
              </a:rPr>
              <a:t> $53,300 mil dólares fue la contrapartida municipal</a:t>
            </a:r>
          </a:p>
          <a:p>
            <a:endParaRPr lang="es-MX" sz="1100" dirty="0">
              <a:latin typeface="Century Gothic" panose="020B0502020202020204" pitchFamily="34" charset="0"/>
            </a:endParaRPr>
          </a:p>
          <a:p>
            <a:r>
              <a:rPr lang="es-MX" sz="1100" dirty="0">
                <a:latin typeface="Century Gothic" panose="020B0502020202020204" pitchFamily="34" charset="0"/>
              </a:rPr>
              <a:t> </a:t>
            </a:r>
            <a:endParaRPr lang="es-SV" sz="1100" dirty="0">
              <a:latin typeface="Century Gothic" panose="020B0502020202020204" pitchFamily="34" charset="0"/>
            </a:endParaRPr>
          </a:p>
        </p:txBody>
      </p:sp>
      <p:pic>
        <p:nvPicPr>
          <p:cNvPr id="9" name="Imagen 8">
            <a:extLst>
              <a:ext uri="{FF2B5EF4-FFF2-40B4-BE49-F238E27FC236}">
                <a16:creationId xmlns:a16="http://schemas.microsoft.com/office/drawing/2014/main" id="{3FF1951D-7325-4EA2-9810-35CCA894A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8608" y="1520407"/>
            <a:ext cx="2860610" cy="1907073"/>
          </a:xfrm>
          <a:prstGeom prst="rect">
            <a:avLst/>
          </a:prstGeom>
        </p:spPr>
      </p:pic>
      <p:pic>
        <p:nvPicPr>
          <p:cNvPr id="10" name="Imagen 9">
            <a:extLst>
              <a:ext uri="{FF2B5EF4-FFF2-40B4-BE49-F238E27FC236}">
                <a16:creationId xmlns:a16="http://schemas.microsoft.com/office/drawing/2014/main" id="{962E4497-62AF-4BF7-9350-E283982354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9218" y="1520407"/>
            <a:ext cx="2860610" cy="1907073"/>
          </a:xfrm>
          <a:prstGeom prst="rect">
            <a:avLst/>
          </a:prstGeom>
        </p:spPr>
      </p:pic>
      <p:pic>
        <p:nvPicPr>
          <p:cNvPr id="11" name="Imagen 10">
            <a:extLst>
              <a:ext uri="{FF2B5EF4-FFF2-40B4-BE49-F238E27FC236}">
                <a16:creationId xmlns:a16="http://schemas.microsoft.com/office/drawing/2014/main" id="{B3785112-3A35-4D2B-850E-76DD705213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8608" y="3427480"/>
            <a:ext cx="2860610" cy="2145458"/>
          </a:xfrm>
          <a:prstGeom prst="rect">
            <a:avLst/>
          </a:prstGeom>
        </p:spPr>
      </p:pic>
      <p:pic>
        <p:nvPicPr>
          <p:cNvPr id="12" name="Imagen 11">
            <a:extLst>
              <a:ext uri="{FF2B5EF4-FFF2-40B4-BE49-F238E27FC236}">
                <a16:creationId xmlns:a16="http://schemas.microsoft.com/office/drawing/2014/main" id="{1A82ABE8-D5EC-4360-A4A3-978BD81464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5414" y="3436810"/>
            <a:ext cx="2860609" cy="2145457"/>
          </a:xfrm>
          <a:prstGeom prst="rect">
            <a:avLst/>
          </a:prstGeom>
        </p:spPr>
      </p:pic>
    </p:spTree>
    <p:extLst>
      <p:ext uri="{BB962C8B-B14F-4D97-AF65-F5344CB8AC3E}">
        <p14:creationId xmlns:p14="http://schemas.microsoft.com/office/powerpoint/2010/main" val="2995425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7C7EB28-FB1F-4A89-B95F-6C2D34AEF320}"/>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D961C995-F94D-4072-82CF-E2D6A4C60855}"/>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pic>
        <p:nvPicPr>
          <p:cNvPr id="4" name="Imagen 3">
            <a:extLst>
              <a:ext uri="{FF2B5EF4-FFF2-40B4-BE49-F238E27FC236}">
                <a16:creationId xmlns:a16="http://schemas.microsoft.com/office/drawing/2014/main" id="{CEE5FA51-322F-492F-9525-E46653212EBB}"/>
              </a:ext>
            </a:extLst>
          </p:cNvPr>
          <p:cNvPicPr>
            <a:picLocks noChangeAspect="1"/>
          </p:cNvPicPr>
          <p:nvPr/>
        </p:nvPicPr>
        <p:blipFill>
          <a:blip r:embed="rId3"/>
          <a:stretch>
            <a:fillRect/>
          </a:stretch>
        </p:blipFill>
        <p:spPr>
          <a:xfrm>
            <a:off x="1992997" y="1013520"/>
            <a:ext cx="8206006" cy="4802003"/>
          </a:xfrm>
          <a:prstGeom prst="rect">
            <a:avLst/>
          </a:prstGeom>
        </p:spPr>
      </p:pic>
    </p:spTree>
    <p:extLst>
      <p:ext uri="{BB962C8B-B14F-4D97-AF65-F5344CB8AC3E}">
        <p14:creationId xmlns:p14="http://schemas.microsoft.com/office/powerpoint/2010/main" val="3518067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FE497BA-2DB9-425C-B2D9-11AB5F22DFBE}"/>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516BB4E8-8F39-44A3-9A96-36E31F35F76E}"/>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5" name="Título 1">
            <a:extLst>
              <a:ext uri="{FF2B5EF4-FFF2-40B4-BE49-F238E27FC236}">
                <a16:creationId xmlns:a16="http://schemas.microsoft.com/office/drawing/2014/main" id="{25AE827B-662F-4B70-85A4-FD25D22D223B}"/>
              </a:ext>
            </a:extLst>
          </p:cNvPr>
          <p:cNvSpPr txBox="1">
            <a:spLocks/>
          </p:cNvSpPr>
          <p:nvPr/>
        </p:nvSpPr>
        <p:spPr>
          <a:xfrm>
            <a:off x="236290" y="1090969"/>
            <a:ext cx="11719420" cy="6185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800" b="1">
                <a:solidFill>
                  <a:srgbClr val="002060"/>
                </a:solidFill>
                <a:latin typeface="Century Gothic" panose="020B0502020202020204" pitchFamily="34" charset="0"/>
                <a:ea typeface="+mn-ea"/>
                <a:cs typeface="+mn-cs"/>
              </a:rPr>
              <a:t>MEJORAMIENTO DEL PARQUE CENTRAL DE SAN MARTIN EN HONOR A MONSEÑOR ROMERO Y JUEGOS INFANTILES,MUNICIPIO DE SAN MARTIN, DEPARTAMENTO DE SAN SALVADOR.</a:t>
            </a:r>
            <a:endParaRPr lang="es-SV" sz="1800" b="1" dirty="0">
              <a:solidFill>
                <a:srgbClr val="002060"/>
              </a:solidFill>
              <a:latin typeface="Century Gothic" panose="020B0502020202020204" pitchFamily="34" charset="0"/>
              <a:ea typeface="+mn-ea"/>
              <a:cs typeface="+mn-cs"/>
            </a:endParaRPr>
          </a:p>
        </p:txBody>
      </p:sp>
      <p:pic>
        <p:nvPicPr>
          <p:cNvPr id="6" name="Imagen 5">
            <a:extLst>
              <a:ext uri="{FF2B5EF4-FFF2-40B4-BE49-F238E27FC236}">
                <a16:creationId xmlns:a16="http://schemas.microsoft.com/office/drawing/2014/main" id="{50089D6C-DA77-462E-8D4E-C93C5E5A60B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696" y="1895178"/>
            <a:ext cx="3150704" cy="2037915"/>
          </a:xfrm>
          <a:prstGeom prst="rect">
            <a:avLst/>
          </a:prstGeom>
          <a:noFill/>
          <a:ln w="28575">
            <a:solidFill>
              <a:schemeClr val="tx1">
                <a:lumMod val="50000"/>
                <a:lumOff val="50000"/>
              </a:schemeClr>
            </a:solidFill>
          </a:ln>
        </p:spPr>
      </p:pic>
      <p:pic>
        <p:nvPicPr>
          <p:cNvPr id="7" name="Imagen 6">
            <a:extLst>
              <a:ext uri="{FF2B5EF4-FFF2-40B4-BE49-F238E27FC236}">
                <a16:creationId xmlns:a16="http://schemas.microsoft.com/office/drawing/2014/main" id="{57492C98-7991-4400-94C7-3F5B1F97C4B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2532" y="1876992"/>
            <a:ext cx="3023400" cy="2037915"/>
          </a:xfrm>
          <a:prstGeom prst="rect">
            <a:avLst/>
          </a:prstGeom>
          <a:noFill/>
          <a:ln w="28575">
            <a:solidFill>
              <a:schemeClr val="tx1">
                <a:lumMod val="50000"/>
                <a:lumOff val="50000"/>
              </a:schemeClr>
            </a:solidFill>
          </a:ln>
        </p:spPr>
      </p:pic>
      <p:pic>
        <p:nvPicPr>
          <p:cNvPr id="8" name="Imagen 7">
            <a:extLst>
              <a:ext uri="{FF2B5EF4-FFF2-40B4-BE49-F238E27FC236}">
                <a16:creationId xmlns:a16="http://schemas.microsoft.com/office/drawing/2014/main" id="{923A8C77-C2D6-42C4-AEB5-760859A6792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3990307"/>
            <a:ext cx="3124200" cy="1858016"/>
          </a:xfrm>
          <a:prstGeom prst="rect">
            <a:avLst/>
          </a:prstGeom>
          <a:noFill/>
          <a:ln w="19050">
            <a:solidFill>
              <a:schemeClr val="tx1">
                <a:lumMod val="50000"/>
                <a:lumOff val="50000"/>
              </a:schemeClr>
            </a:solidFill>
          </a:ln>
        </p:spPr>
      </p:pic>
      <p:pic>
        <p:nvPicPr>
          <p:cNvPr id="9" name="Imagen 8">
            <a:extLst>
              <a:ext uri="{FF2B5EF4-FFF2-40B4-BE49-F238E27FC236}">
                <a16:creationId xmlns:a16="http://schemas.microsoft.com/office/drawing/2014/main" id="{AE2A6B6C-A0A1-4E5A-8130-81F391D7FE06}"/>
              </a:ext>
            </a:extLst>
          </p:cNvPr>
          <p:cNvPicPr>
            <a:picLocks noChangeAspect="1"/>
          </p:cNvPicPr>
          <p:nvPr/>
        </p:nvPicPr>
        <p:blipFill rotWithShape="1">
          <a:blip r:embed="rId6">
            <a:extLst>
              <a:ext uri="{28A0092B-C50C-407E-A947-70E740481C1C}">
                <a14:useLocalDpi xmlns:a14="http://schemas.microsoft.com/office/drawing/2010/main" val="0"/>
              </a:ext>
            </a:extLst>
          </a:blip>
          <a:srcRect l="16140" t="3363"/>
          <a:stretch/>
        </p:blipFill>
        <p:spPr>
          <a:xfrm>
            <a:off x="4172531" y="3949660"/>
            <a:ext cx="3023399" cy="1939308"/>
          </a:xfrm>
          <a:prstGeom prst="rect">
            <a:avLst/>
          </a:prstGeom>
        </p:spPr>
      </p:pic>
      <p:sp>
        <p:nvSpPr>
          <p:cNvPr id="11" name="Marcador de contenido 3">
            <a:extLst>
              <a:ext uri="{FF2B5EF4-FFF2-40B4-BE49-F238E27FC236}">
                <a16:creationId xmlns:a16="http://schemas.microsoft.com/office/drawing/2014/main" id="{5613F061-D191-4DD0-8FFD-E4EBB5841482}"/>
              </a:ext>
            </a:extLst>
          </p:cNvPr>
          <p:cNvSpPr txBox="1">
            <a:spLocks/>
          </p:cNvSpPr>
          <p:nvPr/>
        </p:nvSpPr>
        <p:spPr>
          <a:xfrm>
            <a:off x="7642006" y="3121679"/>
            <a:ext cx="3607266" cy="14627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buFont typeface="Arial" panose="020B0604020202020204" pitchFamily="34" charset="0"/>
              <a:buNone/>
            </a:pPr>
            <a:r>
              <a:rPr lang="es-MX" sz="1800" b="1">
                <a:solidFill>
                  <a:srgbClr val="002060"/>
                </a:solidFill>
                <a:latin typeface="Century Gothic" panose="020B0502020202020204" pitchFamily="34" charset="0"/>
              </a:rPr>
              <a:t>MONTO:</a:t>
            </a:r>
            <a:r>
              <a:rPr lang="es-SV" sz="1800" b="1">
                <a:solidFill>
                  <a:srgbClr val="002060"/>
                </a:solidFill>
                <a:latin typeface="Century Gothic" panose="020B0502020202020204" pitchFamily="34" charset="0"/>
              </a:rPr>
              <a:t> $20,242.75</a:t>
            </a:r>
          </a:p>
          <a:p>
            <a:pPr marL="0" indent="0" algn="ctr">
              <a:spcBef>
                <a:spcPct val="0"/>
              </a:spcBef>
              <a:buFont typeface="Arial" panose="020B0604020202020204" pitchFamily="34" charset="0"/>
              <a:buNone/>
            </a:pPr>
            <a:r>
              <a:rPr lang="es-SV" sz="1800" b="1">
                <a:solidFill>
                  <a:srgbClr val="002060"/>
                </a:solidFill>
                <a:latin typeface="Century Gothic" panose="020B0502020202020204" pitchFamily="34" charset="0"/>
              </a:rPr>
              <a:t>FONDO COMUN</a:t>
            </a:r>
            <a:endParaRPr lang="es-MX" sz="1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65923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799D695-E7E1-48F5-A833-F1E1B6474013}"/>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42339475-4A74-4764-B61E-4F16B103F73C}"/>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4" name="Título 1">
            <a:extLst>
              <a:ext uri="{FF2B5EF4-FFF2-40B4-BE49-F238E27FC236}">
                <a16:creationId xmlns:a16="http://schemas.microsoft.com/office/drawing/2014/main" id="{7263BECF-E01C-4D77-B580-D47228FE9B0A}"/>
              </a:ext>
            </a:extLst>
          </p:cNvPr>
          <p:cNvSpPr txBox="1">
            <a:spLocks/>
          </p:cNvSpPr>
          <p:nvPr/>
        </p:nvSpPr>
        <p:spPr>
          <a:xfrm>
            <a:off x="387140" y="1050348"/>
            <a:ext cx="11702642"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800" b="1">
                <a:solidFill>
                  <a:srgbClr val="002060"/>
                </a:solidFill>
                <a:latin typeface="Century Gothic" panose="020B0502020202020204" pitchFamily="34" charset="0"/>
                <a:ea typeface="+mn-ea"/>
                <a:cs typeface="+mn-cs"/>
              </a:rPr>
              <a:t>CONTRAPARTIDA PARA MEJORAMIENTODE ESPACIOS EN REGISTRO FAMILIAR, CATASTRO, UDEL, INFORMATICA Y CUENTAS CORRIENTES DE LA ALCALDIA MUNICIPAL DE SAN MARTIN, MUNICIPIO DE SAN MARTIN, DEPARTAMENTO DE SAN SALVADOR.</a:t>
            </a:r>
            <a:endParaRPr lang="es-SV" sz="1800" b="1" dirty="0">
              <a:solidFill>
                <a:srgbClr val="002060"/>
              </a:solidFill>
              <a:latin typeface="Century Gothic" panose="020B0502020202020204" pitchFamily="34" charset="0"/>
              <a:ea typeface="+mn-ea"/>
              <a:cs typeface="+mn-cs"/>
            </a:endParaRPr>
          </a:p>
        </p:txBody>
      </p:sp>
      <p:pic>
        <p:nvPicPr>
          <p:cNvPr id="5" name="Marcador de contenido 5">
            <a:extLst>
              <a:ext uri="{FF2B5EF4-FFF2-40B4-BE49-F238E27FC236}">
                <a16:creationId xmlns:a16="http://schemas.microsoft.com/office/drawing/2014/main" id="{01AD7D28-5EB0-4A76-9DB0-F631356A544A}"/>
              </a:ext>
            </a:extLst>
          </p:cNvPr>
          <p:cNvPicPr>
            <a:picLocks/>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186474" y="2055824"/>
            <a:ext cx="2722917" cy="1906576"/>
          </a:xfrm>
          <a:prstGeom prst="rect">
            <a:avLst/>
          </a:prstGeom>
          <a:noFill/>
          <a:ln w="38100">
            <a:solidFill>
              <a:schemeClr val="tx1">
                <a:lumMod val="50000"/>
                <a:lumOff val="50000"/>
              </a:schemeClr>
            </a:solidFill>
            <a:prstDash val="solid"/>
          </a:ln>
        </p:spPr>
      </p:pic>
      <p:pic>
        <p:nvPicPr>
          <p:cNvPr id="6" name="Imagen 5">
            <a:extLst>
              <a:ext uri="{FF2B5EF4-FFF2-40B4-BE49-F238E27FC236}">
                <a16:creationId xmlns:a16="http://schemas.microsoft.com/office/drawing/2014/main" id="{2A736E2E-0039-4CF4-94C7-81A20F617FE3}"/>
              </a:ext>
            </a:extLst>
          </p:cNvPr>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091518" y="2055824"/>
            <a:ext cx="2722918" cy="1926508"/>
          </a:xfrm>
          <a:prstGeom prst="rect">
            <a:avLst/>
          </a:prstGeom>
          <a:noFill/>
          <a:ln w="38100">
            <a:solidFill>
              <a:schemeClr val="tx1">
                <a:lumMod val="50000"/>
                <a:lumOff val="50000"/>
              </a:schemeClr>
            </a:solidFill>
            <a:prstDash val="solid"/>
          </a:ln>
        </p:spPr>
      </p:pic>
      <p:pic>
        <p:nvPicPr>
          <p:cNvPr id="7" name="Imagen 6">
            <a:extLst>
              <a:ext uri="{FF2B5EF4-FFF2-40B4-BE49-F238E27FC236}">
                <a16:creationId xmlns:a16="http://schemas.microsoft.com/office/drawing/2014/main" id="{5B1B3433-A6B7-44AC-92AB-8117AB4CB6C0}"/>
              </a:ext>
            </a:extLst>
          </p:cNvPr>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186473" y="3962401"/>
            <a:ext cx="2722917" cy="1845252"/>
          </a:xfrm>
          <a:prstGeom prst="rect">
            <a:avLst/>
          </a:prstGeom>
          <a:noFill/>
          <a:ln w="38100">
            <a:solidFill>
              <a:schemeClr val="tx1">
                <a:lumMod val="50000"/>
                <a:lumOff val="50000"/>
              </a:schemeClr>
            </a:solidFill>
          </a:ln>
        </p:spPr>
      </p:pic>
      <p:pic>
        <p:nvPicPr>
          <p:cNvPr id="8" name="Marcador de contenido 7">
            <a:extLst>
              <a:ext uri="{FF2B5EF4-FFF2-40B4-BE49-F238E27FC236}">
                <a16:creationId xmlns:a16="http://schemas.microsoft.com/office/drawing/2014/main" id="{8CA9A92C-E861-4F14-85D8-A0C4FDA408A6}"/>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4091518" y="4022847"/>
            <a:ext cx="2722917" cy="1748687"/>
          </a:xfrm>
          <a:prstGeom prst="rect">
            <a:avLst/>
          </a:prstGeom>
          <a:ln w="38100">
            <a:solidFill>
              <a:schemeClr val="tx1">
                <a:lumMod val="50000"/>
                <a:lumOff val="50000"/>
              </a:schemeClr>
            </a:solidFill>
          </a:ln>
        </p:spPr>
      </p:pic>
      <p:sp>
        <p:nvSpPr>
          <p:cNvPr id="10" name="Marcador de contenido 3">
            <a:extLst>
              <a:ext uri="{FF2B5EF4-FFF2-40B4-BE49-F238E27FC236}">
                <a16:creationId xmlns:a16="http://schemas.microsoft.com/office/drawing/2014/main" id="{5D4EA8CB-F56C-4383-B5E5-86EDA0E56AC0}"/>
              </a:ext>
            </a:extLst>
          </p:cNvPr>
          <p:cNvSpPr txBox="1">
            <a:spLocks/>
          </p:cNvSpPr>
          <p:nvPr/>
        </p:nvSpPr>
        <p:spPr>
          <a:xfrm>
            <a:off x="7346386" y="2758859"/>
            <a:ext cx="3467388" cy="14627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1800" b="1" dirty="0">
                <a:solidFill>
                  <a:srgbClr val="002060"/>
                </a:solidFill>
                <a:latin typeface="Century Gothic" panose="020B0502020202020204" pitchFamily="34" charset="0"/>
              </a:rPr>
              <a:t>MONTO:</a:t>
            </a:r>
            <a:r>
              <a:rPr lang="es-SV" sz="1800" b="1" dirty="0">
                <a:solidFill>
                  <a:srgbClr val="002060"/>
                </a:solidFill>
                <a:latin typeface="Century Gothic" panose="020B0502020202020204" pitchFamily="34" charset="0"/>
              </a:rPr>
              <a:t> $23,779.65</a:t>
            </a:r>
          </a:p>
          <a:p>
            <a:r>
              <a:rPr lang="es-SV" sz="1800" b="1" dirty="0">
                <a:solidFill>
                  <a:srgbClr val="002060"/>
                </a:solidFill>
                <a:latin typeface="Century Gothic" panose="020B0502020202020204" pitchFamily="34" charset="0"/>
              </a:rPr>
              <a:t>LIBRE DISPONIBILIDAD</a:t>
            </a:r>
            <a:endParaRPr lang="es-MX" sz="1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682874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FF6DCF2-E837-497E-9E63-89B8A72C90B2}"/>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2A6D2EFB-2D54-4B22-A1ED-BC804881942D}"/>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5" name="Título 1">
            <a:extLst>
              <a:ext uri="{FF2B5EF4-FFF2-40B4-BE49-F238E27FC236}">
                <a16:creationId xmlns:a16="http://schemas.microsoft.com/office/drawing/2014/main" id="{B16F30F5-9DB1-4546-B82F-BD64973AB8C4}"/>
              </a:ext>
            </a:extLst>
          </p:cNvPr>
          <p:cNvSpPr txBox="1">
            <a:spLocks/>
          </p:cNvSpPr>
          <p:nvPr/>
        </p:nvSpPr>
        <p:spPr>
          <a:xfrm>
            <a:off x="2403096" y="1067491"/>
            <a:ext cx="7385807" cy="93427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800" b="1">
                <a:solidFill>
                  <a:srgbClr val="002060"/>
                </a:solidFill>
                <a:latin typeface="Century Gothic" panose="020B0502020202020204" pitchFamily="34" charset="0"/>
                <a:ea typeface="+mn-ea"/>
                <a:cs typeface="+mn-cs"/>
              </a:rPr>
              <a:t>ADECUACION DE ESPACIOS EN DEPARTAMENTO DE CATASTRO Y AREA DE TERRAZA, MUNICIPIO DE SAN MARTIN, DEPARTAMENTO DE SAN SALVADOR.</a:t>
            </a:r>
            <a:endParaRPr lang="es-SV" sz="1800" b="1" dirty="0">
              <a:solidFill>
                <a:srgbClr val="002060"/>
              </a:solidFill>
              <a:latin typeface="Century Gothic" panose="020B0502020202020204" pitchFamily="34" charset="0"/>
              <a:ea typeface="+mn-ea"/>
              <a:cs typeface="+mn-cs"/>
            </a:endParaRPr>
          </a:p>
        </p:txBody>
      </p:sp>
      <p:pic>
        <p:nvPicPr>
          <p:cNvPr id="6" name="Marcador de contenido 5">
            <a:extLst>
              <a:ext uri="{FF2B5EF4-FFF2-40B4-BE49-F238E27FC236}">
                <a16:creationId xmlns:a16="http://schemas.microsoft.com/office/drawing/2014/main" id="{222A7704-090C-4EE7-B30F-29E10EF6BFF4}"/>
              </a:ext>
            </a:extLst>
          </p:cNvPr>
          <p:cNvPicPr>
            <a:picLocks/>
          </p:cNvPicPr>
          <p:nvPr/>
        </p:nvPicPr>
        <p:blipFill rotWithShape="1">
          <a:blip r:embed="rId3" cstate="print">
            <a:extLst>
              <a:ext uri="{28A0092B-C50C-407E-A947-70E740481C1C}">
                <a14:useLocalDpi xmlns:a14="http://schemas.microsoft.com/office/drawing/2010/main" val="0"/>
              </a:ext>
            </a:extLst>
          </a:blip>
          <a:srcRect r="15942"/>
          <a:stretch/>
        </p:blipFill>
        <p:spPr bwMode="auto">
          <a:xfrm>
            <a:off x="887075" y="2078020"/>
            <a:ext cx="4404920" cy="2778213"/>
          </a:xfrm>
          <a:prstGeom prst="rect">
            <a:avLst/>
          </a:prstGeom>
          <a:ln>
            <a:noFill/>
          </a:ln>
          <a:effectLst>
            <a:outerShdw blurRad="292100" dist="139700" dir="2700000" algn="tl" rotWithShape="0">
              <a:srgbClr val="333333">
                <a:alpha val="65000"/>
              </a:srgbClr>
            </a:outerShdw>
          </a:effectLst>
        </p:spPr>
      </p:pic>
      <p:pic>
        <p:nvPicPr>
          <p:cNvPr id="7" name="Marcador de contenido 6">
            <a:extLst>
              <a:ext uri="{FF2B5EF4-FFF2-40B4-BE49-F238E27FC236}">
                <a16:creationId xmlns:a16="http://schemas.microsoft.com/office/drawing/2014/main" id="{41ADB8DD-9CC0-439F-8BCA-21298B34B435}"/>
              </a:ext>
            </a:extLst>
          </p:cNvPr>
          <p:cNvPicPr>
            <a:picLocks/>
          </p:cNvPicPr>
          <p:nvPr/>
        </p:nvPicPr>
        <p:blipFill rotWithShape="1">
          <a:blip r:embed="rId4" cstate="print">
            <a:extLst>
              <a:ext uri="{28A0092B-C50C-407E-A947-70E740481C1C}">
                <a14:useLocalDpi xmlns:a14="http://schemas.microsoft.com/office/drawing/2010/main" val="0"/>
              </a:ext>
            </a:extLst>
          </a:blip>
          <a:srcRect l="28073" t="18008" r="6460" b="22765"/>
          <a:stretch/>
        </p:blipFill>
        <p:spPr bwMode="auto">
          <a:xfrm>
            <a:off x="5669620" y="2049062"/>
            <a:ext cx="4876801" cy="277821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8" name="Marcador de contenido 3">
            <a:extLst>
              <a:ext uri="{FF2B5EF4-FFF2-40B4-BE49-F238E27FC236}">
                <a16:creationId xmlns:a16="http://schemas.microsoft.com/office/drawing/2014/main" id="{6742BD44-86EB-4289-A1FB-9923F9A4FB66}"/>
              </a:ext>
            </a:extLst>
          </p:cNvPr>
          <p:cNvSpPr txBox="1">
            <a:spLocks/>
          </p:cNvSpPr>
          <p:nvPr/>
        </p:nvSpPr>
        <p:spPr>
          <a:xfrm>
            <a:off x="4530924" y="5059119"/>
            <a:ext cx="4876800" cy="14627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1800" b="1" dirty="0">
                <a:solidFill>
                  <a:srgbClr val="002060"/>
                </a:solidFill>
                <a:latin typeface="Century Gothic" panose="020B0502020202020204" pitchFamily="34" charset="0"/>
              </a:rPr>
              <a:t>MONTO:</a:t>
            </a:r>
            <a:r>
              <a:rPr lang="es-SV" sz="1800" b="1" dirty="0">
                <a:solidFill>
                  <a:srgbClr val="002060"/>
                </a:solidFill>
                <a:latin typeface="Century Gothic" panose="020B0502020202020204" pitchFamily="34" charset="0"/>
              </a:rPr>
              <a:t> $7,540.76</a:t>
            </a:r>
          </a:p>
          <a:p>
            <a:r>
              <a:rPr lang="es-SV" sz="1800" b="1" dirty="0">
                <a:solidFill>
                  <a:srgbClr val="002060"/>
                </a:solidFill>
                <a:latin typeface="Century Gothic" panose="020B0502020202020204" pitchFamily="34" charset="0"/>
              </a:rPr>
              <a:t>FONDO COMUN</a:t>
            </a:r>
            <a:endParaRPr lang="es-MX" sz="1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859649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ED9041C-30D9-4680-895A-B2304014D4F7}"/>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5BCAD653-FEB9-48A0-B001-0114DD1242FE}"/>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4" name="Título 1">
            <a:extLst>
              <a:ext uri="{FF2B5EF4-FFF2-40B4-BE49-F238E27FC236}">
                <a16:creationId xmlns:a16="http://schemas.microsoft.com/office/drawing/2014/main" id="{622184D9-41DE-444F-86E6-77F3272D9213}"/>
              </a:ext>
            </a:extLst>
          </p:cNvPr>
          <p:cNvSpPr txBox="1">
            <a:spLocks/>
          </p:cNvSpPr>
          <p:nvPr/>
        </p:nvSpPr>
        <p:spPr>
          <a:xfrm>
            <a:off x="755374" y="1054600"/>
            <a:ext cx="10137913"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800" b="1">
                <a:solidFill>
                  <a:srgbClr val="002060"/>
                </a:solidFill>
                <a:latin typeface="Century Gothic" panose="020B0502020202020204" pitchFamily="34" charset="0"/>
                <a:ea typeface="+mn-ea"/>
                <a:cs typeface="+mn-cs"/>
              </a:rPr>
              <a:t>REMODELACION DE BAÑOS DEL MERCADO MUNICIPAL TINECO, CASCO URBANO, MUNICIPIO DE SAN MARTIN, DEPARTAMENTO DE SAN SALVADOR</a:t>
            </a:r>
            <a:r>
              <a:rPr lang="es-MX" sz="2400" b="1">
                <a:latin typeface="Century Gothic" panose="020B0502020202020204" pitchFamily="34" charset="0"/>
              </a:rPr>
              <a:t>.</a:t>
            </a:r>
            <a:endParaRPr lang="es-SV" sz="2400" b="1" dirty="0">
              <a:latin typeface="Century Gothic" panose="020B0502020202020204" pitchFamily="34" charset="0"/>
            </a:endParaRPr>
          </a:p>
        </p:txBody>
      </p:sp>
      <p:pic>
        <p:nvPicPr>
          <p:cNvPr id="5" name="Marcador de contenido 5">
            <a:extLst>
              <a:ext uri="{FF2B5EF4-FFF2-40B4-BE49-F238E27FC236}">
                <a16:creationId xmlns:a16="http://schemas.microsoft.com/office/drawing/2014/main" id="{CB1E375F-D647-48AA-8379-EB5C998FAE6D}"/>
              </a:ext>
            </a:extLst>
          </p:cNvPr>
          <p:cNvPicPr>
            <a:picLocks/>
          </p:cNvPicPr>
          <p:nvPr/>
        </p:nvPicPr>
        <p:blipFill rotWithShape="1">
          <a:blip r:embed="rId3" cstate="print">
            <a:extLst>
              <a:ext uri="{28A0092B-C50C-407E-A947-70E740481C1C}">
                <a14:useLocalDpi xmlns:a14="http://schemas.microsoft.com/office/drawing/2010/main" val="0"/>
              </a:ext>
            </a:extLst>
          </a:blip>
          <a:srcRect r="6452" b="30342"/>
          <a:stretch/>
        </p:blipFill>
        <p:spPr bwMode="auto">
          <a:xfrm>
            <a:off x="423127" y="1850077"/>
            <a:ext cx="3260977" cy="1675001"/>
          </a:xfrm>
          <a:prstGeom prst="rect">
            <a:avLst/>
          </a:prstGeom>
          <a:noFill/>
          <a:ln w="38100">
            <a:solidFill>
              <a:schemeClr val="tx1">
                <a:lumMod val="50000"/>
                <a:lumOff val="50000"/>
              </a:schemeClr>
            </a:solid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31F9F18D-ADD9-4DD1-BEEB-3BD6C00AB10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127" y="3710484"/>
            <a:ext cx="3260977" cy="1815672"/>
          </a:xfrm>
          <a:prstGeom prst="rect">
            <a:avLst/>
          </a:prstGeom>
          <a:noFill/>
          <a:ln w="38100">
            <a:solidFill>
              <a:schemeClr val="tx1">
                <a:lumMod val="50000"/>
                <a:lumOff val="50000"/>
              </a:schemeClr>
            </a:solidFill>
          </a:ln>
        </p:spPr>
      </p:pic>
      <p:sp>
        <p:nvSpPr>
          <p:cNvPr id="7" name="CuadroTexto 6">
            <a:extLst>
              <a:ext uri="{FF2B5EF4-FFF2-40B4-BE49-F238E27FC236}">
                <a16:creationId xmlns:a16="http://schemas.microsoft.com/office/drawing/2014/main" id="{4F39CC5B-E10B-481E-8132-1DC22D70AD71}"/>
              </a:ext>
            </a:extLst>
          </p:cNvPr>
          <p:cNvSpPr txBox="1"/>
          <p:nvPr/>
        </p:nvSpPr>
        <p:spPr>
          <a:xfrm>
            <a:off x="1540718" y="5554390"/>
            <a:ext cx="1025794" cy="369332"/>
          </a:xfrm>
          <a:prstGeom prst="rect">
            <a:avLst/>
          </a:prstGeom>
          <a:noFill/>
        </p:spPr>
        <p:txBody>
          <a:bodyPr wrap="square">
            <a:spAutoFit/>
          </a:bodyPr>
          <a:lstStyle/>
          <a:p>
            <a:r>
              <a:rPr lang="es-MX" sz="1800" b="1" dirty="0">
                <a:solidFill>
                  <a:srgbClr val="002060"/>
                </a:solidFill>
                <a:latin typeface="Century Gothic" panose="020B0502020202020204" pitchFamily="34" charset="0"/>
              </a:rPr>
              <a:t>ANTES </a:t>
            </a:r>
            <a:endParaRPr lang="es-SV" dirty="0">
              <a:solidFill>
                <a:srgbClr val="002060"/>
              </a:solidFill>
            </a:endParaRPr>
          </a:p>
        </p:txBody>
      </p:sp>
      <p:pic>
        <p:nvPicPr>
          <p:cNvPr id="8" name="Imagen 7">
            <a:extLst>
              <a:ext uri="{FF2B5EF4-FFF2-40B4-BE49-F238E27FC236}">
                <a16:creationId xmlns:a16="http://schemas.microsoft.com/office/drawing/2014/main" id="{8E6EB398-2CCD-4894-99C6-0AAF3367DC9F}"/>
              </a:ext>
            </a:extLst>
          </p:cNvPr>
          <p:cNvPicPr>
            <a:picLocks noChangeAspect="1"/>
          </p:cNvPicPr>
          <p:nvPr/>
        </p:nvPicPr>
        <p:blipFill rotWithShape="1">
          <a:blip r:embed="rId5">
            <a:extLst>
              <a:ext uri="{28A0092B-C50C-407E-A947-70E740481C1C}">
                <a14:useLocalDpi xmlns:a14="http://schemas.microsoft.com/office/drawing/2010/main" val="0"/>
              </a:ext>
            </a:extLst>
          </a:blip>
          <a:srcRect l="200" t="6560" r="-200" b="1097"/>
          <a:stretch/>
        </p:blipFill>
        <p:spPr>
          <a:xfrm>
            <a:off x="4134181" y="1850077"/>
            <a:ext cx="3380298" cy="1675001"/>
          </a:xfrm>
          <a:prstGeom prst="rect">
            <a:avLst/>
          </a:prstGeom>
        </p:spPr>
      </p:pic>
      <p:pic>
        <p:nvPicPr>
          <p:cNvPr id="9" name="Imagen 8">
            <a:extLst>
              <a:ext uri="{FF2B5EF4-FFF2-40B4-BE49-F238E27FC236}">
                <a16:creationId xmlns:a16="http://schemas.microsoft.com/office/drawing/2014/main" id="{49302885-BBA5-4E59-A994-C3FAF0D18C60}"/>
              </a:ext>
            </a:extLst>
          </p:cNvPr>
          <p:cNvPicPr>
            <a:picLocks noChangeAspect="1"/>
          </p:cNvPicPr>
          <p:nvPr/>
        </p:nvPicPr>
        <p:blipFill rotWithShape="1">
          <a:blip r:embed="rId6">
            <a:extLst>
              <a:ext uri="{28A0092B-C50C-407E-A947-70E740481C1C}">
                <a14:useLocalDpi xmlns:a14="http://schemas.microsoft.com/office/drawing/2010/main" val="0"/>
              </a:ext>
            </a:extLst>
          </a:blip>
          <a:srcRect b="10743"/>
          <a:stretch/>
        </p:blipFill>
        <p:spPr>
          <a:xfrm>
            <a:off x="4107230" y="3710484"/>
            <a:ext cx="3393804" cy="1843906"/>
          </a:xfrm>
          <a:prstGeom prst="rect">
            <a:avLst/>
          </a:prstGeom>
        </p:spPr>
      </p:pic>
      <p:pic>
        <p:nvPicPr>
          <p:cNvPr id="10" name="Imagen 9">
            <a:extLst>
              <a:ext uri="{FF2B5EF4-FFF2-40B4-BE49-F238E27FC236}">
                <a16:creationId xmlns:a16="http://schemas.microsoft.com/office/drawing/2014/main" id="{472EAD66-0E8A-43DB-A261-7F1F6DDD81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0531" y="1850077"/>
            <a:ext cx="3264358" cy="1675001"/>
          </a:xfrm>
          <a:prstGeom prst="rect">
            <a:avLst/>
          </a:prstGeom>
        </p:spPr>
      </p:pic>
      <p:pic>
        <p:nvPicPr>
          <p:cNvPr id="11" name="Imagen 10">
            <a:extLst>
              <a:ext uri="{FF2B5EF4-FFF2-40B4-BE49-F238E27FC236}">
                <a16:creationId xmlns:a16="http://schemas.microsoft.com/office/drawing/2014/main" id="{185D0DF9-E820-4413-89C7-F4F2CD47CCA7}"/>
              </a:ext>
            </a:extLst>
          </p:cNvPr>
          <p:cNvPicPr>
            <a:picLocks noChangeAspect="1"/>
          </p:cNvPicPr>
          <p:nvPr/>
        </p:nvPicPr>
        <p:blipFill rotWithShape="1">
          <a:blip r:embed="rId8">
            <a:extLst>
              <a:ext uri="{28A0092B-C50C-407E-A947-70E740481C1C}">
                <a14:useLocalDpi xmlns:a14="http://schemas.microsoft.com/office/drawing/2010/main" val="0"/>
              </a:ext>
            </a:extLst>
          </a:blip>
          <a:srcRect l="3814"/>
          <a:stretch/>
        </p:blipFill>
        <p:spPr>
          <a:xfrm>
            <a:off x="7810531" y="3710484"/>
            <a:ext cx="3264358" cy="1843906"/>
          </a:xfrm>
          <a:prstGeom prst="rect">
            <a:avLst/>
          </a:prstGeom>
        </p:spPr>
      </p:pic>
      <p:sp>
        <p:nvSpPr>
          <p:cNvPr id="12" name="CuadroTexto 11">
            <a:extLst>
              <a:ext uri="{FF2B5EF4-FFF2-40B4-BE49-F238E27FC236}">
                <a16:creationId xmlns:a16="http://schemas.microsoft.com/office/drawing/2014/main" id="{B5F1E84B-6B4D-4055-BDD1-78D2FBEB4584}"/>
              </a:ext>
            </a:extLst>
          </p:cNvPr>
          <p:cNvSpPr txBox="1"/>
          <p:nvPr/>
        </p:nvSpPr>
        <p:spPr>
          <a:xfrm>
            <a:off x="6946700" y="5618734"/>
            <a:ext cx="1331284" cy="369332"/>
          </a:xfrm>
          <a:prstGeom prst="rect">
            <a:avLst/>
          </a:prstGeom>
          <a:noFill/>
        </p:spPr>
        <p:txBody>
          <a:bodyPr wrap="square">
            <a:spAutoFit/>
          </a:bodyPr>
          <a:lstStyle/>
          <a:p>
            <a:r>
              <a:rPr lang="es-MX" sz="1800" b="1" dirty="0">
                <a:solidFill>
                  <a:srgbClr val="002060"/>
                </a:solidFill>
                <a:latin typeface="Century Gothic" panose="020B0502020202020204" pitchFamily="34" charset="0"/>
              </a:rPr>
              <a:t>DESPUES </a:t>
            </a:r>
            <a:endParaRPr lang="es-SV" dirty="0">
              <a:solidFill>
                <a:srgbClr val="002060"/>
              </a:solidFill>
            </a:endParaRPr>
          </a:p>
        </p:txBody>
      </p:sp>
    </p:spTree>
    <p:extLst>
      <p:ext uri="{BB962C8B-B14F-4D97-AF65-F5344CB8AC3E}">
        <p14:creationId xmlns:p14="http://schemas.microsoft.com/office/powerpoint/2010/main" val="1052562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BBA4B6C-1FF1-4172-A301-76E399278194}"/>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D95FD5AE-85D7-4E2F-A936-773C4E6E9BE0}"/>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4" name="Título 1">
            <a:extLst>
              <a:ext uri="{FF2B5EF4-FFF2-40B4-BE49-F238E27FC236}">
                <a16:creationId xmlns:a16="http://schemas.microsoft.com/office/drawing/2014/main" id="{A9F405CD-2AF8-4008-A14D-0BC552F4A27D}"/>
              </a:ext>
            </a:extLst>
          </p:cNvPr>
          <p:cNvSpPr txBox="1">
            <a:spLocks/>
          </p:cNvSpPr>
          <p:nvPr/>
        </p:nvSpPr>
        <p:spPr>
          <a:xfrm>
            <a:off x="1099931" y="1037842"/>
            <a:ext cx="10376452"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MX" sz="1800" b="1" dirty="0">
                <a:solidFill>
                  <a:srgbClr val="002060"/>
                </a:solidFill>
                <a:latin typeface="Century Gothic" panose="020B0502020202020204" pitchFamily="34" charset="0"/>
                <a:ea typeface="+mn-ea"/>
                <a:cs typeface="+mn-cs"/>
              </a:rPr>
              <a:t>CONSTRUCCION DE SISTEMA DE DESCARGA DE AGUAS LLUVIAS Y MEJORAMIENTO DE LA SUPERFICIE DE RODAJE EN PLANTA DE TRANSFERENCIA DE DESECHOS SOLIDOS DE LA ALCADIA MUNICIPAL DE SAN MARTIN, MUNICIPIO DE SAN MARTIN, DEPARTAMENTO DE SAN SALVADOR.</a:t>
            </a:r>
            <a:endParaRPr lang="es-SV" sz="1800" b="1" dirty="0">
              <a:solidFill>
                <a:srgbClr val="002060"/>
              </a:solidFill>
              <a:latin typeface="Century Gothic" panose="020B0502020202020204" pitchFamily="34" charset="0"/>
              <a:ea typeface="+mn-ea"/>
              <a:cs typeface="+mn-cs"/>
            </a:endParaRPr>
          </a:p>
        </p:txBody>
      </p:sp>
      <p:pic>
        <p:nvPicPr>
          <p:cNvPr id="5" name="Imagen 4">
            <a:extLst>
              <a:ext uri="{FF2B5EF4-FFF2-40B4-BE49-F238E27FC236}">
                <a16:creationId xmlns:a16="http://schemas.microsoft.com/office/drawing/2014/main" id="{27724633-DCAD-48B4-AF8C-6CA90C39B732}"/>
              </a:ext>
            </a:extLst>
          </p:cNvPr>
          <p:cNvPicPr>
            <a:picLocks noChangeAspect="1"/>
          </p:cNvPicPr>
          <p:nvPr/>
        </p:nvPicPr>
        <p:blipFill rotWithShape="1">
          <a:blip r:embed="rId3"/>
          <a:srcRect l="-1014" t="10153" r="436" b="16420"/>
          <a:stretch/>
        </p:blipFill>
        <p:spPr>
          <a:xfrm>
            <a:off x="1099932" y="2266120"/>
            <a:ext cx="2186608" cy="3366053"/>
          </a:xfrm>
          <a:prstGeom prst="rect">
            <a:avLst/>
          </a:prstGeom>
        </p:spPr>
      </p:pic>
      <p:pic>
        <p:nvPicPr>
          <p:cNvPr id="6" name="Imagen 5">
            <a:extLst>
              <a:ext uri="{FF2B5EF4-FFF2-40B4-BE49-F238E27FC236}">
                <a16:creationId xmlns:a16="http://schemas.microsoft.com/office/drawing/2014/main" id="{0201D65C-2892-4D3B-9575-213DAA526B81}"/>
              </a:ext>
            </a:extLst>
          </p:cNvPr>
          <p:cNvPicPr>
            <a:picLocks noChangeAspect="1"/>
          </p:cNvPicPr>
          <p:nvPr/>
        </p:nvPicPr>
        <p:blipFill rotWithShape="1">
          <a:blip r:embed="rId4"/>
          <a:srcRect t="14687" r="-31" b="26338"/>
          <a:stretch/>
        </p:blipFill>
        <p:spPr>
          <a:xfrm>
            <a:off x="3548097" y="2266121"/>
            <a:ext cx="2547903" cy="1696279"/>
          </a:xfrm>
          <a:prstGeom prst="rect">
            <a:avLst/>
          </a:prstGeom>
        </p:spPr>
      </p:pic>
      <p:pic>
        <p:nvPicPr>
          <p:cNvPr id="7" name="Imagen 6">
            <a:extLst>
              <a:ext uri="{FF2B5EF4-FFF2-40B4-BE49-F238E27FC236}">
                <a16:creationId xmlns:a16="http://schemas.microsoft.com/office/drawing/2014/main" id="{D3B4782C-28E6-4507-A06E-D732ABF9EE11}"/>
              </a:ext>
            </a:extLst>
          </p:cNvPr>
          <p:cNvPicPr>
            <a:picLocks noChangeAspect="1"/>
          </p:cNvPicPr>
          <p:nvPr/>
        </p:nvPicPr>
        <p:blipFill rotWithShape="1">
          <a:blip r:embed="rId5"/>
          <a:srcRect l="2646" t="31806" r="-2646" b="22833"/>
          <a:stretch/>
        </p:blipFill>
        <p:spPr>
          <a:xfrm>
            <a:off x="3548097" y="4112795"/>
            <a:ext cx="2667173" cy="1519377"/>
          </a:xfrm>
          <a:prstGeom prst="rect">
            <a:avLst/>
          </a:prstGeom>
        </p:spPr>
      </p:pic>
      <p:sp>
        <p:nvSpPr>
          <p:cNvPr id="8" name="Marcador de contenido 3">
            <a:extLst>
              <a:ext uri="{FF2B5EF4-FFF2-40B4-BE49-F238E27FC236}">
                <a16:creationId xmlns:a16="http://schemas.microsoft.com/office/drawing/2014/main" id="{9DF750F9-B0E3-466A-8B52-796172975BFA}"/>
              </a:ext>
            </a:extLst>
          </p:cNvPr>
          <p:cNvSpPr txBox="1">
            <a:spLocks/>
          </p:cNvSpPr>
          <p:nvPr/>
        </p:nvSpPr>
        <p:spPr>
          <a:xfrm>
            <a:off x="7619080" y="3002859"/>
            <a:ext cx="2798368" cy="14627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1800" b="1" dirty="0">
                <a:solidFill>
                  <a:srgbClr val="002060"/>
                </a:solidFill>
                <a:latin typeface="Century Gothic" panose="020B0502020202020204" pitchFamily="34" charset="0"/>
              </a:rPr>
              <a:t>MONTO:</a:t>
            </a:r>
            <a:r>
              <a:rPr lang="es-SV" sz="1800" b="1" dirty="0">
                <a:solidFill>
                  <a:srgbClr val="002060"/>
                </a:solidFill>
                <a:latin typeface="Century Gothic" panose="020B0502020202020204" pitchFamily="34" charset="0"/>
              </a:rPr>
              <a:t> $19,305.17</a:t>
            </a:r>
          </a:p>
          <a:p>
            <a:r>
              <a:rPr lang="es-SV" sz="1800" b="1" dirty="0">
                <a:solidFill>
                  <a:srgbClr val="002060"/>
                </a:solidFill>
                <a:latin typeface="Century Gothic" panose="020B0502020202020204" pitchFamily="34" charset="0"/>
              </a:rPr>
              <a:t>FONDO COMUN</a:t>
            </a:r>
            <a:endParaRPr lang="es-MX" sz="1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040057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33CC802-EF54-4941-A478-8DB2DCA88D95}"/>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57C6AF91-28F4-4BF4-8F60-AB6EEB5CE726}"/>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5" name="CuadroTexto 4">
            <a:extLst>
              <a:ext uri="{FF2B5EF4-FFF2-40B4-BE49-F238E27FC236}">
                <a16:creationId xmlns:a16="http://schemas.microsoft.com/office/drawing/2014/main" id="{09C8FB2B-8E78-4748-9216-4ABA07E6CD15}"/>
              </a:ext>
            </a:extLst>
          </p:cNvPr>
          <p:cNvSpPr txBox="1"/>
          <p:nvPr/>
        </p:nvSpPr>
        <p:spPr>
          <a:xfrm>
            <a:off x="874643" y="1043106"/>
            <a:ext cx="10071653" cy="646331"/>
          </a:xfrm>
          <a:prstGeom prst="rect">
            <a:avLst/>
          </a:prstGeom>
          <a:noFill/>
        </p:spPr>
        <p:txBody>
          <a:bodyPr wrap="square">
            <a:spAutoFit/>
          </a:bodyPr>
          <a:lstStyle/>
          <a:p>
            <a:r>
              <a:rPr lang="es-SV" sz="1800" b="1" dirty="0">
                <a:solidFill>
                  <a:schemeClr val="accent1">
                    <a:lumMod val="50000"/>
                  </a:schemeClr>
                </a:solidFill>
                <a:effectLst/>
                <a:latin typeface="Century Gothic" panose="020B0502020202020204" pitchFamily="34" charset="0"/>
                <a:ea typeface="Times New Roman" panose="02020603050405020304" pitchFamily="18" charset="0"/>
              </a:rPr>
              <a:t>PROYECTO DE BACHEO DE CALLES CON MEZCLA ASFALTICA EN CALIENTE EN EL CASCO URBANO DEL MUNICIPIO DE SAN MARTIN, DEPARTAMENTO DE SAN SALVADOR</a:t>
            </a:r>
            <a:endParaRPr lang="es-SV" dirty="0"/>
          </a:p>
        </p:txBody>
      </p:sp>
      <p:pic>
        <p:nvPicPr>
          <p:cNvPr id="6" name="Marcador de contenido 5">
            <a:extLst>
              <a:ext uri="{FF2B5EF4-FFF2-40B4-BE49-F238E27FC236}">
                <a16:creationId xmlns:a16="http://schemas.microsoft.com/office/drawing/2014/main" id="{78740E5B-34F5-4DF8-8D35-7A7D5D11F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643" y="1827222"/>
            <a:ext cx="2510392" cy="2075083"/>
          </a:xfrm>
          <a:prstGeom prst="rect">
            <a:avLst/>
          </a:prstGeom>
        </p:spPr>
      </p:pic>
      <p:pic>
        <p:nvPicPr>
          <p:cNvPr id="7" name="Imagen 6">
            <a:extLst>
              <a:ext uri="{FF2B5EF4-FFF2-40B4-BE49-F238E27FC236}">
                <a16:creationId xmlns:a16="http://schemas.microsoft.com/office/drawing/2014/main" id="{1966AF98-C641-4E6E-943A-53F2CC6B7E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5657" y="1827221"/>
            <a:ext cx="2785387" cy="2075083"/>
          </a:xfrm>
          <a:prstGeom prst="rect">
            <a:avLst/>
          </a:prstGeom>
        </p:spPr>
      </p:pic>
      <p:pic>
        <p:nvPicPr>
          <p:cNvPr id="8" name="Imagen 7">
            <a:extLst>
              <a:ext uri="{FF2B5EF4-FFF2-40B4-BE49-F238E27FC236}">
                <a16:creationId xmlns:a16="http://schemas.microsoft.com/office/drawing/2014/main" id="{B38F65DB-EECE-45EF-B82A-6D7CBC61E0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643" y="3902304"/>
            <a:ext cx="2510392" cy="1746128"/>
          </a:xfrm>
          <a:prstGeom prst="rect">
            <a:avLst/>
          </a:prstGeom>
        </p:spPr>
      </p:pic>
      <p:pic>
        <p:nvPicPr>
          <p:cNvPr id="9" name="Imagen 8">
            <a:extLst>
              <a:ext uri="{FF2B5EF4-FFF2-40B4-BE49-F238E27FC236}">
                <a16:creationId xmlns:a16="http://schemas.microsoft.com/office/drawing/2014/main" id="{E870172D-59E9-4BDB-982E-A38BDD1C322E}"/>
              </a:ext>
            </a:extLst>
          </p:cNvPr>
          <p:cNvPicPr>
            <a:picLocks noChangeAspect="1"/>
          </p:cNvPicPr>
          <p:nvPr/>
        </p:nvPicPr>
        <p:blipFill rotWithShape="1">
          <a:blip r:embed="rId6">
            <a:extLst>
              <a:ext uri="{28A0092B-C50C-407E-A947-70E740481C1C}">
                <a14:useLocalDpi xmlns:a14="http://schemas.microsoft.com/office/drawing/2010/main" val="0"/>
              </a:ext>
            </a:extLst>
          </a:blip>
          <a:srcRect l="7048" r="-604" b="26489"/>
          <a:stretch/>
        </p:blipFill>
        <p:spPr>
          <a:xfrm>
            <a:off x="3575657" y="3902304"/>
            <a:ext cx="2785387" cy="1746128"/>
          </a:xfrm>
          <a:prstGeom prst="rect">
            <a:avLst/>
          </a:prstGeom>
        </p:spPr>
      </p:pic>
      <p:sp>
        <p:nvSpPr>
          <p:cNvPr id="11" name="Marcador de contenido 3">
            <a:extLst>
              <a:ext uri="{FF2B5EF4-FFF2-40B4-BE49-F238E27FC236}">
                <a16:creationId xmlns:a16="http://schemas.microsoft.com/office/drawing/2014/main" id="{8DC73D30-8E1A-4146-B19B-E5E4B72F81A4}"/>
              </a:ext>
            </a:extLst>
          </p:cNvPr>
          <p:cNvSpPr txBox="1">
            <a:spLocks/>
          </p:cNvSpPr>
          <p:nvPr/>
        </p:nvSpPr>
        <p:spPr>
          <a:xfrm>
            <a:off x="7541357" y="2864762"/>
            <a:ext cx="2995732" cy="14627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1800" b="1" dirty="0">
                <a:solidFill>
                  <a:srgbClr val="002060"/>
                </a:solidFill>
                <a:latin typeface="Century Gothic" panose="020B0502020202020204" pitchFamily="34" charset="0"/>
              </a:rPr>
              <a:t>MONTO:</a:t>
            </a:r>
            <a:r>
              <a:rPr lang="es-SV" sz="1800" b="1" dirty="0">
                <a:solidFill>
                  <a:srgbClr val="002060"/>
                </a:solidFill>
                <a:latin typeface="Century Gothic" panose="020B0502020202020204" pitchFamily="34" charset="0"/>
              </a:rPr>
              <a:t> $50,046.74</a:t>
            </a:r>
          </a:p>
          <a:p>
            <a:r>
              <a:rPr lang="es-SV" sz="1800" b="1" dirty="0">
                <a:solidFill>
                  <a:srgbClr val="002060"/>
                </a:solidFill>
                <a:latin typeface="Century Gothic" panose="020B0502020202020204" pitchFamily="34" charset="0"/>
              </a:rPr>
              <a:t>FONDO COMUN /</a:t>
            </a:r>
          </a:p>
          <a:p>
            <a:pPr marL="0" indent="0">
              <a:buNone/>
            </a:pPr>
            <a:r>
              <a:rPr lang="es-SV" sz="1800" b="1" dirty="0">
                <a:solidFill>
                  <a:srgbClr val="002060"/>
                </a:solidFill>
                <a:latin typeface="Century Gothic" panose="020B0502020202020204" pitchFamily="34" charset="0"/>
              </a:rPr>
              <a:t>LIBRE DISPONIBILIDAD</a:t>
            </a:r>
            <a:endParaRPr lang="es-MX" sz="1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831628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AAEFB4B-B527-4374-9646-EA4517FF7611}"/>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C585E40A-5298-4D58-B09D-B45BA2C16402}"/>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4" name="Título 1">
            <a:extLst>
              <a:ext uri="{FF2B5EF4-FFF2-40B4-BE49-F238E27FC236}">
                <a16:creationId xmlns:a16="http://schemas.microsoft.com/office/drawing/2014/main" id="{FB67E176-CF0C-497A-B84F-28FA1E8C77EE}"/>
              </a:ext>
            </a:extLst>
          </p:cNvPr>
          <p:cNvSpPr txBox="1">
            <a:spLocks/>
          </p:cNvSpPr>
          <p:nvPr/>
        </p:nvSpPr>
        <p:spPr>
          <a:xfrm>
            <a:off x="397565" y="1047656"/>
            <a:ext cx="11436625"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MX" sz="1800" b="1">
                <a:solidFill>
                  <a:srgbClr val="002060"/>
                </a:solidFill>
                <a:latin typeface="Century Gothic" panose="020B0502020202020204" pitchFamily="34" charset="0"/>
                <a:ea typeface="+mn-ea"/>
                <a:cs typeface="+mn-cs"/>
              </a:rPr>
              <a:t>CONTRAPARTIDA DE MANO DE OBRA Y COMPLEMENTO DE MATERIALES DE CONSTRUCCION PARA CONSTRUCCION DE VIVIENDA EN LOTIF. SANTA GERTRUDIS, MUNICIPIO DE SAN MARTIN, DEPARTAMENTO DE SAN SALVADOR.</a:t>
            </a:r>
            <a:endParaRPr lang="es-SV" sz="1800" b="1" dirty="0">
              <a:solidFill>
                <a:srgbClr val="002060"/>
              </a:solidFill>
              <a:latin typeface="Century Gothic" panose="020B0502020202020204" pitchFamily="34" charset="0"/>
              <a:ea typeface="+mn-ea"/>
              <a:cs typeface="+mn-cs"/>
            </a:endParaRPr>
          </a:p>
        </p:txBody>
      </p:sp>
      <p:pic>
        <p:nvPicPr>
          <p:cNvPr id="5" name="Marcador de contenido 5">
            <a:extLst>
              <a:ext uri="{FF2B5EF4-FFF2-40B4-BE49-F238E27FC236}">
                <a16:creationId xmlns:a16="http://schemas.microsoft.com/office/drawing/2014/main" id="{6B714EEE-BD56-4D1C-91A9-4181AD94845C}"/>
              </a:ext>
            </a:extLst>
          </p:cNvPr>
          <p:cNvPicPr>
            <a:picLocks/>
          </p:cNvPicPr>
          <p:nvPr/>
        </p:nvPicPr>
        <p:blipFill rotWithShape="1">
          <a:blip r:embed="rId3" cstate="print">
            <a:extLst>
              <a:ext uri="{28A0092B-C50C-407E-A947-70E740481C1C}">
                <a14:useLocalDpi xmlns:a14="http://schemas.microsoft.com/office/drawing/2010/main" val="0"/>
              </a:ext>
            </a:extLst>
          </a:blip>
          <a:srcRect l="4119"/>
          <a:stretch/>
        </p:blipFill>
        <p:spPr bwMode="auto">
          <a:xfrm>
            <a:off x="734342" y="2011557"/>
            <a:ext cx="4230847" cy="2834886"/>
          </a:xfrm>
          <a:prstGeom prst="rect">
            <a:avLst/>
          </a:prstGeom>
          <a:noFill/>
          <a:ln w="57150">
            <a:solidFill>
              <a:schemeClr val="tx1">
                <a:lumMod val="50000"/>
                <a:lumOff val="50000"/>
              </a:schemeClr>
            </a:solidFill>
          </a:ln>
        </p:spPr>
      </p:pic>
      <p:pic>
        <p:nvPicPr>
          <p:cNvPr id="6" name="Marcador de contenido 6">
            <a:extLst>
              <a:ext uri="{FF2B5EF4-FFF2-40B4-BE49-F238E27FC236}">
                <a16:creationId xmlns:a16="http://schemas.microsoft.com/office/drawing/2014/main" id="{A973F0A2-98CF-4EBC-B8CF-C3DCBCC72DA6}"/>
              </a:ext>
            </a:extLst>
          </p:cNvPr>
          <p:cNvPicPr>
            <a:picLocks/>
          </p:cNvPicPr>
          <p:nvPr/>
        </p:nvPicPr>
        <p:blipFill rotWithShape="1">
          <a:blip r:embed="rId4" cstate="print">
            <a:extLst>
              <a:ext uri="{28A0092B-C50C-407E-A947-70E740481C1C}">
                <a14:useLocalDpi xmlns:a14="http://schemas.microsoft.com/office/drawing/2010/main" val="0"/>
              </a:ext>
            </a:extLst>
          </a:blip>
          <a:srcRect r="20368"/>
          <a:stretch/>
        </p:blipFill>
        <p:spPr bwMode="auto">
          <a:xfrm>
            <a:off x="5592661" y="1982600"/>
            <a:ext cx="4230847" cy="2863843"/>
          </a:xfrm>
          <a:prstGeom prst="rect">
            <a:avLst/>
          </a:prstGeom>
          <a:noFill/>
          <a:ln w="57150">
            <a:solidFill>
              <a:schemeClr val="tx1">
                <a:lumMod val="50000"/>
                <a:lumOff val="50000"/>
              </a:schemeClr>
            </a:solidFill>
          </a:ln>
        </p:spPr>
      </p:pic>
      <p:sp>
        <p:nvSpPr>
          <p:cNvPr id="7" name="CuadroTexto 6">
            <a:extLst>
              <a:ext uri="{FF2B5EF4-FFF2-40B4-BE49-F238E27FC236}">
                <a16:creationId xmlns:a16="http://schemas.microsoft.com/office/drawing/2014/main" id="{CB7BF244-B827-4914-93FC-58E79D1DD6B1}"/>
              </a:ext>
            </a:extLst>
          </p:cNvPr>
          <p:cNvSpPr txBox="1"/>
          <p:nvPr/>
        </p:nvSpPr>
        <p:spPr>
          <a:xfrm>
            <a:off x="2185244" y="4995310"/>
            <a:ext cx="1025794" cy="369332"/>
          </a:xfrm>
          <a:prstGeom prst="rect">
            <a:avLst/>
          </a:prstGeom>
          <a:noFill/>
        </p:spPr>
        <p:txBody>
          <a:bodyPr wrap="square">
            <a:spAutoFit/>
          </a:bodyPr>
          <a:lstStyle/>
          <a:p>
            <a:r>
              <a:rPr lang="es-MX" b="1" dirty="0">
                <a:solidFill>
                  <a:srgbClr val="002060"/>
                </a:solidFill>
                <a:latin typeface="Century Gothic" panose="020B0502020202020204" pitchFamily="34" charset="0"/>
              </a:rPr>
              <a:t>ANTES</a:t>
            </a:r>
            <a:r>
              <a:rPr lang="es-MX" sz="1800" b="1" dirty="0">
                <a:latin typeface="Century Gothic" panose="020B0502020202020204" pitchFamily="34" charset="0"/>
              </a:rPr>
              <a:t> </a:t>
            </a:r>
            <a:endParaRPr lang="es-SV" dirty="0"/>
          </a:p>
        </p:txBody>
      </p:sp>
      <p:sp>
        <p:nvSpPr>
          <p:cNvPr id="8" name="CuadroTexto 7">
            <a:extLst>
              <a:ext uri="{FF2B5EF4-FFF2-40B4-BE49-F238E27FC236}">
                <a16:creationId xmlns:a16="http://schemas.microsoft.com/office/drawing/2014/main" id="{2F99767C-A816-41A3-8BAA-91ED54140044}"/>
              </a:ext>
            </a:extLst>
          </p:cNvPr>
          <p:cNvSpPr txBox="1"/>
          <p:nvPr/>
        </p:nvSpPr>
        <p:spPr>
          <a:xfrm>
            <a:off x="7264665" y="4896963"/>
            <a:ext cx="1171665" cy="369332"/>
          </a:xfrm>
          <a:prstGeom prst="rect">
            <a:avLst/>
          </a:prstGeom>
          <a:noFill/>
        </p:spPr>
        <p:txBody>
          <a:bodyPr wrap="square">
            <a:spAutoFit/>
          </a:bodyPr>
          <a:lstStyle/>
          <a:p>
            <a:r>
              <a:rPr lang="es-MX" b="1" dirty="0">
                <a:solidFill>
                  <a:srgbClr val="002060"/>
                </a:solidFill>
                <a:latin typeface="Century Gothic" panose="020B0502020202020204" pitchFamily="34" charset="0"/>
              </a:rPr>
              <a:t>DESPUES </a:t>
            </a:r>
            <a:endParaRPr lang="es-SV" b="1" dirty="0">
              <a:solidFill>
                <a:srgbClr val="002060"/>
              </a:solidFill>
              <a:latin typeface="Century Gothic" panose="020B0502020202020204" pitchFamily="34" charset="0"/>
            </a:endParaRPr>
          </a:p>
        </p:txBody>
      </p:sp>
      <p:sp>
        <p:nvSpPr>
          <p:cNvPr id="9" name="Marcador de contenido 3">
            <a:extLst>
              <a:ext uri="{FF2B5EF4-FFF2-40B4-BE49-F238E27FC236}">
                <a16:creationId xmlns:a16="http://schemas.microsoft.com/office/drawing/2014/main" id="{EEA3228A-1B2D-4404-BC4E-3B603D166DC6}"/>
              </a:ext>
            </a:extLst>
          </p:cNvPr>
          <p:cNvSpPr txBox="1">
            <a:spLocks/>
          </p:cNvSpPr>
          <p:nvPr/>
        </p:nvSpPr>
        <p:spPr>
          <a:xfrm>
            <a:off x="3683243" y="5081629"/>
            <a:ext cx="4865268" cy="14627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1800" b="1" dirty="0">
                <a:solidFill>
                  <a:srgbClr val="002060"/>
                </a:solidFill>
                <a:latin typeface="Century Gothic" panose="020B0502020202020204" pitchFamily="34" charset="0"/>
              </a:rPr>
              <a:t>MONTO:</a:t>
            </a:r>
            <a:r>
              <a:rPr lang="es-SV" sz="1800" b="1" dirty="0">
                <a:solidFill>
                  <a:srgbClr val="002060"/>
                </a:solidFill>
                <a:latin typeface="Century Gothic" panose="020B0502020202020204" pitchFamily="34" charset="0"/>
              </a:rPr>
              <a:t> $4,326.50</a:t>
            </a:r>
          </a:p>
          <a:p>
            <a:r>
              <a:rPr lang="es-SV" sz="1800" b="1" dirty="0">
                <a:solidFill>
                  <a:srgbClr val="002060"/>
                </a:solidFill>
                <a:latin typeface="Century Gothic" panose="020B0502020202020204" pitchFamily="34" charset="0"/>
              </a:rPr>
              <a:t>LIBRE DISPONIBILIDAD</a:t>
            </a:r>
            <a:endParaRPr lang="es-MX" sz="1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734060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23C786D-C85A-41F6-B406-EB2FC0513563}"/>
              </a:ext>
            </a:extLst>
          </p:cNvPr>
          <p:cNvSpPr txBox="1"/>
          <p:nvPr/>
        </p:nvSpPr>
        <p:spPr>
          <a:xfrm>
            <a:off x="3008243" y="689113"/>
            <a:ext cx="6188766" cy="646331"/>
          </a:xfrm>
          <a:prstGeom prst="rect">
            <a:avLst/>
          </a:prstGeom>
          <a:noFill/>
        </p:spPr>
        <p:txBody>
          <a:bodyPr wrap="square" rtlCol="0">
            <a:spAutoFit/>
          </a:bodyPr>
          <a:lstStyle/>
          <a:p>
            <a:pPr algn="ctr"/>
            <a:r>
              <a:rPr lang="es-SV" sz="3600" b="1" dirty="0">
                <a:solidFill>
                  <a:schemeClr val="bg1"/>
                </a:solidFill>
              </a:rPr>
              <a:t>RENDICIÓN DE CUENTAS </a:t>
            </a:r>
          </a:p>
        </p:txBody>
      </p:sp>
      <p:sp>
        <p:nvSpPr>
          <p:cNvPr id="4" name="Rectangle 2">
            <a:extLst>
              <a:ext uri="{FF2B5EF4-FFF2-40B4-BE49-F238E27FC236}">
                <a16:creationId xmlns:a16="http://schemas.microsoft.com/office/drawing/2014/main" id="{7E1433FA-9C2C-44E0-831B-ECE1BE9AD1E1}"/>
              </a:ext>
            </a:extLst>
          </p:cNvPr>
          <p:cNvSpPr>
            <a:spLocks noChangeArrowheads="1"/>
          </p:cNvSpPr>
          <p:nvPr/>
        </p:nvSpPr>
        <p:spPr bwMode="auto">
          <a:xfrm>
            <a:off x="251791" y="799717"/>
            <a:ext cx="12085983" cy="866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253920" rIns="91440" bIns="25392"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SV" altLang="es-SV" sz="2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a:t>
            </a:r>
            <a:r>
              <a:rPr kumimoji="0" lang="es-SV" altLang="es-SV" sz="2000" b="1" i="0" u="none" strike="noStrike" cap="none" normalizeH="0" baseline="0" dirty="0" bmk="">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ONCEJO MUNICIPAL 2021-2024</a:t>
            </a:r>
            <a:endParaRPr kumimoji="0" lang="es-SV" altLang="es-SV" sz="2000" b="0" i="0" u="none" strike="noStrike" cap="none" normalizeH="0" baseline="0" dirty="0">
              <a:ln>
                <a:noFill/>
              </a:ln>
              <a:solidFill>
                <a:srgbClr val="1F3864"/>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SV" altLang="es-SV" sz="1800" b="0" i="0" u="none" strike="noStrike" cap="none" normalizeH="0" baseline="0" dirty="0">
              <a:ln>
                <a:noFill/>
              </a:ln>
              <a:solidFill>
                <a:schemeClr val="tx1"/>
              </a:solidFill>
              <a:effectLst/>
              <a:latin typeface="Arial" panose="020B0604020202020204" pitchFamily="34" charset="0"/>
            </a:endParaRPr>
          </a:p>
        </p:txBody>
      </p:sp>
      <p:pic>
        <p:nvPicPr>
          <p:cNvPr id="2049" name="Imagen 4777">
            <a:extLst>
              <a:ext uri="{FF2B5EF4-FFF2-40B4-BE49-F238E27FC236}">
                <a16:creationId xmlns:a16="http://schemas.microsoft.com/office/drawing/2014/main" id="{CCCFA9A4-7E99-41AB-9D79-E1DD2022844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1686" y="1446048"/>
            <a:ext cx="8786191" cy="45199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3B5131B4-C91D-4937-9038-75D4FEB45468}"/>
              </a:ext>
            </a:extLst>
          </p:cNvPr>
          <p:cNvSpPr>
            <a:spLocks noChangeArrowheads="1"/>
          </p:cNvSpPr>
          <p:nvPr/>
        </p:nvSpPr>
        <p:spPr bwMode="auto">
          <a:xfrm>
            <a:off x="0" y="457200"/>
            <a:ext cx="1208598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SV"/>
          </a:p>
        </p:txBody>
      </p:sp>
      <p:pic>
        <p:nvPicPr>
          <p:cNvPr id="7" name="Imagen 6">
            <a:extLst>
              <a:ext uri="{FF2B5EF4-FFF2-40B4-BE49-F238E27FC236}">
                <a16:creationId xmlns:a16="http://schemas.microsoft.com/office/drawing/2014/main" id="{A0F40DC0-F606-4969-B096-49D3F02BFFC4}"/>
              </a:ext>
            </a:extLst>
          </p:cNvPr>
          <p:cNvPicPr>
            <a:picLocks noChangeAspect="1"/>
          </p:cNvPicPr>
          <p:nvPr/>
        </p:nvPicPr>
        <p:blipFill rotWithShape="1">
          <a:blip r:embed="rId3">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8" name="Imagen 7">
            <a:extLst>
              <a:ext uri="{FF2B5EF4-FFF2-40B4-BE49-F238E27FC236}">
                <a16:creationId xmlns:a16="http://schemas.microsoft.com/office/drawing/2014/main" id="{CFEEF6E4-98F3-4938-9AC8-F07557BC5B67}"/>
              </a:ext>
            </a:extLst>
          </p:cNvPr>
          <p:cNvPicPr>
            <a:picLocks noChangeAspect="1"/>
          </p:cNvPicPr>
          <p:nvPr/>
        </p:nvPicPr>
        <p:blipFill rotWithShape="1">
          <a:blip r:embed="rId3">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Tree>
    <p:extLst>
      <p:ext uri="{BB962C8B-B14F-4D97-AF65-F5344CB8AC3E}">
        <p14:creationId xmlns:p14="http://schemas.microsoft.com/office/powerpoint/2010/main" val="1904820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1BE6511-B0BF-4519-92A6-F28D33ACD346}"/>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18C9CE2A-E5DA-4727-BAE7-CE5CE15FD329}"/>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4" name="Título 1">
            <a:extLst>
              <a:ext uri="{FF2B5EF4-FFF2-40B4-BE49-F238E27FC236}">
                <a16:creationId xmlns:a16="http://schemas.microsoft.com/office/drawing/2014/main" id="{FF606D4B-9F42-4F82-9950-A75E79B20A46}"/>
              </a:ext>
            </a:extLst>
          </p:cNvPr>
          <p:cNvSpPr txBox="1">
            <a:spLocks/>
          </p:cNvSpPr>
          <p:nvPr/>
        </p:nvSpPr>
        <p:spPr>
          <a:xfrm>
            <a:off x="728870" y="1104104"/>
            <a:ext cx="10389704" cy="79095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MX" sz="1600" b="1" dirty="0">
                <a:solidFill>
                  <a:srgbClr val="002060"/>
                </a:solidFill>
                <a:latin typeface="Arial" panose="020B0604020202020204" pitchFamily="34" charset="0"/>
                <a:ea typeface="+mn-ea"/>
                <a:cs typeface="Arial" panose="020B0604020202020204" pitchFamily="34" charset="0"/>
              </a:rPr>
              <a:t>CAMBIO DE CUBIERTA DE TECHO Y CIELO FALSO EN INSTALACIONES DE LA ALCALDIA MUNICIPAL DE SAN MARTIN, DISTRITO ALTAVISTA, MUNICIPIO DE SAN MARTIN, DEPARTAMENTO DE SAN SALVADOR.</a:t>
            </a:r>
            <a:endParaRPr lang="es-SV" sz="1600" b="1" dirty="0">
              <a:solidFill>
                <a:srgbClr val="002060"/>
              </a:solidFill>
              <a:latin typeface="Arial" panose="020B0604020202020204" pitchFamily="34" charset="0"/>
              <a:ea typeface="+mn-ea"/>
              <a:cs typeface="Arial" panose="020B0604020202020204" pitchFamily="34" charset="0"/>
            </a:endParaRPr>
          </a:p>
        </p:txBody>
      </p:sp>
      <p:pic>
        <p:nvPicPr>
          <p:cNvPr id="5" name="Imagen 4">
            <a:extLst>
              <a:ext uri="{FF2B5EF4-FFF2-40B4-BE49-F238E27FC236}">
                <a16:creationId xmlns:a16="http://schemas.microsoft.com/office/drawing/2014/main" id="{6E12327D-8B9C-43CD-85C1-14A6AFE0698C}"/>
              </a:ext>
            </a:extLst>
          </p:cNvPr>
          <p:cNvPicPr>
            <a:picLocks noChangeAspect="1"/>
          </p:cNvPicPr>
          <p:nvPr/>
        </p:nvPicPr>
        <p:blipFill>
          <a:blip r:embed="rId3"/>
          <a:stretch>
            <a:fillRect/>
          </a:stretch>
        </p:blipFill>
        <p:spPr>
          <a:xfrm>
            <a:off x="728870" y="2093844"/>
            <a:ext cx="2425147" cy="1563756"/>
          </a:xfrm>
          <a:prstGeom prst="rect">
            <a:avLst/>
          </a:prstGeom>
          <a:ln w="38100">
            <a:solidFill>
              <a:schemeClr val="tx1">
                <a:lumMod val="50000"/>
                <a:lumOff val="50000"/>
              </a:schemeClr>
            </a:solidFill>
          </a:ln>
        </p:spPr>
      </p:pic>
      <p:pic>
        <p:nvPicPr>
          <p:cNvPr id="6" name="Marcador de contenido 9">
            <a:extLst>
              <a:ext uri="{FF2B5EF4-FFF2-40B4-BE49-F238E27FC236}">
                <a16:creationId xmlns:a16="http://schemas.microsoft.com/office/drawing/2014/main" id="{699B04C4-3AEA-4160-BAC3-CF792C6F6176}"/>
              </a:ext>
            </a:extLst>
          </p:cNvPr>
          <p:cNvPicPr>
            <a:picLocks noChangeAspect="1"/>
          </p:cNvPicPr>
          <p:nvPr/>
        </p:nvPicPr>
        <p:blipFill>
          <a:blip r:embed="rId4"/>
          <a:stretch>
            <a:fillRect/>
          </a:stretch>
        </p:blipFill>
        <p:spPr>
          <a:xfrm>
            <a:off x="3487555" y="2093845"/>
            <a:ext cx="2425148" cy="1563756"/>
          </a:xfrm>
          <a:prstGeom prst="rect">
            <a:avLst/>
          </a:prstGeom>
          <a:ln w="38100">
            <a:solidFill>
              <a:schemeClr val="tx1">
                <a:lumMod val="50000"/>
                <a:lumOff val="50000"/>
              </a:schemeClr>
            </a:solidFill>
          </a:ln>
        </p:spPr>
      </p:pic>
      <p:pic>
        <p:nvPicPr>
          <p:cNvPr id="7" name="Imagen 6">
            <a:extLst>
              <a:ext uri="{FF2B5EF4-FFF2-40B4-BE49-F238E27FC236}">
                <a16:creationId xmlns:a16="http://schemas.microsoft.com/office/drawing/2014/main" id="{68059583-E381-4866-BBCC-BCA9EE38B4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040900"/>
            <a:ext cx="2425147" cy="1669644"/>
          </a:xfrm>
          <a:prstGeom prst="rect">
            <a:avLst/>
          </a:prstGeom>
        </p:spPr>
      </p:pic>
      <p:pic>
        <p:nvPicPr>
          <p:cNvPr id="8" name="Imagen 7">
            <a:extLst>
              <a:ext uri="{FF2B5EF4-FFF2-40B4-BE49-F238E27FC236}">
                <a16:creationId xmlns:a16="http://schemas.microsoft.com/office/drawing/2014/main" id="{BD921C80-56FF-4A3E-BBC2-B099118679DD}"/>
              </a:ext>
            </a:extLst>
          </p:cNvPr>
          <p:cNvPicPr>
            <a:picLocks noChangeAspect="1"/>
          </p:cNvPicPr>
          <p:nvPr/>
        </p:nvPicPr>
        <p:blipFill>
          <a:blip r:embed="rId6"/>
          <a:stretch>
            <a:fillRect/>
          </a:stretch>
        </p:blipFill>
        <p:spPr>
          <a:xfrm>
            <a:off x="728870" y="3846927"/>
            <a:ext cx="4439478" cy="1887466"/>
          </a:xfrm>
          <a:prstGeom prst="rect">
            <a:avLst/>
          </a:prstGeom>
          <a:ln w="38100">
            <a:solidFill>
              <a:schemeClr val="tx1">
                <a:lumMod val="50000"/>
                <a:lumOff val="50000"/>
              </a:schemeClr>
            </a:solidFill>
          </a:ln>
        </p:spPr>
      </p:pic>
      <p:pic>
        <p:nvPicPr>
          <p:cNvPr id="9" name="Imagen 8">
            <a:extLst>
              <a:ext uri="{FF2B5EF4-FFF2-40B4-BE49-F238E27FC236}">
                <a16:creationId xmlns:a16="http://schemas.microsoft.com/office/drawing/2014/main" id="{1C9EE43B-E2AF-42B6-914E-37C2C09650C5}"/>
              </a:ext>
            </a:extLst>
          </p:cNvPr>
          <p:cNvPicPr>
            <a:picLocks noChangeAspect="1"/>
          </p:cNvPicPr>
          <p:nvPr/>
        </p:nvPicPr>
        <p:blipFill rotWithShape="1">
          <a:blip r:embed="rId7"/>
          <a:srcRect l="16679" t="11179" r="1814" b="3735"/>
          <a:stretch/>
        </p:blipFill>
        <p:spPr>
          <a:xfrm>
            <a:off x="5371018" y="3830161"/>
            <a:ext cx="3150130" cy="1923735"/>
          </a:xfrm>
          <a:prstGeom prst="rect">
            <a:avLst/>
          </a:prstGeom>
          <a:ln w="38100">
            <a:solidFill>
              <a:schemeClr val="tx1">
                <a:lumMod val="50000"/>
                <a:lumOff val="50000"/>
              </a:schemeClr>
            </a:solidFill>
          </a:ln>
        </p:spPr>
      </p:pic>
      <p:sp>
        <p:nvSpPr>
          <p:cNvPr id="10" name="Marcador de contenido 3">
            <a:extLst>
              <a:ext uri="{FF2B5EF4-FFF2-40B4-BE49-F238E27FC236}">
                <a16:creationId xmlns:a16="http://schemas.microsoft.com/office/drawing/2014/main" id="{9AC43647-9D21-4025-916F-D7A6D95F0575}"/>
              </a:ext>
            </a:extLst>
          </p:cNvPr>
          <p:cNvSpPr txBox="1">
            <a:spLocks/>
          </p:cNvSpPr>
          <p:nvPr/>
        </p:nvSpPr>
        <p:spPr>
          <a:xfrm>
            <a:off x="8306795" y="3327881"/>
            <a:ext cx="3156335" cy="14627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1800" b="1" dirty="0">
                <a:solidFill>
                  <a:srgbClr val="002060"/>
                </a:solidFill>
                <a:latin typeface="Arial" panose="020B0604020202020204" pitchFamily="34" charset="0"/>
                <a:cs typeface="Arial" panose="020B0604020202020204" pitchFamily="34" charset="0"/>
              </a:rPr>
              <a:t>MONTO:</a:t>
            </a:r>
            <a:r>
              <a:rPr lang="es-SV" sz="1800" b="1" dirty="0">
                <a:solidFill>
                  <a:srgbClr val="002060"/>
                </a:solidFill>
                <a:latin typeface="Arial" panose="020B0604020202020204" pitchFamily="34" charset="0"/>
                <a:cs typeface="Arial" panose="020B0604020202020204" pitchFamily="34" charset="0"/>
              </a:rPr>
              <a:t> $19,941.31</a:t>
            </a:r>
          </a:p>
          <a:p>
            <a:pPr marL="0" indent="0" algn="ctr">
              <a:buNone/>
            </a:pPr>
            <a:r>
              <a:rPr lang="es-SV" sz="1800" b="1" dirty="0">
                <a:solidFill>
                  <a:srgbClr val="002060"/>
                </a:solidFill>
                <a:latin typeface="Arial" panose="020B0604020202020204" pitchFamily="34" charset="0"/>
                <a:cs typeface="Arial" panose="020B0604020202020204" pitchFamily="34" charset="0"/>
              </a:rPr>
              <a:t>  FONDO COMUN</a:t>
            </a:r>
            <a:endParaRPr lang="es-MX" sz="18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763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4008C4F-EF8F-4CB0-BC7B-2432AD64754C}"/>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B8A7B3C5-FAF3-42EA-AA30-AFDF12AF4C20}"/>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4" name="CuadroTexto 3">
            <a:extLst>
              <a:ext uri="{FF2B5EF4-FFF2-40B4-BE49-F238E27FC236}">
                <a16:creationId xmlns:a16="http://schemas.microsoft.com/office/drawing/2014/main" id="{50E1ADB9-0D61-4F8F-A9F1-FF7E2183D26C}"/>
              </a:ext>
            </a:extLst>
          </p:cNvPr>
          <p:cNvSpPr txBox="1"/>
          <p:nvPr/>
        </p:nvSpPr>
        <p:spPr>
          <a:xfrm>
            <a:off x="2313014" y="1037843"/>
            <a:ext cx="7798395" cy="400110"/>
          </a:xfrm>
          <a:prstGeom prst="rect">
            <a:avLst/>
          </a:prstGeom>
          <a:noFill/>
        </p:spPr>
        <p:txBody>
          <a:bodyPr wrap="square" rtlCol="0">
            <a:spAutoFit/>
          </a:bodyPr>
          <a:lstStyle/>
          <a:p>
            <a:r>
              <a:rPr lang="es-SV" sz="2000" b="1" dirty="0">
                <a:solidFill>
                  <a:srgbClr val="002060"/>
                </a:solidFill>
                <a:latin typeface="Century Gothic" panose="020B0502020202020204" pitchFamily="34" charset="0"/>
              </a:rPr>
              <a:t>RENDICIÓN DE CUENTAS GERENCIA DE SERVICIOS GENERALES </a:t>
            </a:r>
          </a:p>
        </p:txBody>
      </p:sp>
      <p:sp>
        <p:nvSpPr>
          <p:cNvPr id="6" name="CuadroTexto 5">
            <a:extLst>
              <a:ext uri="{FF2B5EF4-FFF2-40B4-BE49-F238E27FC236}">
                <a16:creationId xmlns:a16="http://schemas.microsoft.com/office/drawing/2014/main" id="{E780048D-6E44-4D27-841C-0169BAB7CCFC}"/>
              </a:ext>
            </a:extLst>
          </p:cNvPr>
          <p:cNvSpPr txBox="1"/>
          <p:nvPr/>
        </p:nvSpPr>
        <p:spPr>
          <a:xfrm>
            <a:off x="715617" y="1570475"/>
            <a:ext cx="10760765" cy="1169551"/>
          </a:xfrm>
          <a:prstGeom prst="rect">
            <a:avLst/>
          </a:prstGeom>
          <a:noFill/>
        </p:spPr>
        <p:txBody>
          <a:bodyPr wrap="square">
            <a:spAutoFit/>
          </a:bodyPr>
          <a:lstStyle/>
          <a:p>
            <a:pPr algn="just"/>
            <a:r>
              <a:rPr lang="es-ES" sz="1400" b="1" dirty="0">
                <a:solidFill>
                  <a:srgbClr val="002060"/>
                </a:solidFill>
                <a:latin typeface="Century Gothic" panose="020B0502020202020204" pitchFamily="34" charset="0"/>
                <a:ea typeface="+mn-ea"/>
                <a:cs typeface="+mn-cs"/>
              </a:rPr>
              <a:t>Durante el año 2022 La Gerencia de servicios Generales ejecuto sus acciones de acuerdo  a su plan operativo y presupuesto  establecido,  dicha gerencia contribuye  con el adecuado  funcionamiento de sus recursos tanto (humano, maquinaria pesada , camiones y flota vehicular estos servicios  representan </a:t>
            </a:r>
            <a:r>
              <a:rPr lang="es-SV" sz="1400" b="1" dirty="0">
                <a:solidFill>
                  <a:srgbClr val="002060"/>
                </a:solidFill>
                <a:latin typeface="Century Gothic" panose="020B0502020202020204" pitchFamily="34" charset="0"/>
              </a:rPr>
              <a:t>una inversión mensual , en gastos de funcionamiento y mantenimiento  para la comuna tales como:</a:t>
            </a:r>
            <a:br>
              <a:rPr lang="es-SV" sz="1400" b="1" dirty="0">
                <a:solidFill>
                  <a:srgbClr val="002060"/>
                </a:solidFill>
                <a:latin typeface="Century Gothic" panose="020B0502020202020204" pitchFamily="34" charset="0"/>
              </a:rPr>
            </a:br>
            <a:endParaRPr lang="es-SV" sz="1400" dirty="0"/>
          </a:p>
        </p:txBody>
      </p:sp>
      <p:sp>
        <p:nvSpPr>
          <p:cNvPr id="7" name="Título 1">
            <a:extLst>
              <a:ext uri="{FF2B5EF4-FFF2-40B4-BE49-F238E27FC236}">
                <a16:creationId xmlns:a16="http://schemas.microsoft.com/office/drawing/2014/main" id="{BB93B185-56D1-4349-8FC5-AE476459E001}"/>
              </a:ext>
            </a:extLst>
          </p:cNvPr>
          <p:cNvSpPr txBox="1">
            <a:spLocks/>
          </p:cNvSpPr>
          <p:nvPr/>
        </p:nvSpPr>
        <p:spPr>
          <a:xfrm>
            <a:off x="715616" y="2258661"/>
            <a:ext cx="10880035" cy="260081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br>
              <a:rPr lang="es-ES" sz="1400" b="1" dirty="0">
                <a:latin typeface="Arial" panose="020B0604020202020204" pitchFamily="34" charset="0"/>
                <a:cs typeface="Arial" panose="020B0604020202020204" pitchFamily="34" charset="0"/>
              </a:rPr>
            </a:br>
            <a:r>
              <a:rPr lang="es-ES" sz="1400" b="1" dirty="0">
                <a:solidFill>
                  <a:srgbClr val="002060"/>
                </a:solidFill>
                <a:latin typeface="Arial" panose="020B0604020202020204" pitchFamily="34" charset="0"/>
                <a:ea typeface="+mn-ea"/>
                <a:cs typeface="Arial" panose="020B0604020202020204" pitchFamily="34" charset="0"/>
              </a:rPr>
              <a:t>Durante el año 2022 La Gerencia de servicios Generales ejecuto sus acciones de acuerdo  a su plan operativo y presupuesto  establecido,  dicha gerencia contribuye  con el adecuado  funcionamiento de sus recursos tanto (humano, maquinaria pesada , camiones y flota vehicular estos servicios  representan </a:t>
            </a:r>
            <a:r>
              <a:rPr lang="es-SV" sz="1400" b="1" dirty="0">
                <a:solidFill>
                  <a:srgbClr val="002060"/>
                </a:solidFill>
                <a:latin typeface="Arial" panose="020B0604020202020204" pitchFamily="34" charset="0"/>
                <a:cs typeface="Arial" panose="020B0604020202020204" pitchFamily="34" charset="0"/>
              </a:rPr>
              <a:t>una inversión mensual , en gastos de funcionamiento y mantenimiento  para la comuna tales como:</a:t>
            </a:r>
            <a:br>
              <a:rPr lang="es-SV" sz="1400" b="1" dirty="0">
                <a:solidFill>
                  <a:srgbClr val="002060"/>
                </a:solidFill>
                <a:latin typeface="Arial" panose="020B0604020202020204" pitchFamily="34" charset="0"/>
                <a:cs typeface="Arial" panose="020B0604020202020204" pitchFamily="34" charset="0"/>
              </a:rPr>
            </a:br>
            <a:br>
              <a:rPr lang="es-SV" sz="1400" b="1" dirty="0">
                <a:solidFill>
                  <a:srgbClr val="002060"/>
                </a:solidFill>
                <a:latin typeface="Arial" panose="020B0604020202020204" pitchFamily="34" charset="0"/>
                <a:cs typeface="Arial" panose="020B0604020202020204" pitchFamily="34" charset="0"/>
              </a:rPr>
            </a:br>
            <a:r>
              <a:rPr lang="es-SV" sz="1400" b="1" dirty="0">
                <a:solidFill>
                  <a:srgbClr val="002060"/>
                </a:solidFill>
                <a:latin typeface="Arial" panose="020B0604020202020204" pitchFamily="34" charset="0"/>
                <a:cs typeface="Arial" panose="020B0604020202020204" pitchFamily="34" charset="0"/>
              </a:rPr>
              <a:t>SERVICIOS DOMICILIARES:</a:t>
            </a:r>
            <a:br>
              <a:rPr lang="es-SV" sz="1400" b="1" dirty="0">
                <a:solidFill>
                  <a:srgbClr val="002060"/>
                </a:solidFill>
                <a:latin typeface="Arial" panose="020B0604020202020204" pitchFamily="34" charset="0"/>
                <a:cs typeface="Arial" panose="020B0604020202020204" pitchFamily="34" charset="0"/>
              </a:rPr>
            </a:br>
            <a:r>
              <a:rPr lang="es-SV" sz="1400" b="1" dirty="0">
                <a:solidFill>
                  <a:srgbClr val="002060"/>
                </a:solidFill>
                <a:latin typeface="Arial" panose="020B0604020202020204" pitchFamily="34" charset="0"/>
                <a:cs typeface="Arial" panose="020B0604020202020204" pitchFamily="34" charset="0"/>
              </a:rPr>
              <a:t>Alumbrado público</a:t>
            </a:r>
            <a:br>
              <a:rPr lang="es-SV" sz="1400" b="1" dirty="0">
                <a:solidFill>
                  <a:srgbClr val="002060"/>
                </a:solidFill>
                <a:latin typeface="Arial" panose="020B0604020202020204" pitchFamily="34" charset="0"/>
                <a:cs typeface="Arial" panose="020B0604020202020204" pitchFamily="34" charset="0"/>
              </a:rPr>
            </a:br>
            <a:r>
              <a:rPr lang="es-SV" sz="1400" b="1" dirty="0">
                <a:solidFill>
                  <a:srgbClr val="002060"/>
                </a:solidFill>
                <a:latin typeface="Arial" panose="020B0604020202020204" pitchFamily="34" charset="0"/>
                <a:cs typeface="Arial" panose="020B0604020202020204" pitchFamily="34" charset="0"/>
              </a:rPr>
              <a:t>Recolección de desechos solidos</a:t>
            </a:r>
            <a:br>
              <a:rPr lang="es-SV" sz="1400" b="1" dirty="0">
                <a:solidFill>
                  <a:srgbClr val="002060"/>
                </a:solidFill>
                <a:latin typeface="Arial" panose="020B0604020202020204" pitchFamily="34" charset="0"/>
                <a:cs typeface="Arial" panose="020B0604020202020204" pitchFamily="34" charset="0"/>
              </a:rPr>
            </a:br>
            <a:r>
              <a:rPr lang="es-SV" sz="1400" b="1" dirty="0">
                <a:solidFill>
                  <a:srgbClr val="002060"/>
                </a:solidFill>
                <a:latin typeface="Arial" panose="020B0604020202020204" pitchFamily="34" charset="0"/>
                <a:cs typeface="Arial" panose="020B0604020202020204" pitchFamily="34" charset="0"/>
              </a:rPr>
              <a:t>Poda de árboles </a:t>
            </a:r>
            <a:br>
              <a:rPr lang="es-SV" sz="1400" b="1" dirty="0">
                <a:solidFill>
                  <a:srgbClr val="002060"/>
                </a:solidFill>
                <a:latin typeface="Arial" panose="020B0604020202020204" pitchFamily="34" charset="0"/>
                <a:cs typeface="Arial" panose="020B0604020202020204" pitchFamily="34" charset="0"/>
              </a:rPr>
            </a:br>
            <a:r>
              <a:rPr lang="es-SV" sz="1400" b="1" dirty="0">
                <a:solidFill>
                  <a:srgbClr val="002060"/>
                </a:solidFill>
                <a:latin typeface="Arial" panose="020B0604020202020204" pitchFamily="34" charset="0"/>
                <a:cs typeface="Arial" panose="020B0604020202020204" pitchFamily="34" charset="0"/>
              </a:rPr>
              <a:t>Barrido de calles en algunos sectores.</a:t>
            </a:r>
            <a:br>
              <a:rPr lang="es-SV" sz="1400" b="1" dirty="0">
                <a:solidFill>
                  <a:srgbClr val="002060"/>
                </a:solidFill>
                <a:latin typeface="Arial" panose="020B0604020202020204" pitchFamily="34" charset="0"/>
                <a:cs typeface="Arial" panose="020B0604020202020204" pitchFamily="34" charset="0"/>
              </a:rPr>
            </a:br>
            <a:r>
              <a:rPr lang="es-SV" sz="1400" b="1" dirty="0">
                <a:solidFill>
                  <a:srgbClr val="002060"/>
                </a:solidFill>
                <a:latin typeface="Arial" panose="020B0604020202020204" pitchFamily="34" charset="0"/>
                <a:cs typeface="Arial" panose="020B0604020202020204" pitchFamily="34" charset="0"/>
              </a:rPr>
              <a:t>Intervenciones de mantenimiento de acera, parques, calles principales, iglesias, escuelas</a:t>
            </a:r>
            <a:br>
              <a:rPr lang="es-SV" sz="1400" b="1" dirty="0">
                <a:solidFill>
                  <a:srgbClr val="002060"/>
                </a:solidFill>
                <a:latin typeface="Arial" panose="020B0604020202020204" pitchFamily="34" charset="0"/>
                <a:cs typeface="Arial" panose="020B0604020202020204" pitchFamily="34" charset="0"/>
              </a:rPr>
            </a:br>
            <a:br>
              <a:rPr lang="es-ES" sz="1400" b="1" dirty="0">
                <a:solidFill>
                  <a:srgbClr val="002060"/>
                </a:solidFill>
                <a:latin typeface="Arial" panose="020B0604020202020204" pitchFamily="34" charset="0"/>
                <a:ea typeface="+mn-ea"/>
                <a:cs typeface="Arial" panose="020B0604020202020204" pitchFamily="34" charset="0"/>
              </a:rPr>
            </a:br>
            <a:br>
              <a:rPr lang="es-ES" sz="1400" b="1" dirty="0">
                <a:solidFill>
                  <a:srgbClr val="002060"/>
                </a:solidFill>
                <a:latin typeface="Arial" panose="020B0604020202020204" pitchFamily="34" charset="0"/>
                <a:ea typeface="+mn-ea"/>
                <a:cs typeface="Arial" panose="020B0604020202020204" pitchFamily="34" charset="0"/>
              </a:rPr>
            </a:br>
            <a:br>
              <a:rPr lang="es-ES" sz="1400" b="1" dirty="0">
                <a:solidFill>
                  <a:srgbClr val="002060"/>
                </a:solidFill>
                <a:latin typeface="Arial" panose="020B0604020202020204" pitchFamily="34" charset="0"/>
                <a:ea typeface="+mn-ea"/>
                <a:cs typeface="Arial" panose="020B0604020202020204" pitchFamily="34" charset="0"/>
              </a:rPr>
            </a:br>
            <a:br>
              <a:rPr lang="es-ES" sz="1400" b="1" dirty="0">
                <a:solidFill>
                  <a:srgbClr val="002060"/>
                </a:solidFill>
                <a:latin typeface="Arial" panose="020B0604020202020204" pitchFamily="34" charset="0"/>
                <a:ea typeface="+mn-ea"/>
                <a:cs typeface="Arial" panose="020B0604020202020204" pitchFamily="34" charset="0"/>
              </a:rPr>
            </a:br>
            <a:endParaRPr lang="en-US" sz="1400" b="1" dirty="0">
              <a:solidFill>
                <a:srgbClr val="00206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78261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4008C4F-EF8F-4CB0-BC7B-2432AD64754C}"/>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B8A7B3C5-FAF3-42EA-AA30-AFDF12AF4C20}"/>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4" name="CuadroTexto 3">
            <a:extLst>
              <a:ext uri="{FF2B5EF4-FFF2-40B4-BE49-F238E27FC236}">
                <a16:creationId xmlns:a16="http://schemas.microsoft.com/office/drawing/2014/main" id="{C47D05F3-4CEC-4BB4-AF2E-63ED47E75921}"/>
              </a:ext>
            </a:extLst>
          </p:cNvPr>
          <p:cNvSpPr txBox="1"/>
          <p:nvPr/>
        </p:nvSpPr>
        <p:spPr>
          <a:xfrm>
            <a:off x="2127484" y="905321"/>
            <a:ext cx="9659815" cy="400110"/>
          </a:xfrm>
          <a:prstGeom prst="rect">
            <a:avLst/>
          </a:prstGeom>
          <a:noFill/>
        </p:spPr>
        <p:txBody>
          <a:bodyPr wrap="square" rtlCol="0">
            <a:spAutoFit/>
          </a:bodyPr>
          <a:lstStyle/>
          <a:p>
            <a:r>
              <a:rPr lang="es-SV" sz="2000" b="1" dirty="0">
                <a:solidFill>
                  <a:srgbClr val="002060"/>
                </a:solidFill>
                <a:latin typeface="Century Gothic" panose="020B0502020202020204" pitchFamily="34" charset="0"/>
              </a:rPr>
              <a:t>RENDICIÓN DE CUENTAS GERENCIA DE SERVICIOS GENERALES </a:t>
            </a:r>
          </a:p>
        </p:txBody>
      </p:sp>
      <p:graphicFrame>
        <p:nvGraphicFramePr>
          <p:cNvPr id="5" name="Gráfico 4">
            <a:extLst>
              <a:ext uri="{FF2B5EF4-FFF2-40B4-BE49-F238E27FC236}">
                <a16:creationId xmlns:a16="http://schemas.microsoft.com/office/drawing/2014/main" id="{4FBB2A31-39CC-4F5C-A3CF-E8C83306A828}"/>
              </a:ext>
            </a:extLst>
          </p:cNvPr>
          <p:cNvGraphicFramePr>
            <a:graphicFrameLocks/>
          </p:cNvGraphicFramePr>
          <p:nvPr>
            <p:extLst>
              <p:ext uri="{D42A27DB-BD31-4B8C-83A1-F6EECF244321}">
                <p14:modId xmlns:p14="http://schemas.microsoft.com/office/powerpoint/2010/main" val="4038573868"/>
              </p:ext>
            </p:extLst>
          </p:nvPr>
        </p:nvGraphicFramePr>
        <p:xfrm>
          <a:off x="1605485" y="1484244"/>
          <a:ext cx="9116000" cy="41876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53502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4008C4F-EF8F-4CB0-BC7B-2432AD64754C}"/>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B8A7B3C5-FAF3-42EA-AA30-AFDF12AF4C20}"/>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4" name="CuadroTexto 3">
            <a:extLst>
              <a:ext uri="{FF2B5EF4-FFF2-40B4-BE49-F238E27FC236}">
                <a16:creationId xmlns:a16="http://schemas.microsoft.com/office/drawing/2014/main" id="{2CA7B488-AB03-4155-8C93-636B25EBA677}"/>
              </a:ext>
            </a:extLst>
          </p:cNvPr>
          <p:cNvSpPr txBox="1"/>
          <p:nvPr/>
        </p:nvSpPr>
        <p:spPr>
          <a:xfrm>
            <a:off x="2385646" y="905321"/>
            <a:ext cx="7420708" cy="369332"/>
          </a:xfrm>
          <a:prstGeom prst="rect">
            <a:avLst/>
          </a:prstGeom>
          <a:noFill/>
        </p:spPr>
        <p:txBody>
          <a:bodyPr wrap="square">
            <a:spAutoFit/>
          </a:bodyPr>
          <a:lstStyle/>
          <a:p>
            <a:r>
              <a:rPr lang="es-SV" sz="1800" b="1" dirty="0">
                <a:solidFill>
                  <a:srgbClr val="002060"/>
                </a:solidFill>
                <a:latin typeface="Century Gothic" panose="020B0502020202020204" pitchFamily="34" charset="0"/>
              </a:rPr>
              <a:t>RENDICIÓN DE CUENTAS GERENCIA DE SERVICIOS GENERALES </a:t>
            </a:r>
          </a:p>
        </p:txBody>
      </p:sp>
      <p:graphicFrame>
        <p:nvGraphicFramePr>
          <p:cNvPr id="5" name="Gráfico 4">
            <a:extLst>
              <a:ext uri="{FF2B5EF4-FFF2-40B4-BE49-F238E27FC236}">
                <a16:creationId xmlns:a16="http://schemas.microsoft.com/office/drawing/2014/main" id="{4A181E66-B3C8-46AA-BB98-D1DB8873E876}"/>
              </a:ext>
            </a:extLst>
          </p:cNvPr>
          <p:cNvGraphicFramePr>
            <a:graphicFrameLocks/>
          </p:cNvGraphicFramePr>
          <p:nvPr>
            <p:extLst>
              <p:ext uri="{D42A27DB-BD31-4B8C-83A1-F6EECF244321}">
                <p14:modId xmlns:p14="http://schemas.microsoft.com/office/powerpoint/2010/main" val="2217066946"/>
              </p:ext>
            </p:extLst>
          </p:nvPr>
        </p:nvGraphicFramePr>
        <p:xfrm>
          <a:off x="605523" y="1470992"/>
          <a:ext cx="10980954" cy="42105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72918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4008C4F-EF8F-4CB0-BC7B-2432AD64754C}"/>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B8A7B3C5-FAF3-42EA-AA30-AFDF12AF4C20}"/>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4" name="CuadroTexto 3">
            <a:extLst>
              <a:ext uri="{FF2B5EF4-FFF2-40B4-BE49-F238E27FC236}">
                <a16:creationId xmlns:a16="http://schemas.microsoft.com/office/drawing/2014/main" id="{0FB5F2C6-29C7-4287-8E6B-D9165966DD3B}"/>
              </a:ext>
            </a:extLst>
          </p:cNvPr>
          <p:cNvSpPr txBox="1"/>
          <p:nvPr/>
        </p:nvSpPr>
        <p:spPr>
          <a:xfrm>
            <a:off x="2608894" y="905321"/>
            <a:ext cx="7420708" cy="369332"/>
          </a:xfrm>
          <a:prstGeom prst="rect">
            <a:avLst/>
          </a:prstGeom>
          <a:noFill/>
        </p:spPr>
        <p:txBody>
          <a:bodyPr wrap="square">
            <a:spAutoFit/>
          </a:bodyPr>
          <a:lstStyle/>
          <a:p>
            <a:r>
              <a:rPr lang="es-SV" sz="1800" b="1" dirty="0">
                <a:solidFill>
                  <a:srgbClr val="002060"/>
                </a:solidFill>
                <a:latin typeface="Century Gothic" panose="020B0502020202020204" pitchFamily="34" charset="0"/>
              </a:rPr>
              <a:t>RENDICIÓN DE CUENTAS GERENCIA DE SERVICIOS GENERALES </a:t>
            </a:r>
          </a:p>
        </p:txBody>
      </p:sp>
      <p:graphicFrame>
        <p:nvGraphicFramePr>
          <p:cNvPr id="5" name="Gráfico 4">
            <a:extLst>
              <a:ext uri="{FF2B5EF4-FFF2-40B4-BE49-F238E27FC236}">
                <a16:creationId xmlns:a16="http://schemas.microsoft.com/office/drawing/2014/main" id="{E26060B2-A85F-4A4F-A167-30894F414D40}"/>
              </a:ext>
            </a:extLst>
          </p:cNvPr>
          <p:cNvGraphicFramePr>
            <a:graphicFrameLocks/>
          </p:cNvGraphicFramePr>
          <p:nvPr>
            <p:extLst>
              <p:ext uri="{D42A27DB-BD31-4B8C-83A1-F6EECF244321}">
                <p14:modId xmlns:p14="http://schemas.microsoft.com/office/powerpoint/2010/main" val="2813978300"/>
              </p:ext>
            </p:extLst>
          </p:nvPr>
        </p:nvGraphicFramePr>
        <p:xfrm>
          <a:off x="349080" y="1391302"/>
          <a:ext cx="4300904" cy="42052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a:extLst>
              <a:ext uri="{FF2B5EF4-FFF2-40B4-BE49-F238E27FC236}">
                <a16:creationId xmlns:a16="http://schemas.microsoft.com/office/drawing/2014/main" id="{E772DE29-0FEA-49BF-93ED-E2E6F9EADBCE}"/>
              </a:ext>
            </a:extLst>
          </p:cNvPr>
          <p:cNvGraphicFramePr>
            <a:graphicFrameLocks/>
          </p:cNvGraphicFramePr>
          <p:nvPr>
            <p:extLst>
              <p:ext uri="{D42A27DB-BD31-4B8C-83A1-F6EECF244321}">
                <p14:modId xmlns:p14="http://schemas.microsoft.com/office/powerpoint/2010/main" val="1907146509"/>
              </p:ext>
            </p:extLst>
          </p:nvPr>
        </p:nvGraphicFramePr>
        <p:xfrm>
          <a:off x="4649984" y="1417806"/>
          <a:ext cx="7258051" cy="420528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88047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4008C4F-EF8F-4CB0-BC7B-2432AD64754C}"/>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B8A7B3C5-FAF3-42EA-AA30-AFDF12AF4C20}"/>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4" name="CuadroTexto 3">
            <a:extLst>
              <a:ext uri="{FF2B5EF4-FFF2-40B4-BE49-F238E27FC236}">
                <a16:creationId xmlns:a16="http://schemas.microsoft.com/office/drawing/2014/main" id="{F738FA86-1FDE-4B48-885F-F6819514149B}"/>
              </a:ext>
            </a:extLst>
          </p:cNvPr>
          <p:cNvSpPr txBox="1"/>
          <p:nvPr/>
        </p:nvSpPr>
        <p:spPr>
          <a:xfrm>
            <a:off x="1917998" y="1002071"/>
            <a:ext cx="9659815" cy="400110"/>
          </a:xfrm>
          <a:prstGeom prst="rect">
            <a:avLst/>
          </a:prstGeom>
          <a:noFill/>
        </p:spPr>
        <p:txBody>
          <a:bodyPr wrap="square" rtlCol="0">
            <a:spAutoFit/>
          </a:bodyPr>
          <a:lstStyle/>
          <a:p>
            <a:r>
              <a:rPr lang="es-SV" sz="2000" b="1" dirty="0">
                <a:solidFill>
                  <a:srgbClr val="002060"/>
                </a:solidFill>
                <a:latin typeface="Century Gothic" panose="020B0502020202020204" pitchFamily="34" charset="0"/>
              </a:rPr>
              <a:t>RENDICIÓN DE CUENTAS GERENCIA DE SERVICIOS GENERALES </a:t>
            </a:r>
          </a:p>
        </p:txBody>
      </p:sp>
      <p:sp>
        <p:nvSpPr>
          <p:cNvPr id="5" name="CuadroTexto 4">
            <a:extLst>
              <a:ext uri="{FF2B5EF4-FFF2-40B4-BE49-F238E27FC236}">
                <a16:creationId xmlns:a16="http://schemas.microsoft.com/office/drawing/2014/main" id="{5DEEE85C-6915-4F02-A188-A5912B51639C}"/>
              </a:ext>
            </a:extLst>
          </p:cNvPr>
          <p:cNvSpPr txBox="1"/>
          <p:nvPr/>
        </p:nvSpPr>
        <p:spPr>
          <a:xfrm>
            <a:off x="132013" y="1642522"/>
            <a:ext cx="4794738" cy="543162"/>
          </a:xfrm>
          <a:prstGeom prst="rect">
            <a:avLst/>
          </a:prstGeom>
          <a:noFill/>
        </p:spPr>
        <p:txBody>
          <a:bodyPr wrap="square">
            <a:spAutoFit/>
          </a:bodyPr>
          <a:lstStyle/>
          <a:p>
            <a:pPr algn="ctr">
              <a:lnSpc>
                <a:spcPct val="107000"/>
              </a:lnSpc>
              <a:spcAft>
                <a:spcPts val="800"/>
              </a:spcAft>
              <a:tabLst>
                <a:tab pos="467995" algn="l"/>
              </a:tabLst>
            </a:pPr>
            <a:r>
              <a:rPr lang="es-SV" sz="1400" b="1" dirty="0">
                <a:effectLst/>
                <a:latin typeface="Calibri" panose="020F0502020204030204" pitchFamily="34" charset="0"/>
                <a:ea typeface="Calibri" panose="020F0502020204030204" pitchFamily="34" charset="0"/>
                <a:cs typeface="Times New Roman" panose="02020603050405020304" pitchFamily="18" charset="0"/>
              </a:rPr>
              <a:t>EQUIPAMIENTO A PERSONAL DE RECOLECCIÓN Y RECUPERACIÓN DE ESPACIOS PÚBLICOS.</a:t>
            </a:r>
            <a:endParaRPr lang="es-SV" sz="1200" b="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a 5">
            <a:extLst>
              <a:ext uri="{FF2B5EF4-FFF2-40B4-BE49-F238E27FC236}">
                <a16:creationId xmlns:a16="http://schemas.microsoft.com/office/drawing/2014/main" id="{4DD74359-B5CA-438F-BCDF-E68EE42FD920}"/>
              </a:ext>
            </a:extLst>
          </p:cNvPr>
          <p:cNvGraphicFramePr>
            <a:graphicFrameLocks noGrp="1"/>
          </p:cNvGraphicFramePr>
          <p:nvPr>
            <p:extLst>
              <p:ext uri="{D42A27DB-BD31-4B8C-83A1-F6EECF244321}">
                <p14:modId xmlns:p14="http://schemas.microsoft.com/office/powerpoint/2010/main" val="3575885621"/>
              </p:ext>
            </p:extLst>
          </p:nvPr>
        </p:nvGraphicFramePr>
        <p:xfrm>
          <a:off x="240069" y="2185684"/>
          <a:ext cx="4794738" cy="3446489"/>
        </p:xfrm>
        <a:graphic>
          <a:graphicData uri="http://schemas.openxmlformats.org/drawingml/2006/table">
            <a:tbl>
              <a:tblPr firstRow="1" firstCol="1" bandRow="1">
                <a:tableStyleId>{BC89EF96-8CEA-46FF-86C4-4CE0E7609802}</a:tableStyleId>
              </a:tblPr>
              <a:tblGrid>
                <a:gridCol w="3040019">
                  <a:extLst>
                    <a:ext uri="{9D8B030D-6E8A-4147-A177-3AD203B41FA5}">
                      <a16:colId xmlns:a16="http://schemas.microsoft.com/office/drawing/2014/main" val="1009499158"/>
                    </a:ext>
                  </a:extLst>
                </a:gridCol>
                <a:gridCol w="1754719">
                  <a:extLst>
                    <a:ext uri="{9D8B030D-6E8A-4147-A177-3AD203B41FA5}">
                      <a16:colId xmlns:a16="http://schemas.microsoft.com/office/drawing/2014/main" val="3444067448"/>
                    </a:ext>
                  </a:extLst>
                </a:gridCol>
              </a:tblGrid>
              <a:tr h="898280">
                <a:tc>
                  <a:txBody>
                    <a:bodyPr/>
                    <a:lstStyle/>
                    <a:p>
                      <a:pPr algn="ctr">
                        <a:lnSpc>
                          <a:spcPct val="107000"/>
                        </a:lnSpc>
                        <a:spcAft>
                          <a:spcPts val="800"/>
                        </a:spcAft>
                      </a:pPr>
                      <a:r>
                        <a:rPr lang="es-SV" sz="1400" b="0" dirty="0">
                          <a:solidFill>
                            <a:schemeClr val="tx1"/>
                          </a:solidFill>
                          <a:effectLst/>
                          <a:latin typeface="Arial Narrow" panose="020B0606020202030204" pitchFamily="34" charset="0"/>
                        </a:rPr>
                        <a:t>20 MAQUINAS MOTOGUARANAS, MARCA STIL, CINTURONES, HILO DE CORTE, BUGIAS Y CUCHILLAS CORTADORAS</a:t>
                      </a:r>
                      <a:endParaRPr lang="es-SV" sz="14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SV" sz="1600" b="0" dirty="0">
                          <a:solidFill>
                            <a:schemeClr val="tx1"/>
                          </a:solidFill>
                          <a:effectLst/>
                          <a:latin typeface="Arial Narrow" panose="020B0606020202030204" pitchFamily="34" charset="0"/>
                        </a:rPr>
                        <a:t>COSTO $ 17,000.00</a:t>
                      </a:r>
                      <a:endParaRPr lang="es-SV" sz="16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6804082"/>
                  </a:ext>
                </a:extLst>
              </a:tr>
              <a:tr h="609837">
                <a:tc>
                  <a:txBody>
                    <a:bodyPr/>
                    <a:lstStyle/>
                    <a:p>
                      <a:pPr algn="l">
                        <a:lnSpc>
                          <a:spcPct val="107000"/>
                        </a:lnSpc>
                        <a:spcAft>
                          <a:spcPts val="800"/>
                        </a:spcAft>
                      </a:pPr>
                      <a:r>
                        <a:rPr lang="es-SV" sz="1600" b="0" dirty="0">
                          <a:solidFill>
                            <a:schemeClr val="tx1"/>
                          </a:solidFill>
                          <a:effectLst/>
                          <a:latin typeface="Arial Narrow" panose="020B0606020202030204" pitchFamily="34" charset="0"/>
                        </a:rPr>
                        <a:t>200 RASTRIOS METALICOS</a:t>
                      </a:r>
                      <a:endParaRPr lang="es-SV" sz="16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800"/>
                        </a:spcAft>
                      </a:pPr>
                      <a:r>
                        <a:rPr lang="es-SV" sz="1600" b="0" dirty="0">
                          <a:solidFill>
                            <a:schemeClr val="tx1"/>
                          </a:solidFill>
                          <a:effectLst/>
                          <a:latin typeface="Arial Narrow" panose="020B0606020202030204" pitchFamily="34" charset="0"/>
                        </a:rPr>
                        <a:t>COSTO $ 750.00</a:t>
                      </a:r>
                      <a:endParaRPr lang="es-SV" sz="16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14722751"/>
                  </a:ext>
                </a:extLst>
              </a:tr>
              <a:tr h="646124">
                <a:tc>
                  <a:txBody>
                    <a:bodyPr/>
                    <a:lstStyle/>
                    <a:p>
                      <a:pPr algn="l">
                        <a:lnSpc>
                          <a:spcPct val="107000"/>
                        </a:lnSpc>
                        <a:spcAft>
                          <a:spcPts val="800"/>
                        </a:spcAft>
                      </a:pPr>
                      <a:r>
                        <a:rPr lang="es-SV" sz="1600" b="0" dirty="0">
                          <a:solidFill>
                            <a:schemeClr val="tx1"/>
                          </a:solidFill>
                          <a:effectLst/>
                          <a:latin typeface="Arial Narrow" panose="020B0606020202030204" pitchFamily="34" charset="0"/>
                        </a:rPr>
                        <a:t>100 PALAS CUADRADAS</a:t>
                      </a:r>
                      <a:endParaRPr lang="es-SV" sz="16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800"/>
                        </a:spcAft>
                      </a:pPr>
                      <a:r>
                        <a:rPr lang="es-SV" sz="1600" b="0" dirty="0">
                          <a:solidFill>
                            <a:schemeClr val="tx1"/>
                          </a:solidFill>
                          <a:effectLst/>
                          <a:latin typeface="Arial Narrow" panose="020B0606020202030204" pitchFamily="34" charset="0"/>
                        </a:rPr>
                        <a:t>COSTO $ 1,300.00</a:t>
                      </a:r>
                      <a:endParaRPr lang="es-SV" sz="16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719478"/>
                  </a:ext>
                </a:extLst>
              </a:tr>
              <a:tr h="646124">
                <a:tc>
                  <a:txBody>
                    <a:bodyPr/>
                    <a:lstStyle/>
                    <a:p>
                      <a:pPr algn="l">
                        <a:lnSpc>
                          <a:spcPct val="107000"/>
                        </a:lnSpc>
                        <a:spcAft>
                          <a:spcPts val="800"/>
                        </a:spcAft>
                      </a:pPr>
                      <a:r>
                        <a:rPr lang="es-SV" sz="1600" b="0" dirty="0">
                          <a:solidFill>
                            <a:schemeClr val="tx1"/>
                          </a:solidFill>
                          <a:effectLst/>
                          <a:latin typeface="Arial Narrow" panose="020B0606020202030204" pitchFamily="34" charset="0"/>
                        </a:rPr>
                        <a:t>100 ZUACHES DE 3 DIENTES</a:t>
                      </a:r>
                      <a:endParaRPr lang="es-SV" sz="16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800"/>
                        </a:spcAft>
                      </a:pPr>
                      <a:r>
                        <a:rPr lang="es-SV" sz="1600" b="0" dirty="0">
                          <a:solidFill>
                            <a:schemeClr val="tx1"/>
                          </a:solidFill>
                          <a:effectLst/>
                          <a:latin typeface="Arial Narrow" panose="020B0606020202030204" pitchFamily="34" charset="0"/>
                        </a:rPr>
                        <a:t>COSTO $2,250.00</a:t>
                      </a:r>
                      <a:endParaRPr lang="es-SV" sz="16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54215311"/>
                  </a:ext>
                </a:extLst>
              </a:tr>
              <a:tr h="646124">
                <a:tc>
                  <a:txBody>
                    <a:bodyPr/>
                    <a:lstStyle/>
                    <a:p>
                      <a:pPr algn="l">
                        <a:lnSpc>
                          <a:spcPct val="107000"/>
                        </a:lnSpc>
                        <a:spcAft>
                          <a:spcPts val="800"/>
                        </a:spcAft>
                      </a:pPr>
                      <a:r>
                        <a:rPr lang="es-SV" sz="1600" b="1" dirty="0">
                          <a:solidFill>
                            <a:schemeClr val="tx1"/>
                          </a:solidFill>
                          <a:effectLst/>
                          <a:latin typeface="Arial Narrow" panose="020B0606020202030204" pitchFamily="34" charset="0"/>
                        </a:rPr>
                        <a:t>TOTAL COSTO</a:t>
                      </a:r>
                      <a:endParaRPr lang="es-SV" sz="16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07000"/>
                        </a:lnSpc>
                        <a:spcAft>
                          <a:spcPts val="800"/>
                        </a:spcAft>
                      </a:pPr>
                      <a:r>
                        <a:rPr lang="es-SV" sz="1600" b="1" dirty="0">
                          <a:solidFill>
                            <a:schemeClr val="tx1"/>
                          </a:solidFill>
                          <a:effectLst/>
                          <a:latin typeface="Arial Narrow" panose="020B0606020202030204" pitchFamily="34" charset="0"/>
                        </a:rPr>
                        <a:t>              $27,978.00</a:t>
                      </a:r>
                      <a:endParaRPr lang="es-SV" sz="16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5448260"/>
                  </a:ext>
                </a:extLst>
              </a:tr>
            </a:tbl>
          </a:graphicData>
        </a:graphic>
      </p:graphicFrame>
      <p:sp>
        <p:nvSpPr>
          <p:cNvPr id="7" name="CuadroTexto 6">
            <a:extLst>
              <a:ext uri="{FF2B5EF4-FFF2-40B4-BE49-F238E27FC236}">
                <a16:creationId xmlns:a16="http://schemas.microsoft.com/office/drawing/2014/main" id="{2AB0EBC3-62C2-49AE-A78B-26BD5A96AB04}"/>
              </a:ext>
            </a:extLst>
          </p:cNvPr>
          <p:cNvSpPr txBox="1"/>
          <p:nvPr/>
        </p:nvSpPr>
        <p:spPr>
          <a:xfrm>
            <a:off x="5660360" y="1565872"/>
            <a:ext cx="5577840" cy="543162"/>
          </a:xfrm>
          <a:prstGeom prst="rect">
            <a:avLst/>
          </a:prstGeom>
          <a:noFill/>
        </p:spPr>
        <p:txBody>
          <a:bodyPr wrap="square">
            <a:spAutoFit/>
          </a:bodyPr>
          <a:lstStyle/>
          <a:p>
            <a:pPr algn="ctr">
              <a:lnSpc>
                <a:spcPct val="107000"/>
              </a:lnSpc>
              <a:spcAft>
                <a:spcPts val="800"/>
              </a:spcAft>
              <a:tabLst>
                <a:tab pos="914400" algn="l"/>
              </a:tabLst>
            </a:pPr>
            <a:r>
              <a:rPr lang="es-SV" sz="1400" b="1" dirty="0">
                <a:effectLst/>
                <a:latin typeface="Calibri" panose="020F0502020204030204" pitchFamily="34" charset="0"/>
                <a:ea typeface="Calibri" panose="020F0502020204030204" pitchFamily="34" charset="0"/>
                <a:cs typeface="Times New Roman" panose="02020603050405020304" pitchFamily="18" charset="0"/>
              </a:rPr>
              <a:t>CUADRO CONSOLIDADO DE LUMINARIAS DE MERCURIO REUTILIZADAS E INSTALADAS EN EL MUNICIPIO DURANTE EL PERIODO 2022 </a:t>
            </a:r>
          </a:p>
        </p:txBody>
      </p:sp>
      <p:graphicFrame>
        <p:nvGraphicFramePr>
          <p:cNvPr id="9" name="Tabla 8">
            <a:extLst>
              <a:ext uri="{FF2B5EF4-FFF2-40B4-BE49-F238E27FC236}">
                <a16:creationId xmlns:a16="http://schemas.microsoft.com/office/drawing/2014/main" id="{29518332-5277-4395-9678-F2E1619E80D4}"/>
              </a:ext>
            </a:extLst>
          </p:cNvPr>
          <p:cNvGraphicFramePr>
            <a:graphicFrameLocks noGrp="1"/>
          </p:cNvGraphicFramePr>
          <p:nvPr>
            <p:extLst>
              <p:ext uri="{D42A27DB-BD31-4B8C-83A1-F6EECF244321}">
                <p14:modId xmlns:p14="http://schemas.microsoft.com/office/powerpoint/2010/main" val="803724051"/>
              </p:ext>
            </p:extLst>
          </p:nvPr>
        </p:nvGraphicFramePr>
        <p:xfrm>
          <a:off x="5755342" y="2185684"/>
          <a:ext cx="5822471" cy="3458822"/>
        </p:xfrm>
        <a:graphic>
          <a:graphicData uri="http://schemas.openxmlformats.org/drawingml/2006/table">
            <a:tbl>
              <a:tblPr firstRow="1" firstCol="1" bandRow="1">
                <a:tableStyleId>{BC89EF96-8CEA-46FF-86C4-4CE0E7609802}</a:tableStyleId>
              </a:tblPr>
              <a:tblGrid>
                <a:gridCol w="3078273">
                  <a:extLst>
                    <a:ext uri="{9D8B030D-6E8A-4147-A177-3AD203B41FA5}">
                      <a16:colId xmlns:a16="http://schemas.microsoft.com/office/drawing/2014/main" val="1676895833"/>
                    </a:ext>
                  </a:extLst>
                </a:gridCol>
                <a:gridCol w="2744198">
                  <a:extLst>
                    <a:ext uri="{9D8B030D-6E8A-4147-A177-3AD203B41FA5}">
                      <a16:colId xmlns:a16="http://schemas.microsoft.com/office/drawing/2014/main" val="128119767"/>
                    </a:ext>
                  </a:extLst>
                </a:gridCol>
              </a:tblGrid>
              <a:tr h="462291">
                <a:tc gridSpan="2">
                  <a:txBody>
                    <a:bodyPr/>
                    <a:lstStyle/>
                    <a:p>
                      <a:pPr indent="180340" algn="ctr">
                        <a:lnSpc>
                          <a:spcPct val="107000"/>
                        </a:lnSpc>
                        <a:spcAft>
                          <a:spcPts val="800"/>
                        </a:spcAft>
                      </a:pPr>
                      <a:r>
                        <a:rPr lang="es-SV" sz="1400" b="0" dirty="0">
                          <a:solidFill>
                            <a:schemeClr val="tx1"/>
                          </a:solidFill>
                          <a:effectLst/>
                          <a:latin typeface="Arial Narrow" panose="020B0606020202030204" pitchFamily="34" charset="0"/>
                        </a:rPr>
                        <a:t>LAMPARAS USADAS DE MERCURIO 175 W, PERIODO DE 15 DE ENERO A 15 DE NOVIEMBRE 2022</a:t>
                      </a:r>
                      <a:endParaRPr lang="es-SV" sz="14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SV"/>
                    </a:p>
                  </a:txBody>
                  <a:tcPr/>
                </a:tc>
                <a:extLst>
                  <a:ext uri="{0D108BD9-81ED-4DB2-BD59-A6C34878D82A}">
                    <a16:rowId xmlns:a16="http://schemas.microsoft.com/office/drawing/2014/main" val="1179503162"/>
                  </a:ext>
                </a:extLst>
              </a:tr>
              <a:tr h="249745">
                <a:tc>
                  <a:txBody>
                    <a:bodyPr/>
                    <a:lstStyle/>
                    <a:p>
                      <a:pPr>
                        <a:lnSpc>
                          <a:spcPct val="107000"/>
                        </a:lnSpc>
                        <a:spcAft>
                          <a:spcPts val="800"/>
                        </a:spcAft>
                      </a:pPr>
                      <a:r>
                        <a:rPr lang="es-SV" sz="1400" b="0" dirty="0">
                          <a:solidFill>
                            <a:schemeClr val="tx1"/>
                          </a:solidFill>
                          <a:effectLst/>
                          <a:latin typeface="Arial Narrow" panose="020B0606020202030204" pitchFamily="34" charset="0"/>
                        </a:rPr>
                        <a:t>ENERO</a:t>
                      </a:r>
                      <a:endParaRPr lang="es-SV" sz="14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SV" sz="1400" b="0" dirty="0">
                          <a:solidFill>
                            <a:schemeClr val="tx1"/>
                          </a:solidFill>
                          <a:effectLst/>
                          <a:latin typeface="Arial Narrow" panose="020B0606020202030204" pitchFamily="34" charset="0"/>
                        </a:rPr>
                        <a:t>31</a:t>
                      </a:r>
                      <a:endParaRPr lang="es-SV" sz="14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1611205"/>
                  </a:ext>
                </a:extLst>
              </a:tr>
              <a:tr h="249745">
                <a:tc>
                  <a:txBody>
                    <a:bodyPr/>
                    <a:lstStyle/>
                    <a:p>
                      <a:pPr>
                        <a:lnSpc>
                          <a:spcPct val="107000"/>
                        </a:lnSpc>
                        <a:spcAft>
                          <a:spcPts val="800"/>
                        </a:spcAft>
                      </a:pPr>
                      <a:r>
                        <a:rPr lang="es-SV" sz="1400" b="0" dirty="0">
                          <a:solidFill>
                            <a:schemeClr val="tx1"/>
                          </a:solidFill>
                          <a:effectLst/>
                          <a:latin typeface="Arial Narrow" panose="020B0606020202030204" pitchFamily="34" charset="0"/>
                        </a:rPr>
                        <a:t>FEBRERO</a:t>
                      </a:r>
                      <a:endParaRPr lang="es-SV" sz="14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SV" sz="1400" b="0" dirty="0">
                          <a:solidFill>
                            <a:schemeClr val="tx1"/>
                          </a:solidFill>
                          <a:effectLst/>
                          <a:latin typeface="Arial Narrow" panose="020B0606020202030204" pitchFamily="34" charset="0"/>
                        </a:rPr>
                        <a:t>7</a:t>
                      </a:r>
                      <a:endParaRPr lang="es-SV" sz="14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0805108"/>
                  </a:ext>
                </a:extLst>
              </a:tr>
              <a:tr h="249745">
                <a:tc>
                  <a:txBody>
                    <a:bodyPr/>
                    <a:lstStyle/>
                    <a:p>
                      <a:pPr>
                        <a:lnSpc>
                          <a:spcPct val="107000"/>
                        </a:lnSpc>
                        <a:spcAft>
                          <a:spcPts val="800"/>
                        </a:spcAft>
                      </a:pPr>
                      <a:r>
                        <a:rPr lang="es-SV" sz="1400" b="0" dirty="0">
                          <a:solidFill>
                            <a:schemeClr val="tx1"/>
                          </a:solidFill>
                          <a:effectLst/>
                          <a:latin typeface="Arial Narrow" panose="020B0606020202030204" pitchFamily="34" charset="0"/>
                        </a:rPr>
                        <a:t>MARZO</a:t>
                      </a:r>
                      <a:endParaRPr lang="es-SV" sz="14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SV" sz="1400" b="0">
                          <a:solidFill>
                            <a:schemeClr val="tx1"/>
                          </a:solidFill>
                          <a:effectLst/>
                          <a:latin typeface="Arial Narrow" panose="020B0606020202030204" pitchFamily="34" charset="0"/>
                        </a:rPr>
                        <a:t>26</a:t>
                      </a:r>
                      <a:endParaRPr lang="es-SV" sz="1400" b="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1195171"/>
                  </a:ext>
                </a:extLst>
              </a:tr>
              <a:tr h="249745">
                <a:tc>
                  <a:txBody>
                    <a:bodyPr/>
                    <a:lstStyle/>
                    <a:p>
                      <a:pPr>
                        <a:lnSpc>
                          <a:spcPct val="107000"/>
                        </a:lnSpc>
                        <a:spcAft>
                          <a:spcPts val="800"/>
                        </a:spcAft>
                      </a:pPr>
                      <a:r>
                        <a:rPr lang="es-SV" sz="1400" b="0" dirty="0">
                          <a:solidFill>
                            <a:schemeClr val="tx1"/>
                          </a:solidFill>
                          <a:effectLst/>
                          <a:latin typeface="Arial Narrow" panose="020B0606020202030204" pitchFamily="34" charset="0"/>
                        </a:rPr>
                        <a:t>ABRIL</a:t>
                      </a:r>
                      <a:endParaRPr lang="es-SV" sz="14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SV" sz="1400" b="0" dirty="0">
                          <a:solidFill>
                            <a:schemeClr val="tx1"/>
                          </a:solidFill>
                          <a:effectLst/>
                          <a:latin typeface="Arial Narrow" panose="020B0606020202030204" pitchFamily="34" charset="0"/>
                        </a:rPr>
                        <a:t>54</a:t>
                      </a:r>
                      <a:endParaRPr lang="es-SV" sz="14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90249889"/>
                  </a:ext>
                </a:extLst>
              </a:tr>
              <a:tr h="249745">
                <a:tc>
                  <a:txBody>
                    <a:bodyPr/>
                    <a:lstStyle/>
                    <a:p>
                      <a:pPr>
                        <a:lnSpc>
                          <a:spcPct val="107000"/>
                        </a:lnSpc>
                        <a:spcAft>
                          <a:spcPts val="800"/>
                        </a:spcAft>
                      </a:pPr>
                      <a:r>
                        <a:rPr lang="es-SV" sz="1400" b="0">
                          <a:solidFill>
                            <a:schemeClr val="tx1"/>
                          </a:solidFill>
                          <a:effectLst/>
                          <a:latin typeface="Arial Narrow" panose="020B0606020202030204" pitchFamily="34" charset="0"/>
                        </a:rPr>
                        <a:t>MAYO</a:t>
                      </a:r>
                      <a:endParaRPr lang="es-SV" sz="1400" b="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SV" sz="1400" b="0" dirty="0">
                          <a:solidFill>
                            <a:schemeClr val="tx1"/>
                          </a:solidFill>
                          <a:effectLst/>
                          <a:latin typeface="Arial Narrow" panose="020B0606020202030204" pitchFamily="34" charset="0"/>
                        </a:rPr>
                        <a:t>19</a:t>
                      </a:r>
                      <a:endParaRPr lang="es-SV" sz="14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63282813"/>
                  </a:ext>
                </a:extLst>
              </a:tr>
              <a:tr h="249745">
                <a:tc>
                  <a:txBody>
                    <a:bodyPr/>
                    <a:lstStyle/>
                    <a:p>
                      <a:pPr>
                        <a:lnSpc>
                          <a:spcPct val="107000"/>
                        </a:lnSpc>
                        <a:spcAft>
                          <a:spcPts val="800"/>
                        </a:spcAft>
                      </a:pPr>
                      <a:r>
                        <a:rPr lang="es-SV" sz="1400" b="0" dirty="0">
                          <a:solidFill>
                            <a:schemeClr val="tx1"/>
                          </a:solidFill>
                          <a:effectLst/>
                          <a:latin typeface="Arial Narrow" panose="020B0606020202030204" pitchFamily="34" charset="0"/>
                        </a:rPr>
                        <a:t>JUNIO</a:t>
                      </a:r>
                      <a:endParaRPr lang="es-SV" sz="14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SV" sz="1400" b="0" dirty="0">
                          <a:solidFill>
                            <a:schemeClr val="tx1"/>
                          </a:solidFill>
                          <a:effectLst/>
                          <a:latin typeface="Arial Narrow" panose="020B0606020202030204" pitchFamily="34" charset="0"/>
                        </a:rPr>
                        <a:t>6</a:t>
                      </a:r>
                      <a:endParaRPr lang="es-SV" sz="14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7766846"/>
                  </a:ext>
                </a:extLst>
              </a:tr>
              <a:tr h="249745">
                <a:tc>
                  <a:txBody>
                    <a:bodyPr/>
                    <a:lstStyle/>
                    <a:p>
                      <a:pPr>
                        <a:lnSpc>
                          <a:spcPct val="107000"/>
                        </a:lnSpc>
                        <a:spcAft>
                          <a:spcPts val="800"/>
                        </a:spcAft>
                      </a:pPr>
                      <a:r>
                        <a:rPr lang="es-SV" sz="1400" b="0" dirty="0">
                          <a:solidFill>
                            <a:schemeClr val="tx1"/>
                          </a:solidFill>
                          <a:effectLst/>
                          <a:latin typeface="Arial Narrow" panose="020B0606020202030204" pitchFamily="34" charset="0"/>
                        </a:rPr>
                        <a:t>JULIO</a:t>
                      </a:r>
                      <a:endParaRPr lang="es-SV" sz="14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SV" sz="1400" b="0">
                          <a:solidFill>
                            <a:schemeClr val="tx1"/>
                          </a:solidFill>
                          <a:effectLst/>
                          <a:latin typeface="Arial Narrow" panose="020B0606020202030204" pitchFamily="34" charset="0"/>
                        </a:rPr>
                        <a:t>15</a:t>
                      </a:r>
                      <a:endParaRPr lang="es-SV" sz="1400" b="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25566305"/>
                  </a:ext>
                </a:extLst>
              </a:tr>
              <a:tr h="249745">
                <a:tc>
                  <a:txBody>
                    <a:bodyPr/>
                    <a:lstStyle/>
                    <a:p>
                      <a:pPr>
                        <a:lnSpc>
                          <a:spcPct val="107000"/>
                        </a:lnSpc>
                        <a:spcAft>
                          <a:spcPts val="800"/>
                        </a:spcAft>
                      </a:pPr>
                      <a:r>
                        <a:rPr lang="es-SV" sz="1400" b="0" dirty="0">
                          <a:solidFill>
                            <a:schemeClr val="tx1"/>
                          </a:solidFill>
                          <a:effectLst/>
                          <a:latin typeface="Arial Narrow" panose="020B0606020202030204" pitchFamily="34" charset="0"/>
                        </a:rPr>
                        <a:t>AGOSTO</a:t>
                      </a:r>
                      <a:endParaRPr lang="es-SV" sz="14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SV" sz="1400" b="0" dirty="0">
                          <a:solidFill>
                            <a:schemeClr val="tx1"/>
                          </a:solidFill>
                          <a:effectLst/>
                          <a:latin typeface="Arial Narrow" panose="020B0606020202030204" pitchFamily="34" charset="0"/>
                        </a:rPr>
                        <a:t>22</a:t>
                      </a:r>
                      <a:endParaRPr lang="es-SV" sz="14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3775905"/>
                  </a:ext>
                </a:extLst>
              </a:tr>
              <a:tr h="249745">
                <a:tc>
                  <a:txBody>
                    <a:bodyPr/>
                    <a:lstStyle/>
                    <a:p>
                      <a:pPr>
                        <a:lnSpc>
                          <a:spcPct val="107000"/>
                        </a:lnSpc>
                        <a:spcAft>
                          <a:spcPts val="800"/>
                        </a:spcAft>
                      </a:pPr>
                      <a:r>
                        <a:rPr lang="es-SV" sz="1400" b="0" dirty="0">
                          <a:solidFill>
                            <a:schemeClr val="tx1"/>
                          </a:solidFill>
                          <a:effectLst/>
                          <a:latin typeface="Arial Narrow" panose="020B0606020202030204" pitchFamily="34" charset="0"/>
                        </a:rPr>
                        <a:t>SEPTIEMBRE</a:t>
                      </a:r>
                      <a:endParaRPr lang="es-SV" sz="14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SV" sz="1400" b="0" dirty="0">
                          <a:solidFill>
                            <a:schemeClr val="tx1"/>
                          </a:solidFill>
                          <a:effectLst/>
                          <a:latin typeface="Arial Narrow" panose="020B0606020202030204" pitchFamily="34" charset="0"/>
                        </a:rPr>
                        <a:t>11</a:t>
                      </a:r>
                      <a:endParaRPr lang="es-SV" sz="14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8835771"/>
                  </a:ext>
                </a:extLst>
              </a:tr>
              <a:tr h="249745">
                <a:tc>
                  <a:txBody>
                    <a:bodyPr/>
                    <a:lstStyle/>
                    <a:p>
                      <a:pPr>
                        <a:lnSpc>
                          <a:spcPct val="107000"/>
                        </a:lnSpc>
                        <a:spcAft>
                          <a:spcPts val="800"/>
                        </a:spcAft>
                      </a:pPr>
                      <a:r>
                        <a:rPr lang="es-SV" sz="1400" b="0" dirty="0">
                          <a:solidFill>
                            <a:schemeClr val="tx1"/>
                          </a:solidFill>
                          <a:effectLst/>
                          <a:latin typeface="Arial Narrow" panose="020B0606020202030204" pitchFamily="34" charset="0"/>
                        </a:rPr>
                        <a:t>OCTUBRE</a:t>
                      </a:r>
                      <a:endParaRPr lang="es-SV" sz="14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SV" sz="1400" b="0" dirty="0">
                          <a:solidFill>
                            <a:schemeClr val="tx1"/>
                          </a:solidFill>
                          <a:effectLst/>
                          <a:latin typeface="Arial Narrow" panose="020B0606020202030204" pitchFamily="34" charset="0"/>
                        </a:rPr>
                        <a:t>47</a:t>
                      </a:r>
                      <a:endParaRPr lang="es-SV" sz="14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5285546"/>
                  </a:ext>
                </a:extLst>
              </a:tr>
              <a:tr h="249745">
                <a:tc>
                  <a:txBody>
                    <a:bodyPr/>
                    <a:lstStyle/>
                    <a:p>
                      <a:pPr>
                        <a:lnSpc>
                          <a:spcPct val="107000"/>
                        </a:lnSpc>
                        <a:spcAft>
                          <a:spcPts val="800"/>
                        </a:spcAft>
                      </a:pPr>
                      <a:r>
                        <a:rPr lang="es-SV" sz="1400" b="0" dirty="0">
                          <a:solidFill>
                            <a:schemeClr val="tx1"/>
                          </a:solidFill>
                          <a:effectLst/>
                          <a:latin typeface="Arial Narrow" panose="020B0606020202030204" pitchFamily="34" charset="0"/>
                        </a:rPr>
                        <a:t>NOVIEMBRE</a:t>
                      </a:r>
                      <a:endParaRPr lang="es-SV" sz="14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SV" sz="1400" b="0" dirty="0">
                          <a:solidFill>
                            <a:schemeClr val="tx1"/>
                          </a:solidFill>
                          <a:effectLst/>
                          <a:latin typeface="Arial Narrow" panose="020B0606020202030204" pitchFamily="34" charset="0"/>
                        </a:rPr>
                        <a:t>9</a:t>
                      </a:r>
                      <a:endParaRPr lang="es-SV" sz="1400" b="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1864056"/>
                  </a:ext>
                </a:extLst>
              </a:tr>
              <a:tr h="249336">
                <a:tc>
                  <a:txBody>
                    <a:bodyPr/>
                    <a:lstStyle/>
                    <a:p>
                      <a:pPr>
                        <a:lnSpc>
                          <a:spcPct val="107000"/>
                        </a:lnSpc>
                        <a:spcAft>
                          <a:spcPts val="800"/>
                        </a:spcAft>
                      </a:pPr>
                      <a:r>
                        <a:rPr lang="es-SV" sz="1400" b="1" dirty="0">
                          <a:solidFill>
                            <a:schemeClr val="tx1"/>
                          </a:solidFill>
                          <a:effectLst/>
                          <a:latin typeface="Arial Narrow" panose="020B0606020202030204" pitchFamily="34" charset="0"/>
                        </a:rPr>
                        <a:t>TOTAL</a:t>
                      </a:r>
                      <a:endParaRPr lang="es-SV" sz="14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SV" sz="1400" b="1" dirty="0">
                          <a:solidFill>
                            <a:schemeClr val="tx1"/>
                          </a:solidFill>
                          <a:effectLst/>
                          <a:latin typeface="Arial Narrow" panose="020B0606020202030204" pitchFamily="34" charset="0"/>
                        </a:rPr>
                        <a:t>247</a:t>
                      </a:r>
                      <a:endParaRPr lang="es-SV" sz="1400" b="1"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46563022"/>
                  </a:ext>
                </a:extLst>
              </a:tr>
            </a:tbl>
          </a:graphicData>
        </a:graphic>
      </p:graphicFrame>
    </p:spTree>
    <p:extLst>
      <p:ext uri="{BB962C8B-B14F-4D97-AF65-F5344CB8AC3E}">
        <p14:creationId xmlns:p14="http://schemas.microsoft.com/office/powerpoint/2010/main" val="1837357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4008C4F-EF8F-4CB0-BC7B-2432AD64754C}"/>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B8A7B3C5-FAF3-42EA-AA30-AFDF12AF4C20}"/>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graphicFrame>
        <p:nvGraphicFramePr>
          <p:cNvPr id="4" name="Tabla 3">
            <a:extLst>
              <a:ext uri="{FF2B5EF4-FFF2-40B4-BE49-F238E27FC236}">
                <a16:creationId xmlns:a16="http://schemas.microsoft.com/office/drawing/2014/main" id="{A1A282E2-46D7-48FA-AA83-F1CD5BF2E894}"/>
              </a:ext>
            </a:extLst>
          </p:cNvPr>
          <p:cNvGraphicFramePr>
            <a:graphicFrameLocks noGrp="1"/>
          </p:cNvGraphicFramePr>
          <p:nvPr>
            <p:extLst>
              <p:ext uri="{D42A27DB-BD31-4B8C-83A1-F6EECF244321}">
                <p14:modId xmlns:p14="http://schemas.microsoft.com/office/powerpoint/2010/main" val="188709041"/>
              </p:ext>
            </p:extLst>
          </p:nvPr>
        </p:nvGraphicFramePr>
        <p:xfrm>
          <a:off x="2160104" y="905321"/>
          <a:ext cx="7580244" cy="4746326"/>
        </p:xfrm>
        <a:graphic>
          <a:graphicData uri="http://schemas.openxmlformats.org/drawingml/2006/table">
            <a:tbl>
              <a:tblPr>
                <a:tableStyleId>{5C22544A-7EE6-4342-B048-85BDC9FD1C3A}</a:tableStyleId>
              </a:tblPr>
              <a:tblGrid>
                <a:gridCol w="355918">
                  <a:extLst>
                    <a:ext uri="{9D8B030D-6E8A-4147-A177-3AD203B41FA5}">
                      <a16:colId xmlns:a16="http://schemas.microsoft.com/office/drawing/2014/main" val="2515903838"/>
                    </a:ext>
                  </a:extLst>
                </a:gridCol>
                <a:gridCol w="7224326">
                  <a:extLst>
                    <a:ext uri="{9D8B030D-6E8A-4147-A177-3AD203B41FA5}">
                      <a16:colId xmlns:a16="http://schemas.microsoft.com/office/drawing/2014/main" val="2670077635"/>
                    </a:ext>
                  </a:extLst>
                </a:gridCol>
              </a:tblGrid>
              <a:tr h="614497">
                <a:tc gridSpan="2">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SERVICIOS NO TASADOS </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tc hMerge="1">
                  <a:txBody>
                    <a:bodyPr/>
                    <a:lstStyle/>
                    <a:p>
                      <a:endParaRPr lang="es-SV"/>
                    </a:p>
                  </a:txBody>
                  <a:tcPr/>
                </a:tc>
                <a:extLst>
                  <a:ext uri="{0D108BD9-81ED-4DB2-BD59-A6C34878D82A}">
                    <a16:rowId xmlns:a16="http://schemas.microsoft.com/office/drawing/2014/main" val="1199883077"/>
                  </a:ext>
                </a:extLst>
              </a:tr>
              <a:tr h="217532">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N°</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Servicio que se Brinda</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extLst>
                  <a:ext uri="{0D108BD9-81ED-4DB2-BD59-A6C34878D82A}">
                    <a16:rowId xmlns:a16="http://schemas.microsoft.com/office/drawing/2014/main" val="4254421310"/>
                  </a:ext>
                </a:extLst>
              </a:tr>
              <a:tr h="217532">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1</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Mantenimiento y reparación de calles rurales</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extLst>
                  <a:ext uri="{0D108BD9-81ED-4DB2-BD59-A6C34878D82A}">
                    <a16:rowId xmlns:a16="http://schemas.microsoft.com/office/drawing/2014/main" val="801784868"/>
                  </a:ext>
                </a:extLst>
              </a:tr>
              <a:tr h="217532">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2</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Escenarios deportivos</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extLst>
                  <a:ext uri="{0D108BD9-81ED-4DB2-BD59-A6C34878D82A}">
                    <a16:rowId xmlns:a16="http://schemas.microsoft.com/office/drawing/2014/main" val="1264618234"/>
                  </a:ext>
                </a:extLst>
              </a:tr>
              <a:tr h="217532">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3</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Unidad Médica Municipal</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extLst>
                  <a:ext uri="{0D108BD9-81ED-4DB2-BD59-A6C34878D82A}">
                    <a16:rowId xmlns:a16="http://schemas.microsoft.com/office/drawing/2014/main" val="157938082"/>
                  </a:ext>
                </a:extLst>
              </a:tr>
              <a:tr h="217532">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4</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Mediación</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extLst>
                  <a:ext uri="{0D108BD9-81ED-4DB2-BD59-A6C34878D82A}">
                    <a16:rowId xmlns:a16="http://schemas.microsoft.com/office/drawing/2014/main" val="3188337400"/>
                  </a:ext>
                </a:extLst>
              </a:tr>
              <a:tr h="217532">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5</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Parques</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extLst>
                  <a:ext uri="{0D108BD9-81ED-4DB2-BD59-A6C34878D82A}">
                    <a16:rowId xmlns:a16="http://schemas.microsoft.com/office/drawing/2014/main" val="61413524"/>
                  </a:ext>
                </a:extLst>
              </a:tr>
              <a:tr h="217532">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6</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Seguridad Municipal (CAM)</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extLst>
                  <a:ext uri="{0D108BD9-81ED-4DB2-BD59-A6C34878D82A}">
                    <a16:rowId xmlns:a16="http://schemas.microsoft.com/office/drawing/2014/main" val="128779640"/>
                  </a:ext>
                </a:extLst>
              </a:tr>
              <a:tr h="217532">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7</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Centro de Desarrollo infantil</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extLst>
                  <a:ext uri="{0D108BD9-81ED-4DB2-BD59-A6C34878D82A}">
                    <a16:rowId xmlns:a16="http://schemas.microsoft.com/office/drawing/2014/main" val="1930300953"/>
                  </a:ext>
                </a:extLst>
              </a:tr>
              <a:tr h="294235">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8</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Casa comunal</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extLst>
                  <a:ext uri="{0D108BD9-81ED-4DB2-BD59-A6C34878D82A}">
                    <a16:rowId xmlns:a16="http://schemas.microsoft.com/office/drawing/2014/main" val="3482913658"/>
                  </a:ext>
                </a:extLst>
              </a:tr>
              <a:tr h="217532">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9</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Reproducciones (estados de cuentas, copias de documentos para tramites)</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extLst>
                  <a:ext uri="{0D108BD9-81ED-4DB2-BD59-A6C34878D82A}">
                    <a16:rowId xmlns:a16="http://schemas.microsoft.com/office/drawing/2014/main" val="2583320078"/>
                  </a:ext>
                </a:extLst>
              </a:tr>
              <a:tr h="217532">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10</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spcAft>
                          <a:spcPts val="800"/>
                        </a:spcAft>
                      </a:pPr>
                      <a:r>
                        <a:rPr lang="es-SV" sz="1400" dirty="0">
                          <a:effectLst/>
                          <a:latin typeface="Arial" panose="020B0604020202020204" pitchFamily="34" charset="0"/>
                          <a:cs typeface="Arial" panose="020B0604020202020204" pitchFamily="34" charset="0"/>
                        </a:rPr>
                        <a:t>Servicio de Recolección y disposición final de desechos solidos </a:t>
                      </a:r>
                      <a:endParaRPr lang="es-SV" sz="1400" dirty="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extLst>
                  <a:ext uri="{0D108BD9-81ED-4DB2-BD59-A6C34878D82A}">
                    <a16:rowId xmlns:a16="http://schemas.microsoft.com/office/drawing/2014/main" val="3641013968"/>
                  </a:ext>
                </a:extLst>
              </a:tr>
              <a:tr h="297850">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11</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Subsidio de servicio de alumbrado Publico </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extLst>
                  <a:ext uri="{0D108BD9-81ED-4DB2-BD59-A6C34878D82A}">
                    <a16:rowId xmlns:a16="http://schemas.microsoft.com/office/drawing/2014/main" val="3721234339"/>
                  </a:ext>
                </a:extLst>
              </a:tr>
              <a:tr h="217532">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12</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Inspecciones Realizadas en diligencias de títulos municipales </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extLst>
                  <a:ext uri="{0D108BD9-81ED-4DB2-BD59-A6C34878D82A}">
                    <a16:rowId xmlns:a16="http://schemas.microsoft.com/office/drawing/2014/main" val="213551501"/>
                  </a:ext>
                </a:extLst>
              </a:tr>
              <a:tr h="217532">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13</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Títulos supletorios </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extLst>
                  <a:ext uri="{0D108BD9-81ED-4DB2-BD59-A6C34878D82A}">
                    <a16:rowId xmlns:a16="http://schemas.microsoft.com/office/drawing/2014/main" val="3689159090"/>
                  </a:ext>
                </a:extLst>
              </a:tr>
              <a:tr h="217532">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14</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Remediciones </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extLst>
                  <a:ext uri="{0D108BD9-81ED-4DB2-BD59-A6C34878D82A}">
                    <a16:rowId xmlns:a16="http://schemas.microsoft.com/office/drawing/2014/main" val="2122402554"/>
                  </a:ext>
                </a:extLst>
              </a:tr>
              <a:tr h="217532">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15</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Marginaciones en partidas de Nacimiento y Actas de Matrimonio</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extLst>
                  <a:ext uri="{0D108BD9-81ED-4DB2-BD59-A6C34878D82A}">
                    <a16:rowId xmlns:a16="http://schemas.microsoft.com/office/drawing/2014/main" val="2124270176"/>
                  </a:ext>
                </a:extLst>
              </a:tr>
              <a:tr h="217532">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16</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Matrimonios </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extLst>
                  <a:ext uri="{0D108BD9-81ED-4DB2-BD59-A6C34878D82A}">
                    <a16:rowId xmlns:a16="http://schemas.microsoft.com/office/drawing/2014/main" val="3407985950"/>
                  </a:ext>
                </a:extLst>
              </a:tr>
              <a:tr h="217532">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17</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spcAft>
                          <a:spcPts val="800"/>
                        </a:spcAft>
                      </a:pPr>
                      <a:r>
                        <a:rPr lang="es-SV" sz="1400" dirty="0">
                          <a:effectLst/>
                          <a:latin typeface="Arial" panose="020B0604020202020204" pitchFamily="34" charset="0"/>
                          <a:cs typeface="Arial" panose="020B0604020202020204" pitchFamily="34" charset="0"/>
                        </a:rPr>
                        <a:t>Entidades Personales y Rectificación de Partidas en General</a:t>
                      </a:r>
                      <a:endParaRPr lang="es-SV" sz="1400" dirty="0">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extLst>
                  <a:ext uri="{0D108BD9-81ED-4DB2-BD59-A6C34878D82A}">
                    <a16:rowId xmlns:a16="http://schemas.microsoft.com/office/drawing/2014/main" val="1720250965"/>
                  </a:ext>
                </a:extLst>
              </a:tr>
            </a:tbl>
          </a:graphicData>
        </a:graphic>
      </p:graphicFrame>
    </p:spTree>
    <p:extLst>
      <p:ext uri="{BB962C8B-B14F-4D97-AF65-F5344CB8AC3E}">
        <p14:creationId xmlns:p14="http://schemas.microsoft.com/office/powerpoint/2010/main" val="3981069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4008C4F-EF8F-4CB0-BC7B-2432AD64754C}"/>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B8A7B3C5-FAF3-42EA-AA30-AFDF12AF4C20}"/>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5" name="CuadroTexto 4">
            <a:extLst>
              <a:ext uri="{FF2B5EF4-FFF2-40B4-BE49-F238E27FC236}">
                <a16:creationId xmlns:a16="http://schemas.microsoft.com/office/drawing/2014/main" id="{04F56635-3EC6-4D39-98EC-36BA840CA7DD}"/>
              </a:ext>
            </a:extLst>
          </p:cNvPr>
          <p:cNvSpPr txBox="1"/>
          <p:nvPr/>
        </p:nvSpPr>
        <p:spPr>
          <a:xfrm>
            <a:off x="404191" y="1702123"/>
            <a:ext cx="11383617" cy="2858668"/>
          </a:xfrm>
          <a:prstGeom prst="rect">
            <a:avLst/>
          </a:prstGeom>
          <a:noFill/>
        </p:spPr>
        <p:txBody>
          <a:bodyPr wrap="square">
            <a:spAutoFit/>
          </a:bodyPr>
          <a:lstStyle/>
          <a:p>
            <a:pPr algn="ctr">
              <a:spcBef>
                <a:spcPts val="200"/>
              </a:spcBef>
            </a:pPr>
            <a:r>
              <a:rPr lang="es-SV" sz="20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PROGRAMAS SOCIALES EJECUTADOS DURANTE EL AÑO 2022</a:t>
            </a:r>
            <a:endParaRPr lang="es-SV" sz="2400" b="1" dirty="0">
              <a:solidFill>
                <a:srgbClr val="002060"/>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SV" sz="16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La Gerencia de Desarrollo Humano y Cohesión Social a través de todas sus unidades que la conforman; Busca fortalecer alianzas con instituciones y organizaciones en pro del beneficio de toda la población, profundizando cambios que conlleven la reconstrucción del tejido social además de su aporte como municipalidad en la niñez, adolescencia y juventud, atención a adultos mayores y personas con discapacidad, mujeres en situación de riesgo, atención primaria en Salud, intermediación laboral, promoción del deporte, participación ciudadana y actividades agropecuarias, y actividades de desarrollo económico, entre otros esfuerzos de formación participación y enlace en el municipio. </a:t>
            </a:r>
            <a:endParaRPr lang="es-SV" sz="16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6450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4008C4F-EF8F-4CB0-BC7B-2432AD64754C}"/>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B8A7B3C5-FAF3-42EA-AA30-AFDF12AF4C20}"/>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graphicFrame>
        <p:nvGraphicFramePr>
          <p:cNvPr id="4" name="Tabla 3">
            <a:extLst>
              <a:ext uri="{FF2B5EF4-FFF2-40B4-BE49-F238E27FC236}">
                <a16:creationId xmlns:a16="http://schemas.microsoft.com/office/drawing/2014/main" id="{19216FA7-8776-4F14-BCC5-267541DCCBCE}"/>
              </a:ext>
            </a:extLst>
          </p:cNvPr>
          <p:cNvGraphicFramePr>
            <a:graphicFrameLocks noGrp="1"/>
          </p:cNvGraphicFramePr>
          <p:nvPr>
            <p:extLst>
              <p:ext uri="{D42A27DB-BD31-4B8C-83A1-F6EECF244321}">
                <p14:modId xmlns:p14="http://schemas.microsoft.com/office/powerpoint/2010/main" val="2829392465"/>
              </p:ext>
            </p:extLst>
          </p:nvPr>
        </p:nvGraphicFramePr>
        <p:xfrm>
          <a:off x="1192696" y="1030191"/>
          <a:ext cx="9488555" cy="4759408"/>
        </p:xfrm>
        <a:graphic>
          <a:graphicData uri="http://schemas.openxmlformats.org/drawingml/2006/table">
            <a:tbl>
              <a:tblPr>
                <a:tableStyleId>{5C22544A-7EE6-4342-B048-85BDC9FD1C3A}</a:tableStyleId>
              </a:tblPr>
              <a:tblGrid>
                <a:gridCol w="808961">
                  <a:extLst>
                    <a:ext uri="{9D8B030D-6E8A-4147-A177-3AD203B41FA5}">
                      <a16:colId xmlns:a16="http://schemas.microsoft.com/office/drawing/2014/main" val="4293221585"/>
                    </a:ext>
                  </a:extLst>
                </a:gridCol>
                <a:gridCol w="3031343">
                  <a:extLst>
                    <a:ext uri="{9D8B030D-6E8A-4147-A177-3AD203B41FA5}">
                      <a16:colId xmlns:a16="http://schemas.microsoft.com/office/drawing/2014/main" val="3827253342"/>
                    </a:ext>
                  </a:extLst>
                </a:gridCol>
                <a:gridCol w="1795278">
                  <a:extLst>
                    <a:ext uri="{9D8B030D-6E8A-4147-A177-3AD203B41FA5}">
                      <a16:colId xmlns:a16="http://schemas.microsoft.com/office/drawing/2014/main" val="195178112"/>
                    </a:ext>
                  </a:extLst>
                </a:gridCol>
                <a:gridCol w="2210618">
                  <a:extLst>
                    <a:ext uri="{9D8B030D-6E8A-4147-A177-3AD203B41FA5}">
                      <a16:colId xmlns:a16="http://schemas.microsoft.com/office/drawing/2014/main" val="453063921"/>
                    </a:ext>
                  </a:extLst>
                </a:gridCol>
                <a:gridCol w="1642355">
                  <a:extLst>
                    <a:ext uri="{9D8B030D-6E8A-4147-A177-3AD203B41FA5}">
                      <a16:colId xmlns:a16="http://schemas.microsoft.com/office/drawing/2014/main" val="3756815038"/>
                    </a:ext>
                  </a:extLst>
                </a:gridCol>
              </a:tblGrid>
              <a:tr h="303410">
                <a:tc>
                  <a:txBody>
                    <a:bodyPr/>
                    <a:lstStyle/>
                    <a:p>
                      <a:pPr algn="ctr">
                        <a:lnSpc>
                          <a:spcPct val="107000"/>
                        </a:lnSpc>
                        <a:spcAft>
                          <a:spcPts val="800"/>
                        </a:spcAft>
                      </a:pPr>
                      <a:r>
                        <a:rPr lang="es-SV" sz="1100" b="1" dirty="0">
                          <a:solidFill>
                            <a:srgbClr val="002060"/>
                          </a:solidFill>
                          <a:effectLst/>
                          <a:latin typeface="Arial" panose="020B0604020202020204" pitchFamily="34" charset="0"/>
                          <a:cs typeface="Arial" panose="020B0604020202020204" pitchFamily="34" charset="0"/>
                        </a:rPr>
                        <a:t>N°</a:t>
                      </a:r>
                      <a:endParaRPr lang="es-SV" sz="11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8487" marR="8487" marT="8487" marB="0" anchor="ctr"/>
                </a:tc>
                <a:tc>
                  <a:txBody>
                    <a:bodyPr/>
                    <a:lstStyle/>
                    <a:p>
                      <a:pPr algn="ctr">
                        <a:lnSpc>
                          <a:spcPct val="107000"/>
                        </a:lnSpc>
                        <a:spcAft>
                          <a:spcPts val="800"/>
                        </a:spcAft>
                      </a:pPr>
                      <a:r>
                        <a:rPr lang="es-SV" sz="1100" b="1" dirty="0">
                          <a:solidFill>
                            <a:srgbClr val="002060"/>
                          </a:solidFill>
                          <a:effectLst/>
                          <a:latin typeface="Arial" panose="020B0604020202020204" pitchFamily="34" charset="0"/>
                          <a:cs typeface="Arial" panose="020B0604020202020204" pitchFamily="34" charset="0"/>
                        </a:rPr>
                        <a:t>NOMBRE DEL PROYECTO</a:t>
                      </a:r>
                      <a:endParaRPr lang="es-SV" sz="11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8487" marR="8487" marT="8487" marB="0" anchor="ctr"/>
                </a:tc>
                <a:tc>
                  <a:txBody>
                    <a:bodyPr/>
                    <a:lstStyle/>
                    <a:p>
                      <a:pPr algn="ctr">
                        <a:lnSpc>
                          <a:spcPct val="107000"/>
                        </a:lnSpc>
                        <a:spcAft>
                          <a:spcPts val="800"/>
                        </a:spcAft>
                      </a:pPr>
                      <a:r>
                        <a:rPr lang="es-SV" sz="1100" b="1" dirty="0">
                          <a:solidFill>
                            <a:srgbClr val="002060"/>
                          </a:solidFill>
                          <a:effectLst/>
                          <a:latin typeface="Arial" panose="020B0604020202020204" pitchFamily="34" charset="0"/>
                          <a:cs typeface="Arial" panose="020B0604020202020204" pitchFamily="34" charset="0"/>
                        </a:rPr>
                        <a:t>FINANCIAMIENTO</a:t>
                      </a:r>
                      <a:endParaRPr lang="es-SV" sz="11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8487" marR="8487" marT="8487" marB="0" anchor="ctr"/>
                </a:tc>
                <a:tc>
                  <a:txBody>
                    <a:bodyPr/>
                    <a:lstStyle/>
                    <a:p>
                      <a:pPr algn="ctr">
                        <a:lnSpc>
                          <a:spcPct val="107000"/>
                        </a:lnSpc>
                        <a:spcAft>
                          <a:spcPts val="800"/>
                        </a:spcAft>
                      </a:pPr>
                      <a:r>
                        <a:rPr lang="es-SV" sz="1100" b="1" dirty="0">
                          <a:solidFill>
                            <a:srgbClr val="002060"/>
                          </a:solidFill>
                          <a:effectLst/>
                          <a:latin typeface="Arial" panose="020B0604020202020204" pitchFamily="34" charset="0"/>
                          <a:cs typeface="Arial" panose="020B0604020202020204" pitchFamily="34" charset="0"/>
                        </a:rPr>
                        <a:t> UBICACIÓN </a:t>
                      </a:r>
                      <a:endParaRPr lang="es-SV" sz="11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8487" marR="8487" marT="8487" marB="0" anchor="ctr"/>
                </a:tc>
                <a:tc>
                  <a:txBody>
                    <a:bodyPr/>
                    <a:lstStyle/>
                    <a:p>
                      <a:pPr algn="ctr">
                        <a:lnSpc>
                          <a:spcPct val="107000"/>
                        </a:lnSpc>
                        <a:spcAft>
                          <a:spcPts val="800"/>
                        </a:spcAft>
                      </a:pPr>
                      <a:r>
                        <a:rPr lang="es-SV" sz="1100" b="1" dirty="0">
                          <a:solidFill>
                            <a:srgbClr val="002060"/>
                          </a:solidFill>
                          <a:effectLst/>
                          <a:latin typeface="Arial" panose="020B0604020202020204" pitchFamily="34" charset="0"/>
                          <a:cs typeface="Arial" panose="020B0604020202020204" pitchFamily="34" charset="0"/>
                        </a:rPr>
                        <a:t>MONTO</a:t>
                      </a:r>
                      <a:endParaRPr lang="es-SV" sz="11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8487" marR="8487" marT="8487" marB="0" anchor="ctr"/>
                </a:tc>
                <a:extLst>
                  <a:ext uri="{0D108BD9-81ED-4DB2-BD59-A6C34878D82A}">
                    <a16:rowId xmlns:a16="http://schemas.microsoft.com/office/drawing/2014/main" val="4066205697"/>
                  </a:ext>
                </a:extLst>
              </a:tr>
              <a:tr h="1180666">
                <a:tc>
                  <a:txBody>
                    <a:bodyPr/>
                    <a:lstStyle/>
                    <a:p>
                      <a:pPr algn="ctr">
                        <a:lnSpc>
                          <a:spcPct val="107000"/>
                        </a:lnSpc>
                        <a:spcAft>
                          <a:spcPts val="800"/>
                        </a:spcAft>
                      </a:pPr>
                      <a:r>
                        <a:rPr lang="es-SV" sz="1100" b="1">
                          <a:solidFill>
                            <a:srgbClr val="002060"/>
                          </a:solidFill>
                          <a:effectLst/>
                          <a:latin typeface="Arial" panose="020B0604020202020204" pitchFamily="34" charset="0"/>
                          <a:cs typeface="Arial" panose="020B0604020202020204" pitchFamily="34" charset="0"/>
                        </a:rPr>
                        <a:t>1</a:t>
                      </a:r>
                      <a:endParaRPr lang="es-SV" sz="1100" b="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8487" marR="8487" marT="8487" marB="0" anchor="ctr"/>
                </a:tc>
                <a:tc>
                  <a:txBody>
                    <a:bodyPr/>
                    <a:lstStyle/>
                    <a:p>
                      <a:pPr algn="ctr">
                        <a:lnSpc>
                          <a:spcPct val="107000"/>
                        </a:lnSpc>
                        <a:spcAft>
                          <a:spcPts val="800"/>
                        </a:spcAft>
                      </a:pPr>
                      <a:r>
                        <a:rPr lang="es-SV" sz="1100" b="1" dirty="0">
                          <a:solidFill>
                            <a:srgbClr val="002060"/>
                          </a:solidFill>
                          <a:effectLst/>
                          <a:latin typeface="Arial" panose="020B0604020202020204" pitchFamily="34" charset="0"/>
                          <a:cs typeface="Arial" panose="020B0604020202020204" pitchFamily="34" charset="0"/>
                        </a:rPr>
                        <a:t>FORTALECIMIENTO DESARROLLO Y POTENCIACION DE ACTIVIDADES CULTURALES, SOCIALES, ECONOMICAS LOCALES Y AGROPECUARIAS COMO ENTE DE PARTICIPACION, PREVENCION Y ENLACE EN EL MUNIICPIO DE SAN MARTIN Año 2022</a:t>
                      </a:r>
                      <a:endParaRPr lang="es-SV" sz="11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8487" marR="8487" marT="8487" marB="0" anchor="ctr"/>
                </a:tc>
                <a:tc>
                  <a:txBody>
                    <a:bodyPr/>
                    <a:lstStyle/>
                    <a:p>
                      <a:pPr algn="ctr">
                        <a:lnSpc>
                          <a:spcPct val="107000"/>
                        </a:lnSpc>
                        <a:spcAft>
                          <a:spcPts val="800"/>
                        </a:spcAft>
                      </a:pPr>
                      <a:r>
                        <a:rPr lang="es-SV" sz="1100" b="1">
                          <a:solidFill>
                            <a:srgbClr val="002060"/>
                          </a:solidFill>
                          <a:effectLst/>
                          <a:latin typeface="Arial" panose="020B0604020202020204" pitchFamily="34" charset="0"/>
                          <a:cs typeface="Arial" panose="020B0604020202020204" pitchFamily="34" charset="0"/>
                        </a:rPr>
                        <a:t>FONDOS PROPIOS</a:t>
                      </a:r>
                      <a:endParaRPr lang="es-SV" sz="1100" b="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8487" marR="8487" marT="8487" marB="0" anchor="ctr"/>
                </a:tc>
                <a:tc>
                  <a:txBody>
                    <a:bodyPr/>
                    <a:lstStyle/>
                    <a:p>
                      <a:pPr algn="ctr">
                        <a:lnSpc>
                          <a:spcPct val="107000"/>
                        </a:lnSpc>
                        <a:spcAft>
                          <a:spcPts val="800"/>
                        </a:spcAft>
                      </a:pPr>
                      <a:r>
                        <a:rPr lang="es-SV" sz="1100" b="1">
                          <a:solidFill>
                            <a:srgbClr val="002060"/>
                          </a:solidFill>
                          <a:effectLst/>
                          <a:latin typeface="Arial" panose="020B0604020202020204" pitchFamily="34" charset="0"/>
                          <a:cs typeface="Arial" panose="020B0604020202020204" pitchFamily="34" charset="0"/>
                        </a:rPr>
                        <a:t>TODO EL MUNICIPIO</a:t>
                      </a:r>
                      <a:endParaRPr lang="es-SV" sz="1100" b="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8487" marR="8487" marT="8487" marB="0" anchor="ctr"/>
                </a:tc>
                <a:tc>
                  <a:txBody>
                    <a:bodyPr/>
                    <a:lstStyle/>
                    <a:p>
                      <a:pPr algn="ctr">
                        <a:lnSpc>
                          <a:spcPct val="107000"/>
                        </a:lnSpc>
                        <a:spcAft>
                          <a:spcPts val="800"/>
                        </a:spcAft>
                      </a:pPr>
                      <a:r>
                        <a:rPr lang="es-SV" sz="1100" b="1">
                          <a:solidFill>
                            <a:srgbClr val="002060"/>
                          </a:solidFill>
                          <a:effectLst/>
                          <a:latin typeface="Arial" panose="020B0604020202020204" pitchFamily="34" charset="0"/>
                          <a:cs typeface="Arial" panose="020B0604020202020204" pitchFamily="34" charset="0"/>
                        </a:rPr>
                        <a:t> $ 89,774.17</a:t>
                      </a:r>
                      <a:endParaRPr lang="es-SV" sz="1100" b="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8487" marR="8487" marT="8487" marB="0" anchor="ctr"/>
                </a:tc>
                <a:extLst>
                  <a:ext uri="{0D108BD9-81ED-4DB2-BD59-A6C34878D82A}">
                    <a16:rowId xmlns:a16="http://schemas.microsoft.com/office/drawing/2014/main" val="4007738464"/>
                  </a:ext>
                </a:extLst>
              </a:tr>
              <a:tr h="1258458">
                <a:tc>
                  <a:txBody>
                    <a:bodyPr/>
                    <a:lstStyle/>
                    <a:p>
                      <a:pPr algn="ctr">
                        <a:lnSpc>
                          <a:spcPct val="107000"/>
                        </a:lnSpc>
                        <a:spcAft>
                          <a:spcPts val="800"/>
                        </a:spcAft>
                      </a:pPr>
                      <a:r>
                        <a:rPr lang="es-SV" sz="1100" b="1">
                          <a:solidFill>
                            <a:srgbClr val="002060"/>
                          </a:solidFill>
                          <a:effectLst/>
                          <a:latin typeface="Arial" panose="020B0604020202020204" pitchFamily="34" charset="0"/>
                          <a:cs typeface="Arial" panose="020B0604020202020204" pitchFamily="34" charset="0"/>
                        </a:rPr>
                        <a:t>2</a:t>
                      </a:r>
                      <a:endParaRPr lang="es-SV" sz="1100" b="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8487" marR="8487" marT="8487" marB="0" anchor="ctr"/>
                </a:tc>
                <a:tc>
                  <a:txBody>
                    <a:bodyPr/>
                    <a:lstStyle/>
                    <a:p>
                      <a:pPr algn="ctr">
                        <a:lnSpc>
                          <a:spcPct val="107000"/>
                        </a:lnSpc>
                        <a:spcAft>
                          <a:spcPts val="800"/>
                        </a:spcAft>
                      </a:pPr>
                      <a:r>
                        <a:rPr lang="es-SV" sz="1100" b="1" dirty="0">
                          <a:solidFill>
                            <a:srgbClr val="002060"/>
                          </a:solidFill>
                          <a:effectLst/>
                          <a:latin typeface="Arial" panose="020B0604020202020204" pitchFamily="34" charset="0"/>
                          <a:cs typeface="Arial" panose="020B0604020202020204" pitchFamily="34" charset="0"/>
                        </a:rPr>
                        <a:t>PROMOCION DE LAS DIFERENTES DICIPLINAS DEPORTIVAS Y DINAMIZACION DE ESPACIOS RECREATIVOS COMO ENTE DE PREVENCION EN EL MUNICIPIO DE SAN MARTIN Año 2022</a:t>
                      </a:r>
                      <a:endParaRPr lang="es-SV" sz="11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8487" marR="8487" marT="8487" marB="0" anchor="ctr"/>
                </a:tc>
                <a:tc>
                  <a:txBody>
                    <a:bodyPr/>
                    <a:lstStyle/>
                    <a:p>
                      <a:pPr algn="ctr">
                        <a:lnSpc>
                          <a:spcPct val="107000"/>
                        </a:lnSpc>
                        <a:spcAft>
                          <a:spcPts val="800"/>
                        </a:spcAft>
                      </a:pPr>
                      <a:r>
                        <a:rPr lang="es-SV" sz="1100" b="1" dirty="0">
                          <a:solidFill>
                            <a:srgbClr val="002060"/>
                          </a:solidFill>
                          <a:effectLst/>
                          <a:latin typeface="Arial" panose="020B0604020202020204" pitchFamily="34" charset="0"/>
                          <a:cs typeface="Arial" panose="020B0604020202020204" pitchFamily="34" charset="0"/>
                        </a:rPr>
                        <a:t>FONDOS PROPIOS</a:t>
                      </a:r>
                      <a:endParaRPr lang="es-SV" sz="11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8487" marR="8487" marT="8487" marB="0" anchor="ctr"/>
                </a:tc>
                <a:tc>
                  <a:txBody>
                    <a:bodyPr/>
                    <a:lstStyle/>
                    <a:p>
                      <a:pPr algn="ctr">
                        <a:lnSpc>
                          <a:spcPct val="107000"/>
                        </a:lnSpc>
                        <a:spcAft>
                          <a:spcPts val="800"/>
                        </a:spcAft>
                      </a:pPr>
                      <a:r>
                        <a:rPr lang="es-SV" sz="1100" b="1">
                          <a:solidFill>
                            <a:srgbClr val="002060"/>
                          </a:solidFill>
                          <a:effectLst/>
                          <a:latin typeface="Arial" panose="020B0604020202020204" pitchFamily="34" charset="0"/>
                          <a:cs typeface="Arial" panose="020B0604020202020204" pitchFamily="34" charset="0"/>
                        </a:rPr>
                        <a:t>TODO EL MUNICIPIO</a:t>
                      </a:r>
                      <a:endParaRPr lang="es-SV" sz="1100" b="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8487" marR="8487" marT="8487" marB="0" anchor="ctr"/>
                </a:tc>
                <a:tc>
                  <a:txBody>
                    <a:bodyPr/>
                    <a:lstStyle/>
                    <a:p>
                      <a:pPr algn="ctr">
                        <a:lnSpc>
                          <a:spcPct val="107000"/>
                        </a:lnSpc>
                        <a:spcAft>
                          <a:spcPts val="800"/>
                        </a:spcAft>
                      </a:pPr>
                      <a:r>
                        <a:rPr lang="es-SV" sz="1100" b="1">
                          <a:solidFill>
                            <a:srgbClr val="002060"/>
                          </a:solidFill>
                          <a:effectLst/>
                          <a:latin typeface="Arial" panose="020B0604020202020204" pitchFamily="34" charset="0"/>
                          <a:cs typeface="Arial" panose="020B0604020202020204" pitchFamily="34" charset="0"/>
                        </a:rPr>
                        <a:t>$ 112,392.06 </a:t>
                      </a:r>
                      <a:endParaRPr lang="es-SV" sz="1100" b="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8487" marR="8487" marT="8487" marB="0" anchor="ctr"/>
                </a:tc>
                <a:extLst>
                  <a:ext uri="{0D108BD9-81ED-4DB2-BD59-A6C34878D82A}">
                    <a16:rowId xmlns:a16="http://schemas.microsoft.com/office/drawing/2014/main" val="3828345895"/>
                  </a:ext>
                </a:extLst>
              </a:tr>
              <a:tr h="1011389">
                <a:tc>
                  <a:txBody>
                    <a:bodyPr/>
                    <a:lstStyle/>
                    <a:p>
                      <a:pPr algn="ctr">
                        <a:lnSpc>
                          <a:spcPct val="107000"/>
                        </a:lnSpc>
                        <a:spcAft>
                          <a:spcPts val="800"/>
                        </a:spcAft>
                      </a:pPr>
                      <a:r>
                        <a:rPr lang="es-SV" sz="1100" b="1">
                          <a:solidFill>
                            <a:srgbClr val="002060"/>
                          </a:solidFill>
                          <a:effectLst/>
                          <a:latin typeface="Arial" panose="020B0604020202020204" pitchFamily="34" charset="0"/>
                          <a:cs typeface="Arial" panose="020B0604020202020204" pitchFamily="34" charset="0"/>
                        </a:rPr>
                        <a:t>3</a:t>
                      </a:r>
                      <a:endParaRPr lang="es-SV" sz="1100" b="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8487" marR="8487" marT="8487" marB="0" anchor="ctr"/>
                </a:tc>
                <a:tc>
                  <a:txBody>
                    <a:bodyPr/>
                    <a:lstStyle/>
                    <a:p>
                      <a:pPr algn="ctr">
                        <a:lnSpc>
                          <a:spcPct val="107000"/>
                        </a:lnSpc>
                        <a:spcAft>
                          <a:spcPts val="800"/>
                        </a:spcAft>
                      </a:pPr>
                      <a:r>
                        <a:rPr lang="es-SV" sz="1100" b="1">
                          <a:solidFill>
                            <a:srgbClr val="002060"/>
                          </a:solidFill>
                          <a:effectLst/>
                          <a:latin typeface="Arial" panose="020B0604020202020204" pitchFamily="34" charset="0"/>
                          <a:cs typeface="Arial" panose="020B0604020202020204" pitchFamily="34" charset="0"/>
                        </a:rPr>
                        <a:t>ELABORACION E INSTALACION DE FIGURAS NAVIDEÑAS, REPARACION DE ARBOLDECORATIVO NAVIDEÑO E ILUMINACION DEL MUNIICPIO DE SAN MARTIN DEPARTAMENTO DE SAN SALVADOR.</a:t>
                      </a:r>
                      <a:endParaRPr lang="es-SV" sz="1100" b="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8487" marR="8487" marT="8487" marB="0" anchor="ctr"/>
                </a:tc>
                <a:tc>
                  <a:txBody>
                    <a:bodyPr/>
                    <a:lstStyle/>
                    <a:p>
                      <a:pPr algn="ctr">
                        <a:lnSpc>
                          <a:spcPct val="107000"/>
                        </a:lnSpc>
                        <a:spcAft>
                          <a:spcPts val="800"/>
                        </a:spcAft>
                      </a:pPr>
                      <a:r>
                        <a:rPr lang="es-SV" sz="1100" b="1" dirty="0">
                          <a:solidFill>
                            <a:srgbClr val="002060"/>
                          </a:solidFill>
                          <a:effectLst/>
                          <a:latin typeface="Arial" panose="020B0604020202020204" pitchFamily="34" charset="0"/>
                          <a:cs typeface="Arial" panose="020B0604020202020204" pitchFamily="34" charset="0"/>
                        </a:rPr>
                        <a:t>FONDOS PROPIOS</a:t>
                      </a:r>
                      <a:endParaRPr lang="es-SV" sz="11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8487" marR="8487" marT="8487" marB="0" anchor="ctr"/>
                </a:tc>
                <a:tc>
                  <a:txBody>
                    <a:bodyPr/>
                    <a:lstStyle/>
                    <a:p>
                      <a:pPr algn="ctr">
                        <a:lnSpc>
                          <a:spcPct val="107000"/>
                        </a:lnSpc>
                        <a:spcAft>
                          <a:spcPts val="800"/>
                        </a:spcAft>
                      </a:pPr>
                      <a:r>
                        <a:rPr lang="es-SV" sz="1100" b="1" dirty="0">
                          <a:solidFill>
                            <a:srgbClr val="002060"/>
                          </a:solidFill>
                          <a:effectLst/>
                          <a:latin typeface="Arial" panose="020B0604020202020204" pitchFamily="34" charset="0"/>
                          <a:cs typeface="Arial" panose="020B0604020202020204" pitchFamily="34" charset="0"/>
                        </a:rPr>
                        <a:t>TODO EL MUNICIPIO</a:t>
                      </a:r>
                      <a:endParaRPr lang="es-SV" sz="11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8487" marR="8487" marT="8487" marB="0" anchor="ctr"/>
                </a:tc>
                <a:tc>
                  <a:txBody>
                    <a:bodyPr/>
                    <a:lstStyle/>
                    <a:p>
                      <a:pPr algn="ctr">
                        <a:lnSpc>
                          <a:spcPct val="107000"/>
                        </a:lnSpc>
                        <a:spcAft>
                          <a:spcPts val="800"/>
                        </a:spcAft>
                      </a:pPr>
                      <a:r>
                        <a:rPr lang="es-SV" sz="1100" b="1">
                          <a:solidFill>
                            <a:srgbClr val="002060"/>
                          </a:solidFill>
                          <a:effectLst/>
                          <a:latin typeface="Arial" panose="020B0604020202020204" pitchFamily="34" charset="0"/>
                          <a:cs typeface="Arial" panose="020B0604020202020204" pitchFamily="34" charset="0"/>
                        </a:rPr>
                        <a:t> $ 26,079.72</a:t>
                      </a:r>
                      <a:endParaRPr lang="es-SV" sz="1100" b="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8487" marR="8487" marT="8487" marB="0" anchor="ctr"/>
                </a:tc>
                <a:extLst>
                  <a:ext uri="{0D108BD9-81ED-4DB2-BD59-A6C34878D82A}">
                    <a16:rowId xmlns:a16="http://schemas.microsoft.com/office/drawing/2014/main" val="1462281417"/>
                  </a:ext>
                </a:extLst>
              </a:tr>
              <a:tr h="874563">
                <a:tc gridSpan="4">
                  <a:txBody>
                    <a:bodyPr/>
                    <a:lstStyle/>
                    <a:p>
                      <a:pPr algn="ctr">
                        <a:lnSpc>
                          <a:spcPct val="107000"/>
                        </a:lnSpc>
                        <a:spcAft>
                          <a:spcPts val="800"/>
                        </a:spcAft>
                      </a:pPr>
                      <a:r>
                        <a:rPr lang="es-SV" sz="1100" b="1" dirty="0">
                          <a:solidFill>
                            <a:srgbClr val="002060"/>
                          </a:solidFill>
                          <a:effectLst/>
                          <a:latin typeface="Arial" panose="020B0604020202020204" pitchFamily="34" charset="0"/>
                          <a:cs typeface="Arial" panose="020B0604020202020204" pitchFamily="34" charset="0"/>
                        </a:rPr>
                        <a:t>TOTAL, DEL MONTO EJECUTADO POR LA GERENCIA DE DESARROLLO HUMANO Y COHESION SOCIAL</a:t>
                      </a:r>
                      <a:endParaRPr lang="es-SV" sz="11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8487" marR="8487" marT="8487" marB="0" anchor="ctr"/>
                </a:tc>
                <a:tc hMerge="1">
                  <a:txBody>
                    <a:bodyPr/>
                    <a:lstStyle/>
                    <a:p>
                      <a:endParaRPr lang="es-SV"/>
                    </a:p>
                  </a:txBody>
                  <a:tcPr/>
                </a:tc>
                <a:tc hMerge="1">
                  <a:txBody>
                    <a:bodyPr/>
                    <a:lstStyle/>
                    <a:p>
                      <a:endParaRPr lang="es-SV"/>
                    </a:p>
                  </a:txBody>
                  <a:tcPr/>
                </a:tc>
                <a:tc hMerge="1">
                  <a:txBody>
                    <a:bodyPr/>
                    <a:lstStyle/>
                    <a:p>
                      <a:endParaRPr lang="es-SV"/>
                    </a:p>
                  </a:txBody>
                  <a:tcPr/>
                </a:tc>
                <a:tc>
                  <a:txBody>
                    <a:bodyPr/>
                    <a:lstStyle/>
                    <a:p>
                      <a:pPr algn="ctr">
                        <a:lnSpc>
                          <a:spcPct val="107000"/>
                        </a:lnSpc>
                        <a:spcAft>
                          <a:spcPts val="800"/>
                        </a:spcAft>
                      </a:pPr>
                      <a:r>
                        <a:rPr lang="es-SV" sz="1100" b="1" dirty="0">
                          <a:solidFill>
                            <a:srgbClr val="002060"/>
                          </a:solidFill>
                          <a:effectLst/>
                          <a:latin typeface="Arial" panose="020B0604020202020204" pitchFamily="34" charset="0"/>
                          <a:cs typeface="Arial" panose="020B0604020202020204" pitchFamily="34" charset="0"/>
                        </a:rPr>
                        <a:t>$ 228,245.95</a:t>
                      </a:r>
                      <a:endParaRPr lang="es-SV" sz="11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8487" marR="8487" marT="8487" marB="0" anchor="ctr"/>
                </a:tc>
                <a:extLst>
                  <a:ext uri="{0D108BD9-81ED-4DB2-BD59-A6C34878D82A}">
                    <a16:rowId xmlns:a16="http://schemas.microsoft.com/office/drawing/2014/main" val="2805689741"/>
                  </a:ext>
                </a:extLst>
              </a:tr>
            </a:tbl>
          </a:graphicData>
        </a:graphic>
      </p:graphicFrame>
    </p:spTree>
    <p:extLst>
      <p:ext uri="{BB962C8B-B14F-4D97-AF65-F5344CB8AC3E}">
        <p14:creationId xmlns:p14="http://schemas.microsoft.com/office/powerpoint/2010/main" val="2458194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4008C4F-EF8F-4CB0-BC7B-2432AD64754C}"/>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B8A7B3C5-FAF3-42EA-AA30-AFDF12AF4C20}"/>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graphicFrame>
        <p:nvGraphicFramePr>
          <p:cNvPr id="5" name="Tabla 4">
            <a:extLst>
              <a:ext uri="{FF2B5EF4-FFF2-40B4-BE49-F238E27FC236}">
                <a16:creationId xmlns:a16="http://schemas.microsoft.com/office/drawing/2014/main" id="{4ACC77C3-8674-43D6-A2E6-90506E26DB81}"/>
              </a:ext>
            </a:extLst>
          </p:cNvPr>
          <p:cNvGraphicFramePr>
            <a:graphicFrameLocks noGrp="1"/>
          </p:cNvGraphicFramePr>
          <p:nvPr>
            <p:extLst>
              <p:ext uri="{D42A27DB-BD31-4B8C-83A1-F6EECF244321}">
                <p14:modId xmlns:p14="http://schemas.microsoft.com/office/powerpoint/2010/main" val="2831353582"/>
              </p:ext>
            </p:extLst>
          </p:nvPr>
        </p:nvGraphicFramePr>
        <p:xfrm>
          <a:off x="967409" y="905322"/>
          <a:ext cx="10257182" cy="4933490"/>
        </p:xfrm>
        <a:graphic>
          <a:graphicData uri="http://schemas.openxmlformats.org/drawingml/2006/table">
            <a:tbl>
              <a:tblPr>
                <a:tableStyleId>{5C22544A-7EE6-4342-B048-85BDC9FD1C3A}</a:tableStyleId>
              </a:tblPr>
              <a:tblGrid>
                <a:gridCol w="1415812">
                  <a:extLst>
                    <a:ext uri="{9D8B030D-6E8A-4147-A177-3AD203B41FA5}">
                      <a16:colId xmlns:a16="http://schemas.microsoft.com/office/drawing/2014/main" val="309183233"/>
                    </a:ext>
                  </a:extLst>
                </a:gridCol>
                <a:gridCol w="1439874">
                  <a:extLst>
                    <a:ext uri="{9D8B030D-6E8A-4147-A177-3AD203B41FA5}">
                      <a16:colId xmlns:a16="http://schemas.microsoft.com/office/drawing/2014/main" val="1002860627"/>
                    </a:ext>
                  </a:extLst>
                </a:gridCol>
                <a:gridCol w="2012553">
                  <a:extLst>
                    <a:ext uri="{9D8B030D-6E8A-4147-A177-3AD203B41FA5}">
                      <a16:colId xmlns:a16="http://schemas.microsoft.com/office/drawing/2014/main" val="958656483"/>
                    </a:ext>
                  </a:extLst>
                </a:gridCol>
                <a:gridCol w="1517835">
                  <a:extLst>
                    <a:ext uri="{9D8B030D-6E8A-4147-A177-3AD203B41FA5}">
                      <a16:colId xmlns:a16="http://schemas.microsoft.com/office/drawing/2014/main" val="2845933965"/>
                    </a:ext>
                  </a:extLst>
                </a:gridCol>
                <a:gridCol w="2335947">
                  <a:extLst>
                    <a:ext uri="{9D8B030D-6E8A-4147-A177-3AD203B41FA5}">
                      <a16:colId xmlns:a16="http://schemas.microsoft.com/office/drawing/2014/main" val="1814294090"/>
                    </a:ext>
                  </a:extLst>
                </a:gridCol>
                <a:gridCol w="1535161">
                  <a:extLst>
                    <a:ext uri="{9D8B030D-6E8A-4147-A177-3AD203B41FA5}">
                      <a16:colId xmlns:a16="http://schemas.microsoft.com/office/drawing/2014/main" val="2554927729"/>
                    </a:ext>
                  </a:extLst>
                </a:gridCol>
              </a:tblGrid>
              <a:tr h="406049">
                <a:tc gridSpan="6">
                  <a:txBody>
                    <a:bodyPr/>
                    <a:lstStyle/>
                    <a:p>
                      <a:pPr algn="ctr">
                        <a:lnSpc>
                          <a:spcPct val="107000"/>
                        </a:lnSpc>
                        <a:spcBef>
                          <a:spcPts val="2000"/>
                        </a:spcBef>
                        <a:spcAft>
                          <a:spcPts val="200"/>
                        </a:spcAft>
                      </a:pPr>
                      <a:r>
                        <a:rPr lang="es-SV" sz="1000" b="1" kern="0" dirty="0">
                          <a:solidFill>
                            <a:srgbClr val="002060"/>
                          </a:solidFill>
                          <a:effectLst/>
                          <a:latin typeface="Arial" panose="020B0604020202020204" pitchFamily="34" charset="0"/>
                          <a:cs typeface="Arial" panose="020B0604020202020204" pitchFamily="34" charset="0"/>
                        </a:rPr>
                        <a:t>LISTADO DE MECANISMOS DE PARTICIPACIÓN CIUDADANA</a:t>
                      </a:r>
                      <a:endParaRPr lang="es-SV" sz="1000" b="1" kern="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326" marR="9326" marT="9326" marB="0" anchor="ct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val="3927066906"/>
                  </a:ext>
                </a:extLst>
              </a:tr>
              <a:tr h="527300">
                <a:tc>
                  <a:txBody>
                    <a:bodyPr/>
                    <a:lstStyle/>
                    <a:p>
                      <a:pPr algn="ctr">
                        <a:lnSpc>
                          <a:spcPct val="107000"/>
                        </a:lnSpc>
                        <a:spcAft>
                          <a:spcPts val="800"/>
                        </a:spcAft>
                      </a:pPr>
                      <a:r>
                        <a:rPr lang="es-SV" sz="1000" b="1" dirty="0">
                          <a:solidFill>
                            <a:srgbClr val="002060"/>
                          </a:solidFill>
                          <a:effectLst/>
                          <a:latin typeface="Arial" panose="020B0604020202020204" pitchFamily="34" charset="0"/>
                          <a:cs typeface="Arial" panose="020B0604020202020204" pitchFamily="34" charset="0"/>
                        </a:rPr>
                        <a:t>MECANISMO</a:t>
                      </a:r>
                      <a:endParaRPr lang="es-SV" sz="1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326" marR="9326" marT="9326" marB="0" anchor="ctr"/>
                </a:tc>
                <a:tc>
                  <a:txBody>
                    <a:bodyPr/>
                    <a:lstStyle/>
                    <a:p>
                      <a:pPr algn="ctr">
                        <a:lnSpc>
                          <a:spcPct val="107000"/>
                        </a:lnSpc>
                        <a:spcAft>
                          <a:spcPts val="800"/>
                        </a:spcAft>
                      </a:pPr>
                      <a:r>
                        <a:rPr lang="es-SV" sz="1000" b="1" dirty="0">
                          <a:solidFill>
                            <a:srgbClr val="002060"/>
                          </a:solidFill>
                          <a:effectLst/>
                          <a:latin typeface="Arial" panose="020B0604020202020204" pitchFamily="34" charset="0"/>
                          <a:cs typeface="Arial" panose="020B0604020202020204" pitchFamily="34" charset="0"/>
                        </a:rPr>
                        <a:t>REQUISITOS</a:t>
                      </a:r>
                      <a:endParaRPr lang="es-SV" sz="1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326" marR="9326" marT="9326" marB="0" anchor="ctr"/>
                </a:tc>
                <a:tc>
                  <a:txBody>
                    <a:bodyPr/>
                    <a:lstStyle/>
                    <a:p>
                      <a:pPr algn="ctr">
                        <a:lnSpc>
                          <a:spcPct val="107000"/>
                        </a:lnSpc>
                        <a:spcAft>
                          <a:spcPts val="800"/>
                        </a:spcAft>
                      </a:pPr>
                      <a:r>
                        <a:rPr lang="es-SV" sz="1000" b="1" dirty="0">
                          <a:solidFill>
                            <a:srgbClr val="002060"/>
                          </a:solidFill>
                          <a:effectLst/>
                          <a:latin typeface="Arial" panose="020B0604020202020204" pitchFamily="34" charset="0"/>
                          <a:cs typeface="Arial" panose="020B0604020202020204" pitchFamily="34" charset="0"/>
                        </a:rPr>
                        <a:t>FUNCIONES</a:t>
                      </a:r>
                      <a:endParaRPr lang="es-SV" sz="1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326" marR="9326" marT="9326" marB="0" anchor="ctr"/>
                </a:tc>
                <a:tc>
                  <a:txBody>
                    <a:bodyPr/>
                    <a:lstStyle/>
                    <a:p>
                      <a:pPr algn="ctr">
                        <a:lnSpc>
                          <a:spcPct val="107000"/>
                        </a:lnSpc>
                        <a:spcAft>
                          <a:spcPts val="800"/>
                        </a:spcAft>
                      </a:pPr>
                      <a:r>
                        <a:rPr lang="es-SV" sz="1000" b="1" dirty="0">
                          <a:solidFill>
                            <a:srgbClr val="002060"/>
                          </a:solidFill>
                          <a:effectLst/>
                          <a:latin typeface="Arial" panose="020B0604020202020204" pitchFamily="34" charset="0"/>
                          <a:cs typeface="Arial" panose="020B0604020202020204" pitchFamily="34" charset="0"/>
                        </a:rPr>
                        <a:t>FINALIDAD</a:t>
                      </a:r>
                      <a:endParaRPr lang="es-SV" sz="1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326" marR="9326" marT="9326" marB="0" anchor="ctr"/>
                </a:tc>
                <a:tc>
                  <a:txBody>
                    <a:bodyPr/>
                    <a:lstStyle/>
                    <a:p>
                      <a:pPr algn="ctr">
                        <a:lnSpc>
                          <a:spcPct val="107000"/>
                        </a:lnSpc>
                        <a:spcAft>
                          <a:spcPts val="800"/>
                        </a:spcAft>
                      </a:pPr>
                      <a:r>
                        <a:rPr lang="es-SV" sz="1000" b="1" dirty="0">
                          <a:solidFill>
                            <a:srgbClr val="002060"/>
                          </a:solidFill>
                          <a:effectLst/>
                          <a:latin typeface="Arial" panose="020B0604020202020204" pitchFamily="34" charset="0"/>
                          <a:cs typeface="Arial" panose="020B0604020202020204" pitchFamily="34" charset="0"/>
                        </a:rPr>
                        <a:t>OBJETIVO</a:t>
                      </a:r>
                      <a:endParaRPr lang="es-SV" sz="1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326" marR="9326" marT="9326" marB="0" anchor="ctr"/>
                </a:tc>
                <a:tc>
                  <a:txBody>
                    <a:bodyPr/>
                    <a:lstStyle/>
                    <a:p>
                      <a:pPr algn="ctr">
                        <a:lnSpc>
                          <a:spcPct val="107000"/>
                        </a:lnSpc>
                        <a:spcAft>
                          <a:spcPts val="800"/>
                        </a:spcAft>
                      </a:pPr>
                      <a:r>
                        <a:rPr lang="es-SV" sz="1000" b="1">
                          <a:solidFill>
                            <a:srgbClr val="002060"/>
                          </a:solidFill>
                          <a:effectLst/>
                          <a:latin typeface="Arial" panose="020B0604020202020204" pitchFamily="34" charset="0"/>
                          <a:cs typeface="Arial" panose="020B0604020202020204" pitchFamily="34" charset="0"/>
                        </a:rPr>
                        <a:t>PERIODO DE REUNION</a:t>
                      </a:r>
                      <a:endParaRPr lang="es-SV" sz="1000" b="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326" marR="9326" marT="9326" marB="0" anchor="ctr"/>
                </a:tc>
                <a:extLst>
                  <a:ext uri="{0D108BD9-81ED-4DB2-BD59-A6C34878D82A}">
                    <a16:rowId xmlns:a16="http://schemas.microsoft.com/office/drawing/2014/main" val="4253660805"/>
                  </a:ext>
                </a:extLst>
              </a:tr>
              <a:tr h="1097600">
                <a:tc>
                  <a:txBody>
                    <a:bodyPr/>
                    <a:lstStyle/>
                    <a:p>
                      <a:pPr algn="ctr">
                        <a:lnSpc>
                          <a:spcPct val="107000"/>
                        </a:lnSpc>
                        <a:spcAft>
                          <a:spcPts val="800"/>
                        </a:spcAft>
                      </a:pPr>
                      <a:r>
                        <a:rPr lang="es-SV" sz="1000" b="1" dirty="0">
                          <a:solidFill>
                            <a:srgbClr val="002060"/>
                          </a:solidFill>
                          <a:effectLst/>
                          <a:latin typeface="Arial" panose="020B0604020202020204" pitchFamily="34" charset="0"/>
                          <a:cs typeface="Arial" panose="020B0604020202020204" pitchFamily="34" charset="0"/>
                        </a:rPr>
                        <a:t>1.-RENDICIÓN DE CUENTAS</a:t>
                      </a:r>
                      <a:endParaRPr lang="es-SV" sz="1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326" marR="9326" marT="9326" marB="0" anchor="ctr"/>
                </a:tc>
                <a:tc>
                  <a:txBody>
                    <a:bodyPr/>
                    <a:lstStyle/>
                    <a:p>
                      <a:pPr algn="ctr">
                        <a:lnSpc>
                          <a:spcPct val="107000"/>
                        </a:lnSpc>
                        <a:spcAft>
                          <a:spcPts val="800"/>
                        </a:spcAft>
                      </a:pPr>
                      <a:r>
                        <a:rPr lang="es-SV" sz="1000" b="1" dirty="0">
                          <a:solidFill>
                            <a:srgbClr val="002060"/>
                          </a:solidFill>
                          <a:effectLst/>
                          <a:latin typeface="Arial" panose="020B0604020202020204" pitchFamily="34" charset="0"/>
                          <a:cs typeface="Arial" panose="020B0604020202020204" pitchFamily="34" charset="0"/>
                        </a:rPr>
                        <a:t>MANDATO LEGAL ART. 10 DE LA LAIP</a:t>
                      </a:r>
                      <a:endParaRPr lang="es-SV" sz="1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326" marR="9326" marT="9326" marB="0" anchor="ctr"/>
                </a:tc>
                <a:tc>
                  <a:txBody>
                    <a:bodyPr/>
                    <a:lstStyle/>
                    <a:p>
                      <a:pPr algn="ctr">
                        <a:lnSpc>
                          <a:spcPct val="107000"/>
                        </a:lnSpc>
                        <a:spcAft>
                          <a:spcPts val="800"/>
                        </a:spcAft>
                      </a:pPr>
                      <a:r>
                        <a:rPr lang="es-SV" sz="1000" b="1" dirty="0">
                          <a:solidFill>
                            <a:srgbClr val="002060"/>
                          </a:solidFill>
                          <a:effectLst/>
                          <a:latin typeface="Arial" panose="020B0604020202020204" pitchFamily="34" charset="0"/>
                          <a:cs typeface="Arial" panose="020B0604020202020204" pitchFamily="34" charset="0"/>
                        </a:rPr>
                        <a:t>FORTALECER LA CULTURA DE TRANSPARENCIA</a:t>
                      </a:r>
                      <a:endParaRPr lang="es-SV" sz="1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326" marR="9326" marT="9326" marB="0" anchor="ctr"/>
                </a:tc>
                <a:tc>
                  <a:txBody>
                    <a:bodyPr/>
                    <a:lstStyle/>
                    <a:p>
                      <a:pPr algn="ctr">
                        <a:lnSpc>
                          <a:spcPct val="107000"/>
                        </a:lnSpc>
                        <a:spcAft>
                          <a:spcPts val="800"/>
                        </a:spcAft>
                      </a:pPr>
                      <a:r>
                        <a:rPr lang="es-SV" sz="1000" b="1">
                          <a:solidFill>
                            <a:srgbClr val="002060"/>
                          </a:solidFill>
                          <a:effectLst/>
                          <a:latin typeface="Arial" panose="020B0604020202020204" pitchFamily="34" charset="0"/>
                          <a:cs typeface="Arial" panose="020B0604020202020204" pitchFamily="34" charset="0"/>
                        </a:rPr>
                        <a:t>PARTICIPACION DE TODOS LOS ACTORES LOCALES Y LA POBLACION DEL MUNICIPIO EN GENERAL</a:t>
                      </a:r>
                      <a:endParaRPr lang="es-SV" sz="1000" b="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326" marR="9326" marT="9326" marB="0" anchor="ctr"/>
                </a:tc>
                <a:tc>
                  <a:txBody>
                    <a:bodyPr/>
                    <a:lstStyle/>
                    <a:p>
                      <a:pPr algn="ctr">
                        <a:lnSpc>
                          <a:spcPct val="107000"/>
                        </a:lnSpc>
                        <a:spcAft>
                          <a:spcPts val="800"/>
                        </a:spcAft>
                      </a:pPr>
                      <a:r>
                        <a:rPr lang="es-SV" sz="1000" b="1" dirty="0">
                          <a:solidFill>
                            <a:srgbClr val="002060"/>
                          </a:solidFill>
                          <a:effectLst/>
                          <a:latin typeface="Arial" panose="020B0604020202020204" pitchFamily="34" charset="0"/>
                          <a:cs typeface="Arial" panose="020B0604020202020204" pitchFamily="34" charset="0"/>
                        </a:rPr>
                        <a:t>GENERAR CONFIANZA EN LA CIUDADANIA Y LA ADMINISTRACION PUBLICA POR EL TRABAJO QUE SE DESARROLLA LOGRANDO ASI FORTALECER LA CULTURA DE TRANSPARECIA</a:t>
                      </a:r>
                      <a:endParaRPr lang="es-SV" sz="1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326" marR="9326" marT="9326" marB="0" anchor="ctr"/>
                </a:tc>
                <a:tc>
                  <a:txBody>
                    <a:bodyPr/>
                    <a:lstStyle/>
                    <a:p>
                      <a:pPr algn="ctr">
                        <a:lnSpc>
                          <a:spcPct val="107000"/>
                        </a:lnSpc>
                        <a:spcAft>
                          <a:spcPts val="800"/>
                        </a:spcAft>
                      </a:pPr>
                      <a:r>
                        <a:rPr lang="es-SV" sz="1000" b="1">
                          <a:solidFill>
                            <a:srgbClr val="002060"/>
                          </a:solidFill>
                          <a:effectLst/>
                          <a:latin typeface="Arial" panose="020B0604020202020204" pitchFamily="34" charset="0"/>
                          <a:cs typeface="Arial" panose="020B0604020202020204" pitchFamily="34" charset="0"/>
                        </a:rPr>
                        <a:t>1 VEZ AL AÑO</a:t>
                      </a:r>
                      <a:endParaRPr lang="es-SV" sz="1000" b="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326" marR="9326" marT="9326" marB="0" anchor="ctr"/>
                </a:tc>
                <a:extLst>
                  <a:ext uri="{0D108BD9-81ED-4DB2-BD59-A6C34878D82A}">
                    <a16:rowId xmlns:a16="http://schemas.microsoft.com/office/drawing/2014/main" val="2066688292"/>
                  </a:ext>
                </a:extLst>
              </a:tr>
              <a:tr h="1596066">
                <a:tc>
                  <a:txBody>
                    <a:bodyPr/>
                    <a:lstStyle/>
                    <a:p>
                      <a:pPr algn="ctr">
                        <a:lnSpc>
                          <a:spcPct val="107000"/>
                        </a:lnSpc>
                        <a:spcAft>
                          <a:spcPts val="800"/>
                        </a:spcAft>
                      </a:pPr>
                      <a:r>
                        <a:rPr lang="es-SV" sz="1000" b="1">
                          <a:solidFill>
                            <a:srgbClr val="002060"/>
                          </a:solidFill>
                          <a:effectLst/>
                          <a:latin typeface="Arial" panose="020B0604020202020204" pitchFamily="34" charset="0"/>
                          <a:cs typeface="Arial" panose="020B0604020202020204" pitchFamily="34" charset="0"/>
                        </a:rPr>
                        <a:t>2.-CAPACITACIONES Y CONVIVIOS</a:t>
                      </a:r>
                      <a:endParaRPr lang="es-SV" sz="1000" b="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326" marR="9326" marT="9326" marB="0" anchor="ctr"/>
                </a:tc>
                <a:tc>
                  <a:txBody>
                    <a:bodyPr/>
                    <a:lstStyle/>
                    <a:p>
                      <a:pPr algn="ctr">
                        <a:lnSpc>
                          <a:spcPct val="107000"/>
                        </a:lnSpc>
                        <a:spcAft>
                          <a:spcPts val="800"/>
                        </a:spcAft>
                      </a:pPr>
                      <a:r>
                        <a:rPr lang="es-SV" sz="1000" b="1" dirty="0">
                          <a:solidFill>
                            <a:srgbClr val="002060"/>
                          </a:solidFill>
                          <a:effectLst/>
                          <a:latin typeface="Arial" panose="020B0604020202020204" pitchFamily="34" charset="0"/>
                          <a:cs typeface="Arial" panose="020B0604020202020204" pitchFamily="34" charset="0"/>
                        </a:rPr>
                        <a:t>MIEMBROS DE DIRECTIVAS, ADESCO O DE ASOCIACIÓN CON SU CREDENCIAL O ACREDITACIÓN</a:t>
                      </a:r>
                      <a:endParaRPr lang="es-SV" sz="1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326" marR="9326" marT="9326" marB="0" anchor="ctr"/>
                </a:tc>
                <a:tc>
                  <a:txBody>
                    <a:bodyPr/>
                    <a:lstStyle/>
                    <a:p>
                      <a:pPr algn="ctr">
                        <a:lnSpc>
                          <a:spcPct val="107000"/>
                        </a:lnSpc>
                        <a:spcAft>
                          <a:spcPts val="800"/>
                        </a:spcAft>
                      </a:pPr>
                      <a:r>
                        <a:rPr lang="es-SV" sz="1000" b="1" dirty="0">
                          <a:solidFill>
                            <a:srgbClr val="002060"/>
                          </a:solidFill>
                          <a:effectLst/>
                          <a:latin typeface="Arial" panose="020B0604020202020204" pitchFamily="34" charset="0"/>
                          <a:cs typeface="Arial" panose="020B0604020202020204" pitchFamily="34" charset="0"/>
                        </a:rPr>
                        <a:t>MEDIANTE EL DESARROLLO DE CAPACITACIONES Y CONVIVIOS SE DEBERA MEJORAR LAS CAPACIDADES TECNICAS Y ADMINISTRATIVAS DE LOS MIEMBROS DE LAS DIRECTIVAS, ADESCO Y ASOCIACIONES Y DIRECTIVAS DE HECHO</a:t>
                      </a:r>
                      <a:endParaRPr lang="es-SV" sz="1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326" marR="9326" marT="9326" marB="0" anchor="ctr"/>
                </a:tc>
                <a:tc>
                  <a:txBody>
                    <a:bodyPr/>
                    <a:lstStyle/>
                    <a:p>
                      <a:pPr algn="ctr">
                        <a:lnSpc>
                          <a:spcPct val="107000"/>
                        </a:lnSpc>
                        <a:spcAft>
                          <a:spcPts val="800"/>
                        </a:spcAft>
                      </a:pPr>
                      <a:r>
                        <a:rPr lang="es-SV" sz="1000" b="1">
                          <a:solidFill>
                            <a:srgbClr val="002060"/>
                          </a:solidFill>
                          <a:effectLst/>
                          <a:latin typeface="Arial" panose="020B0604020202020204" pitchFamily="34" charset="0"/>
                          <a:cs typeface="Arial" panose="020B0604020202020204" pitchFamily="34" charset="0"/>
                        </a:rPr>
                        <a:t>PARTICIPACION DE LA SOCIEDAD PRICIPALMENTE LOS MIEMBROS ACTIVOS Y LEGALES QUE REPRESENTAN LAS ADESCOS DIRECTIVAS Y ASOCIACIONES</a:t>
                      </a:r>
                      <a:endParaRPr lang="es-SV" sz="1000" b="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326" marR="9326" marT="9326" marB="0" anchor="ctr"/>
                </a:tc>
                <a:tc>
                  <a:txBody>
                    <a:bodyPr/>
                    <a:lstStyle/>
                    <a:p>
                      <a:pPr algn="ctr">
                        <a:lnSpc>
                          <a:spcPct val="107000"/>
                        </a:lnSpc>
                        <a:spcAft>
                          <a:spcPts val="800"/>
                        </a:spcAft>
                      </a:pPr>
                      <a:r>
                        <a:rPr lang="es-SV" sz="1000" b="1" dirty="0">
                          <a:solidFill>
                            <a:srgbClr val="002060"/>
                          </a:solidFill>
                          <a:effectLst/>
                          <a:latin typeface="Arial" panose="020B0604020202020204" pitchFamily="34" charset="0"/>
                          <a:cs typeface="Arial" panose="020B0604020202020204" pitchFamily="34" charset="0"/>
                        </a:rPr>
                        <a:t>FORTALECER LAS CAPACIDADES DE LOS MIEMBROS DE LAS JUNTAS DIRECTIVAS, ADESCO Y ASOCIACIONES PARA LOGRAR UN MEJOR DESARROLLO DE LAS ACTIVIDADES EN SUS COMUNIDADES, COLONIAS, CASERIOS Y CANTONES</a:t>
                      </a:r>
                      <a:endParaRPr lang="es-SV" sz="1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326" marR="9326" marT="9326" marB="0" anchor="ctr"/>
                </a:tc>
                <a:tc>
                  <a:txBody>
                    <a:bodyPr/>
                    <a:lstStyle/>
                    <a:p>
                      <a:pPr algn="ctr">
                        <a:lnSpc>
                          <a:spcPct val="107000"/>
                        </a:lnSpc>
                        <a:spcAft>
                          <a:spcPts val="800"/>
                        </a:spcAft>
                      </a:pPr>
                      <a:r>
                        <a:rPr lang="es-SV" sz="1000" b="1" dirty="0">
                          <a:solidFill>
                            <a:srgbClr val="002060"/>
                          </a:solidFill>
                          <a:effectLst/>
                          <a:latin typeface="Arial" panose="020B0604020202020204" pitchFamily="34" charset="0"/>
                          <a:cs typeface="Arial" panose="020B0604020202020204" pitchFamily="34" charset="0"/>
                        </a:rPr>
                        <a:t>2 VECES AL AÑO CON UN PROMEDIO DE 50 PARTICIPANTES</a:t>
                      </a:r>
                      <a:endParaRPr lang="es-SV" sz="1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326" marR="9326" marT="9326" marB="0" anchor="ctr"/>
                </a:tc>
                <a:extLst>
                  <a:ext uri="{0D108BD9-81ED-4DB2-BD59-A6C34878D82A}">
                    <a16:rowId xmlns:a16="http://schemas.microsoft.com/office/drawing/2014/main" val="1216214610"/>
                  </a:ext>
                </a:extLst>
              </a:tr>
              <a:tr h="1306475">
                <a:tc>
                  <a:txBody>
                    <a:bodyPr/>
                    <a:lstStyle/>
                    <a:p>
                      <a:pPr algn="ctr">
                        <a:lnSpc>
                          <a:spcPct val="107000"/>
                        </a:lnSpc>
                        <a:spcAft>
                          <a:spcPts val="800"/>
                        </a:spcAft>
                      </a:pPr>
                      <a:r>
                        <a:rPr lang="es-SV" sz="1000" b="1">
                          <a:solidFill>
                            <a:srgbClr val="002060"/>
                          </a:solidFill>
                          <a:effectLst/>
                          <a:latin typeface="Arial" panose="020B0604020202020204" pitchFamily="34" charset="0"/>
                          <a:cs typeface="Arial" panose="020B0604020202020204" pitchFamily="34" charset="0"/>
                        </a:rPr>
                        <a:t>3.-ASAMBLEAS GENERALES</a:t>
                      </a:r>
                      <a:endParaRPr lang="es-SV" sz="1000" b="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326" marR="9326" marT="9326" marB="0" anchor="ctr"/>
                </a:tc>
                <a:tc>
                  <a:txBody>
                    <a:bodyPr/>
                    <a:lstStyle/>
                    <a:p>
                      <a:pPr algn="ctr">
                        <a:lnSpc>
                          <a:spcPct val="107000"/>
                        </a:lnSpc>
                        <a:spcAft>
                          <a:spcPts val="800"/>
                        </a:spcAft>
                      </a:pPr>
                      <a:r>
                        <a:rPr lang="es-SV" sz="1000" b="1" dirty="0">
                          <a:solidFill>
                            <a:srgbClr val="002060"/>
                          </a:solidFill>
                          <a:effectLst/>
                          <a:latin typeface="Arial" panose="020B0604020202020204" pitchFamily="34" charset="0"/>
                          <a:cs typeface="Arial" panose="020B0604020202020204" pitchFamily="34" charset="0"/>
                        </a:rPr>
                        <a:t>TOMA DE ASISTENCIA EN LIBRO DE ACTAS DE LA ADESCO, ASOCIACIÓN Y/O DIRECTIVAS DE HECHO</a:t>
                      </a:r>
                      <a:endParaRPr lang="es-SV" sz="1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326" marR="9326" marT="9326" marB="0" anchor="ctr"/>
                </a:tc>
                <a:tc>
                  <a:txBody>
                    <a:bodyPr/>
                    <a:lstStyle/>
                    <a:p>
                      <a:pPr algn="ctr">
                        <a:lnSpc>
                          <a:spcPct val="107000"/>
                        </a:lnSpc>
                        <a:spcAft>
                          <a:spcPts val="800"/>
                        </a:spcAft>
                      </a:pPr>
                      <a:r>
                        <a:rPr lang="es-SV" sz="1000" b="1" dirty="0">
                          <a:solidFill>
                            <a:srgbClr val="002060"/>
                          </a:solidFill>
                          <a:effectLst/>
                          <a:latin typeface="Arial" panose="020B0604020202020204" pitchFamily="34" charset="0"/>
                          <a:cs typeface="Arial" panose="020B0604020202020204" pitchFamily="34" charset="0"/>
                        </a:rPr>
                        <a:t>LOGRAR CONCENSO CON LA PARTICIPACION ACTIVA DE LOS HABITANTES PARA LA TOMA DE ACUERDOS DE PROYECTOS O PROGRAMAS EN BENEFICIO DE LA COMUNIDAD.</a:t>
                      </a:r>
                      <a:endParaRPr lang="es-SV" sz="1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326" marR="9326" marT="9326" marB="0" anchor="ctr"/>
                </a:tc>
                <a:tc>
                  <a:txBody>
                    <a:bodyPr/>
                    <a:lstStyle/>
                    <a:p>
                      <a:pPr algn="ctr">
                        <a:lnSpc>
                          <a:spcPct val="107000"/>
                        </a:lnSpc>
                        <a:spcAft>
                          <a:spcPts val="800"/>
                        </a:spcAft>
                      </a:pPr>
                      <a:r>
                        <a:rPr lang="es-SV" sz="1000" b="1" dirty="0">
                          <a:solidFill>
                            <a:srgbClr val="002060"/>
                          </a:solidFill>
                          <a:effectLst/>
                          <a:latin typeface="Arial" panose="020B0604020202020204" pitchFamily="34" charset="0"/>
                          <a:cs typeface="Arial" panose="020B0604020202020204" pitchFamily="34" charset="0"/>
                        </a:rPr>
                        <a:t>FOMENTAR LA PARTICIPACION CIUDADANA, RESPONSABILIDAD Y CONCIENCIA PARA LA TOMA DE DECISIONES</a:t>
                      </a:r>
                      <a:endParaRPr lang="es-SV" sz="1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326" marR="9326" marT="9326" marB="0" anchor="ctr"/>
                </a:tc>
                <a:tc>
                  <a:txBody>
                    <a:bodyPr/>
                    <a:lstStyle/>
                    <a:p>
                      <a:pPr algn="ctr">
                        <a:lnSpc>
                          <a:spcPct val="107000"/>
                        </a:lnSpc>
                        <a:spcAft>
                          <a:spcPts val="800"/>
                        </a:spcAft>
                      </a:pPr>
                      <a:r>
                        <a:rPr lang="es-SV" sz="1000" b="1" dirty="0">
                          <a:solidFill>
                            <a:srgbClr val="002060"/>
                          </a:solidFill>
                          <a:effectLst/>
                          <a:latin typeface="Arial" panose="020B0604020202020204" pitchFamily="34" charset="0"/>
                          <a:cs typeface="Arial" panose="020B0604020202020204" pitchFamily="34" charset="0"/>
                        </a:rPr>
                        <a:t>TOMAR EN CUENTA LAS DEMANDAS Y NECESIDADES DE LA POBLACIÓN PARA CON ELLO PRIORIZAR EL DESARROLLO DE PROGRAMAS Y PROYECTOS.</a:t>
                      </a:r>
                      <a:endParaRPr lang="es-SV" sz="1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326" marR="9326" marT="9326" marB="0" anchor="ctr"/>
                </a:tc>
                <a:tc>
                  <a:txBody>
                    <a:bodyPr/>
                    <a:lstStyle/>
                    <a:p>
                      <a:pPr algn="ctr">
                        <a:lnSpc>
                          <a:spcPct val="107000"/>
                        </a:lnSpc>
                        <a:spcAft>
                          <a:spcPts val="800"/>
                        </a:spcAft>
                      </a:pPr>
                      <a:r>
                        <a:rPr lang="es-SV" sz="1000" b="1" dirty="0">
                          <a:solidFill>
                            <a:srgbClr val="002060"/>
                          </a:solidFill>
                          <a:effectLst/>
                          <a:latin typeface="Arial" panose="020B0604020202020204" pitchFamily="34" charset="0"/>
                          <a:cs typeface="Arial" panose="020B0604020202020204" pitchFamily="34" charset="0"/>
                        </a:rPr>
                        <a:t>DEPENDERA DE LAS NECESIDADES QUE SE VISUALICEN EN CADA UNO DE LOS TERRITORIOS.</a:t>
                      </a:r>
                      <a:endParaRPr lang="es-SV" sz="1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326" marR="9326" marT="9326" marB="0" anchor="ctr"/>
                </a:tc>
                <a:extLst>
                  <a:ext uri="{0D108BD9-81ED-4DB2-BD59-A6C34878D82A}">
                    <a16:rowId xmlns:a16="http://schemas.microsoft.com/office/drawing/2014/main" val="3246069583"/>
                  </a:ext>
                </a:extLst>
              </a:tr>
            </a:tbl>
          </a:graphicData>
        </a:graphic>
      </p:graphicFrame>
    </p:spTree>
    <p:extLst>
      <p:ext uri="{BB962C8B-B14F-4D97-AF65-F5344CB8AC3E}">
        <p14:creationId xmlns:p14="http://schemas.microsoft.com/office/powerpoint/2010/main" val="1521404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23C786D-C85A-41F6-B406-EB2FC0513563}"/>
              </a:ext>
            </a:extLst>
          </p:cNvPr>
          <p:cNvSpPr txBox="1"/>
          <p:nvPr/>
        </p:nvSpPr>
        <p:spPr>
          <a:xfrm>
            <a:off x="3008243" y="689113"/>
            <a:ext cx="6188766" cy="646331"/>
          </a:xfrm>
          <a:prstGeom prst="rect">
            <a:avLst/>
          </a:prstGeom>
          <a:noFill/>
        </p:spPr>
        <p:txBody>
          <a:bodyPr wrap="square" rtlCol="0">
            <a:spAutoFit/>
          </a:bodyPr>
          <a:lstStyle/>
          <a:p>
            <a:pPr algn="ctr"/>
            <a:r>
              <a:rPr lang="es-SV" sz="3600" b="1" dirty="0">
                <a:solidFill>
                  <a:schemeClr val="bg1"/>
                </a:solidFill>
              </a:rPr>
              <a:t>RENDICIÓN DE CUENTAS </a:t>
            </a:r>
          </a:p>
        </p:txBody>
      </p:sp>
      <p:graphicFrame>
        <p:nvGraphicFramePr>
          <p:cNvPr id="4" name="Tabla 3">
            <a:extLst>
              <a:ext uri="{FF2B5EF4-FFF2-40B4-BE49-F238E27FC236}">
                <a16:creationId xmlns:a16="http://schemas.microsoft.com/office/drawing/2014/main" id="{BA3BA335-8D06-4D96-92F8-60DE64C0EF3D}"/>
              </a:ext>
            </a:extLst>
          </p:cNvPr>
          <p:cNvGraphicFramePr>
            <a:graphicFrameLocks noGrp="1"/>
          </p:cNvGraphicFramePr>
          <p:nvPr>
            <p:extLst>
              <p:ext uri="{D42A27DB-BD31-4B8C-83A1-F6EECF244321}">
                <p14:modId xmlns:p14="http://schemas.microsoft.com/office/powerpoint/2010/main" val="829838952"/>
              </p:ext>
            </p:extLst>
          </p:nvPr>
        </p:nvGraphicFramePr>
        <p:xfrm>
          <a:off x="1802296" y="887896"/>
          <a:ext cx="8958468" cy="5526160"/>
        </p:xfrm>
        <a:graphic>
          <a:graphicData uri="http://schemas.openxmlformats.org/drawingml/2006/table">
            <a:tbl>
              <a:tblPr firstRow="1" firstCol="1" bandRow="1">
                <a:tableStyleId>{5C22544A-7EE6-4342-B048-85BDC9FD1C3A}</a:tableStyleId>
              </a:tblPr>
              <a:tblGrid>
                <a:gridCol w="361502">
                  <a:extLst>
                    <a:ext uri="{9D8B030D-6E8A-4147-A177-3AD203B41FA5}">
                      <a16:colId xmlns:a16="http://schemas.microsoft.com/office/drawing/2014/main" val="4000542450"/>
                    </a:ext>
                  </a:extLst>
                </a:gridCol>
                <a:gridCol w="2354282">
                  <a:extLst>
                    <a:ext uri="{9D8B030D-6E8A-4147-A177-3AD203B41FA5}">
                      <a16:colId xmlns:a16="http://schemas.microsoft.com/office/drawing/2014/main" val="2797324328"/>
                    </a:ext>
                  </a:extLst>
                </a:gridCol>
                <a:gridCol w="3683929">
                  <a:extLst>
                    <a:ext uri="{9D8B030D-6E8A-4147-A177-3AD203B41FA5}">
                      <a16:colId xmlns:a16="http://schemas.microsoft.com/office/drawing/2014/main" val="3369729399"/>
                    </a:ext>
                  </a:extLst>
                </a:gridCol>
                <a:gridCol w="2558755">
                  <a:extLst>
                    <a:ext uri="{9D8B030D-6E8A-4147-A177-3AD203B41FA5}">
                      <a16:colId xmlns:a16="http://schemas.microsoft.com/office/drawing/2014/main" val="2308945987"/>
                    </a:ext>
                  </a:extLst>
                </a:gridCol>
              </a:tblGrid>
              <a:tr h="488064">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Nº</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CARGO</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NOMBRE</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PARTIDO POLITICO QUE REPRESENTA</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419915888"/>
                  </a:ext>
                </a:extLst>
              </a:tr>
              <a:tr h="314881">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1</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Alcalde Municipal</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l">
                        <a:lnSpc>
                          <a:spcPct val="107000"/>
                        </a:lnSpc>
                        <a:spcAft>
                          <a:spcPts val="800"/>
                        </a:spcAft>
                      </a:pPr>
                      <a:r>
                        <a:rPr lang="es-SV" sz="1400" dirty="0">
                          <a:effectLst/>
                          <a:latin typeface="Arial" panose="020B0604020202020204" pitchFamily="34" charset="0"/>
                          <a:cs typeface="Arial" panose="020B0604020202020204" pitchFamily="34" charset="0"/>
                        </a:rPr>
                        <a:t>Sr. Mauricio Trinidad Arias</a:t>
                      </a:r>
                      <a:endParaRPr lang="es-SV"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NUEVAS IDEAS</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20277415"/>
                  </a:ext>
                </a:extLst>
              </a:tr>
              <a:tr h="314881">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2</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Síndico Municipal</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l">
                        <a:lnSpc>
                          <a:spcPct val="107000"/>
                        </a:lnSpc>
                        <a:spcAft>
                          <a:spcPts val="800"/>
                        </a:spcAft>
                      </a:pPr>
                      <a:r>
                        <a:rPr lang="es-SV" sz="1400" dirty="0">
                          <a:effectLst/>
                          <a:latin typeface="Arial" panose="020B0604020202020204" pitchFamily="34" charset="0"/>
                          <a:cs typeface="Arial" panose="020B0604020202020204" pitchFamily="34" charset="0"/>
                        </a:rPr>
                        <a:t>Lic. William Roberto Fernández Escobar</a:t>
                      </a:r>
                      <a:endParaRPr lang="es-SV"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GANA</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2129555812"/>
                  </a:ext>
                </a:extLst>
              </a:tr>
              <a:tr h="314881">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3</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1º Regidor</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l">
                        <a:lnSpc>
                          <a:spcPct val="107000"/>
                        </a:lnSpc>
                        <a:spcAft>
                          <a:spcPts val="800"/>
                        </a:spcAft>
                      </a:pPr>
                      <a:r>
                        <a:rPr lang="es-SV" sz="1400" dirty="0">
                          <a:effectLst/>
                          <a:latin typeface="Arial" panose="020B0604020202020204" pitchFamily="34" charset="0"/>
                          <a:cs typeface="Arial" panose="020B0604020202020204" pitchFamily="34" charset="0"/>
                        </a:rPr>
                        <a:t>Lic. Carlos Douglas Quintanilla Carrillo</a:t>
                      </a:r>
                      <a:endParaRPr lang="es-SV"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GANA</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3481421830"/>
                  </a:ext>
                </a:extLst>
              </a:tr>
              <a:tr h="314881">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4</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2º Regidor</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l">
                        <a:lnSpc>
                          <a:spcPct val="107000"/>
                        </a:lnSpc>
                        <a:spcAft>
                          <a:spcPts val="800"/>
                        </a:spcAft>
                      </a:pPr>
                      <a:r>
                        <a:rPr lang="es-SV" sz="1400" dirty="0">
                          <a:effectLst/>
                          <a:latin typeface="Arial" panose="020B0604020202020204" pitchFamily="34" charset="0"/>
                          <a:cs typeface="Arial" panose="020B0604020202020204" pitchFamily="34" charset="0"/>
                        </a:rPr>
                        <a:t>Lic. José Francisco Henríquez Navas</a:t>
                      </a:r>
                      <a:endParaRPr lang="es-SV"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NUEVAS IDEAS</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4205403171"/>
                  </a:ext>
                </a:extLst>
              </a:tr>
              <a:tr h="314881">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5</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3º Regidor</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l">
                        <a:lnSpc>
                          <a:spcPct val="107000"/>
                        </a:lnSpc>
                        <a:spcAft>
                          <a:spcPts val="800"/>
                        </a:spcAft>
                      </a:pPr>
                      <a:r>
                        <a:rPr lang="es-SV" sz="1400" dirty="0">
                          <a:effectLst/>
                          <a:latin typeface="Arial" panose="020B0604020202020204" pitchFamily="34" charset="0"/>
                          <a:cs typeface="Arial" panose="020B0604020202020204" pitchFamily="34" charset="0"/>
                        </a:rPr>
                        <a:t>Ing. Bladimir Humberto Guerra Juárez</a:t>
                      </a:r>
                      <a:endParaRPr lang="es-SV"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GANA</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2259970287"/>
                  </a:ext>
                </a:extLst>
              </a:tr>
              <a:tr h="314881">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6</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4º Regidor</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l">
                        <a:lnSpc>
                          <a:spcPct val="107000"/>
                        </a:lnSpc>
                        <a:spcAft>
                          <a:spcPts val="800"/>
                        </a:spcAft>
                      </a:pPr>
                      <a:r>
                        <a:rPr lang="es-SV" sz="1400" dirty="0">
                          <a:effectLst/>
                          <a:latin typeface="Arial" panose="020B0604020202020204" pitchFamily="34" charset="0"/>
                          <a:cs typeface="Arial" panose="020B0604020202020204" pitchFamily="34" charset="0"/>
                        </a:rPr>
                        <a:t>Sr. German José Sorto Ventura</a:t>
                      </a:r>
                      <a:endParaRPr lang="es-SV"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NUEVAS IDEAS</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2719955175"/>
                  </a:ext>
                </a:extLst>
              </a:tr>
              <a:tr h="314881">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7</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5º Regidor</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l">
                        <a:lnSpc>
                          <a:spcPct val="107000"/>
                        </a:lnSpc>
                        <a:spcAft>
                          <a:spcPts val="800"/>
                        </a:spcAft>
                      </a:pPr>
                      <a:r>
                        <a:rPr lang="es-SV" sz="1400" dirty="0">
                          <a:effectLst/>
                          <a:latin typeface="Arial" panose="020B0604020202020204" pitchFamily="34" charset="0"/>
                          <a:cs typeface="Arial" panose="020B0604020202020204" pitchFamily="34" charset="0"/>
                        </a:rPr>
                        <a:t>Sra. Jessica del Carmen Mejía Aguilar</a:t>
                      </a:r>
                      <a:endParaRPr lang="es-SV"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NUEVAS IDEAS</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734016842"/>
                  </a:ext>
                </a:extLst>
              </a:tr>
              <a:tr h="314881">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8</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6º Regidor</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l">
                        <a:lnSpc>
                          <a:spcPct val="107000"/>
                        </a:lnSpc>
                        <a:spcAft>
                          <a:spcPts val="800"/>
                        </a:spcAft>
                      </a:pPr>
                      <a:r>
                        <a:rPr lang="es-SV" sz="1400">
                          <a:effectLst/>
                          <a:latin typeface="Arial" panose="020B0604020202020204" pitchFamily="34" charset="0"/>
                          <a:cs typeface="Arial" panose="020B0604020202020204" pitchFamily="34" charset="0"/>
                        </a:rPr>
                        <a:t>Sr. Geovanny Alexander Henríquez</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NUEVAS IDEAS</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465354974"/>
                  </a:ext>
                </a:extLst>
              </a:tr>
              <a:tr h="314881">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9</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7º Regidor</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l">
                        <a:lnSpc>
                          <a:spcPct val="107000"/>
                        </a:lnSpc>
                        <a:spcAft>
                          <a:spcPts val="800"/>
                        </a:spcAft>
                      </a:pPr>
                      <a:r>
                        <a:rPr lang="es-SV" sz="1400" dirty="0">
                          <a:effectLst/>
                          <a:latin typeface="Arial" panose="020B0604020202020204" pitchFamily="34" charset="0"/>
                          <a:cs typeface="Arial" panose="020B0604020202020204" pitchFamily="34" charset="0"/>
                        </a:rPr>
                        <a:t>Sra. Wendy Yamileth Alvarado Rivera</a:t>
                      </a:r>
                      <a:endParaRPr lang="es-SV"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NUEVAS IDEAS</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449233627"/>
                  </a:ext>
                </a:extLst>
              </a:tr>
              <a:tr h="314881">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10</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8º Regidor</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l">
                        <a:lnSpc>
                          <a:spcPct val="107000"/>
                        </a:lnSpc>
                        <a:spcAft>
                          <a:spcPts val="800"/>
                        </a:spcAft>
                      </a:pPr>
                      <a:r>
                        <a:rPr lang="es-SV" sz="1400" dirty="0">
                          <a:effectLst/>
                          <a:latin typeface="Arial" panose="020B0604020202020204" pitchFamily="34" charset="0"/>
                          <a:cs typeface="Arial" panose="020B0604020202020204" pitchFamily="34" charset="0"/>
                        </a:rPr>
                        <a:t>Sr. Víctor Manuel Rivera Reyes</a:t>
                      </a:r>
                      <a:endParaRPr lang="es-SV"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INDEPENDIENTE</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456021763"/>
                  </a:ext>
                </a:extLst>
              </a:tr>
              <a:tr h="314881">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11</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9º Regidor</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l">
                        <a:lnSpc>
                          <a:spcPct val="107000"/>
                        </a:lnSpc>
                        <a:spcAft>
                          <a:spcPts val="800"/>
                        </a:spcAft>
                      </a:pPr>
                      <a:r>
                        <a:rPr lang="es-SV" sz="1400">
                          <a:effectLst/>
                          <a:latin typeface="Arial" panose="020B0604020202020204" pitchFamily="34" charset="0"/>
                          <a:cs typeface="Arial" panose="020B0604020202020204" pitchFamily="34" charset="0"/>
                        </a:rPr>
                        <a:t>Lic. Juan Alberto Casún Gómez</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ARENA</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709446075"/>
                  </a:ext>
                </a:extLst>
              </a:tr>
              <a:tr h="314881">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12</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10º Regidor</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l">
                        <a:lnSpc>
                          <a:spcPct val="107000"/>
                        </a:lnSpc>
                        <a:spcAft>
                          <a:spcPts val="800"/>
                        </a:spcAft>
                      </a:pPr>
                      <a:r>
                        <a:rPr lang="es-SV" sz="1400" dirty="0">
                          <a:effectLst/>
                          <a:latin typeface="Arial" panose="020B0604020202020204" pitchFamily="34" charset="0"/>
                          <a:cs typeface="Arial" panose="020B0604020202020204" pitchFamily="34" charset="0"/>
                        </a:rPr>
                        <a:t>Sr. Hugo Edgardo Acosta Salinas</a:t>
                      </a:r>
                      <a:endParaRPr lang="es-SV"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FMLN</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274210765"/>
                  </a:ext>
                </a:extLst>
              </a:tr>
              <a:tr h="314881">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13</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1º Regidor Suplente</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l">
                        <a:lnSpc>
                          <a:spcPct val="107000"/>
                        </a:lnSpc>
                        <a:spcAft>
                          <a:spcPts val="800"/>
                        </a:spcAft>
                      </a:pPr>
                      <a:r>
                        <a:rPr lang="es-SV" sz="1400" dirty="0">
                          <a:effectLst/>
                          <a:latin typeface="Arial" panose="020B0604020202020204" pitchFamily="34" charset="0"/>
                          <a:cs typeface="Arial" panose="020B0604020202020204" pitchFamily="34" charset="0"/>
                        </a:rPr>
                        <a:t>Sra. Dora Alicia Martínez</a:t>
                      </a:r>
                      <a:endParaRPr lang="es-SV"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NUEVAS IDEAS</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2517572461"/>
                  </a:ext>
                </a:extLst>
              </a:tr>
              <a:tr h="314881">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14</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2º Regidor Suplente</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l">
                        <a:lnSpc>
                          <a:spcPct val="107000"/>
                        </a:lnSpc>
                        <a:spcAft>
                          <a:spcPts val="800"/>
                        </a:spcAft>
                      </a:pPr>
                      <a:r>
                        <a:rPr lang="es-SV" sz="1400" dirty="0">
                          <a:effectLst/>
                          <a:latin typeface="Arial" panose="020B0604020202020204" pitchFamily="34" charset="0"/>
                          <a:cs typeface="Arial" panose="020B0604020202020204" pitchFamily="34" charset="0"/>
                        </a:rPr>
                        <a:t>Sra. Carolina del Carmen Segovia</a:t>
                      </a:r>
                      <a:endParaRPr lang="es-SV"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GANA</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3689679214"/>
                  </a:ext>
                </a:extLst>
              </a:tr>
              <a:tr h="314881">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15</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3º Regidor Suplente</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l">
                        <a:lnSpc>
                          <a:spcPct val="107000"/>
                        </a:lnSpc>
                        <a:spcAft>
                          <a:spcPts val="800"/>
                        </a:spcAft>
                      </a:pPr>
                      <a:r>
                        <a:rPr lang="es-SV" sz="1400" dirty="0">
                          <a:effectLst/>
                          <a:latin typeface="Arial" panose="020B0604020202020204" pitchFamily="34" charset="0"/>
                          <a:cs typeface="Arial" panose="020B0604020202020204" pitchFamily="34" charset="0"/>
                        </a:rPr>
                        <a:t>Sr. Salvador López Beltrán</a:t>
                      </a:r>
                      <a:endParaRPr lang="es-SV"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NUEVAS IDEAS</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117709516"/>
                  </a:ext>
                </a:extLst>
              </a:tr>
              <a:tr h="314881">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16</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a:effectLst/>
                          <a:latin typeface="Arial" panose="020B0604020202020204" pitchFamily="34" charset="0"/>
                          <a:cs typeface="Arial" panose="020B0604020202020204" pitchFamily="34" charset="0"/>
                        </a:rPr>
                        <a:t>4º Regidor Suplente</a:t>
                      </a:r>
                      <a:endParaRPr lang="es-SV" sz="14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l">
                        <a:lnSpc>
                          <a:spcPct val="107000"/>
                        </a:lnSpc>
                        <a:spcAft>
                          <a:spcPts val="800"/>
                        </a:spcAft>
                      </a:pPr>
                      <a:r>
                        <a:rPr lang="es-SV" sz="1400" dirty="0">
                          <a:effectLst/>
                          <a:latin typeface="Arial" panose="020B0604020202020204" pitchFamily="34" charset="0"/>
                          <a:cs typeface="Arial" panose="020B0604020202020204" pitchFamily="34" charset="0"/>
                        </a:rPr>
                        <a:t>Sr. Pastor Alfredo Iraheta Hernández</a:t>
                      </a:r>
                      <a:endParaRPr lang="es-SV"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07000"/>
                        </a:lnSpc>
                        <a:spcAft>
                          <a:spcPts val="800"/>
                        </a:spcAft>
                      </a:pPr>
                      <a:r>
                        <a:rPr lang="es-SV" sz="1400" dirty="0">
                          <a:effectLst/>
                          <a:latin typeface="Arial" panose="020B0604020202020204" pitchFamily="34" charset="0"/>
                          <a:cs typeface="Arial" panose="020B0604020202020204" pitchFamily="34" charset="0"/>
                        </a:rPr>
                        <a:t>INDEPENDIENTE</a:t>
                      </a:r>
                      <a:endParaRPr lang="es-SV" sz="14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extLst>
                  <a:ext uri="{0D108BD9-81ED-4DB2-BD59-A6C34878D82A}">
                    <a16:rowId xmlns:a16="http://schemas.microsoft.com/office/drawing/2014/main" val="1909478776"/>
                  </a:ext>
                </a:extLst>
              </a:tr>
            </a:tbl>
          </a:graphicData>
        </a:graphic>
      </p:graphicFrame>
      <p:pic>
        <p:nvPicPr>
          <p:cNvPr id="5" name="Imagen 4">
            <a:extLst>
              <a:ext uri="{FF2B5EF4-FFF2-40B4-BE49-F238E27FC236}">
                <a16:creationId xmlns:a16="http://schemas.microsoft.com/office/drawing/2014/main" id="{895C232F-983C-41E2-98B1-6EB9A3D73A14}"/>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spTree>
    <p:extLst>
      <p:ext uri="{BB962C8B-B14F-4D97-AF65-F5344CB8AC3E}">
        <p14:creationId xmlns:p14="http://schemas.microsoft.com/office/powerpoint/2010/main" val="7954887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4008C4F-EF8F-4CB0-BC7B-2432AD64754C}"/>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B8A7B3C5-FAF3-42EA-AA30-AFDF12AF4C20}"/>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graphicFrame>
        <p:nvGraphicFramePr>
          <p:cNvPr id="4" name="Tabla 3">
            <a:extLst>
              <a:ext uri="{FF2B5EF4-FFF2-40B4-BE49-F238E27FC236}">
                <a16:creationId xmlns:a16="http://schemas.microsoft.com/office/drawing/2014/main" id="{AD5864BA-A0EE-4E47-891B-4F78D79B6B8A}"/>
              </a:ext>
            </a:extLst>
          </p:cNvPr>
          <p:cNvGraphicFramePr>
            <a:graphicFrameLocks noGrp="1"/>
          </p:cNvGraphicFramePr>
          <p:nvPr>
            <p:extLst>
              <p:ext uri="{D42A27DB-BD31-4B8C-83A1-F6EECF244321}">
                <p14:modId xmlns:p14="http://schemas.microsoft.com/office/powerpoint/2010/main" val="2520594155"/>
              </p:ext>
            </p:extLst>
          </p:nvPr>
        </p:nvGraphicFramePr>
        <p:xfrm>
          <a:off x="622852" y="1152939"/>
          <a:ext cx="10668000" cy="4572000"/>
        </p:xfrm>
        <a:graphic>
          <a:graphicData uri="http://schemas.openxmlformats.org/drawingml/2006/table">
            <a:tbl>
              <a:tblPr>
                <a:tableStyleId>{5C22544A-7EE6-4342-B048-85BDC9FD1C3A}</a:tableStyleId>
              </a:tblPr>
              <a:tblGrid>
                <a:gridCol w="3110166">
                  <a:extLst>
                    <a:ext uri="{9D8B030D-6E8A-4147-A177-3AD203B41FA5}">
                      <a16:colId xmlns:a16="http://schemas.microsoft.com/office/drawing/2014/main" val="783994005"/>
                    </a:ext>
                  </a:extLst>
                </a:gridCol>
                <a:gridCol w="2978117">
                  <a:extLst>
                    <a:ext uri="{9D8B030D-6E8A-4147-A177-3AD203B41FA5}">
                      <a16:colId xmlns:a16="http://schemas.microsoft.com/office/drawing/2014/main" val="3282155165"/>
                    </a:ext>
                  </a:extLst>
                </a:gridCol>
                <a:gridCol w="1644617">
                  <a:extLst>
                    <a:ext uri="{9D8B030D-6E8A-4147-A177-3AD203B41FA5}">
                      <a16:colId xmlns:a16="http://schemas.microsoft.com/office/drawing/2014/main" val="926698529"/>
                    </a:ext>
                  </a:extLst>
                </a:gridCol>
                <a:gridCol w="2935100">
                  <a:extLst>
                    <a:ext uri="{9D8B030D-6E8A-4147-A177-3AD203B41FA5}">
                      <a16:colId xmlns:a16="http://schemas.microsoft.com/office/drawing/2014/main" val="2825877133"/>
                    </a:ext>
                  </a:extLst>
                </a:gridCol>
              </a:tblGrid>
              <a:tr h="803737">
                <a:tc gridSpan="4">
                  <a:txBody>
                    <a:bodyPr/>
                    <a:lstStyle/>
                    <a:p>
                      <a:pPr algn="ctr">
                        <a:lnSpc>
                          <a:spcPct val="107000"/>
                        </a:lnSpc>
                        <a:spcAft>
                          <a:spcPts val="800"/>
                        </a:spcAft>
                      </a:pPr>
                      <a:r>
                        <a:rPr lang="es-SV" sz="1400" b="1" dirty="0">
                          <a:solidFill>
                            <a:srgbClr val="002060"/>
                          </a:solidFill>
                          <a:effectLst/>
                          <a:latin typeface="Arial" panose="020B0604020202020204" pitchFamily="34" charset="0"/>
                          <a:cs typeface="Arial" panose="020B0604020202020204" pitchFamily="34" charset="0"/>
                        </a:rPr>
                        <a:t>ORGANIZACIONES QUE EXISTEN EN EL MUNICIPIO DE SAN MARTÍN 2022</a:t>
                      </a:r>
                      <a:endParaRPr lang="es-SV" sz="1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val="3075248933"/>
                  </a:ext>
                </a:extLst>
              </a:tr>
              <a:tr h="985883">
                <a:tc>
                  <a:txBody>
                    <a:bodyPr/>
                    <a:lstStyle/>
                    <a:p>
                      <a:pPr algn="just">
                        <a:lnSpc>
                          <a:spcPct val="107000"/>
                        </a:lnSpc>
                        <a:spcAft>
                          <a:spcPts val="800"/>
                        </a:spcAft>
                      </a:pPr>
                      <a:r>
                        <a:rPr lang="es-SV" sz="1400" b="1" dirty="0">
                          <a:solidFill>
                            <a:srgbClr val="002060"/>
                          </a:solidFill>
                          <a:effectLst/>
                          <a:latin typeface="Arial" panose="020B0604020202020204" pitchFamily="34" charset="0"/>
                          <a:cs typeface="Arial" panose="020B0604020202020204" pitchFamily="34" charset="0"/>
                        </a:rPr>
                        <a:t>Organizaciones que existían al final del año 2021</a:t>
                      </a:r>
                      <a:endParaRPr lang="es-SV" sz="1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just">
                        <a:lnSpc>
                          <a:spcPct val="107000"/>
                        </a:lnSpc>
                        <a:spcAft>
                          <a:spcPts val="800"/>
                        </a:spcAft>
                      </a:pPr>
                      <a:r>
                        <a:rPr lang="es-SV" sz="1400" b="1">
                          <a:solidFill>
                            <a:srgbClr val="002060"/>
                          </a:solidFill>
                          <a:effectLst/>
                          <a:latin typeface="Arial" panose="020B0604020202020204" pitchFamily="34" charset="0"/>
                          <a:cs typeface="Arial" panose="020B0604020202020204" pitchFamily="34" charset="0"/>
                        </a:rPr>
                        <a:t>Organizaciones que eligieron nuevos miembros y se juramentaron en el año 2022.</a:t>
                      </a:r>
                      <a:endParaRPr lang="es-SV" sz="1400" b="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just">
                        <a:lnSpc>
                          <a:spcPct val="107000"/>
                        </a:lnSpc>
                        <a:spcAft>
                          <a:spcPts val="800"/>
                        </a:spcAft>
                      </a:pPr>
                      <a:r>
                        <a:rPr lang="es-SV" sz="1400" b="1">
                          <a:solidFill>
                            <a:srgbClr val="002060"/>
                          </a:solidFill>
                          <a:effectLst/>
                          <a:latin typeface="Arial" panose="020B0604020202020204" pitchFamily="34" charset="0"/>
                          <a:cs typeface="Arial" panose="020B0604020202020204" pitchFamily="34" charset="0"/>
                        </a:rPr>
                        <a:t>Total, de Organizaciones </a:t>
                      </a:r>
                      <a:endParaRPr lang="es-SV" sz="1400" b="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just">
                        <a:lnSpc>
                          <a:spcPct val="107000"/>
                        </a:lnSpc>
                        <a:spcAft>
                          <a:spcPts val="800"/>
                        </a:spcAft>
                      </a:pPr>
                      <a:r>
                        <a:rPr lang="es-SV" sz="1400" b="1">
                          <a:solidFill>
                            <a:srgbClr val="002060"/>
                          </a:solidFill>
                          <a:effectLst/>
                          <a:latin typeface="Arial" panose="020B0604020202020204" pitchFamily="34" charset="0"/>
                          <a:cs typeface="Arial" panose="020B0604020202020204" pitchFamily="34" charset="0"/>
                        </a:rPr>
                        <a:t>Tipo de organizaciones que existen. </a:t>
                      </a:r>
                      <a:endParaRPr lang="es-SV" sz="1400" b="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extLst>
                  <a:ext uri="{0D108BD9-81ED-4DB2-BD59-A6C34878D82A}">
                    <a16:rowId xmlns:a16="http://schemas.microsoft.com/office/drawing/2014/main" val="2984205352"/>
                  </a:ext>
                </a:extLst>
              </a:tr>
              <a:tr h="2782380">
                <a:tc>
                  <a:txBody>
                    <a:bodyPr/>
                    <a:lstStyle/>
                    <a:p>
                      <a:pPr marL="342900" lvl="0" indent="-342900" algn="l">
                        <a:lnSpc>
                          <a:spcPct val="107000"/>
                        </a:lnSpc>
                        <a:spcAft>
                          <a:spcPts val="800"/>
                        </a:spcAft>
                        <a:buFont typeface="Wingdings" panose="05000000000000000000" pitchFamily="2" charset="2"/>
                        <a:buChar char=""/>
                        <a:tabLst>
                          <a:tab pos="457200" algn="l"/>
                        </a:tabLst>
                      </a:pPr>
                      <a:r>
                        <a:rPr lang="es-SV" sz="1400" b="1" dirty="0">
                          <a:solidFill>
                            <a:srgbClr val="002060"/>
                          </a:solidFill>
                          <a:effectLst/>
                          <a:latin typeface="Arial" panose="020B0604020202020204" pitchFamily="34" charset="0"/>
                          <a:cs typeface="Arial" panose="020B0604020202020204" pitchFamily="34" charset="0"/>
                        </a:rPr>
                        <a:t>ADESCOS      67</a:t>
                      </a:r>
                    </a:p>
                    <a:p>
                      <a:pPr marL="457200" algn="l">
                        <a:lnSpc>
                          <a:spcPct val="107000"/>
                        </a:lnSpc>
                        <a:spcAft>
                          <a:spcPts val="800"/>
                        </a:spcAft>
                      </a:pPr>
                      <a:r>
                        <a:rPr lang="es-SV" sz="1400" b="1" dirty="0">
                          <a:solidFill>
                            <a:srgbClr val="002060"/>
                          </a:solidFill>
                          <a:effectLst/>
                          <a:latin typeface="Arial" panose="020B0604020202020204" pitchFamily="34" charset="0"/>
                          <a:cs typeface="Arial" panose="020B0604020202020204" pitchFamily="34" charset="0"/>
                        </a:rPr>
                        <a:t> </a:t>
                      </a:r>
                    </a:p>
                    <a:p>
                      <a:pPr marL="342900" lvl="0" indent="-342900" algn="l">
                        <a:lnSpc>
                          <a:spcPct val="107000"/>
                        </a:lnSpc>
                        <a:spcAft>
                          <a:spcPts val="800"/>
                        </a:spcAft>
                        <a:buFont typeface="Wingdings" panose="05000000000000000000" pitchFamily="2" charset="2"/>
                        <a:buChar char=""/>
                        <a:tabLst>
                          <a:tab pos="457200" algn="l"/>
                        </a:tabLst>
                      </a:pPr>
                      <a:r>
                        <a:rPr lang="es-SV" sz="1400" b="1" dirty="0">
                          <a:solidFill>
                            <a:srgbClr val="002060"/>
                          </a:solidFill>
                          <a:effectLst/>
                          <a:latin typeface="Arial" panose="020B0604020202020204" pitchFamily="34" charset="0"/>
                          <a:cs typeface="Arial" panose="020B0604020202020204" pitchFamily="34" charset="0"/>
                        </a:rPr>
                        <a:t>ASOCIACIONES      6</a:t>
                      </a:r>
                    </a:p>
                    <a:p>
                      <a:pPr algn="l">
                        <a:lnSpc>
                          <a:spcPct val="107000"/>
                        </a:lnSpc>
                        <a:spcAft>
                          <a:spcPts val="800"/>
                        </a:spcAft>
                      </a:pPr>
                      <a:r>
                        <a:rPr lang="es-SV" sz="1400" b="1" dirty="0">
                          <a:solidFill>
                            <a:srgbClr val="002060"/>
                          </a:solidFill>
                          <a:effectLst/>
                          <a:latin typeface="Arial" panose="020B0604020202020204" pitchFamily="34" charset="0"/>
                          <a:cs typeface="Arial" panose="020B0604020202020204" pitchFamily="34" charset="0"/>
                        </a:rPr>
                        <a:t> </a:t>
                      </a:r>
                    </a:p>
                    <a:p>
                      <a:pPr marL="342900" lvl="0" indent="-342900" algn="l">
                        <a:lnSpc>
                          <a:spcPct val="107000"/>
                        </a:lnSpc>
                        <a:spcAft>
                          <a:spcPts val="800"/>
                        </a:spcAft>
                        <a:buFont typeface="Wingdings" panose="05000000000000000000" pitchFamily="2" charset="2"/>
                        <a:buChar char=""/>
                        <a:tabLst>
                          <a:tab pos="457200" algn="l"/>
                        </a:tabLst>
                      </a:pPr>
                      <a:r>
                        <a:rPr lang="es-SV" sz="1400" b="1" dirty="0">
                          <a:solidFill>
                            <a:srgbClr val="002060"/>
                          </a:solidFill>
                          <a:effectLst/>
                          <a:latin typeface="Arial" panose="020B0604020202020204" pitchFamily="34" charset="0"/>
                          <a:cs typeface="Arial" panose="020B0604020202020204" pitchFamily="34" charset="0"/>
                        </a:rPr>
                        <a:t>DIRECTIVAS DE HECHO O COMITES       130</a:t>
                      </a:r>
                      <a:endParaRPr lang="es-SV" sz="1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spcAft>
                          <a:spcPts val="800"/>
                        </a:spcAft>
                      </a:pPr>
                      <a:r>
                        <a:rPr lang="es-SV" sz="1400" b="1" dirty="0">
                          <a:solidFill>
                            <a:srgbClr val="002060"/>
                          </a:solidFill>
                          <a:effectLst/>
                          <a:latin typeface="Arial" panose="020B0604020202020204" pitchFamily="34" charset="0"/>
                          <a:cs typeface="Arial" panose="020B0604020202020204" pitchFamily="34" charset="0"/>
                        </a:rPr>
                        <a:t>55</a:t>
                      </a:r>
                      <a:endParaRPr lang="es-SV" sz="1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ctr">
                        <a:lnSpc>
                          <a:spcPct val="107000"/>
                        </a:lnSpc>
                        <a:spcAft>
                          <a:spcPts val="800"/>
                        </a:spcAft>
                      </a:pPr>
                      <a:r>
                        <a:rPr lang="es-SV" sz="1400" b="1">
                          <a:solidFill>
                            <a:srgbClr val="002060"/>
                          </a:solidFill>
                          <a:effectLst/>
                          <a:latin typeface="Arial" panose="020B0604020202020204" pitchFamily="34" charset="0"/>
                          <a:cs typeface="Arial" panose="020B0604020202020204" pitchFamily="34" charset="0"/>
                        </a:rPr>
                        <a:t>258</a:t>
                      </a:r>
                      <a:endParaRPr lang="es-SV" sz="1400" b="1">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tc>
                  <a:txBody>
                    <a:bodyPr/>
                    <a:lstStyle/>
                    <a:p>
                      <a:pPr algn="just">
                        <a:lnSpc>
                          <a:spcPct val="107000"/>
                        </a:lnSpc>
                        <a:spcAft>
                          <a:spcPts val="800"/>
                        </a:spcAft>
                      </a:pPr>
                      <a:r>
                        <a:rPr lang="es-SV" sz="1400" b="1" dirty="0">
                          <a:solidFill>
                            <a:srgbClr val="002060"/>
                          </a:solidFill>
                          <a:effectLst/>
                          <a:latin typeface="Arial" panose="020B0604020202020204" pitchFamily="34" charset="0"/>
                          <a:cs typeface="Arial" panose="020B0604020202020204" pitchFamily="34" charset="0"/>
                        </a:rPr>
                        <a:t>Asociaciones Comunales, asociaciones de Agua, Religiosa y de Personas con Discapacidad.</a:t>
                      </a:r>
                      <a:endParaRPr lang="es-SV" sz="1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9525" marR="9525" marT="9525" marB="0" anchor="ctr"/>
                </a:tc>
                <a:extLst>
                  <a:ext uri="{0D108BD9-81ED-4DB2-BD59-A6C34878D82A}">
                    <a16:rowId xmlns:a16="http://schemas.microsoft.com/office/drawing/2014/main" val="3251644029"/>
                  </a:ext>
                </a:extLst>
              </a:tr>
            </a:tbl>
          </a:graphicData>
        </a:graphic>
      </p:graphicFrame>
    </p:spTree>
    <p:extLst>
      <p:ext uri="{BB962C8B-B14F-4D97-AF65-F5344CB8AC3E}">
        <p14:creationId xmlns:p14="http://schemas.microsoft.com/office/powerpoint/2010/main" val="26716218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4008C4F-EF8F-4CB0-BC7B-2432AD64754C}"/>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92766"/>
            <a:ext cx="12192000" cy="905320"/>
          </a:xfrm>
          <a:prstGeom prst="rect">
            <a:avLst/>
          </a:prstGeom>
        </p:spPr>
      </p:pic>
      <p:pic>
        <p:nvPicPr>
          <p:cNvPr id="3" name="Imagen 2">
            <a:extLst>
              <a:ext uri="{FF2B5EF4-FFF2-40B4-BE49-F238E27FC236}">
                <a16:creationId xmlns:a16="http://schemas.microsoft.com/office/drawing/2014/main" id="{B8A7B3C5-FAF3-42EA-AA30-AFDF12AF4C20}"/>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5" name="CuadroTexto 4">
            <a:extLst>
              <a:ext uri="{FF2B5EF4-FFF2-40B4-BE49-F238E27FC236}">
                <a16:creationId xmlns:a16="http://schemas.microsoft.com/office/drawing/2014/main" id="{8E320594-771D-4194-A91E-BD80DFF7277D}"/>
              </a:ext>
            </a:extLst>
          </p:cNvPr>
          <p:cNvSpPr txBox="1"/>
          <p:nvPr/>
        </p:nvSpPr>
        <p:spPr>
          <a:xfrm>
            <a:off x="503582" y="704452"/>
            <a:ext cx="11184835" cy="4911473"/>
          </a:xfrm>
          <a:prstGeom prst="rect">
            <a:avLst/>
          </a:prstGeom>
          <a:noFill/>
        </p:spPr>
        <p:txBody>
          <a:bodyPr wrap="square">
            <a:spAutoFit/>
          </a:bodyPr>
          <a:lstStyle/>
          <a:p>
            <a:pPr>
              <a:lnSpc>
                <a:spcPct val="107000"/>
              </a:lnSpc>
              <a:spcAft>
                <a:spcPts val="800"/>
              </a:spcAft>
              <a:tabLst>
                <a:tab pos="5734050" algn="l"/>
              </a:tabLst>
            </a:pPr>
            <a:r>
              <a:rPr lang="es-SV" sz="16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SV" sz="16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a:spcBef>
                <a:spcPts val="2000"/>
              </a:spcBef>
              <a:spcAft>
                <a:spcPts val="200"/>
              </a:spcAft>
            </a:pPr>
            <a:r>
              <a:rPr lang="es-SV" sz="1600" b="1" kern="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INFORME DE GERENCIA FINANCIERA.</a:t>
            </a:r>
            <a:endParaRPr lang="es-SV" sz="1600" b="1" kern="0" dirty="0">
              <a:solidFill>
                <a:srgbClr val="002060"/>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es-SV" sz="16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SV" sz="16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SV" sz="16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La rendición de cuentas es el mecanismo que las instituciones del estado utilizan para informar a los ciudadanos y las ciudadanas sobre el manejo y uso de los fondos municipales.</a:t>
            </a:r>
            <a:endParaRPr lang="es-SV" sz="16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SV" sz="16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SV" sz="16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SV" sz="16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A si como también se dan a conocer sus ingresos y egresos de las diferentes fuentes de recursos con el único propósito de que nuestros habitantes tengan un conocimiento claro y transparente de la forma en cómo se administran los fondos destinados al desarrollo de cada una de ellas.</a:t>
            </a:r>
            <a:endParaRPr lang="es-SV" sz="16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SV" sz="16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SV" sz="16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SV" sz="16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Nuestra Administración ha realizado esfuerzos  significativos, para el año 2022,  durante este año  adquirimos el compromiso de dirigir y manejar los fondos públicos de  la  comuna ,de manera responsable y austera, podemos decir que contamos con una administración eficiente , con alto grado de responsabilidad cuidando cada centavo , de los ingresos que recibe esta comuna , y velando por cumplir con los compromisos  a nuestros proveedores a corto plazo así como también a nuestros empleados municipales.</a:t>
            </a:r>
            <a:endParaRPr lang="es-SV" sz="16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1123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4008C4F-EF8F-4CB0-BC7B-2432AD64754C}"/>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B8A7B3C5-FAF3-42EA-AA30-AFDF12AF4C20}"/>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5" name="CuadroTexto 4">
            <a:extLst>
              <a:ext uri="{FF2B5EF4-FFF2-40B4-BE49-F238E27FC236}">
                <a16:creationId xmlns:a16="http://schemas.microsoft.com/office/drawing/2014/main" id="{2460D31A-B05B-44AB-BE0F-E8ABFC92DE41}"/>
              </a:ext>
            </a:extLst>
          </p:cNvPr>
          <p:cNvSpPr txBox="1"/>
          <p:nvPr/>
        </p:nvSpPr>
        <p:spPr>
          <a:xfrm>
            <a:off x="1106556" y="1125752"/>
            <a:ext cx="9978887" cy="4249305"/>
          </a:xfrm>
          <a:prstGeom prst="rect">
            <a:avLst/>
          </a:prstGeom>
          <a:noFill/>
        </p:spPr>
        <p:txBody>
          <a:bodyPr wrap="square">
            <a:spAutoFit/>
          </a:bodyPr>
          <a:lstStyle/>
          <a:p>
            <a:pPr algn="just">
              <a:lnSpc>
                <a:spcPct val="107000"/>
              </a:lnSpc>
              <a:spcAft>
                <a:spcPts val="800"/>
              </a:spcAft>
            </a:pP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A pesar de la situación financiera, continuamos con, el compromiso de seguir prestando los diferentes servicios que requieren una inversión mensual, y que a su vez representan gastos de funcionamiento y mantenimiento para la comuna tales como:</a:t>
            </a:r>
            <a:endParaRPr lang="es-SV" sz="16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SV" sz="16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SV"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SERVICIOS DOMICILIARES</a:t>
            </a: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alumbrado público, recolección de basura, mantenimiento de pavimentación, poda de árboles y barrido de calles en algunos sectores.</a:t>
            </a:r>
            <a:endParaRPr lang="es-SV" sz="16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SV" sz="16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SV"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SERVICIOS ADMINISTRATIVOS:</a:t>
            </a: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Registro del estado familiar, catastro y permisos de construcción.</a:t>
            </a:r>
            <a:endParaRPr lang="es-SV" sz="16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SV" sz="16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SV"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SERVICIOS COMUNITARIOS:</a:t>
            </a: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Cementerio municipal, Mercado municipal, Parques, Estadios, Zonas verdes y Distrito Municipal, Bienestar animal, mediaciones.</a:t>
            </a:r>
            <a:endParaRPr lang="es-SV" sz="16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72416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4008C4F-EF8F-4CB0-BC7B-2432AD64754C}"/>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B8A7B3C5-FAF3-42EA-AA30-AFDF12AF4C20}"/>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5" name="CuadroTexto 4">
            <a:extLst>
              <a:ext uri="{FF2B5EF4-FFF2-40B4-BE49-F238E27FC236}">
                <a16:creationId xmlns:a16="http://schemas.microsoft.com/office/drawing/2014/main" id="{0270C574-3E5C-48DB-8F8D-381D01D376B1}"/>
              </a:ext>
            </a:extLst>
          </p:cNvPr>
          <p:cNvSpPr txBox="1"/>
          <p:nvPr/>
        </p:nvSpPr>
        <p:spPr>
          <a:xfrm>
            <a:off x="2902226" y="905321"/>
            <a:ext cx="6096000" cy="373757"/>
          </a:xfrm>
          <a:prstGeom prst="rect">
            <a:avLst/>
          </a:prstGeom>
          <a:noFill/>
        </p:spPr>
        <p:txBody>
          <a:bodyPr wrap="square">
            <a:spAutoFit/>
          </a:bodyPr>
          <a:lstStyle/>
          <a:p>
            <a:pPr algn="ctr">
              <a:lnSpc>
                <a:spcPct val="107000"/>
              </a:lnSpc>
              <a:spcAft>
                <a:spcPts val="800"/>
              </a:spcAft>
              <a:tabLst>
                <a:tab pos="5734050" algn="l"/>
              </a:tabLst>
            </a:pPr>
            <a:r>
              <a:rPr lang="es-SV"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RESUMEN CONTABLE Y FINANCIERO 2022</a:t>
            </a:r>
            <a:endParaRPr lang="es-SV" sz="16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6" name="Tabla 5">
            <a:extLst>
              <a:ext uri="{FF2B5EF4-FFF2-40B4-BE49-F238E27FC236}">
                <a16:creationId xmlns:a16="http://schemas.microsoft.com/office/drawing/2014/main" id="{8B01E568-A841-404B-9F56-0729048DB634}"/>
              </a:ext>
            </a:extLst>
          </p:cNvPr>
          <p:cNvGraphicFramePr>
            <a:graphicFrameLocks noGrp="1"/>
          </p:cNvGraphicFramePr>
          <p:nvPr>
            <p:extLst>
              <p:ext uri="{D42A27DB-BD31-4B8C-83A1-F6EECF244321}">
                <p14:modId xmlns:p14="http://schemas.microsoft.com/office/powerpoint/2010/main" val="2923626167"/>
              </p:ext>
            </p:extLst>
          </p:nvPr>
        </p:nvGraphicFramePr>
        <p:xfrm>
          <a:off x="960783" y="1302362"/>
          <a:ext cx="9978886" cy="4598075"/>
        </p:xfrm>
        <a:graphic>
          <a:graphicData uri="http://schemas.openxmlformats.org/drawingml/2006/table">
            <a:tbl>
              <a:tblPr firstRow="1" firstCol="1" bandRow="1">
                <a:tableStyleId>{5C22544A-7EE6-4342-B048-85BDC9FD1C3A}</a:tableStyleId>
              </a:tblPr>
              <a:tblGrid>
                <a:gridCol w="1336315">
                  <a:extLst>
                    <a:ext uri="{9D8B030D-6E8A-4147-A177-3AD203B41FA5}">
                      <a16:colId xmlns:a16="http://schemas.microsoft.com/office/drawing/2014/main" val="2118165142"/>
                    </a:ext>
                  </a:extLst>
                </a:gridCol>
                <a:gridCol w="705222">
                  <a:extLst>
                    <a:ext uri="{9D8B030D-6E8A-4147-A177-3AD203B41FA5}">
                      <a16:colId xmlns:a16="http://schemas.microsoft.com/office/drawing/2014/main" val="230398026"/>
                    </a:ext>
                  </a:extLst>
                </a:gridCol>
                <a:gridCol w="726303">
                  <a:extLst>
                    <a:ext uri="{9D8B030D-6E8A-4147-A177-3AD203B41FA5}">
                      <a16:colId xmlns:a16="http://schemas.microsoft.com/office/drawing/2014/main" val="2166243176"/>
                    </a:ext>
                  </a:extLst>
                </a:gridCol>
                <a:gridCol w="750785">
                  <a:extLst>
                    <a:ext uri="{9D8B030D-6E8A-4147-A177-3AD203B41FA5}">
                      <a16:colId xmlns:a16="http://schemas.microsoft.com/office/drawing/2014/main" val="1190420547"/>
                    </a:ext>
                  </a:extLst>
                </a:gridCol>
                <a:gridCol w="751465">
                  <a:extLst>
                    <a:ext uri="{9D8B030D-6E8A-4147-A177-3AD203B41FA5}">
                      <a16:colId xmlns:a16="http://schemas.microsoft.com/office/drawing/2014/main" val="1817899683"/>
                    </a:ext>
                  </a:extLst>
                </a:gridCol>
                <a:gridCol w="752145">
                  <a:extLst>
                    <a:ext uri="{9D8B030D-6E8A-4147-A177-3AD203B41FA5}">
                      <a16:colId xmlns:a16="http://schemas.microsoft.com/office/drawing/2014/main" val="158022645"/>
                    </a:ext>
                  </a:extLst>
                </a:gridCol>
                <a:gridCol w="752145">
                  <a:extLst>
                    <a:ext uri="{9D8B030D-6E8A-4147-A177-3AD203B41FA5}">
                      <a16:colId xmlns:a16="http://schemas.microsoft.com/office/drawing/2014/main" val="2782625823"/>
                    </a:ext>
                  </a:extLst>
                </a:gridCol>
                <a:gridCol w="680059">
                  <a:extLst>
                    <a:ext uri="{9D8B030D-6E8A-4147-A177-3AD203B41FA5}">
                      <a16:colId xmlns:a16="http://schemas.microsoft.com/office/drawing/2014/main" val="1058877276"/>
                    </a:ext>
                  </a:extLst>
                </a:gridCol>
                <a:gridCol w="656936">
                  <a:extLst>
                    <a:ext uri="{9D8B030D-6E8A-4147-A177-3AD203B41FA5}">
                      <a16:colId xmlns:a16="http://schemas.microsoft.com/office/drawing/2014/main" val="2682507994"/>
                    </a:ext>
                  </a:extLst>
                </a:gridCol>
                <a:gridCol w="656257">
                  <a:extLst>
                    <a:ext uri="{9D8B030D-6E8A-4147-A177-3AD203B41FA5}">
                      <a16:colId xmlns:a16="http://schemas.microsoft.com/office/drawing/2014/main" val="1465156477"/>
                    </a:ext>
                  </a:extLst>
                </a:gridCol>
                <a:gridCol w="726303">
                  <a:extLst>
                    <a:ext uri="{9D8B030D-6E8A-4147-A177-3AD203B41FA5}">
                      <a16:colId xmlns:a16="http://schemas.microsoft.com/office/drawing/2014/main" val="4199090110"/>
                    </a:ext>
                  </a:extLst>
                </a:gridCol>
                <a:gridCol w="726303">
                  <a:extLst>
                    <a:ext uri="{9D8B030D-6E8A-4147-A177-3AD203B41FA5}">
                      <a16:colId xmlns:a16="http://schemas.microsoft.com/office/drawing/2014/main" val="2569450571"/>
                    </a:ext>
                  </a:extLst>
                </a:gridCol>
                <a:gridCol w="682099">
                  <a:extLst>
                    <a:ext uri="{9D8B030D-6E8A-4147-A177-3AD203B41FA5}">
                      <a16:colId xmlns:a16="http://schemas.microsoft.com/office/drawing/2014/main" val="473915403"/>
                    </a:ext>
                  </a:extLst>
                </a:gridCol>
                <a:gridCol w="76549">
                  <a:extLst>
                    <a:ext uri="{9D8B030D-6E8A-4147-A177-3AD203B41FA5}">
                      <a16:colId xmlns:a16="http://schemas.microsoft.com/office/drawing/2014/main" val="1314814144"/>
                    </a:ext>
                  </a:extLst>
                </a:gridCol>
              </a:tblGrid>
              <a:tr h="146444">
                <a:tc gridSpan="14">
                  <a:txBody>
                    <a:bodyPr/>
                    <a:lstStyle/>
                    <a:p>
                      <a:pPr algn="ctr">
                        <a:lnSpc>
                          <a:spcPct val="107000"/>
                        </a:lnSpc>
                        <a:spcAft>
                          <a:spcPts val="800"/>
                        </a:spcAft>
                      </a:pPr>
                      <a:r>
                        <a:rPr lang="es-SV" sz="800">
                          <a:effectLst/>
                        </a:rPr>
                        <a:t> Ejecución financiera y presupuestaria por fondos año 2022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val="2254769621"/>
                  </a:ext>
                </a:extLst>
              </a:tr>
              <a:tr h="146444">
                <a:tc gridSpan="14">
                  <a:txBody>
                    <a:bodyPr/>
                    <a:lstStyle/>
                    <a:p>
                      <a:pPr algn="ctr">
                        <a:lnSpc>
                          <a:spcPct val="107000"/>
                        </a:lnSpc>
                        <a:spcAft>
                          <a:spcPts val="800"/>
                        </a:spcAft>
                      </a:pPr>
                      <a:r>
                        <a:rPr lang="es-SV" sz="800">
                          <a:effectLst/>
                        </a:rPr>
                        <a:t> Montos expresados en dólares de los Estados Unidos de Norteamérica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val="3106324814"/>
                  </a:ext>
                </a:extLst>
              </a:tr>
              <a:tr h="526920">
                <a:tc rowSpan="2">
                  <a:txBody>
                    <a:bodyPr/>
                    <a:lstStyle/>
                    <a:p>
                      <a:pPr algn="ct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gridSpan="2">
                  <a:txBody>
                    <a:bodyPr/>
                    <a:lstStyle/>
                    <a:p>
                      <a:pPr algn="ctr">
                        <a:lnSpc>
                          <a:spcPct val="107000"/>
                        </a:lnSpc>
                        <a:spcAft>
                          <a:spcPts val="800"/>
                        </a:spcAft>
                      </a:pPr>
                      <a:r>
                        <a:rPr lang="es-SV" sz="800">
                          <a:effectLst/>
                        </a:rPr>
                        <a:t> Fondo </a:t>
                      </a:r>
                      <a:br>
                        <a:rPr lang="es-SV" sz="800">
                          <a:effectLst/>
                        </a:rPr>
                      </a:br>
                      <a:r>
                        <a:rPr lang="es-SV" sz="800">
                          <a:effectLst/>
                        </a:rPr>
                        <a:t>Común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SV"/>
                    </a:p>
                  </a:txBody>
                  <a:tcPr/>
                </a:tc>
                <a:tc gridSpan="2">
                  <a:txBody>
                    <a:bodyPr/>
                    <a:lstStyle/>
                    <a:p>
                      <a:pPr algn="ctr">
                        <a:lnSpc>
                          <a:spcPct val="107000"/>
                        </a:lnSpc>
                        <a:spcAft>
                          <a:spcPts val="800"/>
                        </a:spcAft>
                      </a:pPr>
                      <a:r>
                        <a:rPr lang="es-SV" sz="800">
                          <a:effectLst/>
                        </a:rPr>
                        <a:t> Fondo </a:t>
                      </a:r>
                      <a:br>
                        <a:rPr lang="es-SV" sz="800">
                          <a:effectLst/>
                        </a:rPr>
                      </a:br>
                      <a:r>
                        <a:rPr lang="es-SV" sz="800">
                          <a:effectLst/>
                        </a:rPr>
                        <a:t>FODES (AMORTIZACION DE OBLIGACIONES)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SV"/>
                    </a:p>
                  </a:txBody>
                  <a:tcPr/>
                </a:tc>
                <a:tc gridSpan="2">
                  <a:txBody>
                    <a:bodyPr/>
                    <a:lstStyle/>
                    <a:p>
                      <a:pPr algn="ctr">
                        <a:lnSpc>
                          <a:spcPct val="107000"/>
                        </a:lnSpc>
                        <a:spcAft>
                          <a:spcPts val="800"/>
                        </a:spcAft>
                      </a:pPr>
                      <a:r>
                        <a:rPr lang="es-SV" sz="800">
                          <a:effectLst/>
                        </a:rPr>
                        <a:t> Fondo </a:t>
                      </a:r>
                      <a:br>
                        <a:rPr lang="es-SV" sz="800">
                          <a:effectLst/>
                        </a:rPr>
                      </a:br>
                      <a:r>
                        <a:rPr lang="es-SV" sz="800">
                          <a:effectLst/>
                        </a:rPr>
                        <a:t>FODES LIBRE DISPONIBILIDAD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SV"/>
                    </a:p>
                  </a:txBody>
                  <a:tcPr/>
                </a:tc>
                <a:tc gridSpan="2">
                  <a:txBody>
                    <a:bodyPr/>
                    <a:lstStyle/>
                    <a:p>
                      <a:pPr algn="ctr">
                        <a:lnSpc>
                          <a:spcPct val="107000"/>
                        </a:lnSpc>
                        <a:spcAft>
                          <a:spcPts val="800"/>
                        </a:spcAft>
                      </a:pPr>
                      <a:r>
                        <a:rPr lang="es-SV" sz="800">
                          <a:effectLst/>
                        </a:rPr>
                        <a:t> Donaciones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SV"/>
                    </a:p>
                  </a:txBody>
                  <a:tcPr/>
                </a:tc>
                <a:tc gridSpan="2">
                  <a:txBody>
                    <a:bodyPr/>
                    <a:lstStyle/>
                    <a:p>
                      <a:pPr algn="ctr">
                        <a:lnSpc>
                          <a:spcPct val="107000"/>
                        </a:lnSpc>
                        <a:spcAft>
                          <a:spcPts val="800"/>
                        </a:spcAft>
                      </a:pPr>
                      <a:r>
                        <a:rPr lang="es-SV" sz="800">
                          <a:effectLst/>
                        </a:rPr>
                        <a:t> Fondos de Emergencia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SV"/>
                    </a:p>
                  </a:txBody>
                  <a:tcPr/>
                </a:tc>
                <a:tc gridSpan="2">
                  <a:txBody>
                    <a:bodyPr/>
                    <a:lstStyle/>
                    <a:p>
                      <a:pPr algn="ctr">
                        <a:lnSpc>
                          <a:spcPct val="107000"/>
                        </a:lnSpc>
                        <a:spcAft>
                          <a:spcPts val="800"/>
                        </a:spcAft>
                      </a:pPr>
                      <a:r>
                        <a:rPr lang="es-SV" sz="800">
                          <a:effectLst/>
                        </a:rPr>
                        <a:t> Total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SV"/>
                    </a:p>
                  </a:txBody>
                  <a:tcP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019247455"/>
                  </a:ext>
                </a:extLst>
              </a:tr>
              <a:tr h="413583">
                <a:tc vMerge="1">
                  <a:txBody>
                    <a:bodyPr/>
                    <a:lstStyle/>
                    <a:p>
                      <a:endParaRPr lang="es-SV"/>
                    </a:p>
                  </a:txBody>
                  <a:tcPr/>
                </a:tc>
                <a:tc>
                  <a:txBody>
                    <a:bodyPr/>
                    <a:lstStyle/>
                    <a:p>
                      <a:pPr algn="just">
                        <a:lnSpc>
                          <a:spcPct val="107000"/>
                        </a:lnSpc>
                        <a:spcAft>
                          <a:spcPts val="800"/>
                        </a:spcAft>
                      </a:pPr>
                      <a:r>
                        <a:rPr lang="es-SV" sz="800">
                          <a:effectLst/>
                        </a:rPr>
                        <a:t> Presupuestado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vert="vert270" anchor="ctr"/>
                </a:tc>
                <a:tc>
                  <a:txBody>
                    <a:bodyPr/>
                    <a:lstStyle/>
                    <a:p>
                      <a:pPr algn="just">
                        <a:lnSpc>
                          <a:spcPct val="107000"/>
                        </a:lnSpc>
                        <a:spcAft>
                          <a:spcPts val="800"/>
                        </a:spcAft>
                      </a:pPr>
                      <a:r>
                        <a:rPr lang="es-SV" sz="800">
                          <a:effectLst/>
                        </a:rPr>
                        <a:t> Ejecutado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vert="vert270" anchor="ctr"/>
                </a:tc>
                <a:tc>
                  <a:txBody>
                    <a:bodyPr/>
                    <a:lstStyle/>
                    <a:p>
                      <a:pPr algn="just">
                        <a:lnSpc>
                          <a:spcPct val="107000"/>
                        </a:lnSpc>
                        <a:spcAft>
                          <a:spcPts val="800"/>
                        </a:spcAft>
                      </a:pPr>
                      <a:r>
                        <a:rPr lang="es-SV" sz="800">
                          <a:effectLst/>
                        </a:rPr>
                        <a:t> Presupuestado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vert="vert270" anchor="ctr"/>
                </a:tc>
                <a:tc>
                  <a:txBody>
                    <a:bodyPr/>
                    <a:lstStyle/>
                    <a:p>
                      <a:pPr algn="just">
                        <a:lnSpc>
                          <a:spcPct val="107000"/>
                        </a:lnSpc>
                        <a:spcAft>
                          <a:spcPts val="800"/>
                        </a:spcAft>
                      </a:pPr>
                      <a:r>
                        <a:rPr lang="es-SV" sz="800">
                          <a:effectLst/>
                        </a:rPr>
                        <a:t> Ejecutado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vert="vert270" anchor="ctr"/>
                </a:tc>
                <a:tc>
                  <a:txBody>
                    <a:bodyPr/>
                    <a:lstStyle/>
                    <a:p>
                      <a:pPr algn="just">
                        <a:lnSpc>
                          <a:spcPct val="107000"/>
                        </a:lnSpc>
                        <a:spcAft>
                          <a:spcPts val="800"/>
                        </a:spcAft>
                      </a:pPr>
                      <a:r>
                        <a:rPr lang="es-SV" sz="800">
                          <a:effectLst/>
                        </a:rPr>
                        <a:t> Presupuestado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vert="vert270" anchor="ctr"/>
                </a:tc>
                <a:tc>
                  <a:txBody>
                    <a:bodyPr/>
                    <a:lstStyle/>
                    <a:p>
                      <a:pPr algn="just">
                        <a:lnSpc>
                          <a:spcPct val="107000"/>
                        </a:lnSpc>
                        <a:spcAft>
                          <a:spcPts val="800"/>
                        </a:spcAft>
                      </a:pPr>
                      <a:r>
                        <a:rPr lang="es-SV" sz="800">
                          <a:effectLst/>
                        </a:rPr>
                        <a:t> Ejecutado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vert="vert270" anchor="ctr"/>
                </a:tc>
                <a:tc>
                  <a:txBody>
                    <a:bodyPr/>
                    <a:lstStyle/>
                    <a:p>
                      <a:pPr algn="just">
                        <a:lnSpc>
                          <a:spcPct val="107000"/>
                        </a:lnSpc>
                        <a:spcAft>
                          <a:spcPts val="800"/>
                        </a:spcAft>
                      </a:pPr>
                      <a:r>
                        <a:rPr lang="es-SV" sz="800">
                          <a:effectLst/>
                        </a:rPr>
                        <a:t> Presupuestado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vert="vert270" anchor="ctr"/>
                </a:tc>
                <a:tc>
                  <a:txBody>
                    <a:bodyPr/>
                    <a:lstStyle/>
                    <a:p>
                      <a:pPr algn="just">
                        <a:lnSpc>
                          <a:spcPct val="107000"/>
                        </a:lnSpc>
                        <a:spcAft>
                          <a:spcPts val="800"/>
                        </a:spcAft>
                      </a:pPr>
                      <a:r>
                        <a:rPr lang="es-SV" sz="800">
                          <a:effectLst/>
                        </a:rPr>
                        <a:t> Ejecutado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vert="vert270" anchor="ctr"/>
                </a:tc>
                <a:tc>
                  <a:txBody>
                    <a:bodyPr/>
                    <a:lstStyle/>
                    <a:p>
                      <a:pPr algn="just">
                        <a:lnSpc>
                          <a:spcPct val="107000"/>
                        </a:lnSpc>
                        <a:spcAft>
                          <a:spcPts val="800"/>
                        </a:spcAft>
                      </a:pPr>
                      <a:r>
                        <a:rPr lang="es-SV" sz="800">
                          <a:effectLst/>
                        </a:rPr>
                        <a:t> Presupuestado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vert="vert270" anchor="ctr"/>
                </a:tc>
                <a:tc>
                  <a:txBody>
                    <a:bodyPr/>
                    <a:lstStyle/>
                    <a:p>
                      <a:pPr algn="just">
                        <a:lnSpc>
                          <a:spcPct val="107000"/>
                        </a:lnSpc>
                        <a:spcAft>
                          <a:spcPts val="800"/>
                        </a:spcAft>
                      </a:pPr>
                      <a:r>
                        <a:rPr lang="es-SV" sz="800">
                          <a:effectLst/>
                        </a:rPr>
                        <a:t> Ejecutado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vert="vert270" anchor="ctr"/>
                </a:tc>
                <a:tc>
                  <a:txBody>
                    <a:bodyPr/>
                    <a:lstStyle/>
                    <a:p>
                      <a:pPr algn="just">
                        <a:lnSpc>
                          <a:spcPct val="107000"/>
                        </a:lnSpc>
                        <a:spcAft>
                          <a:spcPts val="800"/>
                        </a:spcAft>
                      </a:pPr>
                      <a:r>
                        <a:rPr lang="es-SV" sz="800">
                          <a:effectLst/>
                        </a:rPr>
                        <a:t> Presupuestado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vert="vert270" anchor="ctr"/>
                </a:tc>
                <a:tc>
                  <a:txBody>
                    <a:bodyPr/>
                    <a:lstStyle/>
                    <a:p>
                      <a:pPr algn="just">
                        <a:lnSpc>
                          <a:spcPct val="107000"/>
                        </a:lnSpc>
                        <a:spcAft>
                          <a:spcPts val="800"/>
                        </a:spcAft>
                      </a:pPr>
                      <a:r>
                        <a:rPr lang="es-SV" sz="800">
                          <a:effectLst/>
                        </a:rPr>
                        <a:t> Ejecutado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vert="vert27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268178701"/>
                  </a:ext>
                </a:extLst>
              </a:tr>
              <a:tr h="146444">
                <a:tc>
                  <a:txBody>
                    <a:bodyPr/>
                    <a:lstStyle/>
                    <a:p>
                      <a:pPr>
                        <a:lnSpc>
                          <a:spcPct val="107000"/>
                        </a:lnSpc>
                        <a:spcAft>
                          <a:spcPts val="800"/>
                        </a:spcAft>
                      </a:pPr>
                      <a:r>
                        <a:rPr lang="es-SV" sz="800">
                          <a:effectLst/>
                        </a:rPr>
                        <a:t> INGRESOS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gridSpan="13">
                  <a:txBody>
                    <a:bodyPr/>
                    <a:lstStyle/>
                    <a:p>
                      <a:pPr algn="ct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val="923373411"/>
                  </a:ext>
                </a:extLst>
              </a:tr>
              <a:tr h="268431">
                <a:tc>
                  <a:txBody>
                    <a:bodyPr/>
                    <a:lstStyle/>
                    <a:p>
                      <a:pPr>
                        <a:lnSpc>
                          <a:spcPct val="107000"/>
                        </a:lnSpc>
                        <a:spcAft>
                          <a:spcPts val="800"/>
                        </a:spcAft>
                      </a:pPr>
                      <a:r>
                        <a:rPr lang="es-SV" sz="800">
                          <a:effectLst/>
                        </a:rPr>
                        <a:t> Impuestos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838,244.52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$ 1104,299.38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838,244.52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$ 1104,299.38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824148638"/>
                  </a:ext>
                </a:extLst>
              </a:tr>
              <a:tr h="268431">
                <a:tc>
                  <a:txBody>
                    <a:bodyPr/>
                    <a:lstStyle/>
                    <a:p>
                      <a:pPr>
                        <a:lnSpc>
                          <a:spcPct val="107000"/>
                        </a:lnSpc>
                        <a:spcAft>
                          <a:spcPts val="800"/>
                        </a:spcAft>
                      </a:pPr>
                      <a:r>
                        <a:rPr lang="es-SV" sz="800">
                          <a:effectLst/>
                        </a:rPr>
                        <a:t> Tasas y derechos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$ 2097,387.73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$ 2669,943.57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2097,387.73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$ 2669,943.57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62765663"/>
                  </a:ext>
                </a:extLst>
              </a:tr>
              <a:tr h="268431">
                <a:tc>
                  <a:txBody>
                    <a:bodyPr/>
                    <a:lstStyle/>
                    <a:p>
                      <a:pPr>
                        <a:lnSpc>
                          <a:spcPct val="107000"/>
                        </a:lnSpc>
                        <a:spcAft>
                          <a:spcPts val="800"/>
                        </a:spcAft>
                      </a:pPr>
                      <a:r>
                        <a:rPr lang="es-SV" sz="800">
                          <a:effectLst/>
                        </a:rPr>
                        <a:t> Venta de bienes y servicios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109065386"/>
                  </a:ext>
                </a:extLst>
              </a:tr>
              <a:tr h="268431">
                <a:tc>
                  <a:txBody>
                    <a:bodyPr/>
                    <a:lstStyle/>
                    <a:p>
                      <a:pPr>
                        <a:lnSpc>
                          <a:spcPct val="107000"/>
                        </a:lnSpc>
                        <a:spcAft>
                          <a:spcPts val="800"/>
                        </a:spcAft>
                      </a:pPr>
                      <a:r>
                        <a:rPr lang="es-SV" sz="800">
                          <a:effectLst/>
                        </a:rPr>
                        <a:t> Ingresos financieros y otros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$ 158,376.84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207,543.50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158,376.84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207,543.50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499982367"/>
                  </a:ext>
                </a:extLst>
              </a:tr>
              <a:tr h="299648">
                <a:tc>
                  <a:txBody>
                    <a:bodyPr/>
                    <a:lstStyle/>
                    <a:p>
                      <a:pPr>
                        <a:lnSpc>
                          <a:spcPct val="107000"/>
                        </a:lnSpc>
                        <a:spcAft>
                          <a:spcPts val="800"/>
                        </a:spcAft>
                      </a:pPr>
                      <a:r>
                        <a:rPr lang="es-SV" sz="800">
                          <a:effectLst/>
                        </a:rPr>
                        <a:t> Transferencias corrientes (FODES LD, Amortización de préstamos)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1466,637.48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1466,637.48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761,335.97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761,335.97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$ 2227,973.45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$ 2227,973.45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771413882"/>
                  </a:ext>
                </a:extLst>
              </a:tr>
              <a:tr h="299648">
                <a:tc>
                  <a:txBody>
                    <a:bodyPr/>
                    <a:lstStyle/>
                    <a:p>
                      <a:pPr>
                        <a:lnSpc>
                          <a:spcPct val="107000"/>
                        </a:lnSpc>
                        <a:spcAft>
                          <a:spcPts val="800"/>
                        </a:spcAft>
                      </a:pPr>
                      <a:r>
                        <a:rPr lang="es-SV" sz="800">
                          <a:effectLst/>
                        </a:rPr>
                        <a:t> Transferencias de capital (FODES 75% y LIBRE DISPONIBILIDAD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932989147"/>
                  </a:ext>
                </a:extLst>
              </a:tr>
              <a:tr h="268431">
                <a:tc>
                  <a:txBody>
                    <a:bodyPr/>
                    <a:lstStyle/>
                    <a:p>
                      <a:pPr>
                        <a:lnSpc>
                          <a:spcPct val="107000"/>
                        </a:lnSpc>
                        <a:spcAft>
                          <a:spcPts val="800"/>
                        </a:spcAft>
                      </a:pPr>
                      <a:r>
                        <a:rPr lang="es-SV" sz="800">
                          <a:effectLst/>
                        </a:rPr>
                        <a:t> Donaciones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121,361.00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$ 121,361.00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121,361.00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121,361.00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59372879"/>
                  </a:ext>
                </a:extLst>
              </a:tr>
              <a:tr h="268431">
                <a:tc>
                  <a:txBody>
                    <a:bodyPr/>
                    <a:lstStyle/>
                    <a:p>
                      <a:pPr>
                        <a:lnSpc>
                          <a:spcPct val="107000"/>
                        </a:lnSpc>
                        <a:spcAft>
                          <a:spcPts val="800"/>
                        </a:spcAft>
                      </a:pPr>
                      <a:r>
                        <a:rPr lang="es-SV" sz="800">
                          <a:effectLst/>
                        </a:rPr>
                        <a:t> Préstamos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762708125"/>
                  </a:ext>
                </a:extLst>
              </a:tr>
              <a:tr h="299648">
                <a:tc>
                  <a:txBody>
                    <a:bodyPr/>
                    <a:lstStyle/>
                    <a:p>
                      <a:pPr>
                        <a:lnSpc>
                          <a:spcPct val="107000"/>
                        </a:lnSpc>
                        <a:spcAft>
                          <a:spcPts val="800"/>
                        </a:spcAft>
                      </a:pPr>
                      <a:r>
                        <a:rPr lang="es-SV" sz="800">
                          <a:effectLst/>
                        </a:rPr>
                        <a:t> TRANSF.DE CAPITAL DEL SECTOR PRIVADO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07000"/>
                        </a:lnSpc>
                        <a:spcAft>
                          <a:spcPts val="800"/>
                        </a:spcAft>
                      </a:pPr>
                      <a:r>
                        <a:rPr lang="es-SV" sz="800">
                          <a:effectLst/>
                        </a:rPr>
                        <a:t> $                         -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613134108"/>
                  </a:ext>
                </a:extLst>
              </a:tr>
              <a:tr h="268431">
                <a:tc>
                  <a:txBody>
                    <a:bodyPr/>
                    <a:lstStyle/>
                    <a:p>
                      <a:pPr>
                        <a:lnSpc>
                          <a:spcPct val="107000"/>
                        </a:lnSpc>
                        <a:spcAft>
                          <a:spcPts val="800"/>
                        </a:spcAft>
                      </a:pPr>
                      <a:r>
                        <a:rPr lang="es-SV" sz="800">
                          <a:effectLst/>
                        </a:rPr>
                        <a:t> Saldos años anteriores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$ 3404,777.35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$ 403,225.72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$ 65.11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$ 65.11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$ 1132,980.19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$ 1132,980.19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$ 4,199.56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$ 4,199.56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$ 158,653.91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$ 158,653.91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$ 4700,676.12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$ 1699,124.49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59926936"/>
                  </a:ext>
                </a:extLst>
              </a:tr>
              <a:tr h="268431">
                <a:tc>
                  <a:txBody>
                    <a:bodyPr/>
                    <a:lstStyle/>
                    <a:p>
                      <a:pPr>
                        <a:lnSpc>
                          <a:spcPct val="107000"/>
                        </a:lnSpc>
                        <a:spcAft>
                          <a:spcPts val="800"/>
                        </a:spcAft>
                      </a:pPr>
                      <a:r>
                        <a:rPr lang="es-SV" sz="800">
                          <a:effectLst/>
                        </a:rPr>
                        <a:t> TOTAL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$ 6498,786.44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$ 4385,012.17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$ 1466,702.59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$ 1466,702.59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$ 1894,316.16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$ 1894,316.16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$ 125,560.56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$ 125,560.56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$ 158,653.91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$ 158,653.91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$ 10144,019.66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a:effectLst/>
                        </a:rPr>
                        <a:t> $ 8030,245.39 </a:t>
                      </a:r>
                      <a:endParaRPr lang="es-SV"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es-SV" sz="800" dirty="0">
                          <a:effectLst/>
                        </a:rPr>
                        <a:t> </a:t>
                      </a:r>
                      <a:endParaRPr lang="es-SV"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800500578"/>
                  </a:ext>
                </a:extLst>
              </a:tr>
            </a:tbl>
          </a:graphicData>
        </a:graphic>
      </p:graphicFrame>
    </p:spTree>
    <p:extLst>
      <p:ext uri="{BB962C8B-B14F-4D97-AF65-F5344CB8AC3E}">
        <p14:creationId xmlns:p14="http://schemas.microsoft.com/office/powerpoint/2010/main" val="11707140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4008C4F-EF8F-4CB0-BC7B-2432AD64754C}"/>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B8A7B3C5-FAF3-42EA-AA30-AFDF12AF4C20}"/>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graphicFrame>
        <p:nvGraphicFramePr>
          <p:cNvPr id="4" name="Tabla 3">
            <a:extLst>
              <a:ext uri="{FF2B5EF4-FFF2-40B4-BE49-F238E27FC236}">
                <a16:creationId xmlns:a16="http://schemas.microsoft.com/office/drawing/2014/main" id="{44A600B9-310C-45E4-9CB9-D2C9384FE164}"/>
              </a:ext>
            </a:extLst>
          </p:cNvPr>
          <p:cNvGraphicFramePr>
            <a:graphicFrameLocks noGrp="1"/>
          </p:cNvGraphicFramePr>
          <p:nvPr>
            <p:extLst>
              <p:ext uri="{D42A27DB-BD31-4B8C-83A1-F6EECF244321}">
                <p14:modId xmlns:p14="http://schemas.microsoft.com/office/powerpoint/2010/main" val="1242733990"/>
              </p:ext>
            </p:extLst>
          </p:nvPr>
        </p:nvGraphicFramePr>
        <p:xfrm>
          <a:off x="490329" y="1060174"/>
          <a:ext cx="11158330" cy="4617697"/>
        </p:xfrm>
        <a:graphic>
          <a:graphicData uri="http://schemas.openxmlformats.org/drawingml/2006/table">
            <a:tbl>
              <a:tblPr firstRow="1" firstCol="1" bandRow="1">
                <a:tableStyleId>{5C22544A-7EE6-4342-B048-85BDC9FD1C3A}</a:tableStyleId>
              </a:tblPr>
              <a:tblGrid>
                <a:gridCol w="1586571">
                  <a:extLst>
                    <a:ext uri="{9D8B030D-6E8A-4147-A177-3AD203B41FA5}">
                      <a16:colId xmlns:a16="http://schemas.microsoft.com/office/drawing/2014/main" val="2338547380"/>
                    </a:ext>
                  </a:extLst>
                </a:gridCol>
                <a:gridCol w="852352">
                  <a:extLst>
                    <a:ext uri="{9D8B030D-6E8A-4147-A177-3AD203B41FA5}">
                      <a16:colId xmlns:a16="http://schemas.microsoft.com/office/drawing/2014/main" val="628839742"/>
                    </a:ext>
                  </a:extLst>
                </a:gridCol>
                <a:gridCol w="1059458">
                  <a:extLst>
                    <a:ext uri="{9D8B030D-6E8A-4147-A177-3AD203B41FA5}">
                      <a16:colId xmlns:a16="http://schemas.microsoft.com/office/drawing/2014/main" val="4196808705"/>
                    </a:ext>
                  </a:extLst>
                </a:gridCol>
                <a:gridCol w="892726">
                  <a:extLst>
                    <a:ext uri="{9D8B030D-6E8A-4147-A177-3AD203B41FA5}">
                      <a16:colId xmlns:a16="http://schemas.microsoft.com/office/drawing/2014/main" val="3101127971"/>
                    </a:ext>
                  </a:extLst>
                </a:gridCol>
                <a:gridCol w="807490">
                  <a:extLst>
                    <a:ext uri="{9D8B030D-6E8A-4147-A177-3AD203B41FA5}">
                      <a16:colId xmlns:a16="http://schemas.microsoft.com/office/drawing/2014/main" val="1382655499"/>
                    </a:ext>
                  </a:extLst>
                </a:gridCol>
                <a:gridCol w="808987">
                  <a:extLst>
                    <a:ext uri="{9D8B030D-6E8A-4147-A177-3AD203B41FA5}">
                      <a16:colId xmlns:a16="http://schemas.microsoft.com/office/drawing/2014/main" val="1148849429"/>
                    </a:ext>
                  </a:extLst>
                </a:gridCol>
                <a:gridCol w="808987">
                  <a:extLst>
                    <a:ext uri="{9D8B030D-6E8A-4147-A177-3AD203B41FA5}">
                      <a16:colId xmlns:a16="http://schemas.microsoft.com/office/drawing/2014/main" val="1994692785"/>
                    </a:ext>
                  </a:extLst>
                </a:gridCol>
                <a:gridCol w="757396">
                  <a:extLst>
                    <a:ext uri="{9D8B030D-6E8A-4147-A177-3AD203B41FA5}">
                      <a16:colId xmlns:a16="http://schemas.microsoft.com/office/drawing/2014/main" val="3396475011"/>
                    </a:ext>
                  </a:extLst>
                </a:gridCol>
                <a:gridCol w="706555">
                  <a:extLst>
                    <a:ext uri="{9D8B030D-6E8A-4147-A177-3AD203B41FA5}">
                      <a16:colId xmlns:a16="http://schemas.microsoft.com/office/drawing/2014/main" val="716104884"/>
                    </a:ext>
                  </a:extLst>
                </a:gridCol>
                <a:gridCol w="706555">
                  <a:extLst>
                    <a:ext uri="{9D8B030D-6E8A-4147-A177-3AD203B41FA5}">
                      <a16:colId xmlns:a16="http://schemas.microsoft.com/office/drawing/2014/main" val="1334634564"/>
                    </a:ext>
                  </a:extLst>
                </a:gridCol>
                <a:gridCol w="655712">
                  <a:extLst>
                    <a:ext uri="{9D8B030D-6E8A-4147-A177-3AD203B41FA5}">
                      <a16:colId xmlns:a16="http://schemas.microsoft.com/office/drawing/2014/main" val="801004446"/>
                    </a:ext>
                  </a:extLst>
                </a:gridCol>
                <a:gridCol w="782818">
                  <a:extLst>
                    <a:ext uri="{9D8B030D-6E8A-4147-A177-3AD203B41FA5}">
                      <a16:colId xmlns:a16="http://schemas.microsoft.com/office/drawing/2014/main" val="3149249925"/>
                    </a:ext>
                  </a:extLst>
                </a:gridCol>
                <a:gridCol w="732723">
                  <a:extLst>
                    <a:ext uri="{9D8B030D-6E8A-4147-A177-3AD203B41FA5}">
                      <a16:colId xmlns:a16="http://schemas.microsoft.com/office/drawing/2014/main" val="1849864289"/>
                    </a:ext>
                  </a:extLst>
                </a:gridCol>
              </a:tblGrid>
              <a:tr h="308072">
                <a:tc>
                  <a:txBody>
                    <a:bodyPr/>
                    <a:lstStyle/>
                    <a:p>
                      <a:pPr algn="l">
                        <a:lnSpc>
                          <a:spcPct val="107000"/>
                        </a:lnSpc>
                        <a:spcAft>
                          <a:spcPts val="800"/>
                        </a:spcAft>
                      </a:pPr>
                      <a:r>
                        <a:rPr lang="es-SV" sz="900">
                          <a:effectLst/>
                        </a:rPr>
                        <a:t>EGRESOS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gridSpan="12">
                  <a:txBody>
                    <a:bodyPr/>
                    <a:lstStyle/>
                    <a:p>
                      <a:pPr algn="ctr">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val="544802638"/>
                  </a:ext>
                </a:extLst>
              </a:tr>
              <a:tr h="308072">
                <a:tc>
                  <a:txBody>
                    <a:bodyPr/>
                    <a:lstStyle/>
                    <a:p>
                      <a:pPr algn="l">
                        <a:lnSpc>
                          <a:spcPct val="107000"/>
                        </a:lnSpc>
                        <a:spcAft>
                          <a:spcPts val="800"/>
                        </a:spcAft>
                      </a:pPr>
                      <a:r>
                        <a:rPr lang="es-SV" sz="900">
                          <a:effectLst/>
                        </a:rPr>
                        <a:t> Remuneraciones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3309,143.92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$ 2635,291.70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$ 665.24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$ 3309,809.16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$ 2635,291.70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860732831"/>
                  </a:ext>
                </a:extLst>
              </a:tr>
              <a:tr h="508317">
                <a:tc>
                  <a:txBody>
                    <a:bodyPr/>
                    <a:lstStyle/>
                    <a:p>
                      <a:pPr algn="l">
                        <a:lnSpc>
                          <a:spcPct val="107000"/>
                        </a:lnSpc>
                        <a:spcAft>
                          <a:spcPts val="800"/>
                        </a:spcAft>
                      </a:pPr>
                      <a:r>
                        <a:rPr lang="es-SV" sz="900">
                          <a:effectLst/>
                        </a:rPr>
                        <a:t> Adquisición de bienes y servicios (Combustible, energía eléctrica, telefonía, atenciones sociales, etc.)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2153,443.45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$ 1138,721.77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$ 1242,087.96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$ 388,577.05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$ 1,361.00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$ 1,361.00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$ 3396,892.41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$ 1528,659.82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804978596"/>
                  </a:ext>
                </a:extLst>
              </a:tr>
              <a:tr h="308072">
                <a:tc>
                  <a:txBody>
                    <a:bodyPr/>
                    <a:lstStyle/>
                    <a:p>
                      <a:pPr algn="l">
                        <a:lnSpc>
                          <a:spcPct val="107000"/>
                        </a:lnSpc>
                        <a:spcAft>
                          <a:spcPts val="800"/>
                        </a:spcAft>
                      </a:pPr>
                      <a:r>
                        <a:rPr lang="es-SV" sz="900">
                          <a:effectLst/>
                        </a:rPr>
                        <a:t> Gastos financieros y otros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576,812.01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$ 457,480.82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$ 430,277.12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430,212.01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$ 3,000.00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$ 1010,089.13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$ 887,692.83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722395715"/>
                  </a:ext>
                </a:extLst>
              </a:tr>
              <a:tr h="308072">
                <a:tc>
                  <a:txBody>
                    <a:bodyPr/>
                    <a:lstStyle/>
                    <a:p>
                      <a:pPr algn="l">
                        <a:lnSpc>
                          <a:spcPct val="107000"/>
                        </a:lnSpc>
                        <a:spcAft>
                          <a:spcPts val="800"/>
                        </a:spcAft>
                      </a:pPr>
                      <a:r>
                        <a:rPr lang="es-SV" sz="900">
                          <a:effectLst/>
                        </a:rPr>
                        <a:t> Ayudas a particulares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359330038"/>
                  </a:ext>
                </a:extLst>
              </a:tr>
              <a:tr h="308072">
                <a:tc>
                  <a:txBody>
                    <a:bodyPr/>
                    <a:lstStyle/>
                    <a:p>
                      <a:pPr algn="l">
                        <a:lnSpc>
                          <a:spcPct val="107000"/>
                        </a:lnSpc>
                        <a:spcAft>
                          <a:spcPts val="800"/>
                        </a:spcAft>
                      </a:pPr>
                      <a:r>
                        <a:rPr lang="es-SV" sz="900">
                          <a:effectLst/>
                        </a:rPr>
                        <a:t> Bienes muebles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252,050.33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$ 80,788.17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$ 252,050.33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$ 80,788.17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518283811"/>
                  </a:ext>
                </a:extLst>
              </a:tr>
              <a:tr h="308072">
                <a:tc>
                  <a:txBody>
                    <a:bodyPr/>
                    <a:lstStyle/>
                    <a:p>
                      <a:pPr algn="l">
                        <a:lnSpc>
                          <a:spcPct val="107000"/>
                        </a:lnSpc>
                        <a:spcAft>
                          <a:spcPts val="800"/>
                        </a:spcAft>
                      </a:pPr>
                      <a:r>
                        <a:rPr lang="es-SV" sz="900">
                          <a:effectLst/>
                        </a:rPr>
                        <a:t> Estudios de pre inversión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80,000.00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$ 95,000.00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$ 1,172.98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176,172.98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710575880"/>
                  </a:ext>
                </a:extLst>
              </a:tr>
              <a:tr h="308072">
                <a:tc>
                  <a:txBody>
                    <a:bodyPr/>
                    <a:lstStyle/>
                    <a:p>
                      <a:pPr algn="l">
                        <a:lnSpc>
                          <a:spcPct val="107000"/>
                        </a:lnSpc>
                        <a:spcAft>
                          <a:spcPts val="800"/>
                        </a:spcAft>
                      </a:pPr>
                      <a:r>
                        <a:rPr lang="es-SV" sz="900">
                          <a:effectLst/>
                        </a:rPr>
                        <a:t> Donaciones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442493996"/>
                  </a:ext>
                </a:extLst>
              </a:tr>
              <a:tr h="308072">
                <a:tc>
                  <a:txBody>
                    <a:bodyPr/>
                    <a:lstStyle/>
                    <a:p>
                      <a:pPr algn="l">
                        <a:lnSpc>
                          <a:spcPct val="107000"/>
                        </a:lnSpc>
                        <a:spcAft>
                          <a:spcPts val="800"/>
                        </a:spcAft>
                      </a:pPr>
                      <a:r>
                        <a:rPr lang="es-SV" sz="900">
                          <a:effectLst/>
                        </a:rPr>
                        <a:t> Inversiones sociales u otras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127,176.73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$ 507,474.82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$ 318,066.48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$ 122,361.34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101,278.80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158,653.91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62,600.81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$ 915,666.80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$ 481,946.09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617334073"/>
                  </a:ext>
                </a:extLst>
              </a:tr>
              <a:tr h="308072">
                <a:tc>
                  <a:txBody>
                    <a:bodyPr/>
                    <a:lstStyle/>
                    <a:p>
                      <a:pPr algn="l">
                        <a:lnSpc>
                          <a:spcPct val="107000"/>
                        </a:lnSpc>
                        <a:spcAft>
                          <a:spcPts val="800"/>
                        </a:spcAft>
                      </a:pPr>
                      <a:r>
                        <a:rPr lang="es-SV" sz="900">
                          <a:effectLst/>
                        </a:rPr>
                        <a:t> Amortización de Préstamos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1036,425.47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1036,425.47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$ 1036,425.47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$ 1036,425.47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590663338"/>
                  </a:ext>
                </a:extLst>
              </a:tr>
              <a:tr h="309509">
                <a:tc>
                  <a:txBody>
                    <a:bodyPr/>
                    <a:lstStyle/>
                    <a:p>
                      <a:pPr algn="l">
                        <a:lnSpc>
                          <a:spcPct val="107000"/>
                        </a:lnSpc>
                        <a:spcAft>
                          <a:spcPts val="800"/>
                        </a:spcAft>
                      </a:pPr>
                      <a:r>
                        <a:rPr lang="es-SV" sz="900">
                          <a:effectLst/>
                        </a:rPr>
                        <a:t> CUENTAS POR PAGAR DE AÑOS ANTERIORES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160.00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$ 46,753.38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$ 46,913.38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551948273"/>
                  </a:ext>
                </a:extLst>
              </a:tr>
              <a:tr h="308072">
                <a:tc>
                  <a:txBody>
                    <a:bodyPr/>
                    <a:lstStyle/>
                    <a:p>
                      <a:pPr algn="l">
                        <a:lnSpc>
                          <a:spcPct val="107000"/>
                        </a:lnSpc>
                        <a:spcAft>
                          <a:spcPts val="800"/>
                        </a:spcAft>
                      </a:pPr>
                      <a:r>
                        <a:rPr lang="es-SV" sz="900">
                          <a:effectLst/>
                        </a:rPr>
                        <a:t> TOTAL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6498,786.44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$ 4312,282.46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1466,702.59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1466,637.48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$ 1894,316.16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$ 706,643.53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$ 125,560.56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$ 102,639.80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$ 158,653.91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$ 62,600.81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$ 10144,019.66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$ 6650,804.08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502270598"/>
                  </a:ext>
                </a:extLst>
              </a:tr>
              <a:tr h="308072">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541537938"/>
                  </a:ext>
                </a:extLst>
              </a:tr>
              <a:tr h="338879">
                <a:tc>
                  <a:txBody>
                    <a:bodyPr/>
                    <a:lstStyle/>
                    <a:p>
                      <a:pPr algn="l">
                        <a:lnSpc>
                          <a:spcPct val="107000"/>
                        </a:lnSpc>
                        <a:spcAft>
                          <a:spcPts val="800"/>
                        </a:spcAft>
                      </a:pPr>
                      <a:r>
                        <a:rPr lang="es-SV" sz="900">
                          <a:effectLst/>
                        </a:rPr>
                        <a:t> DIFERENCIA INGRESOS - EGRESOS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$ 72,729.71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$ 65.11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$ 1187,672.63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$ 22,920.76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$ 96,053.10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a:effectLst/>
                        </a:rPr>
                        <a:t> $                         -   </a:t>
                      </a:r>
                      <a:endParaRPr lang="es-SV" sz="9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900" dirty="0">
                          <a:effectLst/>
                        </a:rPr>
                        <a:t> $ 1379,441.31 </a:t>
                      </a:r>
                      <a:endParaRPr lang="es-SV"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984348686"/>
                  </a:ext>
                </a:extLst>
              </a:tr>
            </a:tbl>
          </a:graphicData>
        </a:graphic>
      </p:graphicFrame>
    </p:spTree>
    <p:extLst>
      <p:ext uri="{BB962C8B-B14F-4D97-AF65-F5344CB8AC3E}">
        <p14:creationId xmlns:p14="http://schemas.microsoft.com/office/powerpoint/2010/main" val="32758225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4008C4F-EF8F-4CB0-BC7B-2432AD64754C}"/>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graphicFrame>
        <p:nvGraphicFramePr>
          <p:cNvPr id="4" name="Tabla 3">
            <a:extLst>
              <a:ext uri="{FF2B5EF4-FFF2-40B4-BE49-F238E27FC236}">
                <a16:creationId xmlns:a16="http://schemas.microsoft.com/office/drawing/2014/main" id="{D5E8A65C-4FA0-40B0-8848-BFBCA0CFEF37}"/>
              </a:ext>
            </a:extLst>
          </p:cNvPr>
          <p:cNvGraphicFramePr>
            <a:graphicFrameLocks noGrp="1"/>
          </p:cNvGraphicFramePr>
          <p:nvPr>
            <p:extLst>
              <p:ext uri="{D42A27DB-BD31-4B8C-83A1-F6EECF244321}">
                <p14:modId xmlns:p14="http://schemas.microsoft.com/office/powerpoint/2010/main" val="335960088"/>
              </p:ext>
            </p:extLst>
          </p:nvPr>
        </p:nvGraphicFramePr>
        <p:xfrm>
          <a:off x="331303" y="1087486"/>
          <a:ext cx="11529393" cy="5372139"/>
        </p:xfrm>
        <a:graphic>
          <a:graphicData uri="http://schemas.openxmlformats.org/drawingml/2006/table">
            <a:tbl>
              <a:tblPr firstRow="1" firstCol="1" bandRow="1">
                <a:tableStyleId>{5C22544A-7EE6-4342-B048-85BDC9FD1C3A}</a:tableStyleId>
              </a:tblPr>
              <a:tblGrid>
                <a:gridCol w="650835">
                  <a:extLst>
                    <a:ext uri="{9D8B030D-6E8A-4147-A177-3AD203B41FA5}">
                      <a16:colId xmlns:a16="http://schemas.microsoft.com/office/drawing/2014/main" val="2664402263"/>
                    </a:ext>
                  </a:extLst>
                </a:gridCol>
                <a:gridCol w="1324770">
                  <a:extLst>
                    <a:ext uri="{9D8B030D-6E8A-4147-A177-3AD203B41FA5}">
                      <a16:colId xmlns:a16="http://schemas.microsoft.com/office/drawing/2014/main" val="137745653"/>
                    </a:ext>
                  </a:extLst>
                </a:gridCol>
                <a:gridCol w="953125">
                  <a:extLst>
                    <a:ext uri="{9D8B030D-6E8A-4147-A177-3AD203B41FA5}">
                      <a16:colId xmlns:a16="http://schemas.microsoft.com/office/drawing/2014/main" val="2676001306"/>
                    </a:ext>
                  </a:extLst>
                </a:gridCol>
                <a:gridCol w="914400">
                  <a:extLst>
                    <a:ext uri="{9D8B030D-6E8A-4147-A177-3AD203B41FA5}">
                      <a16:colId xmlns:a16="http://schemas.microsoft.com/office/drawing/2014/main" val="1272325693"/>
                    </a:ext>
                  </a:extLst>
                </a:gridCol>
                <a:gridCol w="1152940">
                  <a:extLst>
                    <a:ext uri="{9D8B030D-6E8A-4147-A177-3AD203B41FA5}">
                      <a16:colId xmlns:a16="http://schemas.microsoft.com/office/drawing/2014/main" val="2933217654"/>
                    </a:ext>
                  </a:extLst>
                </a:gridCol>
                <a:gridCol w="744331">
                  <a:extLst>
                    <a:ext uri="{9D8B030D-6E8A-4147-A177-3AD203B41FA5}">
                      <a16:colId xmlns:a16="http://schemas.microsoft.com/office/drawing/2014/main" val="267394007"/>
                    </a:ext>
                  </a:extLst>
                </a:gridCol>
                <a:gridCol w="650835">
                  <a:extLst>
                    <a:ext uri="{9D8B030D-6E8A-4147-A177-3AD203B41FA5}">
                      <a16:colId xmlns:a16="http://schemas.microsoft.com/office/drawing/2014/main" val="1976026283"/>
                    </a:ext>
                  </a:extLst>
                </a:gridCol>
                <a:gridCol w="1004530">
                  <a:extLst>
                    <a:ext uri="{9D8B030D-6E8A-4147-A177-3AD203B41FA5}">
                      <a16:colId xmlns:a16="http://schemas.microsoft.com/office/drawing/2014/main" val="2624578864"/>
                    </a:ext>
                  </a:extLst>
                </a:gridCol>
                <a:gridCol w="1141547">
                  <a:extLst>
                    <a:ext uri="{9D8B030D-6E8A-4147-A177-3AD203B41FA5}">
                      <a16:colId xmlns:a16="http://schemas.microsoft.com/office/drawing/2014/main" val="1811067349"/>
                    </a:ext>
                  </a:extLst>
                </a:gridCol>
                <a:gridCol w="1141547">
                  <a:extLst>
                    <a:ext uri="{9D8B030D-6E8A-4147-A177-3AD203B41FA5}">
                      <a16:colId xmlns:a16="http://schemas.microsoft.com/office/drawing/2014/main" val="1481491234"/>
                    </a:ext>
                  </a:extLst>
                </a:gridCol>
                <a:gridCol w="959920">
                  <a:extLst>
                    <a:ext uri="{9D8B030D-6E8A-4147-A177-3AD203B41FA5}">
                      <a16:colId xmlns:a16="http://schemas.microsoft.com/office/drawing/2014/main" val="2560825627"/>
                    </a:ext>
                  </a:extLst>
                </a:gridCol>
                <a:gridCol w="890613">
                  <a:extLst>
                    <a:ext uri="{9D8B030D-6E8A-4147-A177-3AD203B41FA5}">
                      <a16:colId xmlns:a16="http://schemas.microsoft.com/office/drawing/2014/main" val="2582771837"/>
                    </a:ext>
                  </a:extLst>
                </a:gridCol>
              </a:tblGrid>
              <a:tr h="223462">
                <a:tc gridSpan="12">
                  <a:txBody>
                    <a:bodyPr/>
                    <a:lstStyle/>
                    <a:p>
                      <a:pPr algn="ctr">
                        <a:lnSpc>
                          <a:spcPct val="107000"/>
                        </a:lnSpc>
                        <a:spcAft>
                          <a:spcPts val="800"/>
                        </a:spcAft>
                      </a:pPr>
                      <a:r>
                        <a:rPr lang="es-SV" sz="1100">
                          <a:effectLst/>
                        </a:rPr>
                        <a:t>SERVICIOS TASADOS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tc hMerge="1">
                  <a:txBody>
                    <a:bodyPr/>
                    <a:lstStyle/>
                    <a:p>
                      <a:endParaRPr lang="es-SV"/>
                    </a:p>
                  </a:txBody>
                  <a:tcPr/>
                </a:tc>
                <a:extLst>
                  <a:ext uri="{0D108BD9-81ED-4DB2-BD59-A6C34878D82A}">
                    <a16:rowId xmlns:a16="http://schemas.microsoft.com/office/drawing/2014/main" val="3973992038"/>
                  </a:ext>
                </a:extLst>
              </a:tr>
              <a:tr h="234634">
                <a:tc rowSpan="2">
                  <a:txBody>
                    <a:bodyPr/>
                    <a:lstStyle/>
                    <a:p>
                      <a:pPr algn="ctr">
                        <a:lnSpc>
                          <a:spcPct val="107000"/>
                        </a:lnSpc>
                        <a:spcAft>
                          <a:spcPts val="800"/>
                        </a:spcAft>
                      </a:pPr>
                      <a:r>
                        <a:rPr lang="es-SV" sz="1100">
                          <a:effectLst/>
                        </a:rPr>
                        <a:t>N°</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rowSpan="2">
                  <a:txBody>
                    <a:bodyPr/>
                    <a:lstStyle/>
                    <a:p>
                      <a:pPr algn="ctr">
                        <a:lnSpc>
                          <a:spcPct val="107000"/>
                        </a:lnSpc>
                        <a:spcAft>
                          <a:spcPts val="800"/>
                        </a:spcAft>
                      </a:pPr>
                      <a:r>
                        <a:rPr lang="es-SV" sz="1000" dirty="0">
                          <a:effectLst/>
                        </a:rPr>
                        <a:t>Servicio que se Brinda </a:t>
                      </a:r>
                      <a:endParaRPr lang="es-SV"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rowSpan="2">
                  <a:txBody>
                    <a:bodyPr/>
                    <a:lstStyle/>
                    <a:p>
                      <a:pPr algn="ctr">
                        <a:lnSpc>
                          <a:spcPct val="107000"/>
                        </a:lnSpc>
                        <a:spcAft>
                          <a:spcPts val="800"/>
                        </a:spcAft>
                      </a:pPr>
                      <a:r>
                        <a:rPr lang="es-SV" sz="1100">
                          <a:effectLst/>
                        </a:rPr>
                        <a:t>Ingresos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rowSpan="2">
                  <a:txBody>
                    <a:bodyPr/>
                    <a:lstStyle/>
                    <a:p>
                      <a:pPr algn="ctr">
                        <a:lnSpc>
                          <a:spcPct val="107000"/>
                        </a:lnSpc>
                        <a:spcAft>
                          <a:spcPts val="800"/>
                        </a:spcAft>
                      </a:pPr>
                      <a:r>
                        <a:rPr lang="es-SV" sz="1100">
                          <a:effectLst/>
                        </a:rPr>
                        <a:t>Costos Totales</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rowSpan="2">
                  <a:txBody>
                    <a:bodyPr/>
                    <a:lstStyle/>
                    <a:p>
                      <a:pPr algn="ctr">
                        <a:lnSpc>
                          <a:spcPct val="107000"/>
                        </a:lnSpc>
                        <a:spcAft>
                          <a:spcPts val="800"/>
                        </a:spcAft>
                      </a:pPr>
                      <a:r>
                        <a:rPr lang="es-SV" sz="1100" dirty="0">
                          <a:effectLst/>
                        </a:rPr>
                        <a:t> </a:t>
                      </a:r>
                      <a:r>
                        <a:rPr lang="es-SV" sz="1000" dirty="0">
                          <a:effectLst/>
                        </a:rPr>
                        <a:t>Déficit o   Superávit </a:t>
                      </a:r>
                      <a:endParaRPr lang="es-SV"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rowSpan="2">
                  <a:txBody>
                    <a:bodyPr/>
                    <a:lstStyle/>
                    <a:p>
                      <a:pPr algn="ctr">
                        <a:lnSpc>
                          <a:spcPct val="107000"/>
                        </a:lnSpc>
                        <a:spcAft>
                          <a:spcPts val="800"/>
                        </a:spcAft>
                      </a:pPr>
                      <a:r>
                        <a:rPr lang="es-SV" sz="1100">
                          <a:effectLst/>
                        </a:rPr>
                        <a:t>N° total de viviendas Urbanas, Sub urbanas y Rurales</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gridSpan="2">
                  <a:txBody>
                    <a:bodyPr/>
                    <a:lstStyle/>
                    <a:p>
                      <a:pPr algn="ctr">
                        <a:lnSpc>
                          <a:spcPct val="107000"/>
                        </a:lnSpc>
                        <a:spcAft>
                          <a:spcPts val="800"/>
                        </a:spcAft>
                      </a:pPr>
                      <a:r>
                        <a:rPr lang="es-SV" sz="1100">
                          <a:effectLst/>
                        </a:rPr>
                        <a:t>COBERTURA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SV"/>
                    </a:p>
                  </a:txBody>
                  <a:tcPr/>
                </a:tc>
                <a:tc gridSpan="3">
                  <a:txBody>
                    <a:bodyPr/>
                    <a:lstStyle/>
                    <a:p>
                      <a:pPr algn="ctr">
                        <a:lnSpc>
                          <a:spcPct val="107000"/>
                        </a:lnSpc>
                        <a:spcAft>
                          <a:spcPts val="800"/>
                        </a:spcAft>
                      </a:pPr>
                      <a:r>
                        <a:rPr lang="es-SV" sz="1100">
                          <a:effectLst/>
                        </a:rPr>
                        <a:t>MORA</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SV"/>
                    </a:p>
                  </a:txBody>
                  <a:tcPr/>
                </a:tc>
                <a:tc hMerge="1">
                  <a:txBody>
                    <a:bodyPr/>
                    <a:lstStyle/>
                    <a:p>
                      <a:endParaRPr lang="es-SV"/>
                    </a:p>
                  </a:txBody>
                  <a:tcPr/>
                </a:tc>
                <a:tc rowSpan="2">
                  <a:txBody>
                    <a:bodyPr/>
                    <a:lstStyle/>
                    <a:p>
                      <a:pPr algn="ctr">
                        <a:lnSpc>
                          <a:spcPct val="107000"/>
                        </a:lnSpc>
                        <a:spcAft>
                          <a:spcPts val="800"/>
                        </a:spcAft>
                      </a:pPr>
                      <a:r>
                        <a:rPr lang="es-SV" sz="1100">
                          <a:effectLst/>
                        </a:rPr>
                        <a:t>Base </a:t>
                      </a:r>
                      <a:br>
                        <a:rPr lang="es-SV" sz="1100">
                          <a:effectLst/>
                        </a:rPr>
                      </a:br>
                      <a:r>
                        <a:rPr lang="es-SV" sz="1100">
                          <a:effectLst/>
                        </a:rPr>
                        <a:t>Imponible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9826364"/>
                  </a:ext>
                </a:extLst>
              </a:tr>
              <a:tr h="759680">
                <a:tc vMerge="1">
                  <a:txBody>
                    <a:bodyPr/>
                    <a:lstStyle/>
                    <a:p>
                      <a:endParaRPr lang="es-SV"/>
                    </a:p>
                  </a:txBody>
                  <a:tcPr/>
                </a:tc>
                <a:tc vMerge="1">
                  <a:txBody>
                    <a:bodyPr/>
                    <a:lstStyle/>
                    <a:p>
                      <a:endParaRPr lang="es-SV"/>
                    </a:p>
                  </a:txBody>
                  <a:tcPr/>
                </a:tc>
                <a:tc vMerge="1">
                  <a:txBody>
                    <a:bodyPr/>
                    <a:lstStyle/>
                    <a:p>
                      <a:endParaRPr lang="es-SV"/>
                    </a:p>
                  </a:txBody>
                  <a:tcPr/>
                </a:tc>
                <a:tc vMerge="1">
                  <a:txBody>
                    <a:bodyPr/>
                    <a:lstStyle/>
                    <a:p>
                      <a:endParaRPr lang="es-SV"/>
                    </a:p>
                  </a:txBody>
                  <a:tcPr/>
                </a:tc>
                <a:tc vMerge="1">
                  <a:txBody>
                    <a:bodyPr/>
                    <a:lstStyle/>
                    <a:p>
                      <a:endParaRPr lang="es-SV"/>
                    </a:p>
                  </a:txBody>
                  <a:tcPr/>
                </a:tc>
                <a:tc vMerge="1">
                  <a:txBody>
                    <a:bodyPr/>
                    <a:lstStyle/>
                    <a:p>
                      <a:endParaRPr lang="es-SV"/>
                    </a:p>
                  </a:txBody>
                  <a:tcPr/>
                </a:tc>
                <a:tc>
                  <a:txBody>
                    <a:bodyPr/>
                    <a:lstStyle/>
                    <a:p>
                      <a:pPr algn="ctr">
                        <a:lnSpc>
                          <a:spcPct val="107000"/>
                        </a:lnSpc>
                        <a:spcAft>
                          <a:spcPts val="800"/>
                        </a:spcAft>
                      </a:pPr>
                      <a:r>
                        <a:rPr lang="es-SV" sz="900" dirty="0">
                          <a:effectLst/>
                        </a:rPr>
                        <a:t>N° de tasas</a:t>
                      </a:r>
                      <a:endParaRPr lang="es-SV"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dirty="0">
                          <a:effectLst/>
                        </a:rPr>
                        <a:t>acumulada área rural</a:t>
                      </a:r>
                      <a:endParaRPr lang="es-SV"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acumulada área urbana</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Mora total acumulada</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vMerge="1">
                  <a:txBody>
                    <a:bodyPr/>
                    <a:lstStyle/>
                    <a:p>
                      <a:endParaRPr lang="es-SV"/>
                    </a:p>
                  </a:txBody>
                  <a:tcPr/>
                </a:tc>
                <a:extLst>
                  <a:ext uri="{0D108BD9-81ED-4DB2-BD59-A6C34878D82A}">
                    <a16:rowId xmlns:a16="http://schemas.microsoft.com/office/drawing/2014/main" val="4152501976"/>
                  </a:ext>
                </a:extLst>
              </a:tr>
              <a:tr h="326514">
                <a:tc>
                  <a:txBody>
                    <a:bodyPr/>
                    <a:lstStyle/>
                    <a:p>
                      <a:pPr algn="ctr">
                        <a:lnSpc>
                          <a:spcPct val="107000"/>
                        </a:lnSpc>
                        <a:spcAft>
                          <a:spcPts val="800"/>
                        </a:spcAft>
                      </a:pPr>
                      <a:r>
                        <a:rPr lang="es-SV" sz="1100">
                          <a:effectLst/>
                        </a:rPr>
                        <a:t>1</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1100">
                          <a:effectLst/>
                        </a:rPr>
                        <a:t>Alumbrado   Publico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$960,858.96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$ 356,241.82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$ 604,617.14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27,978 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1,894 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70%</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$ 830,367.36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$ 144,211.51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$ 974,578.87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Metros Lineales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796188667"/>
                  </a:ext>
                </a:extLst>
              </a:tr>
              <a:tr h="827363">
                <a:tc>
                  <a:txBody>
                    <a:bodyPr/>
                    <a:lstStyle/>
                    <a:p>
                      <a:pPr algn="ctr">
                        <a:lnSpc>
                          <a:spcPct val="107000"/>
                        </a:lnSpc>
                        <a:spcAft>
                          <a:spcPts val="800"/>
                        </a:spcAft>
                      </a:pPr>
                      <a:r>
                        <a:rPr lang="es-SV" sz="1100">
                          <a:effectLst/>
                        </a:rPr>
                        <a:t>2</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br>
                        <a:rPr lang="es-SV" sz="1100">
                          <a:effectLst/>
                        </a:rPr>
                      </a:br>
                      <a:r>
                        <a:rPr lang="es-SV" sz="1100">
                          <a:effectLst/>
                        </a:rPr>
                        <a:t>Aseo Público (Recolección, </a:t>
                      </a:r>
                      <a:br>
                        <a:rPr lang="es-SV" sz="1100">
                          <a:effectLst/>
                        </a:rPr>
                      </a:br>
                      <a:r>
                        <a:rPr lang="es-SV" sz="1100">
                          <a:effectLst/>
                        </a:rPr>
                        <a:t>transporte y barrido de calle)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$428,661.77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$ 477,352.02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$ 48,690.25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27,978 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1,667 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70%</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$ 1,712,326.10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$ 305,395.39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$ 2,017,721.49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dirty="0">
                          <a:effectLst/>
                        </a:rPr>
                        <a:t>Metros </a:t>
                      </a:r>
                      <a:br>
                        <a:rPr lang="es-SV" sz="1100" dirty="0">
                          <a:effectLst/>
                        </a:rPr>
                      </a:br>
                      <a:r>
                        <a:rPr lang="es-SV" sz="1100" dirty="0">
                          <a:effectLst/>
                        </a:rPr>
                        <a:t>Cuadrados </a:t>
                      </a:r>
                      <a:endParaRPr lang="es-SV"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56649716"/>
                  </a:ext>
                </a:extLst>
              </a:tr>
              <a:tr h="827363">
                <a:tc>
                  <a:txBody>
                    <a:bodyPr/>
                    <a:lstStyle/>
                    <a:p>
                      <a:pPr algn="ctr">
                        <a:lnSpc>
                          <a:spcPct val="107000"/>
                        </a:lnSpc>
                        <a:spcAft>
                          <a:spcPts val="800"/>
                        </a:spcAft>
                      </a:pPr>
                      <a:r>
                        <a:rPr lang="es-SV" sz="1100">
                          <a:effectLst/>
                        </a:rPr>
                        <a:t>3</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1100">
                          <a:effectLst/>
                        </a:rPr>
                        <a:t>Disposición final de desechos </a:t>
                      </a:r>
                      <a:br>
                        <a:rPr lang="es-SV" sz="1100">
                          <a:effectLst/>
                        </a:rPr>
                      </a:br>
                      <a:r>
                        <a:rPr lang="es-SV" sz="1100">
                          <a:effectLst/>
                        </a:rPr>
                        <a:t>sólidos (transporte y disposición </a:t>
                      </a:r>
                      <a:br>
                        <a:rPr lang="es-SV" sz="1100">
                          <a:effectLst/>
                        </a:rPr>
                      </a:br>
                      <a:r>
                        <a:rPr lang="es-SV" sz="1100">
                          <a:effectLst/>
                        </a:rPr>
                        <a:t>final)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$ 386,326.14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746,509.64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         360,178.50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27,978 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1,667 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40%</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$ 1,139, 623.42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$ 280,973.27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$ 1,420,596.69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Metros </a:t>
                      </a:r>
                      <a:br>
                        <a:rPr lang="es-SV" sz="1100">
                          <a:effectLst/>
                        </a:rPr>
                      </a:br>
                      <a:r>
                        <a:rPr lang="es-SV" sz="1100">
                          <a:effectLst/>
                        </a:rPr>
                        <a:t>Cuadrados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727510211"/>
                  </a:ext>
                </a:extLst>
              </a:tr>
              <a:tr h="326514">
                <a:tc>
                  <a:txBody>
                    <a:bodyPr/>
                    <a:lstStyle/>
                    <a:p>
                      <a:pPr algn="ctr">
                        <a:lnSpc>
                          <a:spcPct val="107000"/>
                        </a:lnSpc>
                        <a:spcAft>
                          <a:spcPts val="800"/>
                        </a:spcAft>
                      </a:pPr>
                      <a:r>
                        <a:rPr lang="es-SV" sz="1100">
                          <a:effectLst/>
                        </a:rPr>
                        <a:t>4</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1100">
                          <a:effectLst/>
                        </a:rPr>
                        <a:t>Pavimentación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dirty="0">
                          <a:effectLst/>
                        </a:rPr>
                        <a:t>$133,286.71 </a:t>
                      </a:r>
                      <a:endParaRPr lang="es-SV"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$ 295,843.89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         162,557.18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27,978 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1,337 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70%</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$ 452,336.43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$ 66,683.49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$ 519,019.92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dirty="0">
                          <a:effectLst/>
                        </a:rPr>
                        <a:t>Metros Lineales </a:t>
                      </a:r>
                      <a:endParaRPr lang="es-SV"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593249749"/>
                  </a:ext>
                </a:extLst>
              </a:tr>
              <a:tr h="368712">
                <a:tc>
                  <a:txBody>
                    <a:bodyPr/>
                    <a:lstStyle/>
                    <a:p>
                      <a:pPr algn="ctr">
                        <a:lnSpc>
                          <a:spcPct val="107000"/>
                        </a:lnSpc>
                        <a:spcAft>
                          <a:spcPts val="800"/>
                        </a:spcAft>
                      </a:pPr>
                      <a:r>
                        <a:rPr lang="es-SV" sz="1100">
                          <a:effectLst/>
                        </a:rPr>
                        <a:t>5</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1100">
                          <a:effectLst/>
                        </a:rPr>
                        <a:t>Servicios Jurídicos </a:t>
                      </a:r>
                      <a:br>
                        <a:rPr lang="es-SV" sz="1100">
                          <a:effectLst/>
                        </a:rPr>
                      </a:br>
                      <a:r>
                        <a:rPr lang="es-SV" sz="1100">
                          <a:effectLst/>
                        </a:rPr>
                        <a:t>Administrativos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$ 85,858.46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$ 37,972.50</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$47,885.96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N/A</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N/A</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N/A</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N/A</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N/A</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N/A</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Servicio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730310285"/>
                  </a:ext>
                </a:extLst>
              </a:tr>
              <a:tr h="326514">
                <a:tc>
                  <a:txBody>
                    <a:bodyPr/>
                    <a:lstStyle/>
                    <a:p>
                      <a:pPr algn="ctr">
                        <a:lnSpc>
                          <a:spcPct val="107000"/>
                        </a:lnSpc>
                        <a:spcAft>
                          <a:spcPts val="800"/>
                        </a:spcAft>
                      </a:pPr>
                      <a:r>
                        <a:rPr lang="es-SV" sz="1100">
                          <a:effectLst/>
                        </a:rPr>
                        <a:t>6</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1100">
                          <a:effectLst/>
                        </a:rPr>
                        <a:t>Cementerio      Municipal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$ 131.53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6,130.00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   5,998.47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N/A</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N/A</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N/A</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N/A</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N/A</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N/A</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Servicio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862691841"/>
                  </a:ext>
                </a:extLst>
              </a:tr>
              <a:tr h="493463">
                <a:tc>
                  <a:txBody>
                    <a:bodyPr/>
                    <a:lstStyle/>
                    <a:p>
                      <a:pPr algn="ctr">
                        <a:lnSpc>
                          <a:spcPct val="107000"/>
                        </a:lnSpc>
                        <a:spcAft>
                          <a:spcPts val="800"/>
                        </a:spcAft>
                      </a:pPr>
                      <a:r>
                        <a:rPr lang="es-SV" sz="1100">
                          <a:effectLst/>
                        </a:rPr>
                        <a:t>7</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1100">
                          <a:effectLst/>
                        </a:rPr>
                        <a:t>Servicios de Esparcimiento </a:t>
                      </a:r>
                      <a:br>
                        <a:rPr lang="es-SV" sz="1100">
                          <a:effectLst/>
                        </a:rPr>
                      </a:br>
                      <a:r>
                        <a:rPr lang="es-SV" sz="1100">
                          <a:effectLst/>
                        </a:rPr>
                        <a:t>(Parque El Recreo)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$ 27,891.50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$ 48,048.92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$ 20,157.42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N/A</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N/A</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N/A</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N/A</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N/A</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N/A</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Servicio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634456393"/>
                  </a:ext>
                </a:extLst>
              </a:tr>
              <a:tr h="326514">
                <a:tc>
                  <a:txBody>
                    <a:bodyPr/>
                    <a:lstStyle/>
                    <a:p>
                      <a:pPr algn="ctr">
                        <a:lnSpc>
                          <a:spcPct val="107000"/>
                        </a:lnSpc>
                        <a:spcAft>
                          <a:spcPts val="800"/>
                        </a:spcAft>
                      </a:pPr>
                      <a:r>
                        <a:rPr lang="es-SV" sz="1100">
                          <a:effectLst/>
                        </a:rPr>
                        <a:t>8</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l">
                        <a:lnSpc>
                          <a:spcPct val="107000"/>
                        </a:lnSpc>
                        <a:spcAft>
                          <a:spcPts val="800"/>
                        </a:spcAft>
                      </a:pPr>
                      <a:r>
                        <a:rPr lang="es-SV" sz="1100">
                          <a:effectLst/>
                        </a:rPr>
                        <a:t>Mercado y Baños Públicos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$179,598.96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$ 2,972.33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 $ 21,373.37  </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N/A</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N/A</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N/A</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N/A</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N/A</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a:effectLst/>
                        </a:rPr>
                        <a:t>N/A</a:t>
                      </a:r>
                      <a:endParaRPr lang="es-SV"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s-SV" sz="1100" dirty="0">
                          <a:effectLst/>
                        </a:rPr>
                        <a:t>Servicio </a:t>
                      </a:r>
                      <a:endParaRPr lang="es-SV"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681585520"/>
                  </a:ext>
                </a:extLst>
              </a:tr>
            </a:tbl>
          </a:graphicData>
        </a:graphic>
      </p:graphicFrame>
    </p:spTree>
    <p:extLst>
      <p:ext uri="{BB962C8B-B14F-4D97-AF65-F5344CB8AC3E}">
        <p14:creationId xmlns:p14="http://schemas.microsoft.com/office/powerpoint/2010/main" val="2819306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4008C4F-EF8F-4CB0-BC7B-2432AD64754C}"/>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B8A7B3C5-FAF3-42EA-AA30-AFDF12AF4C20}"/>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4" name="CuadroTexto 3">
            <a:extLst>
              <a:ext uri="{FF2B5EF4-FFF2-40B4-BE49-F238E27FC236}">
                <a16:creationId xmlns:a16="http://schemas.microsoft.com/office/drawing/2014/main" id="{F77363E1-2205-4844-A791-9E66330676AA}"/>
              </a:ext>
            </a:extLst>
          </p:cNvPr>
          <p:cNvSpPr txBox="1"/>
          <p:nvPr/>
        </p:nvSpPr>
        <p:spPr>
          <a:xfrm>
            <a:off x="1643270" y="1943894"/>
            <a:ext cx="9183756" cy="1938992"/>
          </a:xfrm>
          <a:prstGeom prst="rect">
            <a:avLst/>
          </a:prstGeom>
          <a:noFill/>
        </p:spPr>
        <p:txBody>
          <a:bodyPr wrap="square" rtlCol="0">
            <a:spAutoFit/>
          </a:bodyPr>
          <a:lstStyle/>
          <a:p>
            <a:pPr algn="ctr"/>
            <a:r>
              <a:rPr lang="es-ES" sz="6000" dirty="0">
                <a:solidFill>
                  <a:srgbClr val="002060"/>
                </a:solidFill>
              </a:rPr>
              <a:t>ESPACIO DE INTERVENCION AL PUBLICO </a:t>
            </a:r>
            <a:endParaRPr lang="es-SV" sz="6000" dirty="0">
              <a:solidFill>
                <a:srgbClr val="002060"/>
              </a:solidFill>
            </a:endParaRPr>
          </a:p>
        </p:txBody>
      </p:sp>
    </p:spTree>
    <p:extLst>
      <p:ext uri="{BB962C8B-B14F-4D97-AF65-F5344CB8AC3E}">
        <p14:creationId xmlns:p14="http://schemas.microsoft.com/office/powerpoint/2010/main" val="2861363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1E2BD15-C69F-4DD7-9CC7-6840C56C0964}"/>
              </a:ext>
            </a:extLst>
          </p:cNvPr>
          <p:cNvPicPr>
            <a:picLocks noChangeAspect="1"/>
          </p:cNvPicPr>
          <p:nvPr/>
        </p:nvPicPr>
        <p:blipFill rotWithShape="1">
          <a:blip r:embed="rId2">
            <a:extLst>
              <a:ext uri="{28A0092B-C50C-407E-A947-70E740481C1C}">
                <a14:useLocalDpi xmlns:a14="http://schemas.microsoft.com/office/drawing/2010/main" val="0"/>
              </a:ext>
            </a:extLst>
          </a:blip>
          <a:srcRect t="15458" b="17682"/>
          <a:stretch/>
        </p:blipFill>
        <p:spPr>
          <a:xfrm>
            <a:off x="0" y="0"/>
            <a:ext cx="12192000" cy="6858000"/>
          </a:xfrm>
          <a:prstGeom prst="rect">
            <a:avLst/>
          </a:prstGeom>
        </p:spPr>
      </p:pic>
    </p:spTree>
    <p:extLst>
      <p:ext uri="{BB962C8B-B14F-4D97-AF65-F5344CB8AC3E}">
        <p14:creationId xmlns:p14="http://schemas.microsoft.com/office/powerpoint/2010/main" val="2407480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23C786D-C85A-41F6-B406-EB2FC0513563}"/>
              </a:ext>
            </a:extLst>
          </p:cNvPr>
          <p:cNvSpPr txBox="1"/>
          <p:nvPr/>
        </p:nvSpPr>
        <p:spPr>
          <a:xfrm>
            <a:off x="3008243" y="689113"/>
            <a:ext cx="6188766" cy="646331"/>
          </a:xfrm>
          <a:prstGeom prst="rect">
            <a:avLst/>
          </a:prstGeom>
          <a:noFill/>
        </p:spPr>
        <p:txBody>
          <a:bodyPr wrap="square" rtlCol="0">
            <a:spAutoFit/>
          </a:bodyPr>
          <a:lstStyle/>
          <a:p>
            <a:pPr algn="ctr"/>
            <a:r>
              <a:rPr lang="es-SV" sz="3600" b="1" dirty="0">
                <a:solidFill>
                  <a:schemeClr val="bg1"/>
                </a:solidFill>
              </a:rPr>
              <a:t>RENDICIÓN DE CUENTAS </a:t>
            </a:r>
          </a:p>
        </p:txBody>
      </p:sp>
      <p:sp>
        <p:nvSpPr>
          <p:cNvPr id="5" name="CuadroTexto 4">
            <a:extLst>
              <a:ext uri="{FF2B5EF4-FFF2-40B4-BE49-F238E27FC236}">
                <a16:creationId xmlns:a16="http://schemas.microsoft.com/office/drawing/2014/main" id="{3B6277AE-ED53-4DA2-B33B-82D38C45E133}"/>
              </a:ext>
            </a:extLst>
          </p:cNvPr>
          <p:cNvSpPr txBox="1"/>
          <p:nvPr/>
        </p:nvSpPr>
        <p:spPr>
          <a:xfrm>
            <a:off x="443947" y="310967"/>
            <a:ext cx="11317357" cy="5870005"/>
          </a:xfrm>
          <a:prstGeom prst="rect">
            <a:avLst/>
          </a:prstGeom>
          <a:noFill/>
        </p:spPr>
        <p:txBody>
          <a:bodyPr wrap="square">
            <a:spAutoFit/>
          </a:bodyPr>
          <a:lstStyle/>
          <a:p>
            <a:pPr algn="just">
              <a:spcBef>
                <a:spcPts val="2000"/>
              </a:spcBef>
              <a:spcAft>
                <a:spcPts val="200"/>
              </a:spcAft>
            </a:pPr>
            <a:endParaRPr lang="es-SV" sz="1600" b="1" kern="0" dirty="0">
              <a:solidFill>
                <a:srgbClr val="1F3864"/>
              </a:solidFill>
              <a:effectLst/>
              <a:latin typeface="Arial" panose="020B0604020202020204" pitchFamily="34" charset="0"/>
              <a:ea typeface="Times New Roman" panose="02020603050405020304" pitchFamily="18" charset="0"/>
              <a:cs typeface="Arial" panose="020B0604020202020204" pitchFamily="34" charset="0"/>
            </a:endParaRPr>
          </a:p>
          <a:p>
            <a:pPr algn="ctr">
              <a:spcBef>
                <a:spcPts val="2000"/>
              </a:spcBef>
              <a:spcAft>
                <a:spcPts val="200"/>
              </a:spcAft>
            </a:pPr>
            <a:r>
              <a:rPr lang="es-SV" sz="1600" b="1" kern="0" dirty="0">
                <a:solidFill>
                  <a:srgbClr val="1F3864"/>
                </a:solidFill>
                <a:effectLst/>
                <a:latin typeface="Arial" panose="020B0604020202020204" pitchFamily="34" charset="0"/>
                <a:ea typeface="Times New Roman" panose="02020603050405020304" pitchFamily="18" charset="0"/>
                <a:cs typeface="Arial" panose="020B0604020202020204" pitchFamily="34" charset="0"/>
              </a:rPr>
              <a:t>BASE LEGAL</a:t>
            </a:r>
            <a:endParaRPr lang="es-SV" sz="16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Aft>
                <a:spcPts val="800"/>
              </a:spcAft>
            </a:pPr>
            <a:r>
              <a:rPr lang="es-SV"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¿Porque Rendir Cuentas?</a:t>
            </a:r>
            <a:endParaRPr lang="es-SV"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Aft>
                <a:spcPts val="800"/>
              </a:spcAft>
            </a:pPr>
            <a:r>
              <a:rPr lang="es-SV"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Tomando en cuenta los instrumentos legales que exigen la rendición de cuentas se expresa lo siguiente</a:t>
            </a:r>
            <a:r>
              <a:rPr lang="es-SV"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es-SV"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p>
          <a:p>
            <a:pPr marL="342900" lvl="0" indent="-342900" algn="just">
              <a:lnSpc>
                <a:spcPct val="107000"/>
              </a:lnSpc>
              <a:spcAft>
                <a:spcPts val="800"/>
              </a:spcAft>
              <a:buFont typeface="+mj-lt"/>
              <a:buAutoNum type="romanUcPeriod"/>
            </a:pPr>
            <a:r>
              <a:rPr lang="es-SV"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CODIGO MUNICIPAL </a:t>
            </a:r>
            <a:endParaRPr lang="es-SV"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Bef>
                <a:spcPts val="525"/>
              </a:spcBef>
              <a:spcAft>
                <a:spcPts val="800"/>
              </a:spcAft>
            </a:pPr>
            <a:r>
              <a:rPr lang="es-SV"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D. L. Nº 929, del 20 de diciembre de 2005, publicado en el D. O. Nº 12, Tomo 370, de fecha 18 de        enero de 2006.  </a:t>
            </a:r>
            <a:endParaRPr lang="es-SV"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Bef>
                <a:spcPts val="525"/>
              </a:spcBef>
              <a:spcAft>
                <a:spcPts val="800"/>
              </a:spcAft>
            </a:pPr>
            <a:r>
              <a:rPr lang="es-SV" sz="16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Art. 115.</a:t>
            </a:r>
            <a:endParaRPr lang="es-SV"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Bef>
                <a:spcPts val="525"/>
              </a:spcBef>
              <a:spcAft>
                <a:spcPts val="800"/>
              </a:spcAft>
            </a:pPr>
            <a:r>
              <a:rPr lang="es-SV"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Es obligación de los gobiernos municipales promover la participación ciudadana, para informar públicamente de la gestión municipal, tratar asuntos que los vecinos hubieren solicitado y los que el mismo concejo considere conveniente. </a:t>
            </a:r>
          </a:p>
          <a:p>
            <a:pPr algn="just">
              <a:lnSpc>
                <a:spcPct val="107000"/>
              </a:lnSpc>
              <a:spcBef>
                <a:spcPts val="525"/>
              </a:spcBef>
              <a:spcAft>
                <a:spcPts val="800"/>
              </a:spcAft>
            </a:pPr>
            <a:r>
              <a:rPr lang="es-SV"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Art. 125 Literal E </a:t>
            </a:r>
            <a:endParaRPr lang="es-SV"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Bef>
                <a:spcPts val="525"/>
              </a:spcBef>
              <a:spcAft>
                <a:spcPts val="800"/>
              </a:spcAft>
            </a:pPr>
            <a:r>
              <a:rPr lang="es-SV"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El gobierno local rendirá cuenta anual de su rendición, informando a los ciudadanos sobre aspectos relevantes relativos a: </a:t>
            </a:r>
          </a:p>
          <a:p>
            <a:pPr algn="just">
              <a:lnSpc>
                <a:spcPct val="107000"/>
              </a:lnSpc>
              <a:spcBef>
                <a:spcPts val="525"/>
              </a:spcBef>
              <a:spcAft>
                <a:spcPts val="800"/>
              </a:spcAft>
            </a:pPr>
            <a:r>
              <a:rPr lang="es-SV"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Las finanzas municipales, los proyectos de inversión pública y en ejecución, obras y servicios municipales, el costo y liquidación de las obras y servicios municipales, el costo y liquidación final de las obras de infraestructura detallando los rubros más importantes, plan de gobierno y/o plan de desarrollo del municipio, organización de la alcaldía, demás documentos de interés público emitido por el concejo municipal. </a:t>
            </a:r>
          </a:p>
          <a:p>
            <a:pPr algn="just">
              <a:lnSpc>
                <a:spcPct val="107000"/>
              </a:lnSpc>
              <a:spcAft>
                <a:spcPts val="800"/>
              </a:spcAft>
            </a:pPr>
            <a:r>
              <a:rPr lang="es-SV"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s-SV" sz="1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p>
        </p:txBody>
      </p:sp>
      <p:pic>
        <p:nvPicPr>
          <p:cNvPr id="6" name="Imagen 5">
            <a:extLst>
              <a:ext uri="{FF2B5EF4-FFF2-40B4-BE49-F238E27FC236}">
                <a16:creationId xmlns:a16="http://schemas.microsoft.com/office/drawing/2014/main" id="{CB583539-3AF8-4DB7-B659-9BEC80B45CC3}"/>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7" name="Imagen 6">
            <a:extLst>
              <a:ext uri="{FF2B5EF4-FFF2-40B4-BE49-F238E27FC236}">
                <a16:creationId xmlns:a16="http://schemas.microsoft.com/office/drawing/2014/main" id="{E19A6611-A359-4176-9CFC-1E5E07F27790}"/>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Tree>
    <p:extLst>
      <p:ext uri="{BB962C8B-B14F-4D97-AF65-F5344CB8AC3E}">
        <p14:creationId xmlns:p14="http://schemas.microsoft.com/office/powerpoint/2010/main" val="213208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23C786D-C85A-41F6-B406-EB2FC0513563}"/>
              </a:ext>
            </a:extLst>
          </p:cNvPr>
          <p:cNvSpPr txBox="1"/>
          <p:nvPr/>
        </p:nvSpPr>
        <p:spPr>
          <a:xfrm>
            <a:off x="3008243" y="689113"/>
            <a:ext cx="6188766" cy="646331"/>
          </a:xfrm>
          <a:prstGeom prst="rect">
            <a:avLst/>
          </a:prstGeom>
          <a:noFill/>
        </p:spPr>
        <p:txBody>
          <a:bodyPr wrap="square" rtlCol="0">
            <a:spAutoFit/>
          </a:bodyPr>
          <a:lstStyle/>
          <a:p>
            <a:pPr algn="ctr"/>
            <a:r>
              <a:rPr lang="es-SV" sz="3600" b="1" dirty="0">
                <a:solidFill>
                  <a:schemeClr val="bg1"/>
                </a:solidFill>
              </a:rPr>
              <a:t>RENDICIÓN DE CUENTAS </a:t>
            </a:r>
          </a:p>
        </p:txBody>
      </p:sp>
      <p:sp>
        <p:nvSpPr>
          <p:cNvPr id="5" name="CuadroTexto 4">
            <a:extLst>
              <a:ext uri="{FF2B5EF4-FFF2-40B4-BE49-F238E27FC236}">
                <a16:creationId xmlns:a16="http://schemas.microsoft.com/office/drawing/2014/main" id="{C5186CA7-3DFD-441F-97C0-8608017499C5}"/>
              </a:ext>
            </a:extLst>
          </p:cNvPr>
          <p:cNvSpPr txBox="1"/>
          <p:nvPr/>
        </p:nvSpPr>
        <p:spPr>
          <a:xfrm>
            <a:off x="530087" y="865203"/>
            <a:ext cx="11396870" cy="5245860"/>
          </a:xfrm>
          <a:prstGeom prst="rect">
            <a:avLst/>
          </a:prstGeom>
          <a:noFill/>
        </p:spPr>
        <p:txBody>
          <a:bodyPr wrap="square">
            <a:spAutoFit/>
          </a:bodyPr>
          <a:lstStyle/>
          <a:p>
            <a:pPr algn="just">
              <a:lnSpc>
                <a:spcPct val="107000"/>
              </a:lnSpc>
              <a:spcAft>
                <a:spcPts val="800"/>
              </a:spcAft>
            </a:pPr>
            <a:endParaRPr lang="es-SV"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07000"/>
              </a:lnSpc>
              <a:spcAft>
                <a:spcPts val="800"/>
              </a:spcAft>
              <a:buFont typeface="+mj-lt"/>
              <a:buAutoNum type="romanUcPeriod"/>
            </a:pPr>
            <a:r>
              <a:rPr lang="es-SV" sz="18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LEY DE ACCESO A LA INFORMACIÓN PÚBLICA</a:t>
            </a:r>
            <a:endParaRPr lang="es-SV"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Aft>
                <a:spcPts val="800"/>
              </a:spcAft>
            </a:pPr>
            <a:r>
              <a:rPr lang="es-SV" sz="1800" dirty="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07000"/>
              </a:lnSpc>
              <a:spcAft>
                <a:spcPts val="800"/>
              </a:spcAft>
            </a:pPr>
            <a:r>
              <a:rPr lang="es-SV"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Aprobado mediante Decreto Legislativo 534 de fecha 2 de diciembre de 2010. Diario Oficial Tomo 371, N° 70, 8 de abril de 2011.</a:t>
            </a:r>
          </a:p>
          <a:p>
            <a:pPr algn="just">
              <a:lnSpc>
                <a:spcPct val="107000"/>
              </a:lnSpc>
              <a:spcAft>
                <a:spcPts val="800"/>
              </a:spcAft>
            </a:pPr>
            <a:r>
              <a:rPr lang="es-SV"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07000"/>
              </a:lnSpc>
              <a:spcAft>
                <a:spcPts val="800"/>
              </a:spcAft>
            </a:pPr>
            <a:r>
              <a:rPr lang="es-SV" sz="18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Art. 3. Son fines de esta Ley</a:t>
            </a:r>
            <a:endParaRPr lang="es-SV"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07000"/>
              </a:lnSpc>
              <a:spcAft>
                <a:spcPts val="800"/>
              </a:spcAft>
            </a:pPr>
            <a:r>
              <a:rPr lang="es-SV"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Impulsar la rendición de cuentas de las instituciones y dependencias públicas de Divulgación de información. </a:t>
            </a:r>
          </a:p>
          <a:p>
            <a:pPr algn="just">
              <a:lnSpc>
                <a:spcPct val="107000"/>
              </a:lnSpc>
              <a:spcAft>
                <a:spcPts val="800"/>
              </a:spcAft>
            </a:pPr>
            <a:r>
              <a:rPr lang="es-SV"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07000"/>
              </a:lnSpc>
              <a:spcAft>
                <a:spcPts val="800"/>
              </a:spcAft>
            </a:pPr>
            <a:r>
              <a:rPr lang="es-SV" sz="18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Art. 10.</a:t>
            </a:r>
            <a:r>
              <a:rPr lang="es-SV"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Los entes obligados, de manera oficiosa, pondrán a disposición del público, divulgaran y actualizaran, en los términos de los lineamientos que expida el instituto, la información siguiente:</a:t>
            </a:r>
          </a:p>
          <a:p>
            <a:pPr algn="just">
              <a:lnSpc>
                <a:spcPct val="107000"/>
              </a:lnSpc>
              <a:spcAft>
                <a:spcPts val="800"/>
              </a:spcAft>
            </a:pPr>
            <a:r>
              <a:rPr lang="es-SV" sz="1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Los mecanismos de participación ciudadana y rendición de cuentas existentes en el ámbito de competencia de cada institución de las modalidades y resultados del uso de dichos mecanismos.  </a:t>
            </a:r>
          </a:p>
          <a:p>
            <a:pPr algn="just">
              <a:lnSpc>
                <a:spcPct val="107000"/>
              </a:lnSpc>
              <a:spcAft>
                <a:spcPts val="800"/>
              </a:spcAft>
            </a:pPr>
            <a:r>
              <a:rPr lang="es-SV" sz="1800" dirty="0">
                <a:effectLst/>
                <a:latin typeface="Arial" panose="020B0604020202020204" pitchFamily="34" charset="0"/>
                <a:ea typeface="Times New Roman" panose="02020603050405020304" pitchFamily="18" charset="0"/>
                <a:cs typeface="Arial" panose="020B0604020202020204" pitchFamily="34" charset="0"/>
              </a:rPr>
              <a:t> </a:t>
            </a:r>
          </a:p>
        </p:txBody>
      </p:sp>
      <p:pic>
        <p:nvPicPr>
          <p:cNvPr id="6" name="Imagen 5">
            <a:extLst>
              <a:ext uri="{FF2B5EF4-FFF2-40B4-BE49-F238E27FC236}">
                <a16:creationId xmlns:a16="http://schemas.microsoft.com/office/drawing/2014/main" id="{31A13D82-0251-48C4-9270-FE2E50B4AEE2}"/>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7" name="Imagen 6">
            <a:extLst>
              <a:ext uri="{FF2B5EF4-FFF2-40B4-BE49-F238E27FC236}">
                <a16:creationId xmlns:a16="http://schemas.microsoft.com/office/drawing/2014/main" id="{4F0652AF-A64B-4B65-90EF-7B4B4697A986}"/>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Tree>
    <p:extLst>
      <p:ext uri="{BB962C8B-B14F-4D97-AF65-F5344CB8AC3E}">
        <p14:creationId xmlns:p14="http://schemas.microsoft.com/office/powerpoint/2010/main" val="180453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23C786D-C85A-41F6-B406-EB2FC0513563}"/>
              </a:ext>
            </a:extLst>
          </p:cNvPr>
          <p:cNvSpPr txBox="1"/>
          <p:nvPr/>
        </p:nvSpPr>
        <p:spPr>
          <a:xfrm>
            <a:off x="3008243" y="689113"/>
            <a:ext cx="6188766" cy="646331"/>
          </a:xfrm>
          <a:prstGeom prst="rect">
            <a:avLst/>
          </a:prstGeom>
          <a:noFill/>
        </p:spPr>
        <p:txBody>
          <a:bodyPr wrap="square" rtlCol="0">
            <a:spAutoFit/>
          </a:bodyPr>
          <a:lstStyle/>
          <a:p>
            <a:pPr algn="ctr"/>
            <a:r>
              <a:rPr lang="es-SV" sz="3600" b="1" dirty="0">
                <a:solidFill>
                  <a:schemeClr val="bg1"/>
                </a:solidFill>
              </a:rPr>
              <a:t>RENDICIÓN DE CUENTAS </a:t>
            </a:r>
          </a:p>
        </p:txBody>
      </p:sp>
      <p:pic>
        <p:nvPicPr>
          <p:cNvPr id="4" name="Imagen 3">
            <a:extLst>
              <a:ext uri="{FF2B5EF4-FFF2-40B4-BE49-F238E27FC236}">
                <a16:creationId xmlns:a16="http://schemas.microsoft.com/office/drawing/2014/main" id="{F184E238-0CAF-4213-922C-ACD004EDEFEA}"/>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0"/>
            <a:ext cx="12192000" cy="1166191"/>
          </a:xfrm>
          <a:prstGeom prst="rect">
            <a:avLst/>
          </a:prstGeom>
        </p:spPr>
      </p:pic>
      <p:pic>
        <p:nvPicPr>
          <p:cNvPr id="6" name="Imagen 5">
            <a:extLst>
              <a:ext uri="{FF2B5EF4-FFF2-40B4-BE49-F238E27FC236}">
                <a16:creationId xmlns:a16="http://schemas.microsoft.com/office/drawing/2014/main" id="{1106B6BE-2848-4BA6-B31E-8FC244748111}"/>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8" name="CuadroTexto 7">
            <a:extLst>
              <a:ext uri="{FF2B5EF4-FFF2-40B4-BE49-F238E27FC236}">
                <a16:creationId xmlns:a16="http://schemas.microsoft.com/office/drawing/2014/main" id="{7194BBD6-FC91-415E-B755-D7A0B52F03B2}"/>
              </a:ext>
            </a:extLst>
          </p:cNvPr>
          <p:cNvSpPr txBox="1"/>
          <p:nvPr/>
        </p:nvSpPr>
        <p:spPr>
          <a:xfrm>
            <a:off x="337930" y="234475"/>
            <a:ext cx="11516139" cy="5264903"/>
          </a:xfrm>
          <a:prstGeom prst="rect">
            <a:avLst/>
          </a:prstGeom>
          <a:noFill/>
        </p:spPr>
        <p:txBody>
          <a:bodyPr wrap="square">
            <a:spAutoFit/>
          </a:bodyPr>
          <a:lstStyle/>
          <a:p>
            <a:pPr algn="ctr">
              <a:spcBef>
                <a:spcPts val="2000"/>
              </a:spcBef>
              <a:spcAft>
                <a:spcPts val="200"/>
              </a:spcAft>
            </a:pPr>
            <a:endParaRPr lang="es-SV" sz="2000" b="1" kern="0"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endParaRPr>
          </a:p>
          <a:p>
            <a:pPr algn="ctr">
              <a:spcBef>
                <a:spcPts val="2000"/>
              </a:spcBef>
              <a:spcAft>
                <a:spcPts val="200"/>
              </a:spcAft>
            </a:pPr>
            <a:endParaRPr lang="es-SV" sz="2000" b="1" kern="0" dirty="0">
              <a:solidFill>
                <a:srgbClr val="1F3864"/>
              </a:solidFill>
              <a:latin typeface="Arial" panose="020B0604020202020204" pitchFamily="34" charset="0"/>
              <a:ea typeface="Times New Roman" panose="02020603050405020304" pitchFamily="18" charset="0"/>
              <a:cs typeface="Times New Roman" panose="02020603050405020304" pitchFamily="18" charset="0"/>
            </a:endParaRPr>
          </a:p>
          <a:p>
            <a:pPr algn="ctr">
              <a:spcBef>
                <a:spcPts val="2000"/>
              </a:spcBef>
              <a:spcAft>
                <a:spcPts val="200"/>
              </a:spcAft>
            </a:pPr>
            <a:r>
              <a:rPr lang="es-SV" sz="2000" b="1" kern="0"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MISIÓN Y VISIÓN</a:t>
            </a:r>
            <a:endParaRPr lang="es-SV" sz="2800" b="1" kern="0" dirty="0">
              <a:solidFill>
                <a:srgbClr val="1F3864"/>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es-SV"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s-SV"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s-SV" sz="16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MISIÓN: </a:t>
            </a:r>
            <a:endParaRPr lang="es-SV" sz="16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Brindar servicios públicos de calidad a través de una mejora continua en gestión moderna, eficiente, transparente, con el fin de entregar a los habitantes una ciudad segura, ordenada para desarrollarse y vivir mejor.</a:t>
            </a:r>
          </a:p>
          <a:p>
            <a:pPr algn="just">
              <a:lnSpc>
                <a:spcPct val="107000"/>
              </a:lnSpc>
              <a:spcAft>
                <a:spcPts val="800"/>
              </a:spcAft>
            </a:pPr>
            <a:endParaRPr lang="es-SV" sz="16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s-SV" sz="16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VISIÓN: </a:t>
            </a:r>
            <a:endParaRPr lang="es-SV" sz="16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Somos un gobierno local abierto, democrático en la que prevalece el estado de derecho y en la que todos sus habitantes obtengan una alta calidad de vida e iguales oportunidades para desarrollar su máximo potencial como seres humanos y los recursos naturales se aprovechen en forma sostenible, para mejorar la condición de los pobladores del municipio.</a:t>
            </a:r>
            <a:endParaRPr lang="es-SV" sz="16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5189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6C992AE-D0DB-463A-858E-E6888AC3FC17}"/>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pic>
        <p:nvPicPr>
          <p:cNvPr id="3" name="Imagen 2">
            <a:extLst>
              <a:ext uri="{FF2B5EF4-FFF2-40B4-BE49-F238E27FC236}">
                <a16:creationId xmlns:a16="http://schemas.microsoft.com/office/drawing/2014/main" id="{2B964B2C-8DE6-48B6-A64F-53089039B5D0}"/>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sp>
        <p:nvSpPr>
          <p:cNvPr id="7" name="CuadroTexto 6">
            <a:extLst>
              <a:ext uri="{FF2B5EF4-FFF2-40B4-BE49-F238E27FC236}">
                <a16:creationId xmlns:a16="http://schemas.microsoft.com/office/drawing/2014/main" id="{5C4B561D-146E-4958-9E36-DDC5A89D47DB}"/>
              </a:ext>
            </a:extLst>
          </p:cNvPr>
          <p:cNvSpPr txBox="1"/>
          <p:nvPr/>
        </p:nvSpPr>
        <p:spPr>
          <a:xfrm>
            <a:off x="318051" y="1243541"/>
            <a:ext cx="11622157" cy="4675704"/>
          </a:xfrm>
          <a:prstGeom prst="rect">
            <a:avLst/>
          </a:prstGeom>
          <a:noFill/>
        </p:spPr>
        <p:txBody>
          <a:bodyPr wrap="square">
            <a:spAutoFit/>
          </a:bodyPr>
          <a:lstStyle/>
          <a:p>
            <a:pPr algn="ctr">
              <a:spcBef>
                <a:spcPts val="2000"/>
              </a:spcBef>
              <a:spcAft>
                <a:spcPts val="200"/>
              </a:spcAft>
            </a:pPr>
            <a:r>
              <a:rPr lang="es-SV" sz="2000" b="1" kern="0" dirty="0">
                <a:solidFill>
                  <a:srgbClr val="1F3864"/>
                </a:solidFill>
                <a:effectLst/>
                <a:latin typeface="Arial" panose="020B0604020202020204" pitchFamily="34" charset="0"/>
                <a:ea typeface="Times New Roman" panose="02020603050405020304" pitchFamily="18" charset="0"/>
                <a:cs typeface="Times New Roman" panose="02020603050405020304" pitchFamily="18" charset="0"/>
              </a:rPr>
              <a:t>ALGUNAS DECISIONES RELEVANTES TOMADAS POR EL CONCEJO MUNICIPAL AÑO 2022</a:t>
            </a:r>
            <a:endParaRPr lang="es-SV" sz="3200" b="1" kern="0" dirty="0">
              <a:solidFill>
                <a:srgbClr val="1F3864"/>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r>
              <a:rPr lang="es-SV" sz="18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s-SV"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Font typeface="+mj-lt"/>
              <a:buAutoNum type="arabicPeriod"/>
            </a:pP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Autoriza la carpeta denominada:</a:t>
            </a:r>
            <a:r>
              <a:rPr lang="es-SV" sz="1800" b="1" u="sng"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“FORTALECIMIENTO, DESARROLLO Y POTENCIACIÓN DE ACTIVIDADES CULTURALES, SOCIALES, ECONÓMICAS LOCALES Y AGROPECUARIAS COMO ENTE DE PARTICIPACIÓN, PREVENCIÓN Y ENLACE EN EL MUNICIPIO DE SAN MARTÍN AÑO 2022”</a:t>
            </a:r>
            <a:r>
              <a:rPr lang="es-SV"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a:t>
            </a: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por un monto de: </a:t>
            </a:r>
            <a:r>
              <a:rPr lang="es-SV"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CIENTO SETENTA Y SIETE MIL CIENTO DIEZ DÓLARES CON VEINTICINCO CENTAVOS DE LOS ESTADOS UNIDOS DE AMÉRICA ($177,110.25)</a:t>
            </a:r>
            <a:endParaRPr lang="es-SV" b="1" dirty="0">
              <a:solidFill>
                <a:srgbClr val="002060"/>
              </a:solidFill>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Font typeface="+mj-lt"/>
              <a:buAutoNum type="arabicPeriod"/>
            </a:pPr>
            <a:endParaRPr lang="es-SV"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buFont typeface="+mj-lt"/>
              <a:buAutoNum type="arabicPeriod"/>
            </a:pP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Autoriza la carpeta denominada:</a:t>
            </a:r>
            <a:r>
              <a:rPr lang="es-SV"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a:t>
            </a:r>
            <a:r>
              <a:rPr lang="es-SV" sz="1800" b="1" u="sng"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“PROMOCIÓN DE LAS DIFERENTES DISCIPLINAS DEPORTIVAS Y DINAMIZACIÓN DE ESPACIOS RECREATIVOS, COMO ENTE DE PREVENCIÓN EN EL MUNICIPIO DE SAN MARTÍN AÑO 2022”</a:t>
            </a:r>
            <a:r>
              <a:rPr lang="es-SV"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a:t>
            </a: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por un monto de: </a:t>
            </a:r>
            <a:r>
              <a:rPr lang="es-SV"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CIENTO DIECINUEVE MIL TRESCIENTOS OCHENTA Y UN DÓLARES CON SEIS CENTAVOS DE DÓLAR DE LOS ESTADOS UNIDOS DE AMÉRICA ($119,381.06).</a:t>
            </a:r>
            <a:endParaRPr lang="es-SV" sz="18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457200" algn="just">
              <a:lnSpc>
                <a:spcPct val="107000"/>
              </a:lnSpc>
              <a:spcAft>
                <a:spcPts val="800"/>
              </a:spcAft>
            </a:pPr>
            <a:r>
              <a:rPr lang="es-SV"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SV"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0" algn="just">
              <a:lnSpc>
                <a:spcPct val="107000"/>
              </a:lnSpc>
              <a:spcAft>
                <a:spcPts val="800"/>
              </a:spcAft>
            </a:pPr>
            <a:endParaRPr lang="es-SV"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3676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862B7B4-9767-496E-B3D6-65F31EACE7D5}"/>
              </a:ext>
            </a:extLst>
          </p:cNvPr>
          <p:cNvPicPr>
            <a:picLocks noChangeAspect="1"/>
          </p:cNvPicPr>
          <p:nvPr/>
        </p:nvPicPr>
        <p:blipFill rotWithShape="1">
          <a:blip r:embed="rId2">
            <a:extLst>
              <a:ext uri="{28A0092B-C50C-407E-A947-70E740481C1C}">
                <a14:useLocalDpi xmlns:a14="http://schemas.microsoft.com/office/drawing/2010/main" val="0"/>
              </a:ext>
            </a:extLst>
          </a:blip>
          <a:srcRect b="89952"/>
          <a:stretch/>
        </p:blipFill>
        <p:spPr>
          <a:xfrm>
            <a:off x="0" y="1"/>
            <a:ext cx="12192000" cy="905320"/>
          </a:xfrm>
          <a:prstGeom prst="rect">
            <a:avLst/>
          </a:prstGeom>
        </p:spPr>
      </p:pic>
      <p:pic>
        <p:nvPicPr>
          <p:cNvPr id="3" name="Imagen 2">
            <a:extLst>
              <a:ext uri="{FF2B5EF4-FFF2-40B4-BE49-F238E27FC236}">
                <a16:creationId xmlns:a16="http://schemas.microsoft.com/office/drawing/2014/main" id="{B355EC18-48F0-42D3-8883-91E195A09158}"/>
              </a:ext>
            </a:extLst>
          </p:cNvPr>
          <p:cNvPicPr>
            <a:picLocks noChangeAspect="1"/>
          </p:cNvPicPr>
          <p:nvPr/>
        </p:nvPicPr>
        <p:blipFill rotWithShape="1">
          <a:blip r:embed="rId2">
            <a:extLst>
              <a:ext uri="{28A0092B-C50C-407E-A947-70E740481C1C}">
                <a14:useLocalDpi xmlns:a14="http://schemas.microsoft.com/office/drawing/2010/main" val="0"/>
              </a:ext>
            </a:extLst>
          </a:blip>
          <a:srcRect t="96659"/>
          <a:stretch/>
        </p:blipFill>
        <p:spPr>
          <a:xfrm>
            <a:off x="0" y="5923722"/>
            <a:ext cx="12192000" cy="934277"/>
          </a:xfrm>
          <a:prstGeom prst="rect">
            <a:avLst/>
          </a:prstGeom>
        </p:spPr>
      </p:pic>
      <p:sp>
        <p:nvSpPr>
          <p:cNvPr id="7" name="CuadroTexto 6">
            <a:extLst>
              <a:ext uri="{FF2B5EF4-FFF2-40B4-BE49-F238E27FC236}">
                <a16:creationId xmlns:a16="http://schemas.microsoft.com/office/drawing/2014/main" id="{143BAE80-12B6-43B0-B537-538779881A97}"/>
              </a:ext>
            </a:extLst>
          </p:cNvPr>
          <p:cNvSpPr txBox="1"/>
          <p:nvPr/>
        </p:nvSpPr>
        <p:spPr>
          <a:xfrm>
            <a:off x="503583" y="1319074"/>
            <a:ext cx="11357113" cy="4832413"/>
          </a:xfrm>
          <a:prstGeom prst="rect">
            <a:avLst/>
          </a:prstGeom>
          <a:noFill/>
        </p:spPr>
        <p:txBody>
          <a:bodyPr wrap="square">
            <a:spAutoFit/>
          </a:bodyPr>
          <a:lstStyle/>
          <a:p>
            <a:pPr lvl="0" algn="just">
              <a:lnSpc>
                <a:spcPct val="107000"/>
              </a:lnSpc>
              <a:spcAft>
                <a:spcPts val="800"/>
              </a:spcAft>
              <a:tabLst>
                <a:tab pos="2352675" algn="l"/>
              </a:tabLst>
            </a:pP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3. Autoriza el </a:t>
            </a:r>
            <a:r>
              <a:rPr lang="es-SV" sz="1800" b="1" u="sng"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PLAN DE INVERSIÓN 2022 Y EL PLAN ESTRATÉGICO PARTICIPATIVO MUNICIPAL DEL EJERCICIO FISCAL 2022 - 2024, </a:t>
            </a: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La elaboración del </a:t>
            </a:r>
            <a:r>
              <a:rPr lang="es-SV" sz="1800" u="sng"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Plan Estratégico Participativo Municipal</a:t>
            </a: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ayudará a preparar los planes operativos anuales donde se desglosan las actividades y a partir de ellas, se establece las secuencia de ejecución, la cuantificación y asignación de los recursos requeridos: humanos, físicos, institucionales, financieros, etc.; por tanto, el Plan se elaboró en cuatro partes: I - Marco referencia, II - Perfil del municipio, III- Ejecución de proyectos y mesas del plan estratégico participativo municipal, IV -Proceso metodológica ,V-Fichas de programas y proyectos.</a:t>
            </a:r>
          </a:p>
          <a:p>
            <a:pPr lvl="0" algn="just">
              <a:lnSpc>
                <a:spcPct val="107000"/>
              </a:lnSpc>
              <a:spcAft>
                <a:spcPts val="800"/>
              </a:spcAft>
              <a:tabLst>
                <a:tab pos="2352675" algn="l"/>
              </a:tabLst>
            </a:pPr>
            <a:endParaRPr lang="es-SV" dirty="0">
              <a:solidFill>
                <a:srgbClr val="002060"/>
              </a:solidFill>
              <a:latin typeface="Arial" panose="020B060402020202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tabLst>
                <a:tab pos="2352675" algn="l"/>
              </a:tabLst>
            </a:pP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4.  Autoriza el proyecto denominado: </a:t>
            </a:r>
            <a:r>
              <a:rPr lang="es-SV"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“LIMPIEZA Y ORNATO DE EL CASCO URBANO Y ZONAS VERDES DEL MUNICIPIO DE SAN MARTIN, DEPARTAMENTO DE SAN SALVADOR” </a:t>
            </a: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comprendido del </a:t>
            </a:r>
            <a:r>
              <a:rPr lang="es-SV" sz="1800" u="sng"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uno de enero al treinta de junio del dos mil veintidós</a:t>
            </a: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Por un monto de: </a:t>
            </a:r>
            <a:r>
              <a:rPr lang="es-SV" sz="1800" b="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OCHENTA MIL SETECIENTOS VEINTICUATRO DÓLARES CON CINCUENTA Y OCHO CENTAVOS DE DÓLAR DE LOS ESTADO UNIDOS DE AMÉRICA ($80,724.58)</a:t>
            </a:r>
            <a:r>
              <a:rPr lang="es-SV" sz="18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 Proyecto que se realizará con el objeto de brindar un mejor servicio en las áreas de Ornato y Limpieza en el Municipio de San Martín. Durante el año dos mil veintidós.</a:t>
            </a:r>
            <a:endParaRPr lang="es-SV" sz="18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lvl="0" algn="just">
              <a:lnSpc>
                <a:spcPct val="107000"/>
              </a:lnSpc>
              <a:spcAft>
                <a:spcPts val="800"/>
              </a:spcAft>
              <a:tabLst>
                <a:tab pos="2352675" algn="l"/>
              </a:tabLst>
            </a:pPr>
            <a:endParaRPr lang="es-SV" sz="18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798051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1c07ef1-c772-4ed6-ab6f-577a21dee30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4CF55195F7012744A2534E7085CEC2B9" ma:contentTypeVersion="9" ma:contentTypeDescription="Crear nuevo documento." ma:contentTypeScope="" ma:versionID="f5b1524f772037892b3a8e63985910ba">
  <xsd:schema xmlns:xsd="http://www.w3.org/2001/XMLSchema" xmlns:xs="http://www.w3.org/2001/XMLSchema" xmlns:p="http://schemas.microsoft.com/office/2006/metadata/properties" xmlns:ns3="b1c07ef1-c772-4ed6-ab6f-577a21dee302" targetNamespace="http://schemas.microsoft.com/office/2006/metadata/properties" ma:root="true" ma:fieldsID="7af76a311f8ea122365622abef8a10f8" ns3:_="">
    <xsd:import namespace="b1c07ef1-c772-4ed6-ab6f-577a21dee30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_activity"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c07ef1-c772-4ed6-ab6f-577a21dee3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2" nillable="true" ma:displayName="_activity" ma:hidden="true" ma:internalName="_activity">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0F0506-1CE7-4664-8CE5-7D65C906A250}">
  <ds:schemaRefs>
    <ds:schemaRef ds:uri="http://schemas.microsoft.com/sharepoint/v3/contenttype/forms"/>
  </ds:schemaRefs>
</ds:datastoreItem>
</file>

<file path=customXml/itemProps2.xml><?xml version="1.0" encoding="utf-8"?>
<ds:datastoreItem xmlns:ds="http://schemas.openxmlformats.org/officeDocument/2006/customXml" ds:itemID="{55736F35-D3EA-474F-930C-2806F1FA7D1C}">
  <ds:schemaRefs>
    <ds:schemaRef ds:uri="http://purl.org/dc/elements/1.1/"/>
    <ds:schemaRef ds:uri="http://purl.org/dc/dcmitype/"/>
    <ds:schemaRef ds:uri="http://schemas.openxmlformats.org/package/2006/metadata/core-properties"/>
    <ds:schemaRef ds:uri="http://schemas.microsoft.com/office/2006/metadata/properties"/>
    <ds:schemaRef ds:uri="http://www.w3.org/XML/1998/namespace"/>
    <ds:schemaRef ds:uri="http://schemas.microsoft.com/office/infopath/2007/PartnerControls"/>
    <ds:schemaRef ds:uri="http://purl.org/dc/terms/"/>
    <ds:schemaRef ds:uri="http://schemas.microsoft.com/office/2006/documentManagement/types"/>
    <ds:schemaRef ds:uri="b1c07ef1-c772-4ed6-ab6f-577a21dee302"/>
  </ds:schemaRefs>
</ds:datastoreItem>
</file>

<file path=customXml/itemProps3.xml><?xml version="1.0" encoding="utf-8"?>
<ds:datastoreItem xmlns:ds="http://schemas.openxmlformats.org/officeDocument/2006/customXml" ds:itemID="{588A7B0C-2079-42A5-BDDB-67CF7A7402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c07ef1-c772-4ed6-ab6f-577a21dee3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226</TotalTime>
  <Words>5402</Words>
  <Application>Microsoft Office PowerPoint</Application>
  <PresentationFormat>Panorámica</PresentationFormat>
  <Paragraphs>880</Paragraphs>
  <Slides>47</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47</vt:i4>
      </vt:variant>
    </vt:vector>
  </HeadingPairs>
  <TitlesOfParts>
    <vt:vector size="54" baseType="lpstr">
      <vt:lpstr>Arial</vt:lpstr>
      <vt:lpstr>Arial Narrow</vt:lpstr>
      <vt:lpstr>Calibri</vt:lpstr>
      <vt:lpstr>Calibri Light</vt:lpstr>
      <vt:lpstr>Century Gothic</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ROBERTO ANTONIO  MORALES GUZMAN</dc:creator>
  <cp:lastModifiedBy>ROBERTO ANTONIO  MORALES GUZMAN</cp:lastModifiedBy>
  <cp:revision>63</cp:revision>
  <dcterms:created xsi:type="dcterms:W3CDTF">2023-03-11T00:25:14Z</dcterms:created>
  <dcterms:modified xsi:type="dcterms:W3CDTF">2023-03-11T04:28:13Z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0x0101004CF55195F7012744A2534E7085CEC2B9</vt:lpwstr>
  </property>
</Properties>
</file>