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44"/>
  </p:notesMasterIdLst>
  <p:handoutMasterIdLst>
    <p:handoutMasterId r:id="rId45"/>
  </p:handoutMasterIdLst>
  <p:sldIdLst>
    <p:sldId id="256" r:id="rId2"/>
    <p:sldId id="257" r:id="rId3"/>
    <p:sldId id="258" r:id="rId4"/>
    <p:sldId id="259" r:id="rId5"/>
    <p:sldId id="260" r:id="rId6"/>
    <p:sldId id="261" r:id="rId7"/>
    <p:sldId id="262" r:id="rId8"/>
    <p:sldId id="263" r:id="rId9"/>
    <p:sldId id="274" r:id="rId10"/>
    <p:sldId id="265" r:id="rId11"/>
    <p:sldId id="266" r:id="rId12"/>
    <p:sldId id="267" r:id="rId13"/>
    <p:sldId id="268" r:id="rId14"/>
    <p:sldId id="270" r:id="rId15"/>
    <p:sldId id="271" r:id="rId16"/>
    <p:sldId id="272" r:id="rId17"/>
    <p:sldId id="273"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7" r:id="rId36"/>
    <p:sldId id="292" r:id="rId37"/>
    <p:sldId id="298" r:id="rId38"/>
    <p:sldId id="294" r:id="rId39"/>
    <p:sldId id="295" r:id="rId40"/>
    <p:sldId id="296" r:id="rId41"/>
    <p:sldId id="300" r:id="rId42"/>
    <p:sldId id="301" r:id="rId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2" d="100"/>
          <a:sy n="102" d="100"/>
        </p:scale>
        <p:origin x="126" y="3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AD0439B7-4C10-4152-A0E1-9BFEB469A44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s-SV"/>
              <a:t>Informe de rendicion de cuentas, periodo del 01 de mayo al 31 de diciembre 2018</a:t>
            </a:r>
          </a:p>
        </p:txBody>
      </p:sp>
      <p:sp>
        <p:nvSpPr>
          <p:cNvPr id="3" name="Marcador de fecha 2">
            <a:extLst>
              <a:ext uri="{FF2B5EF4-FFF2-40B4-BE49-F238E27FC236}">
                <a16:creationId xmlns:a16="http://schemas.microsoft.com/office/drawing/2014/main" id="{B8FB6608-A712-49A3-B208-3A27A0EE82F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014C9C5-13E5-4877-82F3-0BC50C48E729}" type="datetimeFigureOut">
              <a:rPr lang="es-SV" smtClean="0"/>
              <a:t>28/11/2019</a:t>
            </a:fld>
            <a:endParaRPr lang="es-SV"/>
          </a:p>
        </p:txBody>
      </p:sp>
      <p:sp>
        <p:nvSpPr>
          <p:cNvPr id="4" name="Marcador de pie de página 3">
            <a:extLst>
              <a:ext uri="{FF2B5EF4-FFF2-40B4-BE49-F238E27FC236}">
                <a16:creationId xmlns:a16="http://schemas.microsoft.com/office/drawing/2014/main" id="{EAD895A1-F8E9-4312-B718-B24E092CEA2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SV"/>
          </a:p>
        </p:txBody>
      </p:sp>
      <p:sp>
        <p:nvSpPr>
          <p:cNvPr id="5" name="Marcador de número de diapositiva 4">
            <a:extLst>
              <a:ext uri="{FF2B5EF4-FFF2-40B4-BE49-F238E27FC236}">
                <a16:creationId xmlns:a16="http://schemas.microsoft.com/office/drawing/2014/main" id="{52F73BC3-CDC0-4E6E-B334-85D904EFE86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18FEACE-2622-4D4B-B0BE-DA4D7AB72A39}" type="slidenum">
              <a:rPr lang="es-SV" smtClean="0"/>
              <a:t>‹Nº›</a:t>
            </a:fld>
            <a:endParaRPr lang="es-SV"/>
          </a:p>
        </p:txBody>
      </p:sp>
    </p:spTree>
    <p:extLst>
      <p:ext uri="{BB962C8B-B14F-4D97-AF65-F5344CB8AC3E}">
        <p14:creationId xmlns:p14="http://schemas.microsoft.com/office/powerpoint/2010/main" val="705317923"/>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s-SV"/>
              <a:t>Informe de rendicion de cuentas, periodo del 01 de mayo al 31 de diciembre 2018</a:t>
            </a: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5BE823-E2ED-4DAB-89FE-9F3456DB81BC}" type="datetimeFigureOut">
              <a:rPr lang="es-SV" smtClean="0"/>
              <a:t>28/11/2019</a:t>
            </a:fld>
            <a:endParaRPr lang="es-SV"/>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SV"/>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SV"/>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FBE4A5-24DD-4784-9466-5D0D9FA8871C}" type="slidenum">
              <a:rPr lang="es-SV" smtClean="0"/>
              <a:t>‹Nº›</a:t>
            </a:fld>
            <a:endParaRPr lang="es-SV"/>
          </a:p>
        </p:txBody>
      </p:sp>
    </p:spTree>
    <p:extLst>
      <p:ext uri="{BB962C8B-B14F-4D97-AF65-F5344CB8AC3E}">
        <p14:creationId xmlns:p14="http://schemas.microsoft.com/office/powerpoint/2010/main" val="141462077"/>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152DAE0B-F4E1-4B3F-A70A-9AFF2FA3C589}" type="datetime1">
              <a:rPr lang="en-US" smtClean="0"/>
              <a:t>11/28/2019</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‹Nº›</a:t>
            </a:fld>
            <a:endParaRPr lang="en-US"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0D35F664-DA2F-4D2F-A741-C02A1D629A64}" type="datetime1">
              <a:rPr lang="en-US" smtClean="0"/>
              <a:t>11/28/2019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B192C5C-A84C-4182-8EAD-B5063DBCFE56}" type="datetime1">
              <a:rPr lang="en-US" smtClean="0"/>
              <a:t>11/28/2019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282366AF-E97E-4526-9D56-CD4684965AB8}" type="datetime1">
              <a:rPr lang="en-US" smtClean="0"/>
              <a:t>11/28/2019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970D75FA-151A-4FA8-BADD-7C0945FB3F4B}" type="datetime1">
              <a:rPr lang="en-US" smtClean="0"/>
              <a:t>11/28/2019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s-ES"/>
              <a:t>Haga clic para modificar los estilos de texto del patrón</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62A3DA1B-AF84-43D3-962C-3B5931C194A1}" type="datetime1">
              <a:rPr lang="en-US" smtClean="0"/>
              <a:t>11/28/2019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s-ES"/>
              <a:t>Haga clic para modificar el estilo de título del patrón</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s-ES"/>
              <a:t>Haga clic para modificar los estilos de texto del patrón</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DEADA198-B42A-4183-A429-D3E3673C601E}" type="datetime1">
              <a:rPr lang="en-US" smtClean="0"/>
              <a:t>11/28/2019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8" name="Title 1"/>
          <p:cNvSpPr>
            <a:spLocks noGrp="1"/>
          </p:cNvSpPr>
          <p:nvPr>
            <p:ph type="title"/>
          </p:nvPr>
        </p:nvSpPr>
        <p:spPr>
          <a:xfrm>
            <a:off x="685801" y="609600"/>
            <a:ext cx="10131425" cy="1456267"/>
          </a:xfrm>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96638E7-BCC2-4F88-9828-D5CD14F2F648}" type="datetime1">
              <a:rPr lang="en-US" smtClean="0"/>
              <a:t>11/28/2019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BFEE8D2-C116-4A24-BCC4-7BEEB98BA110}" type="datetime1">
              <a:rPr lang="en-US" smtClean="0"/>
              <a:t>11/28/2019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3E4DBA7-832E-4EE6-B7B0-50B0FBD764DA}" type="datetime1">
              <a:rPr lang="en-US" smtClean="0"/>
              <a:t>11/28/2019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AB790AFE-4A5C-4C71-946C-726EA0BBFBE7}" type="datetime1">
              <a:rPr lang="en-US" smtClean="0"/>
              <a:t>11/28/2019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D894BAC-236F-4215-A78C-1EF7ED5ED73E}" type="datetime1">
              <a:rPr lang="en-US" smtClean="0"/>
              <a:t>11/28/2019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A823AE33-7E70-4849-A9BD-A56E54DC6075}" type="datetime1">
              <a:rPr lang="en-US" smtClean="0"/>
              <a:t>11/28/2019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6AA9923-BD79-4803-AFB1-2EB72E20E33A}" type="datetime1">
              <a:rPr lang="en-US" smtClean="0"/>
              <a:t>11/28/2019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D72A7E8F-4D11-4D18-B06F-746927C47A8D}" type="datetime1">
              <a:rPr lang="en-US" smtClean="0"/>
              <a:t>11/28/2019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A770087C-968B-4CA8-A4BD-408BEA91A0BA}" type="datetime1">
              <a:rPr lang="en-US" smtClean="0"/>
              <a:t>11/28/2019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s-ES"/>
              <a:t>Haga clic para modificar el estilo de título del patrón</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0C46E47D-87D7-4373-9127-420306E1FFBF}" type="datetime1">
              <a:rPr lang="en-US" smtClean="0"/>
              <a:t>11/28/2019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C6B2F37-5E18-4115-AF79-71892EF6AF69}" type="datetime1">
              <a:rPr lang="en-US" smtClean="0"/>
              <a:t>11/28/2019</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hf sldNum="0" hdr="0" ftr="0" dt="0"/>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6E932A-B74E-4E41-B683-39DD0F790B81}"/>
              </a:ext>
            </a:extLst>
          </p:cNvPr>
          <p:cNvSpPr>
            <a:spLocks noGrp="1"/>
          </p:cNvSpPr>
          <p:nvPr>
            <p:ph type="ctrTitle"/>
          </p:nvPr>
        </p:nvSpPr>
        <p:spPr>
          <a:xfrm>
            <a:off x="1352550" y="990600"/>
            <a:ext cx="9807575" cy="3395132"/>
          </a:xfrm>
        </p:spPr>
        <p:txBody>
          <a:bodyPr>
            <a:normAutofit/>
          </a:bodyPr>
          <a:lstStyle/>
          <a:p>
            <a:pPr algn="ctr"/>
            <a:r>
              <a:rPr lang="es-SV" dirty="0"/>
              <a:t>INFORME DE RENDICIÓN </a:t>
            </a:r>
            <a:br>
              <a:rPr lang="es-SV" dirty="0"/>
            </a:br>
            <a:r>
              <a:rPr lang="es-SV" dirty="0"/>
              <a:t>DE CUENTAS DE LA MUNICIPALIDAD DE CACAOPERA </a:t>
            </a:r>
            <a:r>
              <a:rPr lang="es-SV" dirty="0" err="1"/>
              <a:t>MORAZáN</a:t>
            </a:r>
            <a:r>
              <a:rPr lang="es-SV" dirty="0"/>
              <a:t> </a:t>
            </a:r>
            <a:br>
              <a:rPr lang="es-SV" dirty="0"/>
            </a:br>
            <a:endParaRPr lang="es-SV" dirty="0"/>
          </a:p>
        </p:txBody>
      </p:sp>
      <p:pic>
        <p:nvPicPr>
          <p:cNvPr id="4" name="Imagen 3">
            <a:extLst>
              <a:ext uri="{FF2B5EF4-FFF2-40B4-BE49-F238E27FC236}">
                <a16:creationId xmlns:a16="http://schemas.microsoft.com/office/drawing/2014/main" id="{7BAB9DC1-7297-4C27-872C-F9212D6BD366}"/>
              </a:ext>
            </a:extLst>
          </p:cNvPr>
          <p:cNvPicPr>
            <a:picLocks noChangeAspect="1"/>
          </p:cNvPicPr>
          <p:nvPr/>
        </p:nvPicPr>
        <p:blipFill>
          <a:blip r:embed="rId2"/>
          <a:stretch>
            <a:fillRect/>
          </a:stretch>
        </p:blipFill>
        <p:spPr>
          <a:xfrm>
            <a:off x="10910823" y="0"/>
            <a:ext cx="1281177" cy="990600"/>
          </a:xfrm>
          <a:prstGeom prst="rect">
            <a:avLst/>
          </a:prstGeom>
        </p:spPr>
      </p:pic>
      <p:sp>
        <p:nvSpPr>
          <p:cNvPr id="8" name="Subtítulo 7">
            <a:extLst>
              <a:ext uri="{FF2B5EF4-FFF2-40B4-BE49-F238E27FC236}">
                <a16:creationId xmlns:a16="http://schemas.microsoft.com/office/drawing/2014/main" id="{45560414-6DDA-4C8E-AE0B-00501E06F056}"/>
              </a:ext>
            </a:extLst>
          </p:cNvPr>
          <p:cNvSpPr>
            <a:spLocks noGrp="1"/>
          </p:cNvSpPr>
          <p:nvPr>
            <p:ph type="subTitle" idx="1"/>
          </p:nvPr>
        </p:nvSpPr>
        <p:spPr>
          <a:xfrm>
            <a:off x="3000375" y="4385732"/>
            <a:ext cx="8159750" cy="1662643"/>
          </a:xfrm>
        </p:spPr>
        <p:txBody>
          <a:bodyPr>
            <a:normAutofit/>
          </a:bodyPr>
          <a:lstStyle/>
          <a:p>
            <a:r>
              <a:rPr lang="es-ES" sz="3200" b="1" dirty="0"/>
              <a:t>1 DE MAYO AL 31 DE DICIEMBRE DE 2018</a:t>
            </a:r>
            <a:endParaRPr lang="es-SV" sz="3200" dirty="0"/>
          </a:p>
        </p:txBody>
      </p:sp>
      <p:pic>
        <p:nvPicPr>
          <p:cNvPr id="22530" name="Imagen 2" descr="escudo">
            <a:extLst>
              <a:ext uri="{FF2B5EF4-FFF2-40B4-BE49-F238E27FC236}">
                <a16:creationId xmlns:a16="http://schemas.microsoft.com/office/drawing/2014/main" id="{E55860A7-E669-4413-9C46-AABB74C6ED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6261937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685801" y="142876"/>
            <a:ext cx="10972799" cy="1066801"/>
          </a:xfrm>
        </p:spPr>
        <p:txBody>
          <a:bodyPr>
            <a:normAutofit/>
          </a:bodyPr>
          <a:lstStyle/>
          <a:p>
            <a:pPr algn="ctr"/>
            <a:r>
              <a:rPr lang="es-ES" sz="3200" dirty="0">
                <a:latin typeface="Arial" panose="020B0604020202020204" pitchFamily="34" charset="0"/>
                <a:ea typeface="Calibri" panose="020F0502020204030204" pitchFamily="34" charset="0"/>
              </a:rPr>
              <a:t>Acuerdos de aprobación de perfiles  y   Carpetas Técnicas.</a:t>
            </a:r>
            <a:endParaRPr lang="es-SV" sz="3200" dirty="0"/>
          </a:p>
        </p:txBody>
      </p:sp>
      <p:pic>
        <p:nvPicPr>
          <p:cNvPr id="6" name="Imagen 5">
            <a:extLst>
              <a:ext uri="{FF2B5EF4-FFF2-40B4-BE49-F238E27FC236}">
                <a16:creationId xmlns:a16="http://schemas.microsoft.com/office/drawing/2014/main" id="{C9B18123-BFBD-489D-A167-F5DBC892D71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5630" y="0"/>
            <a:ext cx="1436370" cy="914400"/>
          </a:xfrm>
          <a:prstGeom prst="rect">
            <a:avLst/>
          </a:prstGeom>
          <a:noFill/>
          <a:ln>
            <a:noFill/>
          </a:ln>
        </p:spPr>
      </p:pic>
      <p:graphicFrame>
        <p:nvGraphicFramePr>
          <p:cNvPr id="12" name="Marcador de contenido 11">
            <a:extLst>
              <a:ext uri="{FF2B5EF4-FFF2-40B4-BE49-F238E27FC236}">
                <a16:creationId xmlns:a16="http://schemas.microsoft.com/office/drawing/2014/main" id="{9D774291-C5DF-4613-BF4B-D1D8AE45C83F}"/>
              </a:ext>
            </a:extLst>
          </p:cNvPr>
          <p:cNvGraphicFramePr>
            <a:graphicFrameLocks noGrp="1"/>
          </p:cNvGraphicFramePr>
          <p:nvPr>
            <p:ph idx="1"/>
            <p:extLst>
              <p:ext uri="{D42A27DB-BD31-4B8C-83A1-F6EECF244321}">
                <p14:modId xmlns:p14="http://schemas.microsoft.com/office/powerpoint/2010/main" val="2994579104"/>
              </p:ext>
            </p:extLst>
          </p:nvPr>
        </p:nvGraphicFramePr>
        <p:xfrm>
          <a:off x="580524" y="1437317"/>
          <a:ext cx="11258552" cy="5049489"/>
        </p:xfrm>
        <a:graphic>
          <a:graphicData uri="http://schemas.openxmlformats.org/drawingml/2006/table">
            <a:tbl>
              <a:tblPr firstRow="1" firstCol="1" bandRow="1">
                <a:tableStyleId>{5C22544A-7EE6-4342-B048-85BDC9FD1C3A}</a:tableStyleId>
              </a:tblPr>
              <a:tblGrid>
                <a:gridCol w="446990">
                  <a:extLst>
                    <a:ext uri="{9D8B030D-6E8A-4147-A177-3AD203B41FA5}">
                      <a16:colId xmlns:a16="http://schemas.microsoft.com/office/drawing/2014/main" val="2107134281"/>
                    </a:ext>
                  </a:extLst>
                </a:gridCol>
                <a:gridCol w="856730">
                  <a:extLst>
                    <a:ext uri="{9D8B030D-6E8A-4147-A177-3AD203B41FA5}">
                      <a16:colId xmlns:a16="http://schemas.microsoft.com/office/drawing/2014/main" val="2345813200"/>
                    </a:ext>
                  </a:extLst>
                </a:gridCol>
                <a:gridCol w="1052288">
                  <a:extLst>
                    <a:ext uri="{9D8B030D-6E8A-4147-A177-3AD203B41FA5}">
                      <a16:colId xmlns:a16="http://schemas.microsoft.com/office/drawing/2014/main" val="186919482"/>
                    </a:ext>
                  </a:extLst>
                </a:gridCol>
                <a:gridCol w="1108162">
                  <a:extLst>
                    <a:ext uri="{9D8B030D-6E8A-4147-A177-3AD203B41FA5}">
                      <a16:colId xmlns:a16="http://schemas.microsoft.com/office/drawing/2014/main" val="3163287169"/>
                    </a:ext>
                  </a:extLst>
                </a:gridCol>
                <a:gridCol w="6403731">
                  <a:extLst>
                    <a:ext uri="{9D8B030D-6E8A-4147-A177-3AD203B41FA5}">
                      <a16:colId xmlns:a16="http://schemas.microsoft.com/office/drawing/2014/main" val="356576547"/>
                    </a:ext>
                  </a:extLst>
                </a:gridCol>
                <a:gridCol w="1390651">
                  <a:extLst>
                    <a:ext uri="{9D8B030D-6E8A-4147-A177-3AD203B41FA5}">
                      <a16:colId xmlns:a16="http://schemas.microsoft.com/office/drawing/2014/main" val="548193133"/>
                    </a:ext>
                  </a:extLst>
                </a:gridCol>
              </a:tblGrid>
              <a:tr h="0">
                <a:tc>
                  <a:txBody>
                    <a:bodyPr/>
                    <a:lstStyle/>
                    <a:p>
                      <a:pPr algn="ctr">
                        <a:lnSpc>
                          <a:spcPct val="115000"/>
                        </a:lnSpc>
                        <a:spcAft>
                          <a:spcPts val="1000"/>
                        </a:spcAft>
                      </a:pPr>
                      <a:r>
                        <a:rPr lang="es-ES" sz="1600" dirty="0">
                          <a:effectLst/>
                        </a:rPr>
                        <a:t>N°</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ctr">
                        <a:lnSpc>
                          <a:spcPct val="115000"/>
                        </a:lnSpc>
                        <a:spcAft>
                          <a:spcPts val="1000"/>
                        </a:spcAft>
                      </a:pPr>
                      <a:r>
                        <a:rPr lang="es-ES" sz="1600" dirty="0">
                          <a:effectLst/>
                        </a:rPr>
                        <a:t>Numero Acta </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ctr">
                        <a:lnSpc>
                          <a:spcPct val="115000"/>
                        </a:lnSpc>
                        <a:spcAft>
                          <a:spcPts val="1000"/>
                        </a:spcAft>
                      </a:pPr>
                      <a:r>
                        <a:rPr lang="es-ES" sz="1600">
                          <a:effectLst/>
                        </a:rPr>
                        <a:t>Numero de Acuerdo</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ctr">
                        <a:lnSpc>
                          <a:spcPct val="115000"/>
                        </a:lnSpc>
                        <a:spcAft>
                          <a:spcPts val="1000"/>
                        </a:spcAft>
                      </a:pPr>
                      <a:r>
                        <a:rPr lang="es-ES" sz="1600">
                          <a:effectLst/>
                        </a:rPr>
                        <a:t>Fecha</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ctr">
                        <a:lnSpc>
                          <a:spcPct val="115000"/>
                        </a:lnSpc>
                        <a:spcAft>
                          <a:spcPts val="1000"/>
                        </a:spcAft>
                      </a:pPr>
                      <a:r>
                        <a:rPr lang="es-ES" sz="1600" dirty="0">
                          <a:effectLst/>
                        </a:rPr>
                        <a:t>Tipo de Acuerdo</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tc>
                <a:tc>
                  <a:txBody>
                    <a:bodyPr/>
                    <a:lstStyle/>
                    <a:p>
                      <a:pPr algn="ctr">
                        <a:lnSpc>
                          <a:spcPct val="115000"/>
                        </a:lnSpc>
                        <a:spcAft>
                          <a:spcPts val="1000"/>
                        </a:spcAft>
                      </a:pPr>
                      <a:r>
                        <a:rPr lang="es-ES" sz="1600">
                          <a:effectLst/>
                        </a:rPr>
                        <a:t>Monto del perfil</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tc>
                <a:extLst>
                  <a:ext uri="{0D108BD9-81ED-4DB2-BD59-A6C34878D82A}">
                    <a16:rowId xmlns:a16="http://schemas.microsoft.com/office/drawing/2014/main" val="3525717548"/>
                  </a:ext>
                </a:extLst>
              </a:tr>
              <a:tr h="475781">
                <a:tc>
                  <a:txBody>
                    <a:bodyPr/>
                    <a:lstStyle/>
                    <a:p>
                      <a:pPr algn="ctr">
                        <a:lnSpc>
                          <a:spcPct val="115000"/>
                        </a:lnSpc>
                        <a:spcAft>
                          <a:spcPts val="1000"/>
                        </a:spcAft>
                      </a:pPr>
                      <a:r>
                        <a:rPr lang="es-ES" sz="1600">
                          <a:effectLst/>
                        </a:rPr>
                        <a:t>7</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ctr">
                        <a:lnSpc>
                          <a:spcPct val="107000"/>
                        </a:lnSpc>
                        <a:spcAft>
                          <a:spcPts val="1000"/>
                        </a:spcAft>
                      </a:pPr>
                      <a:r>
                        <a:rPr lang="es-ES" sz="1600" dirty="0">
                          <a:effectLst/>
                        </a:rPr>
                        <a:t>21</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ctr">
                        <a:lnSpc>
                          <a:spcPct val="115000"/>
                        </a:lnSpc>
                        <a:spcAft>
                          <a:spcPts val="1000"/>
                        </a:spcAft>
                      </a:pPr>
                      <a:r>
                        <a:rPr lang="es-ES" sz="1600" dirty="0">
                          <a:effectLst/>
                        </a:rPr>
                        <a:t>4</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ctr">
                        <a:lnSpc>
                          <a:spcPct val="115000"/>
                        </a:lnSpc>
                        <a:spcAft>
                          <a:spcPts val="1000"/>
                        </a:spcAft>
                      </a:pPr>
                      <a:r>
                        <a:rPr lang="es-ES" sz="1600">
                          <a:effectLst/>
                        </a:rPr>
                        <a:t>27/11/2018</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just">
                        <a:lnSpc>
                          <a:spcPct val="115000"/>
                        </a:lnSpc>
                        <a:spcAft>
                          <a:spcPts val="1000"/>
                        </a:spcAft>
                      </a:pPr>
                      <a:r>
                        <a:rPr lang="es-ES" sz="1600" dirty="0">
                          <a:effectLst/>
                        </a:rPr>
                        <a:t>Mejoramiento de obra de paso en Caserío La Presa, Cantón Estancia, Cacaopera, Morazán</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tc>
                <a:tc>
                  <a:txBody>
                    <a:bodyPr/>
                    <a:lstStyle/>
                    <a:p>
                      <a:pPr algn="just">
                        <a:lnSpc>
                          <a:spcPct val="115000"/>
                        </a:lnSpc>
                        <a:spcAft>
                          <a:spcPts val="1000"/>
                        </a:spcAft>
                      </a:pPr>
                      <a:r>
                        <a:rPr lang="es-ES" sz="1600" dirty="0">
                          <a:effectLst/>
                        </a:rPr>
                        <a:t>$ 24, 671.60</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tc>
                <a:extLst>
                  <a:ext uri="{0D108BD9-81ED-4DB2-BD59-A6C34878D82A}">
                    <a16:rowId xmlns:a16="http://schemas.microsoft.com/office/drawing/2014/main" val="51340742"/>
                  </a:ext>
                </a:extLst>
              </a:tr>
              <a:tr h="475781">
                <a:tc>
                  <a:txBody>
                    <a:bodyPr/>
                    <a:lstStyle/>
                    <a:p>
                      <a:pPr algn="ctr">
                        <a:lnSpc>
                          <a:spcPct val="115000"/>
                        </a:lnSpc>
                        <a:spcAft>
                          <a:spcPts val="1000"/>
                        </a:spcAft>
                      </a:pPr>
                      <a:r>
                        <a:rPr lang="es-ES" sz="1600">
                          <a:effectLst/>
                        </a:rPr>
                        <a:t>8</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ctr">
                        <a:lnSpc>
                          <a:spcPct val="107000"/>
                        </a:lnSpc>
                        <a:spcAft>
                          <a:spcPts val="1000"/>
                        </a:spcAft>
                      </a:pPr>
                      <a:r>
                        <a:rPr lang="es-ES" sz="1600">
                          <a:effectLst/>
                        </a:rPr>
                        <a:t>21</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ctr">
                        <a:lnSpc>
                          <a:spcPct val="115000"/>
                        </a:lnSpc>
                        <a:spcAft>
                          <a:spcPts val="1000"/>
                        </a:spcAft>
                      </a:pPr>
                      <a:r>
                        <a:rPr lang="es-ES" sz="1600" dirty="0">
                          <a:effectLst/>
                        </a:rPr>
                        <a:t>8</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ctr">
                        <a:lnSpc>
                          <a:spcPct val="115000"/>
                        </a:lnSpc>
                        <a:spcAft>
                          <a:spcPts val="1000"/>
                        </a:spcAft>
                      </a:pPr>
                      <a:r>
                        <a:rPr lang="es-ES" sz="1600" dirty="0">
                          <a:effectLst/>
                        </a:rPr>
                        <a:t>27/11/2018</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just">
                        <a:lnSpc>
                          <a:spcPct val="115000"/>
                        </a:lnSpc>
                        <a:spcAft>
                          <a:spcPts val="1000"/>
                        </a:spcAft>
                      </a:pPr>
                      <a:r>
                        <a:rPr lang="es-ES" sz="1600" dirty="0">
                          <a:effectLst/>
                        </a:rPr>
                        <a:t>Mejoramiento de Calle urbana las Amapolas, Barrio El Calvario, Municipio de Cacaopera, </a:t>
                      </a:r>
                      <a:r>
                        <a:rPr lang="es-ES" sz="1600" dirty="0" err="1">
                          <a:effectLst/>
                        </a:rPr>
                        <a:t>Depto</a:t>
                      </a:r>
                      <a:r>
                        <a:rPr lang="es-ES" sz="1600" dirty="0">
                          <a:effectLst/>
                        </a:rPr>
                        <a:t> de Morazán</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tc>
                <a:tc>
                  <a:txBody>
                    <a:bodyPr/>
                    <a:lstStyle/>
                    <a:p>
                      <a:pPr algn="just">
                        <a:lnSpc>
                          <a:spcPct val="115000"/>
                        </a:lnSpc>
                        <a:spcAft>
                          <a:spcPts val="1000"/>
                        </a:spcAft>
                      </a:pPr>
                      <a:r>
                        <a:rPr lang="es-ES" sz="1600">
                          <a:effectLst/>
                        </a:rPr>
                        <a:t>$ 33,002.58</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tc>
                <a:extLst>
                  <a:ext uri="{0D108BD9-81ED-4DB2-BD59-A6C34878D82A}">
                    <a16:rowId xmlns:a16="http://schemas.microsoft.com/office/drawing/2014/main" val="3476005710"/>
                  </a:ext>
                </a:extLst>
              </a:tr>
              <a:tr h="475781">
                <a:tc>
                  <a:txBody>
                    <a:bodyPr/>
                    <a:lstStyle/>
                    <a:p>
                      <a:pPr algn="ctr">
                        <a:lnSpc>
                          <a:spcPct val="115000"/>
                        </a:lnSpc>
                        <a:spcAft>
                          <a:spcPts val="1000"/>
                        </a:spcAft>
                      </a:pPr>
                      <a:r>
                        <a:rPr lang="es-ES" sz="1600">
                          <a:effectLst/>
                        </a:rPr>
                        <a:t>9</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ctr">
                        <a:lnSpc>
                          <a:spcPct val="107000"/>
                        </a:lnSpc>
                        <a:spcAft>
                          <a:spcPts val="1000"/>
                        </a:spcAft>
                      </a:pPr>
                      <a:r>
                        <a:rPr lang="es-ES" sz="1600">
                          <a:effectLst/>
                        </a:rPr>
                        <a:t>3</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ctr">
                        <a:lnSpc>
                          <a:spcPct val="115000"/>
                        </a:lnSpc>
                        <a:spcAft>
                          <a:spcPts val="1000"/>
                        </a:spcAft>
                      </a:pPr>
                      <a:r>
                        <a:rPr lang="es-ES" sz="1600">
                          <a:effectLst/>
                        </a:rPr>
                        <a:t>6</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ctr">
                        <a:lnSpc>
                          <a:spcPct val="115000"/>
                        </a:lnSpc>
                        <a:spcAft>
                          <a:spcPts val="1000"/>
                        </a:spcAft>
                      </a:pPr>
                      <a:r>
                        <a:rPr lang="es-ES" sz="1600" dirty="0">
                          <a:effectLst/>
                        </a:rPr>
                        <a:t>24/05/2018</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just">
                        <a:lnSpc>
                          <a:spcPct val="115000"/>
                        </a:lnSpc>
                        <a:spcAft>
                          <a:spcPts val="1000"/>
                        </a:spcAft>
                      </a:pPr>
                      <a:r>
                        <a:rPr lang="es-ES" sz="1600" dirty="0">
                          <a:effectLst/>
                        </a:rPr>
                        <a:t>PERFIL - Promoción y Fortalecimiento de la Identidad Educación, arte y cultura 2018</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tc>
                <a:tc>
                  <a:txBody>
                    <a:bodyPr/>
                    <a:lstStyle/>
                    <a:p>
                      <a:pPr algn="just">
                        <a:lnSpc>
                          <a:spcPct val="115000"/>
                        </a:lnSpc>
                        <a:spcAft>
                          <a:spcPts val="1000"/>
                        </a:spcAft>
                      </a:pPr>
                      <a:r>
                        <a:rPr lang="es-ES" sz="1600">
                          <a:effectLst/>
                        </a:rPr>
                        <a:t>$ 142,678.00</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tc>
                <a:extLst>
                  <a:ext uri="{0D108BD9-81ED-4DB2-BD59-A6C34878D82A}">
                    <a16:rowId xmlns:a16="http://schemas.microsoft.com/office/drawing/2014/main" val="3856386641"/>
                  </a:ext>
                </a:extLst>
              </a:tr>
              <a:tr h="0">
                <a:tc>
                  <a:txBody>
                    <a:bodyPr/>
                    <a:lstStyle/>
                    <a:p>
                      <a:pPr algn="ctr">
                        <a:lnSpc>
                          <a:spcPct val="115000"/>
                        </a:lnSpc>
                        <a:spcAft>
                          <a:spcPts val="1000"/>
                        </a:spcAft>
                      </a:pPr>
                      <a:r>
                        <a:rPr lang="es-ES" sz="1600">
                          <a:effectLst/>
                        </a:rPr>
                        <a:t>10</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ctr">
                        <a:lnSpc>
                          <a:spcPct val="107000"/>
                        </a:lnSpc>
                        <a:spcAft>
                          <a:spcPts val="1000"/>
                        </a:spcAft>
                      </a:pPr>
                      <a:r>
                        <a:rPr lang="es-ES" sz="1600">
                          <a:effectLst/>
                        </a:rPr>
                        <a:t>3</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ctr">
                        <a:lnSpc>
                          <a:spcPct val="115000"/>
                        </a:lnSpc>
                        <a:spcAft>
                          <a:spcPts val="1000"/>
                        </a:spcAft>
                      </a:pPr>
                      <a:r>
                        <a:rPr lang="es-ES" sz="1600" dirty="0">
                          <a:effectLst/>
                        </a:rPr>
                        <a:t>7</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ctr">
                        <a:lnSpc>
                          <a:spcPct val="115000"/>
                        </a:lnSpc>
                        <a:spcAft>
                          <a:spcPts val="1000"/>
                        </a:spcAft>
                      </a:pPr>
                      <a:r>
                        <a:rPr lang="es-ES" sz="1600" dirty="0">
                          <a:effectLst/>
                        </a:rPr>
                        <a:t>24/05/2018</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just">
                        <a:lnSpc>
                          <a:spcPct val="115000"/>
                        </a:lnSpc>
                        <a:spcAft>
                          <a:spcPts val="1000"/>
                        </a:spcAft>
                      </a:pPr>
                      <a:r>
                        <a:rPr lang="es-ES" sz="1600" dirty="0">
                          <a:effectLst/>
                        </a:rPr>
                        <a:t>PERFIL- Mantenimiento y mejoras de activos Municipales</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tc>
                <a:tc>
                  <a:txBody>
                    <a:bodyPr/>
                    <a:lstStyle/>
                    <a:p>
                      <a:pPr algn="just">
                        <a:lnSpc>
                          <a:spcPct val="115000"/>
                        </a:lnSpc>
                        <a:spcAft>
                          <a:spcPts val="1000"/>
                        </a:spcAft>
                      </a:pPr>
                      <a:r>
                        <a:rPr lang="es-ES" sz="1600">
                          <a:effectLst/>
                        </a:rPr>
                        <a:t>$ 41,480.50</a:t>
                      </a:r>
                      <a:endParaRPr lang="es-SV" sz="1600">
                        <a:effectLst/>
                      </a:endParaRPr>
                    </a:p>
                    <a:p>
                      <a:pPr algn="just">
                        <a:lnSpc>
                          <a:spcPct val="115000"/>
                        </a:lnSpc>
                        <a:spcAft>
                          <a:spcPts val="1000"/>
                        </a:spcAft>
                      </a:pPr>
                      <a:r>
                        <a:rPr lang="es-ES" sz="1600">
                          <a:effectLst/>
                        </a:rPr>
                        <a:t> </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tc>
                <a:extLst>
                  <a:ext uri="{0D108BD9-81ED-4DB2-BD59-A6C34878D82A}">
                    <a16:rowId xmlns:a16="http://schemas.microsoft.com/office/drawing/2014/main" val="1987614116"/>
                  </a:ext>
                </a:extLst>
              </a:tr>
              <a:tr h="475781">
                <a:tc>
                  <a:txBody>
                    <a:bodyPr/>
                    <a:lstStyle/>
                    <a:p>
                      <a:pPr algn="ctr">
                        <a:lnSpc>
                          <a:spcPct val="115000"/>
                        </a:lnSpc>
                        <a:spcAft>
                          <a:spcPts val="1000"/>
                        </a:spcAft>
                      </a:pPr>
                      <a:r>
                        <a:rPr lang="es-ES" sz="1600">
                          <a:effectLst/>
                        </a:rPr>
                        <a:t>11</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ctr">
                        <a:lnSpc>
                          <a:spcPct val="107000"/>
                        </a:lnSpc>
                        <a:spcAft>
                          <a:spcPts val="1000"/>
                        </a:spcAft>
                      </a:pPr>
                      <a:r>
                        <a:rPr lang="es-ES" sz="1600">
                          <a:effectLst/>
                        </a:rPr>
                        <a:t>5</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ctr">
                        <a:lnSpc>
                          <a:spcPct val="115000"/>
                        </a:lnSpc>
                        <a:spcAft>
                          <a:spcPts val="1000"/>
                        </a:spcAft>
                      </a:pPr>
                      <a:r>
                        <a:rPr lang="es-ES" sz="1600">
                          <a:effectLst/>
                        </a:rPr>
                        <a:t>4</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ctr">
                        <a:lnSpc>
                          <a:spcPct val="115000"/>
                        </a:lnSpc>
                        <a:spcAft>
                          <a:spcPts val="1000"/>
                        </a:spcAft>
                      </a:pPr>
                      <a:r>
                        <a:rPr lang="es-ES" sz="1600">
                          <a:effectLst/>
                        </a:rPr>
                        <a:t>20/06/2018</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just">
                        <a:lnSpc>
                          <a:spcPct val="115000"/>
                        </a:lnSpc>
                        <a:spcAft>
                          <a:spcPts val="1000"/>
                        </a:spcAft>
                      </a:pPr>
                      <a:r>
                        <a:rPr lang="es-ES" sz="1600" dirty="0">
                          <a:effectLst/>
                        </a:rPr>
                        <a:t>Perfil de </a:t>
                      </a:r>
                      <a:r>
                        <a:rPr lang="es-ES" sz="1600" dirty="0" err="1">
                          <a:effectLst/>
                        </a:rPr>
                        <a:t>Sub-proyecto</a:t>
                      </a:r>
                      <a:r>
                        <a:rPr lang="es-ES" sz="1600" dirty="0">
                          <a:effectLst/>
                        </a:rPr>
                        <a:t> de la unidad de turismo año dos mil dieciocho</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tc>
                <a:tc>
                  <a:txBody>
                    <a:bodyPr/>
                    <a:lstStyle/>
                    <a:p>
                      <a:pPr algn="just">
                        <a:lnSpc>
                          <a:spcPct val="115000"/>
                        </a:lnSpc>
                        <a:spcAft>
                          <a:spcPts val="1000"/>
                        </a:spcAft>
                      </a:pPr>
                      <a:r>
                        <a:rPr lang="es-ES" sz="1600">
                          <a:effectLst/>
                        </a:rPr>
                        <a:t>$   5,000.00</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tc>
                <a:extLst>
                  <a:ext uri="{0D108BD9-81ED-4DB2-BD59-A6C34878D82A}">
                    <a16:rowId xmlns:a16="http://schemas.microsoft.com/office/drawing/2014/main" val="2158566800"/>
                  </a:ext>
                </a:extLst>
              </a:tr>
              <a:tr h="378875">
                <a:tc>
                  <a:txBody>
                    <a:bodyPr/>
                    <a:lstStyle/>
                    <a:p>
                      <a:pPr algn="ctr">
                        <a:lnSpc>
                          <a:spcPct val="115000"/>
                        </a:lnSpc>
                        <a:spcAft>
                          <a:spcPts val="1000"/>
                        </a:spcAft>
                      </a:pPr>
                      <a:r>
                        <a:rPr lang="es-ES" sz="1600">
                          <a:effectLst/>
                        </a:rPr>
                        <a:t>12</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ctr">
                        <a:lnSpc>
                          <a:spcPct val="107000"/>
                        </a:lnSpc>
                        <a:spcAft>
                          <a:spcPts val="1000"/>
                        </a:spcAft>
                      </a:pPr>
                      <a:r>
                        <a:rPr lang="es-ES" sz="1600">
                          <a:effectLst/>
                        </a:rPr>
                        <a:t>7</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ctr">
                        <a:lnSpc>
                          <a:spcPct val="115000"/>
                        </a:lnSpc>
                        <a:spcAft>
                          <a:spcPts val="1000"/>
                        </a:spcAft>
                      </a:pPr>
                      <a:r>
                        <a:rPr lang="es-ES" sz="1600">
                          <a:effectLst/>
                        </a:rPr>
                        <a:t>9</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ctr">
                        <a:lnSpc>
                          <a:spcPct val="115000"/>
                        </a:lnSpc>
                        <a:spcAft>
                          <a:spcPts val="1000"/>
                        </a:spcAft>
                      </a:pPr>
                      <a:r>
                        <a:rPr lang="es-ES" sz="1600" dirty="0">
                          <a:effectLst/>
                        </a:rPr>
                        <a:t>06/07/2018</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just">
                        <a:lnSpc>
                          <a:spcPct val="115000"/>
                        </a:lnSpc>
                        <a:spcAft>
                          <a:spcPts val="1000"/>
                        </a:spcAft>
                      </a:pPr>
                      <a:r>
                        <a:rPr lang="es-ES" sz="1600" dirty="0">
                          <a:effectLst/>
                        </a:rPr>
                        <a:t>Perfil- Apoyo al Desarrollo Productivo</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tc>
                <a:tc>
                  <a:txBody>
                    <a:bodyPr/>
                    <a:lstStyle/>
                    <a:p>
                      <a:pPr algn="just">
                        <a:lnSpc>
                          <a:spcPct val="115000"/>
                        </a:lnSpc>
                        <a:spcAft>
                          <a:spcPts val="1000"/>
                        </a:spcAft>
                      </a:pPr>
                      <a:r>
                        <a:rPr lang="es-ES" sz="1600" dirty="0">
                          <a:effectLst/>
                        </a:rPr>
                        <a:t>$ 18,900.00</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tc>
                <a:extLst>
                  <a:ext uri="{0D108BD9-81ED-4DB2-BD59-A6C34878D82A}">
                    <a16:rowId xmlns:a16="http://schemas.microsoft.com/office/drawing/2014/main" val="3881946155"/>
                  </a:ext>
                </a:extLst>
              </a:tr>
              <a:tr h="967348">
                <a:tc>
                  <a:txBody>
                    <a:bodyPr/>
                    <a:lstStyle/>
                    <a:p>
                      <a:pPr algn="ctr">
                        <a:lnSpc>
                          <a:spcPct val="115000"/>
                        </a:lnSpc>
                        <a:spcAft>
                          <a:spcPts val="1000"/>
                        </a:spcAft>
                      </a:pPr>
                      <a:r>
                        <a:rPr lang="es-ES" sz="1600">
                          <a:effectLst/>
                        </a:rPr>
                        <a:t>13</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ctr">
                        <a:lnSpc>
                          <a:spcPct val="107000"/>
                        </a:lnSpc>
                        <a:spcAft>
                          <a:spcPts val="1000"/>
                        </a:spcAft>
                      </a:pPr>
                      <a:r>
                        <a:rPr lang="es-ES" sz="1600" dirty="0">
                          <a:effectLst/>
                        </a:rPr>
                        <a:t>15</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ctr">
                        <a:lnSpc>
                          <a:spcPct val="115000"/>
                        </a:lnSpc>
                        <a:spcAft>
                          <a:spcPts val="1000"/>
                        </a:spcAft>
                      </a:pPr>
                      <a:r>
                        <a:rPr lang="es-ES" sz="1600">
                          <a:effectLst/>
                        </a:rPr>
                        <a:t>1</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ctr">
                        <a:lnSpc>
                          <a:spcPct val="115000"/>
                        </a:lnSpc>
                        <a:spcAft>
                          <a:spcPts val="1000"/>
                        </a:spcAft>
                      </a:pPr>
                      <a:r>
                        <a:rPr lang="es-ES" sz="1600">
                          <a:effectLst/>
                        </a:rPr>
                        <a:t>28/07/2018</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just">
                        <a:lnSpc>
                          <a:spcPct val="115000"/>
                        </a:lnSpc>
                        <a:spcAft>
                          <a:spcPts val="1000"/>
                        </a:spcAft>
                      </a:pPr>
                      <a:r>
                        <a:rPr lang="es-MX" sz="1600" dirty="0">
                          <a:effectLst/>
                        </a:rPr>
                        <a:t>Perfil- Recolección, Transporte y Disposición Final de los Desechos Sólidos del Municipio de Cacaopera, Departamento de Morazán, para el Periodo de octubre dos mil dieciocho a septiembre dos mil diecinueve</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tc>
                <a:tc>
                  <a:txBody>
                    <a:bodyPr/>
                    <a:lstStyle/>
                    <a:p>
                      <a:pPr algn="just">
                        <a:lnSpc>
                          <a:spcPct val="115000"/>
                        </a:lnSpc>
                        <a:spcAft>
                          <a:spcPts val="1000"/>
                        </a:spcAft>
                      </a:pPr>
                      <a:r>
                        <a:rPr lang="es-ES" sz="1600" dirty="0">
                          <a:effectLst/>
                        </a:rPr>
                        <a:t>$ 50,935.50</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tc>
                <a:extLst>
                  <a:ext uri="{0D108BD9-81ED-4DB2-BD59-A6C34878D82A}">
                    <a16:rowId xmlns:a16="http://schemas.microsoft.com/office/drawing/2014/main" val="4123478568"/>
                  </a:ext>
                </a:extLst>
              </a:tr>
              <a:tr h="378875">
                <a:tc>
                  <a:txBody>
                    <a:bodyPr/>
                    <a:lstStyle/>
                    <a:p>
                      <a:pPr algn="ctr">
                        <a:lnSpc>
                          <a:spcPct val="115000"/>
                        </a:lnSpc>
                        <a:spcAft>
                          <a:spcPts val="1000"/>
                        </a:spcAft>
                      </a:pPr>
                      <a:r>
                        <a:rPr lang="es-ES" sz="1600">
                          <a:effectLst/>
                        </a:rPr>
                        <a:t>14</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ctr">
                        <a:lnSpc>
                          <a:spcPct val="107000"/>
                        </a:lnSpc>
                        <a:spcAft>
                          <a:spcPts val="1000"/>
                        </a:spcAft>
                      </a:pPr>
                      <a:r>
                        <a:rPr lang="es-ES" sz="1600">
                          <a:effectLst/>
                        </a:rPr>
                        <a:t>15</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ctr">
                        <a:lnSpc>
                          <a:spcPct val="115000"/>
                        </a:lnSpc>
                        <a:spcAft>
                          <a:spcPts val="1000"/>
                        </a:spcAft>
                      </a:pPr>
                      <a:r>
                        <a:rPr lang="es-ES" sz="1600">
                          <a:effectLst/>
                        </a:rPr>
                        <a:t>11</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ctr">
                        <a:lnSpc>
                          <a:spcPct val="115000"/>
                        </a:lnSpc>
                        <a:spcAft>
                          <a:spcPts val="1000"/>
                        </a:spcAft>
                      </a:pPr>
                      <a:r>
                        <a:rPr lang="es-ES" sz="1600">
                          <a:effectLst/>
                        </a:rPr>
                        <a:t>18/12/2018</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nchor="ctr"/>
                </a:tc>
                <a:tc>
                  <a:txBody>
                    <a:bodyPr/>
                    <a:lstStyle/>
                    <a:p>
                      <a:pPr algn="just">
                        <a:lnSpc>
                          <a:spcPct val="115000"/>
                        </a:lnSpc>
                        <a:spcAft>
                          <a:spcPts val="1000"/>
                        </a:spcAft>
                      </a:pPr>
                      <a:r>
                        <a:rPr lang="es-ES" sz="1600" dirty="0">
                          <a:effectLst/>
                        </a:rPr>
                        <a:t>Perfil- plan Belén, Permanencia en sitios turísticos</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tc>
                <a:tc>
                  <a:txBody>
                    <a:bodyPr/>
                    <a:lstStyle/>
                    <a:p>
                      <a:pPr algn="just">
                        <a:lnSpc>
                          <a:spcPct val="115000"/>
                        </a:lnSpc>
                        <a:spcAft>
                          <a:spcPts val="1000"/>
                        </a:spcAft>
                      </a:pPr>
                      <a:r>
                        <a:rPr lang="es-ES" sz="1600" dirty="0">
                          <a:effectLst/>
                        </a:rPr>
                        <a:t>$ 2,500.00</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328" marR="51328" marT="0" marB="0"/>
                </a:tc>
                <a:extLst>
                  <a:ext uri="{0D108BD9-81ED-4DB2-BD59-A6C34878D82A}">
                    <a16:rowId xmlns:a16="http://schemas.microsoft.com/office/drawing/2014/main" val="2830492703"/>
                  </a:ext>
                </a:extLst>
              </a:tr>
            </a:tbl>
          </a:graphicData>
        </a:graphic>
      </p:graphicFrame>
      <p:pic>
        <p:nvPicPr>
          <p:cNvPr id="7" name="Imagen 2" descr="escudo">
            <a:extLst>
              <a:ext uri="{FF2B5EF4-FFF2-40B4-BE49-F238E27FC236}">
                <a16:creationId xmlns:a16="http://schemas.microsoft.com/office/drawing/2014/main" id="{A82EC52C-B42E-4FEA-B7E3-5477D0C30D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066920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randombar(horizont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2990850" y="237067"/>
            <a:ext cx="6353176" cy="1066801"/>
          </a:xfrm>
        </p:spPr>
        <p:txBody>
          <a:bodyPr>
            <a:normAutofit fontScale="90000"/>
          </a:bodyPr>
          <a:lstStyle/>
          <a:p>
            <a:pPr algn="ctr"/>
            <a:r>
              <a:rPr lang="es-ES" sz="4400" b="1" dirty="0"/>
              <a:t>INFORMACIÓN FINANCIERA</a:t>
            </a:r>
            <a:br>
              <a:rPr lang="es-SV" b="1" dirty="0"/>
            </a:br>
            <a:endParaRPr lang="es-SV" dirty="0"/>
          </a:p>
        </p:txBody>
      </p:sp>
      <p:sp>
        <p:nvSpPr>
          <p:cNvPr id="3" name="Marcador de contenido 2">
            <a:extLst>
              <a:ext uri="{FF2B5EF4-FFF2-40B4-BE49-F238E27FC236}">
                <a16:creationId xmlns:a16="http://schemas.microsoft.com/office/drawing/2014/main" id="{8E8F50DC-5E72-425A-8138-99FBC1725344}"/>
              </a:ext>
            </a:extLst>
          </p:cNvPr>
          <p:cNvSpPr>
            <a:spLocks noGrp="1"/>
          </p:cNvSpPr>
          <p:nvPr>
            <p:ph idx="1"/>
          </p:nvPr>
        </p:nvSpPr>
        <p:spPr>
          <a:xfrm>
            <a:off x="514351" y="1303869"/>
            <a:ext cx="11106150" cy="4954056"/>
          </a:xfrm>
        </p:spPr>
        <p:txBody>
          <a:bodyPr>
            <a:normAutofit lnSpcReduction="10000"/>
          </a:bodyPr>
          <a:lstStyle/>
          <a:p>
            <a:pPr marL="0" indent="0" algn="just">
              <a:buNone/>
            </a:pPr>
            <a:r>
              <a:rPr lang="es-ES" sz="5400" dirty="0"/>
              <a:t>En este apartado se describe la información financiera más relevante del uso de los recursos públicos de la municipalidad contenida en presupuesto, planillas, informes financieros, cuentas bancarias, etc. </a:t>
            </a:r>
            <a:endParaRPr lang="es-SV" sz="5400" dirty="0"/>
          </a:p>
          <a:p>
            <a:endParaRPr lang="es-SV" dirty="0"/>
          </a:p>
        </p:txBody>
      </p:sp>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34714" y="0"/>
            <a:ext cx="1436370" cy="1066801"/>
          </a:xfrm>
          <a:prstGeom prst="rect">
            <a:avLst/>
          </a:prstGeom>
          <a:noFill/>
          <a:ln>
            <a:noFill/>
          </a:ln>
        </p:spPr>
      </p:pic>
      <p:pic>
        <p:nvPicPr>
          <p:cNvPr id="5" name="Imagen 2" descr="escudo">
            <a:extLst>
              <a:ext uri="{FF2B5EF4-FFF2-40B4-BE49-F238E27FC236}">
                <a16:creationId xmlns:a16="http://schemas.microsoft.com/office/drawing/2014/main" id="{AC0BCBBF-D752-4C4E-92FB-2FC2A1C2D7F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6901922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2219325" y="237068"/>
            <a:ext cx="7905750" cy="896408"/>
          </a:xfrm>
        </p:spPr>
        <p:txBody>
          <a:bodyPr>
            <a:normAutofit fontScale="90000"/>
          </a:bodyPr>
          <a:lstStyle/>
          <a:p>
            <a:pPr algn="ctr"/>
            <a:r>
              <a:rPr lang="es-ES" sz="4400" b="1" dirty="0"/>
              <a:t>Ingresos municipales 2018</a:t>
            </a:r>
            <a:br>
              <a:rPr lang="es-SV" b="1" dirty="0"/>
            </a:br>
            <a:endParaRPr lang="es-SV" dirty="0"/>
          </a:p>
        </p:txBody>
      </p:sp>
      <p:graphicFrame>
        <p:nvGraphicFramePr>
          <p:cNvPr id="5" name="Marcador de contenido 4">
            <a:extLst>
              <a:ext uri="{FF2B5EF4-FFF2-40B4-BE49-F238E27FC236}">
                <a16:creationId xmlns:a16="http://schemas.microsoft.com/office/drawing/2014/main" id="{3950FD62-20CA-429D-838E-3D90E1D689FE}"/>
              </a:ext>
            </a:extLst>
          </p:cNvPr>
          <p:cNvGraphicFramePr>
            <a:graphicFrameLocks noGrp="1"/>
          </p:cNvGraphicFramePr>
          <p:nvPr>
            <p:ph idx="1"/>
            <p:extLst>
              <p:ext uri="{D42A27DB-BD31-4B8C-83A1-F6EECF244321}">
                <p14:modId xmlns:p14="http://schemas.microsoft.com/office/powerpoint/2010/main" val="2978273758"/>
              </p:ext>
            </p:extLst>
          </p:nvPr>
        </p:nvGraphicFramePr>
        <p:xfrm>
          <a:off x="391606" y="1337960"/>
          <a:ext cx="11239501" cy="4980087"/>
        </p:xfrm>
        <a:graphic>
          <a:graphicData uri="http://schemas.openxmlformats.org/drawingml/2006/table">
            <a:tbl>
              <a:tblPr firstRow="1" firstCol="1" bandRow="1">
                <a:tableStyleId>{5C22544A-7EE6-4342-B048-85BDC9FD1C3A}</a:tableStyleId>
              </a:tblPr>
              <a:tblGrid>
                <a:gridCol w="3562350">
                  <a:extLst>
                    <a:ext uri="{9D8B030D-6E8A-4147-A177-3AD203B41FA5}">
                      <a16:colId xmlns:a16="http://schemas.microsoft.com/office/drawing/2014/main" val="2565631072"/>
                    </a:ext>
                  </a:extLst>
                </a:gridCol>
                <a:gridCol w="3017254">
                  <a:extLst>
                    <a:ext uri="{9D8B030D-6E8A-4147-A177-3AD203B41FA5}">
                      <a16:colId xmlns:a16="http://schemas.microsoft.com/office/drawing/2014/main" val="3442627673"/>
                    </a:ext>
                  </a:extLst>
                </a:gridCol>
                <a:gridCol w="2526639">
                  <a:extLst>
                    <a:ext uri="{9D8B030D-6E8A-4147-A177-3AD203B41FA5}">
                      <a16:colId xmlns:a16="http://schemas.microsoft.com/office/drawing/2014/main" val="987683141"/>
                    </a:ext>
                  </a:extLst>
                </a:gridCol>
                <a:gridCol w="2133258">
                  <a:extLst>
                    <a:ext uri="{9D8B030D-6E8A-4147-A177-3AD203B41FA5}">
                      <a16:colId xmlns:a16="http://schemas.microsoft.com/office/drawing/2014/main" val="2314228377"/>
                    </a:ext>
                  </a:extLst>
                </a:gridCol>
              </a:tblGrid>
              <a:tr h="99802">
                <a:tc>
                  <a:txBody>
                    <a:bodyPr/>
                    <a:lstStyle/>
                    <a:p>
                      <a:pPr>
                        <a:lnSpc>
                          <a:spcPct val="115000"/>
                        </a:lnSpc>
                        <a:spcAft>
                          <a:spcPts val="0"/>
                        </a:spcAft>
                      </a:pPr>
                      <a:r>
                        <a:rPr lang="es-ES" sz="2400" dirty="0">
                          <a:effectLst/>
                        </a:rPr>
                        <a:t> </a:t>
                      </a:r>
                      <a:endParaRPr lang="es-SV" sz="2400" dirty="0">
                        <a:effectLst/>
                      </a:endParaRPr>
                    </a:p>
                    <a:p>
                      <a:pPr algn="ctr">
                        <a:lnSpc>
                          <a:spcPct val="115000"/>
                        </a:lnSpc>
                        <a:spcAft>
                          <a:spcPts val="0"/>
                        </a:spcAft>
                      </a:pPr>
                      <a:r>
                        <a:rPr lang="es-ES" sz="2400" dirty="0">
                          <a:effectLst/>
                        </a:rPr>
                        <a:t>CONCEPTOS</a:t>
                      </a:r>
                      <a:endParaRPr lang="es-SV" sz="2400" dirty="0">
                        <a:effectLst/>
                      </a:endParaRPr>
                    </a:p>
                    <a:p>
                      <a:pPr algn="ctr">
                        <a:lnSpc>
                          <a:spcPct val="115000"/>
                        </a:lnSpc>
                        <a:spcAft>
                          <a:spcPts val="0"/>
                        </a:spcAft>
                      </a:pPr>
                      <a:r>
                        <a:rPr lang="es-ES" sz="2400" dirty="0">
                          <a:effectLst/>
                        </a:rPr>
                        <a:t> </a:t>
                      </a:r>
                      <a:endParaRPr lang="es-SV"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0"/>
                        </a:spcAft>
                      </a:pPr>
                      <a:r>
                        <a:rPr lang="es-ES" sz="2400" dirty="0">
                          <a:effectLst/>
                        </a:rPr>
                        <a:t>PROYECTADO</a:t>
                      </a:r>
                      <a:endParaRPr lang="es-SV"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ES" sz="2400">
                          <a:effectLst/>
                        </a:rPr>
                        <a:t>EJECUTADO</a:t>
                      </a:r>
                      <a:endParaRPr lang="es-SV"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ES" sz="2400">
                          <a:effectLst/>
                        </a:rPr>
                        <a:t>DIFERENCIA</a:t>
                      </a:r>
                      <a:endParaRPr lang="es-SV"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3776783745"/>
                  </a:ext>
                </a:extLst>
              </a:tr>
              <a:tr h="370226">
                <a:tc>
                  <a:txBody>
                    <a:bodyPr/>
                    <a:lstStyle/>
                    <a:p>
                      <a:pPr>
                        <a:lnSpc>
                          <a:spcPct val="115000"/>
                        </a:lnSpc>
                        <a:spcAft>
                          <a:spcPts val="0"/>
                        </a:spcAft>
                      </a:pPr>
                      <a:r>
                        <a:rPr lang="es-ES" sz="2400" dirty="0">
                          <a:effectLst/>
                        </a:rPr>
                        <a:t>Impuestos</a:t>
                      </a:r>
                      <a:endParaRPr lang="es-SV"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ES" sz="2400">
                          <a:effectLst/>
                        </a:rPr>
                        <a:t>3,360.00</a:t>
                      </a:r>
                      <a:endParaRPr lang="es-SV"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ES" sz="2400">
                          <a:effectLst/>
                        </a:rPr>
                        <a:t>1,380.33</a:t>
                      </a:r>
                      <a:endParaRPr lang="es-SV"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ES" sz="2400">
                          <a:effectLst/>
                        </a:rPr>
                        <a:t>1,979.67</a:t>
                      </a:r>
                      <a:endParaRPr lang="es-SV"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4193798462"/>
                  </a:ext>
                </a:extLst>
              </a:tr>
              <a:tr h="370226">
                <a:tc>
                  <a:txBody>
                    <a:bodyPr/>
                    <a:lstStyle/>
                    <a:p>
                      <a:pPr>
                        <a:lnSpc>
                          <a:spcPct val="115000"/>
                        </a:lnSpc>
                        <a:spcAft>
                          <a:spcPts val="0"/>
                        </a:spcAft>
                      </a:pPr>
                      <a:r>
                        <a:rPr lang="es-ES" sz="2400" dirty="0">
                          <a:effectLst/>
                        </a:rPr>
                        <a:t>Tasas y Derechos</a:t>
                      </a:r>
                      <a:endParaRPr lang="es-SV"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ES" sz="2400">
                          <a:effectLst/>
                        </a:rPr>
                        <a:t>198,520.00</a:t>
                      </a:r>
                      <a:endParaRPr lang="es-SV"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ES" sz="2400">
                          <a:effectLst/>
                        </a:rPr>
                        <a:t>134,780.87</a:t>
                      </a:r>
                      <a:endParaRPr lang="es-SV"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ES" sz="2400">
                          <a:effectLst/>
                        </a:rPr>
                        <a:t>63,739.13</a:t>
                      </a:r>
                      <a:endParaRPr lang="es-SV"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261881632"/>
                  </a:ext>
                </a:extLst>
              </a:tr>
              <a:tr h="370226">
                <a:tc>
                  <a:txBody>
                    <a:bodyPr/>
                    <a:lstStyle/>
                    <a:p>
                      <a:pPr>
                        <a:lnSpc>
                          <a:spcPct val="115000"/>
                        </a:lnSpc>
                        <a:spcAft>
                          <a:spcPts val="0"/>
                        </a:spcAft>
                      </a:pPr>
                      <a:r>
                        <a:rPr lang="es-ES" sz="2400" dirty="0">
                          <a:effectLst/>
                        </a:rPr>
                        <a:t>Venta de Bienes y Servicios</a:t>
                      </a:r>
                      <a:endParaRPr lang="es-SV"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ES" sz="2400">
                          <a:effectLst/>
                        </a:rPr>
                        <a:t>58,500.00</a:t>
                      </a:r>
                      <a:endParaRPr lang="es-SV"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ES" sz="2400">
                          <a:effectLst/>
                        </a:rPr>
                        <a:t>32,089.72</a:t>
                      </a:r>
                      <a:endParaRPr lang="es-SV"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ES" sz="2400">
                          <a:effectLst/>
                        </a:rPr>
                        <a:t>26,410.28</a:t>
                      </a:r>
                      <a:endParaRPr lang="es-SV"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3189745512"/>
                  </a:ext>
                </a:extLst>
              </a:tr>
              <a:tr h="683958">
                <a:tc>
                  <a:txBody>
                    <a:bodyPr/>
                    <a:lstStyle/>
                    <a:p>
                      <a:pPr>
                        <a:lnSpc>
                          <a:spcPct val="115000"/>
                        </a:lnSpc>
                        <a:spcAft>
                          <a:spcPts val="0"/>
                        </a:spcAft>
                      </a:pPr>
                      <a:r>
                        <a:rPr lang="es-ES" sz="2400" dirty="0">
                          <a:effectLst/>
                        </a:rPr>
                        <a:t>Ingresos Financieros y Otros</a:t>
                      </a:r>
                      <a:endParaRPr lang="es-SV"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ES" sz="2400" dirty="0">
                          <a:effectLst/>
                        </a:rPr>
                        <a:t>14,910.00</a:t>
                      </a:r>
                      <a:endParaRPr lang="es-SV"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ES" sz="2400" dirty="0">
                          <a:effectLst/>
                        </a:rPr>
                        <a:t>16,518.56</a:t>
                      </a:r>
                      <a:endParaRPr lang="es-SV"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ES" sz="2400">
                          <a:effectLst/>
                        </a:rPr>
                        <a:t>$ (1,608.56)</a:t>
                      </a:r>
                      <a:endParaRPr lang="es-SV"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3019318327"/>
                  </a:ext>
                </a:extLst>
              </a:tr>
              <a:tr h="410304">
                <a:tc>
                  <a:txBody>
                    <a:bodyPr/>
                    <a:lstStyle/>
                    <a:p>
                      <a:pPr>
                        <a:lnSpc>
                          <a:spcPct val="115000"/>
                        </a:lnSpc>
                        <a:spcAft>
                          <a:spcPts val="0"/>
                        </a:spcAft>
                      </a:pPr>
                      <a:r>
                        <a:rPr lang="es-ES" sz="2400">
                          <a:effectLst/>
                        </a:rPr>
                        <a:t>Transferencias Corrientes</a:t>
                      </a:r>
                      <a:endParaRPr lang="es-SV"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ES" sz="2400" dirty="0">
                          <a:effectLst/>
                        </a:rPr>
                        <a:t>312,480.61</a:t>
                      </a:r>
                      <a:endParaRPr lang="es-SV"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ES" sz="2400">
                          <a:effectLst/>
                        </a:rPr>
                        <a:t>236,011.94</a:t>
                      </a:r>
                      <a:endParaRPr lang="es-SV"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ES" sz="2400">
                          <a:effectLst/>
                        </a:rPr>
                        <a:t>76,468.67</a:t>
                      </a:r>
                      <a:endParaRPr lang="es-SV"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715952065"/>
                  </a:ext>
                </a:extLst>
              </a:tr>
              <a:tr h="518374">
                <a:tc>
                  <a:txBody>
                    <a:bodyPr/>
                    <a:lstStyle/>
                    <a:p>
                      <a:pPr>
                        <a:lnSpc>
                          <a:spcPct val="115000"/>
                        </a:lnSpc>
                        <a:spcAft>
                          <a:spcPts val="0"/>
                        </a:spcAft>
                      </a:pPr>
                      <a:r>
                        <a:rPr lang="es-ES" sz="2400">
                          <a:effectLst/>
                        </a:rPr>
                        <a:t>Transferencias de Capital</a:t>
                      </a:r>
                      <a:endParaRPr lang="es-SV"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ES" sz="2400" dirty="0">
                          <a:effectLst/>
                        </a:rPr>
                        <a:t>981,404.82</a:t>
                      </a:r>
                      <a:endParaRPr lang="es-SV"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ES" sz="2400">
                          <a:effectLst/>
                        </a:rPr>
                        <a:t>752,006.09</a:t>
                      </a:r>
                      <a:endParaRPr lang="es-SV"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ES" sz="2400">
                          <a:effectLst/>
                        </a:rPr>
                        <a:t>229,398.73</a:t>
                      </a:r>
                      <a:endParaRPr lang="es-SV"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3191163223"/>
                  </a:ext>
                </a:extLst>
              </a:tr>
              <a:tr h="404961">
                <a:tc>
                  <a:txBody>
                    <a:bodyPr/>
                    <a:lstStyle/>
                    <a:p>
                      <a:pPr>
                        <a:lnSpc>
                          <a:spcPct val="115000"/>
                        </a:lnSpc>
                        <a:spcAft>
                          <a:spcPts val="0"/>
                        </a:spcAft>
                      </a:pPr>
                      <a:r>
                        <a:rPr lang="es-ES" sz="2400">
                          <a:effectLst/>
                        </a:rPr>
                        <a:t>Saldo Años Anteriores</a:t>
                      </a:r>
                      <a:endParaRPr lang="es-SV"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ES" sz="2400">
                          <a:effectLst/>
                        </a:rPr>
                        <a:t>258,112.57</a:t>
                      </a:r>
                      <a:endParaRPr lang="es-SV"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ES" sz="2400" dirty="0">
                          <a:effectLst/>
                        </a:rPr>
                        <a:t>0</a:t>
                      </a:r>
                      <a:endParaRPr lang="es-SV"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ES" sz="2400" dirty="0">
                          <a:effectLst/>
                        </a:rPr>
                        <a:t>258,112.57</a:t>
                      </a:r>
                      <a:endParaRPr lang="es-SV"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3736092896"/>
                  </a:ext>
                </a:extLst>
              </a:tr>
              <a:tr h="404961">
                <a:tc>
                  <a:txBody>
                    <a:bodyPr/>
                    <a:lstStyle/>
                    <a:p>
                      <a:pPr algn="ctr">
                        <a:lnSpc>
                          <a:spcPct val="115000"/>
                        </a:lnSpc>
                        <a:spcAft>
                          <a:spcPts val="0"/>
                        </a:spcAft>
                      </a:pPr>
                      <a:r>
                        <a:rPr lang="es-ES" sz="2400" b="1" dirty="0">
                          <a:effectLst/>
                        </a:rPr>
                        <a:t>Totales</a:t>
                      </a:r>
                      <a:endParaRPr lang="es-SV" sz="2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ES" sz="2400" b="1" dirty="0">
                          <a:effectLst/>
                        </a:rPr>
                        <a:t>1,827,288.00</a:t>
                      </a:r>
                      <a:endParaRPr lang="es-SV" sz="2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ES" sz="2400" b="1" dirty="0">
                          <a:effectLst/>
                        </a:rPr>
                        <a:t>1,172,787.51</a:t>
                      </a:r>
                      <a:endParaRPr lang="es-SV" sz="2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ES" sz="2400" b="1" dirty="0">
                          <a:effectLst/>
                        </a:rPr>
                        <a:t>654,500.49</a:t>
                      </a:r>
                      <a:endParaRPr lang="es-SV" sz="2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2878463866"/>
                  </a:ext>
                </a:extLst>
              </a:tr>
            </a:tbl>
          </a:graphicData>
        </a:graphic>
      </p:graphicFrame>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5630" y="0"/>
            <a:ext cx="1436370" cy="1066801"/>
          </a:xfrm>
          <a:prstGeom prst="rect">
            <a:avLst/>
          </a:prstGeom>
          <a:noFill/>
          <a:ln>
            <a:noFill/>
          </a:ln>
        </p:spPr>
      </p:pic>
      <p:pic>
        <p:nvPicPr>
          <p:cNvPr id="6" name="Imagen 2" descr="escudo">
            <a:extLst>
              <a:ext uri="{FF2B5EF4-FFF2-40B4-BE49-F238E27FC236}">
                <a16:creationId xmlns:a16="http://schemas.microsoft.com/office/drawing/2014/main" id="{3C0CBC1E-F2BF-4EE3-BC54-B1D01E4E558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8941676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685801" y="1066799"/>
            <a:ext cx="10131425" cy="829733"/>
          </a:xfrm>
        </p:spPr>
        <p:txBody>
          <a:bodyPr>
            <a:normAutofit fontScale="90000"/>
          </a:bodyPr>
          <a:lstStyle/>
          <a:p>
            <a:pPr algn="ctr"/>
            <a:r>
              <a:rPr lang="es-ES" b="1" dirty="0"/>
              <a:t>Egresos municipales 2018</a:t>
            </a:r>
            <a:br>
              <a:rPr lang="es-SV" b="1" dirty="0"/>
            </a:br>
            <a:r>
              <a:rPr lang="es-ES" dirty="0"/>
              <a:t>EJECUCION PRESUPUESTARIA GASTOS DE FUNCIONAMIENTO ADMINISTRATIVOS</a:t>
            </a:r>
            <a:br>
              <a:rPr lang="es-SV" dirty="0"/>
            </a:br>
            <a:endParaRPr lang="es-SV" dirty="0"/>
          </a:p>
        </p:txBody>
      </p:sp>
      <p:graphicFrame>
        <p:nvGraphicFramePr>
          <p:cNvPr id="5" name="Marcador de contenido 4">
            <a:extLst>
              <a:ext uri="{FF2B5EF4-FFF2-40B4-BE49-F238E27FC236}">
                <a16:creationId xmlns:a16="http://schemas.microsoft.com/office/drawing/2014/main" id="{F894299E-E1C3-4CFA-99B2-979E8F2928A2}"/>
              </a:ext>
            </a:extLst>
          </p:cNvPr>
          <p:cNvGraphicFramePr>
            <a:graphicFrameLocks noGrp="1"/>
          </p:cNvGraphicFramePr>
          <p:nvPr>
            <p:ph idx="1"/>
            <p:extLst>
              <p:ext uri="{D42A27DB-BD31-4B8C-83A1-F6EECF244321}">
                <p14:modId xmlns:p14="http://schemas.microsoft.com/office/powerpoint/2010/main" val="3087904315"/>
              </p:ext>
            </p:extLst>
          </p:nvPr>
        </p:nvGraphicFramePr>
        <p:xfrm>
          <a:off x="466725" y="2209801"/>
          <a:ext cx="11229975" cy="4106704"/>
        </p:xfrm>
        <a:graphic>
          <a:graphicData uri="http://schemas.openxmlformats.org/drawingml/2006/table">
            <a:tbl>
              <a:tblPr firstRow="1" firstCol="1" bandRow="1">
                <a:tableStyleId>{5C22544A-7EE6-4342-B048-85BDC9FD1C3A}</a:tableStyleId>
              </a:tblPr>
              <a:tblGrid>
                <a:gridCol w="4686300">
                  <a:extLst>
                    <a:ext uri="{9D8B030D-6E8A-4147-A177-3AD203B41FA5}">
                      <a16:colId xmlns:a16="http://schemas.microsoft.com/office/drawing/2014/main" val="3005608122"/>
                    </a:ext>
                  </a:extLst>
                </a:gridCol>
                <a:gridCol w="1949311">
                  <a:extLst>
                    <a:ext uri="{9D8B030D-6E8A-4147-A177-3AD203B41FA5}">
                      <a16:colId xmlns:a16="http://schemas.microsoft.com/office/drawing/2014/main" val="1872503762"/>
                    </a:ext>
                  </a:extLst>
                </a:gridCol>
                <a:gridCol w="2478210">
                  <a:extLst>
                    <a:ext uri="{9D8B030D-6E8A-4147-A177-3AD203B41FA5}">
                      <a16:colId xmlns:a16="http://schemas.microsoft.com/office/drawing/2014/main" val="2233895960"/>
                    </a:ext>
                  </a:extLst>
                </a:gridCol>
                <a:gridCol w="2116154">
                  <a:extLst>
                    <a:ext uri="{9D8B030D-6E8A-4147-A177-3AD203B41FA5}">
                      <a16:colId xmlns:a16="http://schemas.microsoft.com/office/drawing/2014/main" val="4163243464"/>
                    </a:ext>
                  </a:extLst>
                </a:gridCol>
              </a:tblGrid>
              <a:tr h="384378">
                <a:tc>
                  <a:txBody>
                    <a:bodyPr/>
                    <a:lstStyle/>
                    <a:p>
                      <a:pPr algn="ctr">
                        <a:lnSpc>
                          <a:spcPct val="115000"/>
                        </a:lnSpc>
                        <a:spcAft>
                          <a:spcPts val="0"/>
                        </a:spcAft>
                      </a:pPr>
                      <a:r>
                        <a:rPr lang="es-ES" sz="1800" dirty="0">
                          <a:effectLst/>
                        </a:rPr>
                        <a:t>CONCEPTO</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ES" sz="1800" dirty="0">
                          <a:effectLst/>
                        </a:rPr>
                        <a:t>PROYECTADO</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ES" sz="1800">
                          <a:effectLst/>
                        </a:rPr>
                        <a:t>EJECUTADO</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ES" sz="1800">
                          <a:effectLst/>
                        </a:rPr>
                        <a:t>DIFERENCIA</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4032602605"/>
                  </a:ext>
                </a:extLst>
              </a:tr>
              <a:tr h="384378">
                <a:tc>
                  <a:txBody>
                    <a:bodyPr/>
                    <a:lstStyle/>
                    <a:p>
                      <a:pPr>
                        <a:lnSpc>
                          <a:spcPct val="115000"/>
                        </a:lnSpc>
                        <a:spcAft>
                          <a:spcPts val="0"/>
                        </a:spcAft>
                      </a:pPr>
                      <a:r>
                        <a:rPr lang="es-ES" sz="1800" dirty="0">
                          <a:effectLst/>
                        </a:rPr>
                        <a:t>REMUNERACIONES, (Sueldos y Dietas)</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ES" sz="1800" dirty="0">
                          <a:effectLst/>
                        </a:rPr>
                        <a:t>332,150.60</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ES" sz="1800">
                          <a:effectLst/>
                        </a:rPr>
                        <a:t>212,121.18</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ES" sz="1800">
                          <a:effectLst/>
                        </a:rPr>
                        <a:t>120,029.42</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2577590743"/>
                  </a:ext>
                </a:extLst>
              </a:tr>
              <a:tr h="780392">
                <a:tc>
                  <a:txBody>
                    <a:bodyPr/>
                    <a:lstStyle/>
                    <a:p>
                      <a:pPr>
                        <a:lnSpc>
                          <a:spcPct val="115000"/>
                        </a:lnSpc>
                        <a:spcAft>
                          <a:spcPts val="1000"/>
                        </a:spcAft>
                      </a:pPr>
                      <a:r>
                        <a:rPr lang="es-ES" sz="1800" dirty="0">
                          <a:effectLst/>
                        </a:rPr>
                        <a:t>ADQUISICION DE BIENES Y SERVICIOS, (Gastos Administrativo)</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ES" sz="1800" dirty="0">
                          <a:effectLst/>
                        </a:rPr>
                        <a:t>         276,768.38</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ES" sz="1800">
                          <a:effectLst/>
                        </a:rPr>
                        <a:t>179,559.62</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ES" sz="1800">
                          <a:effectLst/>
                        </a:rPr>
                        <a:t>97,208.76</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122731926"/>
                  </a:ext>
                </a:extLst>
              </a:tr>
              <a:tr h="610965">
                <a:tc>
                  <a:txBody>
                    <a:bodyPr/>
                    <a:lstStyle/>
                    <a:p>
                      <a:pPr>
                        <a:lnSpc>
                          <a:spcPct val="115000"/>
                        </a:lnSpc>
                        <a:spcAft>
                          <a:spcPts val="1000"/>
                        </a:spcAft>
                      </a:pPr>
                      <a:r>
                        <a:rPr lang="es-ES" sz="1800" dirty="0">
                          <a:effectLst/>
                        </a:rPr>
                        <a:t>GASTOS FINANCIEROS Y OTROS, (pagos de Seguros)</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ES" sz="1800" dirty="0">
                          <a:effectLst/>
                        </a:rPr>
                        <a:t>12,925.68</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ES" sz="1800">
                          <a:effectLst/>
                        </a:rPr>
                        <a:t>7,652.79</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ES" sz="1800" dirty="0">
                          <a:effectLst/>
                        </a:rPr>
                        <a:t>5,272.89</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3561600131"/>
                  </a:ext>
                </a:extLst>
              </a:tr>
              <a:tr h="780392">
                <a:tc>
                  <a:txBody>
                    <a:bodyPr/>
                    <a:lstStyle/>
                    <a:p>
                      <a:pPr>
                        <a:lnSpc>
                          <a:spcPct val="115000"/>
                        </a:lnSpc>
                        <a:spcAft>
                          <a:spcPts val="1000"/>
                        </a:spcAft>
                      </a:pPr>
                      <a:r>
                        <a:rPr lang="es-ES" sz="1800" dirty="0">
                          <a:effectLst/>
                        </a:rPr>
                        <a:t>TRANSFERENCIAS CORRIENTES, (Aporte a la micro región, INSAFOR y COMURES)</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ES" sz="1800">
                          <a:effectLst/>
                        </a:rPr>
                        <a:t>11,937.34</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ES" sz="1800" dirty="0">
                          <a:effectLst/>
                        </a:rPr>
                        <a:t>8,732.09</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ES" sz="1800">
                          <a:effectLst/>
                        </a:rPr>
                        <a:t>3,205.25</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3399343368"/>
                  </a:ext>
                </a:extLst>
              </a:tr>
              <a:tr h="780392">
                <a:tc>
                  <a:txBody>
                    <a:bodyPr/>
                    <a:lstStyle/>
                    <a:p>
                      <a:pPr>
                        <a:lnSpc>
                          <a:spcPct val="115000"/>
                        </a:lnSpc>
                        <a:spcAft>
                          <a:spcPts val="1000"/>
                        </a:spcAft>
                      </a:pPr>
                      <a:r>
                        <a:rPr lang="es-ES" sz="1800" dirty="0">
                          <a:effectLst/>
                        </a:rPr>
                        <a:t>INVERSIONES EN ACTIVOS FIJOS, (Compra de Equipo Informático)</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ES" sz="1800" dirty="0">
                          <a:effectLst/>
                        </a:rPr>
                        <a:t>             8,000.00</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ES" sz="1800" dirty="0">
                          <a:effectLst/>
                        </a:rPr>
                        <a:t>6,020.00</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ES" sz="1800" dirty="0">
                          <a:effectLst/>
                        </a:rPr>
                        <a:t>1,980.00</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2230171678"/>
                  </a:ext>
                </a:extLst>
              </a:tr>
              <a:tr h="384378">
                <a:tc>
                  <a:txBody>
                    <a:bodyPr/>
                    <a:lstStyle/>
                    <a:p>
                      <a:pPr algn="ctr">
                        <a:lnSpc>
                          <a:spcPct val="115000"/>
                        </a:lnSpc>
                        <a:spcAft>
                          <a:spcPts val="1000"/>
                        </a:spcAft>
                      </a:pPr>
                      <a:r>
                        <a:rPr lang="es-ES" sz="1800">
                          <a:effectLst/>
                        </a:rPr>
                        <a:t>TOTALES</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ES" sz="1800" dirty="0">
                          <a:effectLst/>
                        </a:rPr>
                        <a:t>     641,782.00</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ES" sz="1800" dirty="0">
                          <a:effectLst/>
                        </a:rPr>
                        <a:t>414,085.68</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ES" sz="1800" dirty="0">
                          <a:effectLst/>
                        </a:rPr>
                        <a:t>227,696.32</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2346776672"/>
                  </a:ext>
                </a:extLst>
              </a:tr>
            </a:tbl>
          </a:graphicData>
        </a:graphic>
      </p:graphicFrame>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817226" y="-2"/>
            <a:ext cx="1436370" cy="1066801"/>
          </a:xfrm>
          <a:prstGeom prst="rect">
            <a:avLst/>
          </a:prstGeom>
          <a:noFill/>
          <a:ln>
            <a:noFill/>
          </a:ln>
        </p:spPr>
      </p:pic>
      <p:pic>
        <p:nvPicPr>
          <p:cNvPr id="6" name="Imagen 2" descr="escudo">
            <a:extLst>
              <a:ext uri="{FF2B5EF4-FFF2-40B4-BE49-F238E27FC236}">
                <a16:creationId xmlns:a16="http://schemas.microsoft.com/office/drawing/2014/main" id="{2D39652F-E9C5-4708-B2B4-863239BE0D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9231003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2647950" y="95251"/>
            <a:ext cx="8258176" cy="1657350"/>
          </a:xfrm>
        </p:spPr>
        <p:txBody>
          <a:bodyPr>
            <a:normAutofit fontScale="90000"/>
          </a:bodyPr>
          <a:lstStyle/>
          <a:p>
            <a:pPr algn="ctr"/>
            <a:r>
              <a:rPr lang="es-ES" b="1" dirty="0"/>
              <a:t>EJECUCION PRESUPUESTARIA GASTOS DE INVERSION EN PROYECTOS</a:t>
            </a:r>
            <a:br>
              <a:rPr lang="es-SV" dirty="0"/>
            </a:br>
            <a:endParaRPr lang="es-SV" dirty="0"/>
          </a:p>
        </p:txBody>
      </p:sp>
      <p:graphicFrame>
        <p:nvGraphicFramePr>
          <p:cNvPr id="5" name="Marcador de contenido 4">
            <a:extLst>
              <a:ext uri="{FF2B5EF4-FFF2-40B4-BE49-F238E27FC236}">
                <a16:creationId xmlns:a16="http://schemas.microsoft.com/office/drawing/2014/main" id="{90CA9D51-6E71-4623-8B3A-A481DB227610}"/>
              </a:ext>
            </a:extLst>
          </p:cNvPr>
          <p:cNvGraphicFramePr>
            <a:graphicFrameLocks noGrp="1"/>
          </p:cNvGraphicFramePr>
          <p:nvPr>
            <p:ph idx="1"/>
            <p:extLst>
              <p:ext uri="{D42A27DB-BD31-4B8C-83A1-F6EECF244321}">
                <p14:modId xmlns:p14="http://schemas.microsoft.com/office/powerpoint/2010/main" val="4082010173"/>
              </p:ext>
            </p:extLst>
          </p:nvPr>
        </p:nvGraphicFramePr>
        <p:xfrm>
          <a:off x="504825" y="1371600"/>
          <a:ext cx="11058525" cy="4781551"/>
        </p:xfrm>
        <a:graphic>
          <a:graphicData uri="http://schemas.openxmlformats.org/drawingml/2006/table">
            <a:tbl>
              <a:tblPr firstRow="1" firstCol="1" bandRow="1">
                <a:tableStyleId>{5C22544A-7EE6-4342-B048-85BDC9FD1C3A}</a:tableStyleId>
              </a:tblPr>
              <a:tblGrid>
                <a:gridCol w="5774494">
                  <a:extLst>
                    <a:ext uri="{9D8B030D-6E8A-4147-A177-3AD203B41FA5}">
                      <a16:colId xmlns:a16="http://schemas.microsoft.com/office/drawing/2014/main" val="3817647253"/>
                    </a:ext>
                  </a:extLst>
                </a:gridCol>
                <a:gridCol w="1637957">
                  <a:extLst>
                    <a:ext uri="{9D8B030D-6E8A-4147-A177-3AD203B41FA5}">
                      <a16:colId xmlns:a16="http://schemas.microsoft.com/office/drawing/2014/main" val="279941658"/>
                    </a:ext>
                  </a:extLst>
                </a:gridCol>
                <a:gridCol w="2257975">
                  <a:extLst>
                    <a:ext uri="{9D8B030D-6E8A-4147-A177-3AD203B41FA5}">
                      <a16:colId xmlns:a16="http://schemas.microsoft.com/office/drawing/2014/main" val="3897423988"/>
                    </a:ext>
                  </a:extLst>
                </a:gridCol>
                <a:gridCol w="1388099">
                  <a:extLst>
                    <a:ext uri="{9D8B030D-6E8A-4147-A177-3AD203B41FA5}">
                      <a16:colId xmlns:a16="http://schemas.microsoft.com/office/drawing/2014/main" val="2553346185"/>
                    </a:ext>
                  </a:extLst>
                </a:gridCol>
              </a:tblGrid>
              <a:tr h="685146">
                <a:tc>
                  <a:txBody>
                    <a:bodyPr/>
                    <a:lstStyle/>
                    <a:p>
                      <a:pPr algn="ctr">
                        <a:lnSpc>
                          <a:spcPct val="115000"/>
                        </a:lnSpc>
                        <a:spcAft>
                          <a:spcPts val="0"/>
                        </a:spcAft>
                      </a:pPr>
                      <a:r>
                        <a:rPr lang="es-ES" sz="1800" dirty="0">
                          <a:effectLst/>
                        </a:rPr>
                        <a:t>CONCEPTO</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ES" sz="1800">
                          <a:effectLst/>
                        </a:rPr>
                        <a:t>PROYECTADO</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ES" sz="1800">
                          <a:effectLst/>
                        </a:rPr>
                        <a:t>EJECUTADO</a:t>
                      </a:r>
                      <a:endParaRPr lang="es-SV" sz="1800">
                        <a:effectLst/>
                      </a:endParaRPr>
                    </a:p>
                    <a:p>
                      <a:pPr algn="ctr">
                        <a:lnSpc>
                          <a:spcPct val="115000"/>
                        </a:lnSpc>
                        <a:spcAft>
                          <a:spcPts val="0"/>
                        </a:spcAft>
                      </a:pPr>
                      <a:r>
                        <a:rPr lang="es-ES" sz="1800">
                          <a:effectLst/>
                        </a:rPr>
                        <a:t>01/05/18 al 31/12/18</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ES" sz="1800">
                          <a:effectLst/>
                        </a:rPr>
                        <a:t>DIFERENCIA</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3278346333"/>
                  </a:ext>
                </a:extLst>
              </a:tr>
              <a:tr h="685146">
                <a:tc>
                  <a:txBody>
                    <a:bodyPr/>
                    <a:lstStyle/>
                    <a:p>
                      <a:pPr>
                        <a:lnSpc>
                          <a:spcPct val="115000"/>
                        </a:lnSpc>
                        <a:spcAft>
                          <a:spcPts val="0"/>
                        </a:spcAft>
                      </a:pPr>
                      <a:r>
                        <a:rPr lang="es-ES" sz="1800" dirty="0">
                          <a:effectLst/>
                        </a:rPr>
                        <a:t>REMUNERACIONES, (Pago de salario por jornal y sueldo de alfabetizadores)</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1000"/>
                        </a:spcAft>
                      </a:pPr>
                      <a:r>
                        <a:rPr lang="es-ES" sz="1800">
                          <a:effectLst/>
                        </a:rPr>
                        <a:t>65,637.23</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1000"/>
                        </a:spcAft>
                      </a:pPr>
                      <a:r>
                        <a:rPr lang="es-ES" sz="1800">
                          <a:effectLst/>
                        </a:rPr>
                        <a:t>49,865.82</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1000"/>
                        </a:spcAft>
                      </a:pPr>
                      <a:r>
                        <a:rPr lang="es-ES" sz="1800">
                          <a:effectLst/>
                        </a:rPr>
                        <a:t>15,771.41</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584500499"/>
                  </a:ext>
                </a:extLst>
              </a:tr>
              <a:tr h="685146">
                <a:tc>
                  <a:txBody>
                    <a:bodyPr/>
                    <a:lstStyle/>
                    <a:p>
                      <a:pPr>
                        <a:lnSpc>
                          <a:spcPct val="115000"/>
                        </a:lnSpc>
                        <a:spcAft>
                          <a:spcPts val="1000"/>
                        </a:spcAft>
                      </a:pPr>
                      <a:r>
                        <a:rPr lang="es-ES" sz="1800" dirty="0">
                          <a:effectLst/>
                        </a:rPr>
                        <a:t>ADQUISICION DE BIENES Y SERVICIOS, (Pago de Animación, Orquetas, discos, y compra de materiales de construcción)</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ES" sz="1800">
                          <a:effectLst/>
                        </a:rPr>
                        <a:t>         376,988.32</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1000"/>
                        </a:spcAft>
                      </a:pPr>
                      <a:r>
                        <a:rPr lang="es-ES" sz="1800">
                          <a:effectLst/>
                        </a:rPr>
                        <a:t>255,387.94</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1000"/>
                        </a:spcAft>
                      </a:pPr>
                      <a:r>
                        <a:rPr lang="es-ES" sz="1800">
                          <a:effectLst/>
                        </a:rPr>
                        <a:t>121,600.38</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2383894428"/>
                  </a:ext>
                </a:extLst>
              </a:tr>
              <a:tr h="685146">
                <a:tc>
                  <a:txBody>
                    <a:bodyPr/>
                    <a:lstStyle/>
                    <a:p>
                      <a:pPr>
                        <a:lnSpc>
                          <a:spcPct val="115000"/>
                        </a:lnSpc>
                        <a:spcAft>
                          <a:spcPts val="1000"/>
                        </a:spcAft>
                      </a:pPr>
                      <a:r>
                        <a:rPr lang="es-ES" sz="1800" dirty="0">
                          <a:effectLst/>
                        </a:rPr>
                        <a:t>GASTOS FINANCIEROS Y OTROS, (Pago de intereses por los prestamos)</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1000"/>
                        </a:spcAft>
                      </a:pPr>
                      <a:r>
                        <a:rPr lang="es-ES" sz="1800">
                          <a:effectLst/>
                        </a:rPr>
                        <a:t>36,629.47</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spcAft>
                          <a:spcPts val="1000"/>
                        </a:spcAft>
                      </a:pPr>
                      <a:r>
                        <a:rPr lang="es-ES" sz="1800">
                          <a:effectLst/>
                        </a:rPr>
                        <a:t>              23,791.41</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1000"/>
                        </a:spcAft>
                      </a:pPr>
                      <a:r>
                        <a:rPr lang="es-ES" sz="1800" dirty="0">
                          <a:effectLst/>
                        </a:rPr>
                        <a:t>12,838.06</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733619568"/>
                  </a:ext>
                </a:extLst>
              </a:tr>
              <a:tr h="685146">
                <a:tc>
                  <a:txBody>
                    <a:bodyPr/>
                    <a:lstStyle/>
                    <a:p>
                      <a:pPr>
                        <a:lnSpc>
                          <a:spcPct val="115000"/>
                        </a:lnSpc>
                        <a:spcAft>
                          <a:spcPts val="1000"/>
                        </a:spcAft>
                      </a:pPr>
                      <a:r>
                        <a:rPr lang="es-ES" sz="1800" dirty="0">
                          <a:effectLst/>
                        </a:rPr>
                        <a:t>TRANSFERENCIAS CORRIENTES, (Premios por eventos Deportivos y festival de </a:t>
                      </a:r>
                      <a:r>
                        <a:rPr lang="es-ES" sz="1800" dirty="0" err="1">
                          <a:effectLst/>
                        </a:rPr>
                        <a:t>chanchona</a:t>
                      </a:r>
                      <a:r>
                        <a:rPr lang="es-ES" sz="1800" dirty="0">
                          <a:effectLst/>
                        </a:rPr>
                        <a:t>)</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1000"/>
                        </a:spcAft>
                      </a:pPr>
                      <a:r>
                        <a:rPr lang="es-ES" sz="1800" dirty="0">
                          <a:effectLst/>
                        </a:rPr>
                        <a:t>6,550.00</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1000"/>
                        </a:spcAft>
                      </a:pPr>
                      <a:r>
                        <a:rPr lang="es-ES" sz="1800">
                          <a:effectLst/>
                        </a:rPr>
                        <a:t>4,117.22</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1000"/>
                        </a:spcAft>
                      </a:pPr>
                      <a:r>
                        <a:rPr lang="es-ES" sz="1800">
                          <a:effectLst/>
                        </a:rPr>
                        <a:t>2,432.78</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3673214510"/>
                  </a:ext>
                </a:extLst>
              </a:tr>
              <a:tr h="406833">
                <a:tc>
                  <a:txBody>
                    <a:bodyPr/>
                    <a:lstStyle/>
                    <a:p>
                      <a:pPr>
                        <a:lnSpc>
                          <a:spcPct val="115000"/>
                        </a:lnSpc>
                        <a:spcAft>
                          <a:spcPts val="1000"/>
                        </a:spcAft>
                      </a:pPr>
                      <a:r>
                        <a:rPr lang="es-ES" sz="1800" dirty="0">
                          <a:effectLst/>
                        </a:rPr>
                        <a:t>INVERSIONES EN ACTIVOS FIJOS, (Proyectos por contratos)</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1000"/>
                        </a:spcAft>
                      </a:pPr>
                      <a:r>
                        <a:rPr lang="es-ES" sz="1800" dirty="0">
                          <a:effectLst/>
                        </a:rPr>
                        <a:t>625,390.45</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1000"/>
                        </a:spcAft>
                      </a:pPr>
                      <a:r>
                        <a:rPr lang="es-ES" sz="1800">
                          <a:effectLst/>
                        </a:rPr>
                        <a:t>161,061.08</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1000"/>
                        </a:spcAft>
                      </a:pPr>
                      <a:r>
                        <a:rPr lang="es-ES" sz="1800">
                          <a:effectLst/>
                        </a:rPr>
                        <a:t>464,329.37</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267909353"/>
                  </a:ext>
                </a:extLst>
              </a:tr>
              <a:tr h="474494">
                <a:tc>
                  <a:txBody>
                    <a:bodyPr/>
                    <a:lstStyle/>
                    <a:p>
                      <a:pPr>
                        <a:lnSpc>
                          <a:spcPct val="115000"/>
                        </a:lnSpc>
                        <a:spcAft>
                          <a:spcPts val="1000"/>
                        </a:spcAft>
                      </a:pPr>
                      <a:r>
                        <a:rPr lang="es-ES" sz="1800" dirty="0">
                          <a:effectLst/>
                        </a:rPr>
                        <a:t>AMORTIZACION DE DEUDA, (Pago Capital de los prestamos)</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1000"/>
                        </a:spcAft>
                      </a:pPr>
                      <a:r>
                        <a:rPr lang="es-ES" sz="1800" dirty="0">
                          <a:effectLst/>
                        </a:rPr>
                        <a:t>74,310.53</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1000"/>
                        </a:spcAft>
                      </a:pPr>
                      <a:r>
                        <a:rPr lang="es-ES" sz="1800" dirty="0">
                          <a:effectLst/>
                        </a:rPr>
                        <a:t>50,106.09</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1000"/>
                        </a:spcAft>
                      </a:pPr>
                      <a:r>
                        <a:rPr lang="es-ES" sz="1800">
                          <a:effectLst/>
                        </a:rPr>
                        <a:t>24,204.44</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3231957236"/>
                  </a:ext>
                </a:extLst>
              </a:tr>
              <a:tr h="474494">
                <a:tc>
                  <a:txBody>
                    <a:bodyPr/>
                    <a:lstStyle/>
                    <a:p>
                      <a:pPr algn="ctr">
                        <a:lnSpc>
                          <a:spcPct val="115000"/>
                        </a:lnSpc>
                        <a:spcAft>
                          <a:spcPts val="1000"/>
                        </a:spcAft>
                      </a:pPr>
                      <a:r>
                        <a:rPr lang="es-ES" sz="1800" dirty="0">
                          <a:effectLst/>
                        </a:rPr>
                        <a:t>TOTALES</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1000"/>
                        </a:spcAft>
                      </a:pPr>
                      <a:r>
                        <a:rPr lang="es-ES" sz="1800" dirty="0">
                          <a:effectLst/>
                        </a:rPr>
                        <a:t>1,185,506.00</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1000"/>
                        </a:spcAft>
                      </a:pPr>
                      <a:r>
                        <a:rPr lang="es-ES" sz="1800" dirty="0">
                          <a:effectLst/>
                        </a:rPr>
                        <a:t>544,329.56</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1000"/>
                        </a:spcAft>
                      </a:pPr>
                      <a:r>
                        <a:rPr lang="es-ES" sz="1800" dirty="0">
                          <a:effectLst/>
                        </a:rPr>
                        <a:t>641,176.44</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2954315137"/>
                  </a:ext>
                </a:extLst>
              </a:tr>
            </a:tbl>
          </a:graphicData>
        </a:graphic>
      </p:graphicFrame>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5630" y="0"/>
            <a:ext cx="1436370" cy="1066801"/>
          </a:xfrm>
          <a:prstGeom prst="rect">
            <a:avLst/>
          </a:prstGeom>
          <a:noFill/>
          <a:ln>
            <a:noFill/>
          </a:ln>
        </p:spPr>
      </p:pic>
      <p:pic>
        <p:nvPicPr>
          <p:cNvPr id="6" name="Imagen 2" descr="escudo">
            <a:extLst>
              <a:ext uri="{FF2B5EF4-FFF2-40B4-BE49-F238E27FC236}">
                <a16:creationId xmlns:a16="http://schemas.microsoft.com/office/drawing/2014/main" id="{A9D8ACCB-4976-4C18-A185-008A6D8AB5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3169064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1436370" y="113122"/>
            <a:ext cx="9380856" cy="1470581"/>
          </a:xfrm>
        </p:spPr>
        <p:txBody>
          <a:bodyPr>
            <a:normAutofit fontScale="90000"/>
          </a:bodyPr>
          <a:lstStyle/>
          <a:p>
            <a:pPr algn="ctr"/>
            <a:r>
              <a:rPr lang="es-ES" b="1" dirty="0"/>
              <a:t>Pago de monto cancelado durante                          el 2018 de los prestamos</a:t>
            </a:r>
            <a:br>
              <a:rPr lang="es-SV" b="1" dirty="0"/>
            </a:br>
            <a:endParaRPr lang="es-SV" dirty="0"/>
          </a:p>
        </p:txBody>
      </p:sp>
      <p:graphicFrame>
        <p:nvGraphicFramePr>
          <p:cNvPr id="5" name="Marcador de contenido 4">
            <a:extLst>
              <a:ext uri="{FF2B5EF4-FFF2-40B4-BE49-F238E27FC236}">
                <a16:creationId xmlns:a16="http://schemas.microsoft.com/office/drawing/2014/main" id="{B0F28866-6A7E-4F71-8C0D-351D2F9645E9}"/>
              </a:ext>
            </a:extLst>
          </p:cNvPr>
          <p:cNvGraphicFramePr>
            <a:graphicFrameLocks noGrp="1"/>
          </p:cNvGraphicFramePr>
          <p:nvPr>
            <p:ph idx="1"/>
            <p:extLst>
              <p:ext uri="{D42A27DB-BD31-4B8C-83A1-F6EECF244321}">
                <p14:modId xmlns:p14="http://schemas.microsoft.com/office/powerpoint/2010/main" val="2485013088"/>
              </p:ext>
            </p:extLst>
          </p:nvPr>
        </p:nvGraphicFramePr>
        <p:xfrm>
          <a:off x="1030288" y="1583703"/>
          <a:ext cx="10131424" cy="4213537"/>
        </p:xfrm>
        <a:graphic>
          <a:graphicData uri="http://schemas.openxmlformats.org/drawingml/2006/table">
            <a:tbl>
              <a:tblPr firstRow="1" firstCol="1" bandRow="1">
                <a:tableStyleId>{5C22544A-7EE6-4342-B048-85BDC9FD1C3A}</a:tableStyleId>
              </a:tblPr>
              <a:tblGrid>
                <a:gridCol w="3557988">
                  <a:extLst>
                    <a:ext uri="{9D8B030D-6E8A-4147-A177-3AD203B41FA5}">
                      <a16:colId xmlns:a16="http://schemas.microsoft.com/office/drawing/2014/main" val="3399027595"/>
                    </a:ext>
                  </a:extLst>
                </a:gridCol>
                <a:gridCol w="2055044">
                  <a:extLst>
                    <a:ext uri="{9D8B030D-6E8A-4147-A177-3AD203B41FA5}">
                      <a16:colId xmlns:a16="http://schemas.microsoft.com/office/drawing/2014/main" val="2676949781"/>
                    </a:ext>
                  </a:extLst>
                </a:gridCol>
                <a:gridCol w="1517715">
                  <a:extLst>
                    <a:ext uri="{9D8B030D-6E8A-4147-A177-3AD203B41FA5}">
                      <a16:colId xmlns:a16="http://schemas.microsoft.com/office/drawing/2014/main" val="1941523356"/>
                    </a:ext>
                  </a:extLst>
                </a:gridCol>
                <a:gridCol w="1442326">
                  <a:extLst>
                    <a:ext uri="{9D8B030D-6E8A-4147-A177-3AD203B41FA5}">
                      <a16:colId xmlns:a16="http://schemas.microsoft.com/office/drawing/2014/main" val="2313634691"/>
                    </a:ext>
                  </a:extLst>
                </a:gridCol>
                <a:gridCol w="114300">
                  <a:extLst>
                    <a:ext uri="{9D8B030D-6E8A-4147-A177-3AD203B41FA5}">
                      <a16:colId xmlns:a16="http://schemas.microsoft.com/office/drawing/2014/main" val="2419899265"/>
                    </a:ext>
                  </a:extLst>
                </a:gridCol>
                <a:gridCol w="1444051">
                  <a:extLst>
                    <a:ext uri="{9D8B030D-6E8A-4147-A177-3AD203B41FA5}">
                      <a16:colId xmlns:a16="http://schemas.microsoft.com/office/drawing/2014/main" val="2002160993"/>
                    </a:ext>
                  </a:extLst>
                </a:gridCol>
              </a:tblGrid>
              <a:tr h="1307726">
                <a:tc>
                  <a:txBody>
                    <a:bodyPr/>
                    <a:lstStyle/>
                    <a:p>
                      <a:pPr algn="ctr">
                        <a:lnSpc>
                          <a:spcPct val="150000"/>
                        </a:lnSpc>
                        <a:spcAft>
                          <a:spcPts val="0"/>
                        </a:spcAft>
                      </a:pPr>
                      <a:r>
                        <a:rPr lang="es-ES" sz="2000" dirty="0">
                          <a:effectLst/>
                        </a:rPr>
                        <a:t>AGENCIAS BANCARIAS</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50000"/>
                        </a:lnSpc>
                        <a:spcAft>
                          <a:spcPts val="0"/>
                        </a:spcAft>
                      </a:pPr>
                      <a:r>
                        <a:rPr lang="es-ES" sz="2000">
                          <a:effectLst/>
                        </a:rPr>
                        <a:t>MONTO PAGADO DURANTE EL 2018</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50000"/>
                        </a:lnSpc>
                        <a:spcAft>
                          <a:spcPts val="0"/>
                        </a:spcAft>
                      </a:pPr>
                      <a:r>
                        <a:rPr lang="es-ES" sz="2000">
                          <a:effectLst/>
                        </a:rPr>
                        <a:t>CAPITAL ANUAL</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50000"/>
                        </a:lnSpc>
                        <a:spcAft>
                          <a:spcPts val="0"/>
                        </a:spcAft>
                      </a:pPr>
                      <a:r>
                        <a:rPr lang="es-ES" sz="2000">
                          <a:effectLst/>
                        </a:rPr>
                        <a:t>INTERÉS ANUAL</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50000"/>
                        </a:lnSpc>
                        <a:spcAft>
                          <a:spcPts val="0"/>
                        </a:spcAft>
                      </a:pPr>
                      <a:r>
                        <a:rPr lang="es-ES" sz="2000">
                          <a:effectLst/>
                        </a:rPr>
                        <a:t> </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50000"/>
                        </a:lnSpc>
                        <a:spcAft>
                          <a:spcPts val="0"/>
                        </a:spcAft>
                      </a:pPr>
                      <a:r>
                        <a:rPr lang="es-ES" sz="2000">
                          <a:effectLst/>
                        </a:rPr>
                        <a:t>TOTAL, ANUAL</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044963502"/>
                  </a:ext>
                </a:extLst>
              </a:tr>
              <a:tr h="618240">
                <a:tc>
                  <a:txBody>
                    <a:bodyPr/>
                    <a:lstStyle/>
                    <a:p>
                      <a:pPr algn="ctr">
                        <a:lnSpc>
                          <a:spcPct val="150000"/>
                        </a:lnSpc>
                        <a:spcAft>
                          <a:spcPts val="0"/>
                        </a:spcAft>
                      </a:pPr>
                      <a:r>
                        <a:rPr lang="es-ES" sz="2000" dirty="0">
                          <a:effectLst/>
                        </a:rPr>
                        <a:t>FIDEMUNI</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50000"/>
                        </a:lnSpc>
                        <a:spcAft>
                          <a:spcPts val="0"/>
                        </a:spcAft>
                      </a:pPr>
                      <a:r>
                        <a:rPr lang="es-ES" sz="2000" dirty="0">
                          <a:effectLst/>
                        </a:rPr>
                        <a:t>$36,671.84</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50000"/>
                        </a:lnSpc>
                        <a:spcAft>
                          <a:spcPts val="0"/>
                        </a:spcAft>
                      </a:pPr>
                      <a:r>
                        <a:rPr lang="es-ES" sz="2000">
                          <a:effectLst/>
                        </a:rPr>
                        <a:t>$31,616.15</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50000"/>
                        </a:lnSpc>
                        <a:spcAft>
                          <a:spcPts val="0"/>
                        </a:spcAft>
                      </a:pPr>
                      <a:r>
                        <a:rPr lang="es-ES" sz="2000">
                          <a:effectLst/>
                        </a:rPr>
                        <a:t>$5,055.69</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50000"/>
                        </a:lnSpc>
                        <a:spcAft>
                          <a:spcPts val="0"/>
                        </a:spcAft>
                      </a:pPr>
                      <a:r>
                        <a:rPr lang="es-ES" sz="2000">
                          <a:effectLst/>
                        </a:rPr>
                        <a:t> </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50000"/>
                        </a:lnSpc>
                        <a:spcAft>
                          <a:spcPts val="0"/>
                        </a:spcAft>
                      </a:pPr>
                      <a:r>
                        <a:rPr lang="es-ES" sz="2000">
                          <a:effectLst/>
                        </a:rPr>
                        <a:t>$36,671.84</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248617140"/>
                  </a:ext>
                </a:extLst>
              </a:tr>
              <a:tr h="1002585">
                <a:tc>
                  <a:txBody>
                    <a:bodyPr/>
                    <a:lstStyle/>
                    <a:p>
                      <a:pPr algn="ctr">
                        <a:lnSpc>
                          <a:spcPct val="150000"/>
                        </a:lnSpc>
                        <a:spcAft>
                          <a:spcPts val="0"/>
                        </a:spcAft>
                      </a:pPr>
                      <a:r>
                        <a:rPr lang="es-ES" sz="2000" dirty="0">
                          <a:effectLst/>
                        </a:rPr>
                        <a:t>CAJA DE CREDITO SAN VICENTE</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50000"/>
                        </a:lnSpc>
                        <a:spcAft>
                          <a:spcPts val="0"/>
                        </a:spcAft>
                      </a:pPr>
                      <a:r>
                        <a:rPr lang="es-ES" sz="2000" dirty="0">
                          <a:effectLst/>
                        </a:rPr>
                        <a:t>$36,934.16</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50000"/>
                        </a:lnSpc>
                        <a:spcAft>
                          <a:spcPts val="0"/>
                        </a:spcAft>
                      </a:pPr>
                      <a:r>
                        <a:rPr lang="es-ES" sz="2000" dirty="0">
                          <a:effectLst/>
                        </a:rPr>
                        <a:t>$18,489.94</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50000"/>
                        </a:lnSpc>
                        <a:spcAft>
                          <a:spcPts val="0"/>
                        </a:spcAft>
                      </a:pPr>
                      <a:r>
                        <a:rPr lang="es-ES" sz="2000">
                          <a:effectLst/>
                        </a:rPr>
                        <a:t>$18,444.22</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50000"/>
                        </a:lnSpc>
                        <a:spcAft>
                          <a:spcPts val="0"/>
                        </a:spcAft>
                      </a:pPr>
                      <a:r>
                        <a:rPr lang="es-ES" sz="2000">
                          <a:effectLst/>
                        </a:rPr>
                        <a:t> </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50000"/>
                        </a:lnSpc>
                        <a:spcAft>
                          <a:spcPts val="0"/>
                        </a:spcAft>
                      </a:pPr>
                      <a:r>
                        <a:rPr lang="es-ES" sz="2000">
                          <a:effectLst/>
                        </a:rPr>
                        <a:t>$36,934.16</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4042669102"/>
                  </a:ext>
                </a:extLst>
              </a:tr>
              <a:tr h="1143829">
                <a:tc>
                  <a:txBody>
                    <a:bodyPr/>
                    <a:lstStyle/>
                    <a:p>
                      <a:pPr algn="ctr">
                        <a:lnSpc>
                          <a:spcPct val="150000"/>
                        </a:lnSpc>
                        <a:spcAft>
                          <a:spcPts val="0"/>
                        </a:spcAft>
                      </a:pPr>
                      <a:r>
                        <a:rPr lang="es-ES" sz="2000">
                          <a:effectLst/>
                        </a:rPr>
                        <a:t>TOTAL</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ES" sz="2000">
                          <a:effectLst/>
                        </a:rPr>
                        <a:t>$73,606.00</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r>
                        <a:rPr lang="es-ES" sz="2000" dirty="0">
                          <a:effectLst/>
                        </a:rPr>
                        <a:t>$50,106.09</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1000"/>
                        </a:spcAft>
                      </a:pPr>
                      <a:endParaRPr lang="es-ES" sz="2000" dirty="0">
                        <a:effectLst/>
                      </a:endParaRPr>
                    </a:p>
                    <a:p>
                      <a:pPr algn="ctr">
                        <a:lnSpc>
                          <a:spcPct val="115000"/>
                        </a:lnSpc>
                        <a:spcAft>
                          <a:spcPts val="1000"/>
                        </a:spcAft>
                      </a:pPr>
                      <a:endParaRPr lang="es-ES" sz="2000" dirty="0">
                        <a:effectLst/>
                      </a:endParaRPr>
                    </a:p>
                    <a:p>
                      <a:pPr algn="ctr">
                        <a:lnSpc>
                          <a:spcPct val="115000"/>
                        </a:lnSpc>
                        <a:spcAft>
                          <a:spcPts val="1000"/>
                        </a:spcAft>
                      </a:pPr>
                      <a:r>
                        <a:rPr lang="es-ES" sz="2000" dirty="0">
                          <a:effectLst/>
                        </a:rPr>
                        <a:t>$23,499.91</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1000"/>
                        </a:spcAft>
                      </a:pPr>
                      <a:r>
                        <a:rPr lang="es-ES" sz="2000" dirty="0">
                          <a:effectLst/>
                        </a:rPr>
                        <a:t> </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1000"/>
                        </a:spcAft>
                      </a:pPr>
                      <a:r>
                        <a:rPr lang="es-ES" sz="2000" dirty="0">
                          <a:effectLst/>
                        </a:rPr>
                        <a:t>$73,606.00</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2509224132"/>
                  </a:ext>
                </a:extLst>
              </a:tr>
            </a:tbl>
          </a:graphicData>
        </a:graphic>
      </p:graphicFrame>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5630" y="-6041"/>
            <a:ext cx="1436370" cy="1066801"/>
          </a:xfrm>
          <a:prstGeom prst="rect">
            <a:avLst/>
          </a:prstGeom>
          <a:noFill/>
          <a:ln>
            <a:noFill/>
          </a:ln>
        </p:spPr>
      </p:pic>
      <p:pic>
        <p:nvPicPr>
          <p:cNvPr id="7" name="Imagen 2" descr="escudo">
            <a:extLst>
              <a:ext uri="{FF2B5EF4-FFF2-40B4-BE49-F238E27FC236}">
                <a16:creationId xmlns:a16="http://schemas.microsoft.com/office/drawing/2014/main" id="{8C25A219-CE01-40EF-A7AB-087BE9CC9C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2349929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1436370" y="609600"/>
            <a:ext cx="8678591" cy="1456267"/>
          </a:xfrm>
        </p:spPr>
        <p:txBody>
          <a:bodyPr>
            <a:normAutofit fontScale="90000"/>
          </a:bodyPr>
          <a:lstStyle/>
          <a:p>
            <a:pPr algn="ctr"/>
            <a:r>
              <a:rPr lang="es-ES" sz="4000" b="1" dirty="0"/>
              <a:t>Detalle de los préstamos vigentes adquiridos por la municipalidad</a:t>
            </a:r>
            <a:br>
              <a:rPr lang="es-SV" b="1" dirty="0"/>
            </a:br>
            <a:endParaRPr lang="es-SV" dirty="0"/>
          </a:p>
        </p:txBody>
      </p:sp>
      <p:graphicFrame>
        <p:nvGraphicFramePr>
          <p:cNvPr id="5" name="Marcador de contenido 4">
            <a:extLst>
              <a:ext uri="{FF2B5EF4-FFF2-40B4-BE49-F238E27FC236}">
                <a16:creationId xmlns:a16="http://schemas.microsoft.com/office/drawing/2014/main" id="{556FFEE4-1060-4427-89C4-EAC095B0B6E2}"/>
              </a:ext>
            </a:extLst>
          </p:cNvPr>
          <p:cNvGraphicFramePr>
            <a:graphicFrameLocks noGrp="1"/>
          </p:cNvGraphicFramePr>
          <p:nvPr>
            <p:ph idx="1"/>
            <p:extLst>
              <p:ext uri="{D42A27DB-BD31-4B8C-83A1-F6EECF244321}">
                <p14:modId xmlns:p14="http://schemas.microsoft.com/office/powerpoint/2010/main" val="3445072267"/>
              </p:ext>
            </p:extLst>
          </p:nvPr>
        </p:nvGraphicFramePr>
        <p:xfrm>
          <a:off x="980280" y="1753386"/>
          <a:ext cx="10718382" cy="3864989"/>
        </p:xfrm>
        <a:graphic>
          <a:graphicData uri="http://schemas.openxmlformats.org/drawingml/2006/table">
            <a:tbl>
              <a:tblPr firstRow="1" firstCol="1" bandRow="1">
                <a:tableStyleId>{5C22544A-7EE6-4342-B048-85BDC9FD1C3A}</a:tableStyleId>
              </a:tblPr>
              <a:tblGrid>
                <a:gridCol w="1239046">
                  <a:extLst>
                    <a:ext uri="{9D8B030D-6E8A-4147-A177-3AD203B41FA5}">
                      <a16:colId xmlns:a16="http://schemas.microsoft.com/office/drawing/2014/main" val="613719695"/>
                    </a:ext>
                  </a:extLst>
                </a:gridCol>
                <a:gridCol w="1098909">
                  <a:extLst>
                    <a:ext uri="{9D8B030D-6E8A-4147-A177-3AD203B41FA5}">
                      <a16:colId xmlns:a16="http://schemas.microsoft.com/office/drawing/2014/main" val="2663887014"/>
                    </a:ext>
                  </a:extLst>
                </a:gridCol>
                <a:gridCol w="1461155">
                  <a:extLst>
                    <a:ext uri="{9D8B030D-6E8A-4147-A177-3AD203B41FA5}">
                      <a16:colId xmlns:a16="http://schemas.microsoft.com/office/drawing/2014/main" val="1115482942"/>
                    </a:ext>
                  </a:extLst>
                </a:gridCol>
                <a:gridCol w="1329179">
                  <a:extLst>
                    <a:ext uri="{9D8B030D-6E8A-4147-A177-3AD203B41FA5}">
                      <a16:colId xmlns:a16="http://schemas.microsoft.com/office/drawing/2014/main" val="2141533008"/>
                    </a:ext>
                  </a:extLst>
                </a:gridCol>
                <a:gridCol w="889010">
                  <a:extLst>
                    <a:ext uri="{9D8B030D-6E8A-4147-A177-3AD203B41FA5}">
                      <a16:colId xmlns:a16="http://schemas.microsoft.com/office/drawing/2014/main" val="2714426518"/>
                    </a:ext>
                  </a:extLst>
                </a:gridCol>
                <a:gridCol w="1127573">
                  <a:extLst>
                    <a:ext uri="{9D8B030D-6E8A-4147-A177-3AD203B41FA5}">
                      <a16:colId xmlns:a16="http://schemas.microsoft.com/office/drawing/2014/main" val="1153009102"/>
                    </a:ext>
                  </a:extLst>
                </a:gridCol>
                <a:gridCol w="1170447">
                  <a:extLst>
                    <a:ext uri="{9D8B030D-6E8A-4147-A177-3AD203B41FA5}">
                      <a16:colId xmlns:a16="http://schemas.microsoft.com/office/drawing/2014/main" val="3954376227"/>
                    </a:ext>
                  </a:extLst>
                </a:gridCol>
                <a:gridCol w="1185454">
                  <a:extLst>
                    <a:ext uri="{9D8B030D-6E8A-4147-A177-3AD203B41FA5}">
                      <a16:colId xmlns:a16="http://schemas.microsoft.com/office/drawing/2014/main" val="2449769648"/>
                    </a:ext>
                  </a:extLst>
                </a:gridCol>
                <a:gridCol w="1217609">
                  <a:extLst>
                    <a:ext uri="{9D8B030D-6E8A-4147-A177-3AD203B41FA5}">
                      <a16:colId xmlns:a16="http://schemas.microsoft.com/office/drawing/2014/main" val="2033605886"/>
                    </a:ext>
                  </a:extLst>
                </a:gridCol>
              </a:tblGrid>
              <a:tr h="898817">
                <a:tc>
                  <a:txBody>
                    <a:bodyPr/>
                    <a:lstStyle/>
                    <a:p>
                      <a:pPr algn="ctr">
                        <a:lnSpc>
                          <a:spcPct val="115000"/>
                        </a:lnSpc>
                        <a:spcAft>
                          <a:spcPts val="0"/>
                        </a:spcAft>
                      </a:pPr>
                      <a:r>
                        <a:rPr lang="es-ES" sz="1200" dirty="0">
                          <a:effectLst/>
                        </a:rPr>
                        <a:t>INSTITUCIÓN</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ES" sz="1200" dirty="0">
                          <a:effectLst/>
                        </a:rPr>
                        <a:t>MONTO OTORGADO</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ES" sz="1200" dirty="0">
                          <a:effectLst/>
                        </a:rPr>
                        <a:t>FECHA DE OTORGAMIENTO</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ES" sz="1200" dirty="0">
                          <a:effectLst/>
                        </a:rPr>
                        <a:t>FECHA DE VENCIMIENTO</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ES" sz="1200">
                          <a:effectLst/>
                        </a:rPr>
                        <a:t>TASA DE INTERES</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ES" sz="1200">
                          <a:effectLst/>
                        </a:rPr>
                        <a:t>CUOTA MENSUAL</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ES" sz="1200">
                          <a:effectLst/>
                        </a:rPr>
                        <a:t>MONTO A CANCELAR</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ES" sz="1200">
                          <a:effectLst/>
                        </a:rPr>
                        <a:t>SALDO CANCELADO</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ES" sz="1200">
                          <a:effectLst/>
                        </a:rPr>
                        <a:t>SALDO PENDIENTE</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3587692694"/>
                  </a:ext>
                </a:extLst>
              </a:tr>
              <a:tr h="652580">
                <a:tc>
                  <a:txBody>
                    <a:bodyPr/>
                    <a:lstStyle/>
                    <a:p>
                      <a:pPr>
                        <a:lnSpc>
                          <a:spcPct val="115000"/>
                        </a:lnSpc>
                        <a:spcAft>
                          <a:spcPts val="0"/>
                        </a:spcAft>
                      </a:pPr>
                      <a:r>
                        <a:rPr lang="es-SV" sz="1200">
                          <a:effectLst/>
                        </a:rPr>
                        <a:t>FIDEMUNI</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es-SV" sz="1200" dirty="0">
                          <a:effectLst/>
                        </a:rPr>
                        <a:t> $    408,263.10 </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SV" sz="1200" dirty="0">
                          <a:effectLst/>
                        </a:rPr>
                        <a:t>O8 DE JUNIO 2011</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SV" sz="1200" dirty="0">
                          <a:effectLst/>
                        </a:rPr>
                        <a:t>O8 DE JUNIO 2021</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SV" sz="1200">
                          <a:effectLst/>
                        </a:rPr>
                        <a:t>6.25%</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es-SV" sz="1200">
                          <a:effectLst/>
                        </a:rPr>
                        <a:t> $      4,583.98 </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es-SV" sz="1200">
                          <a:effectLst/>
                        </a:rPr>
                        <a:t> $    560,064.28 </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es-SV" sz="1200">
                          <a:effectLst/>
                        </a:rPr>
                        <a:t> $    473,672.60 </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es-SV" sz="1200" dirty="0">
                          <a:effectLst/>
                        </a:rPr>
                        <a:t> $       86,391.68 </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278595762"/>
                  </a:ext>
                </a:extLst>
              </a:tr>
              <a:tr h="1324868">
                <a:tc>
                  <a:txBody>
                    <a:bodyPr/>
                    <a:lstStyle/>
                    <a:p>
                      <a:pPr>
                        <a:lnSpc>
                          <a:spcPct val="115000"/>
                        </a:lnSpc>
                        <a:spcAft>
                          <a:spcPts val="0"/>
                        </a:spcAft>
                      </a:pPr>
                      <a:r>
                        <a:rPr lang="es-SV" sz="1200">
                          <a:effectLst/>
                        </a:rPr>
                        <a:t>CAJA DE CREDITO DE SAN VICENTE</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es-SV" sz="1200" dirty="0">
                          <a:effectLst/>
                        </a:rPr>
                        <a:t> $    429,624.52 </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SV" sz="1200" dirty="0">
                          <a:effectLst/>
                        </a:rPr>
                        <a:t>16 DE JUNIO 2011</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SV" sz="1200" dirty="0">
                          <a:effectLst/>
                        </a:rPr>
                        <a:t>16 DE JUNIO 2026</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SV" sz="1200" dirty="0">
                          <a:effectLst/>
                        </a:rPr>
                        <a:t>10%</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es-SV" sz="1200" dirty="0">
                          <a:effectLst/>
                        </a:rPr>
                        <a:t> $      4,616.77 </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es-SV" sz="1200" dirty="0">
                          <a:effectLst/>
                        </a:rPr>
                        <a:t> $    831,018.60 </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es-SV" sz="1200" dirty="0">
                          <a:effectLst/>
                        </a:rPr>
                        <a:t> $    575,399.43 </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es-SV" sz="1200" dirty="0">
                          <a:effectLst/>
                        </a:rPr>
                        <a:t> $    255,619.17 </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3979037526"/>
                  </a:ext>
                </a:extLst>
              </a:tr>
              <a:tr h="988724">
                <a:tc>
                  <a:txBody>
                    <a:bodyPr/>
                    <a:lstStyle/>
                    <a:p>
                      <a:pPr>
                        <a:lnSpc>
                          <a:spcPct val="115000"/>
                        </a:lnSpc>
                        <a:spcAft>
                          <a:spcPts val="0"/>
                        </a:spcAft>
                      </a:pPr>
                      <a:r>
                        <a:rPr lang="es-SV" sz="1200">
                          <a:effectLst/>
                        </a:rPr>
                        <a:t> </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es-SV" sz="1200">
                          <a:effectLst/>
                        </a:rPr>
                        <a:t> $    837,887.62 </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es-SV" sz="1200">
                          <a:effectLst/>
                        </a:rPr>
                        <a:t> </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es-SV" sz="1200" dirty="0">
                          <a:effectLst/>
                        </a:rPr>
                        <a:t> </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es-SV" sz="1200" dirty="0">
                          <a:effectLst/>
                        </a:rPr>
                        <a:t> </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es-SV" sz="1200" dirty="0">
                          <a:effectLst/>
                        </a:rPr>
                        <a:t> </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es-SV" sz="1200" dirty="0">
                          <a:effectLst/>
                        </a:rPr>
                        <a:t> $1,391,082.88 </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es-SV" sz="1200" dirty="0">
                          <a:effectLst/>
                        </a:rPr>
                        <a:t> $ 1,049,072.03 </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es-SV" sz="1200" dirty="0">
                          <a:effectLst/>
                        </a:rPr>
                        <a:t> $    342,010.85 </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5889694"/>
                  </a:ext>
                </a:extLst>
              </a:tr>
            </a:tbl>
          </a:graphicData>
        </a:graphic>
      </p:graphicFrame>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5630" y="0"/>
            <a:ext cx="1436370" cy="1066801"/>
          </a:xfrm>
          <a:prstGeom prst="rect">
            <a:avLst/>
          </a:prstGeom>
          <a:noFill/>
          <a:ln>
            <a:noFill/>
          </a:ln>
        </p:spPr>
      </p:pic>
      <p:pic>
        <p:nvPicPr>
          <p:cNvPr id="7" name="Imagen 2" descr="escudo">
            <a:extLst>
              <a:ext uri="{FF2B5EF4-FFF2-40B4-BE49-F238E27FC236}">
                <a16:creationId xmlns:a16="http://schemas.microsoft.com/office/drawing/2014/main" id="{504123D6-8334-42B6-A7EF-65D128FCBB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2997007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1436370" y="103696"/>
            <a:ext cx="9055664" cy="1376312"/>
          </a:xfrm>
        </p:spPr>
        <p:txBody>
          <a:bodyPr>
            <a:normAutofit fontScale="90000"/>
          </a:bodyPr>
          <a:lstStyle/>
          <a:p>
            <a:r>
              <a:rPr lang="es-ES" b="1" dirty="0"/>
              <a:t>Servicios subsidiados por la municipalidad 2018</a:t>
            </a:r>
            <a:br>
              <a:rPr lang="es-SV" b="1" dirty="0"/>
            </a:br>
            <a:r>
              <a:rPr lang="es-SV" b="1" dirty="0"/>
              <a:t>DE MAYO-DICIEMBRE 2018</a:t>
            </a:r>
            <a:br>
              <a:rPr lang="es-SV" dirty="0"/>
            </a:br>
            <a:endParaRPr lang="es-SV" dirty="0"/>
          </a:p>
        </p:txBody>
      </p:sp>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5630" y="0"/>
            <a:ext cx="1436370" cy="1066801"/>
          </a:xfrm>
          <a:prstGeom prst="rect">
            <a:avLst/>
          </a:prstGeom>
          <a:noFill/>
          <a:ln>
            <a:noFill/>
          </a:ln>
        </p:spPr>
      </p:pic>
      <p:graphicFrame>
        <p:nvGraphicFramePr>
          <p:cNvPr id="10" name="Marcador de contenido 9">
            <a:extLst>
              <a:ext uri="{FF2B5EF4-FFF2-40B4-BE49-F238E27FC236}">
                <a16:creationId xmlns:a16="http://schemas.microsoft.com/office/drawing/2014/main" id="{F8FF9468-ED35-437F-AE9A-DFF60A4D9236}"/>
              </a:ext>
            </a:extLst>
          </p:cNvPr>
          <p:cNvGraphicFramePr>
            <a:graphicFrameLocks noGrp="1"/>
          </p:cNvGraphicFramePr>
          <p:nvPr>
            <p:ph idx="1"/>
            <p:extLst>
              <p:ext uri="{D42A27DB-BD31-4B8C-83A1-F6EECF244321}">
                <p14:modId xmlns:p14="http://schemas.microsoft.com/office/powerpoint/2010/main" val="351804440"/>
              </p:ext>
            </p:extLst>
          </p:nvPr>
        </p:nvGraphicFramePr>
        <p:xfrm>
          <a:off x="405353" y="2108580"/>
          <a:ext cx="11227323" cy="1944561"/>
        </p:xfrm>
        <a:graphic>
          <a:graphicData uri="http://schemas.openxmlformats.org/drawingml/2006/table">
            <a:tbl>
              <a:tblPr firstRow="1" firstCol="1" bandRow="1">
                <a:tableStyleId>{5C22544A-7EE6-4342-B048-85BDC9FD1C3A}</a:tableStyleId>
              </a:tblPr>
              <a:tblGrid>
                <a:gridCol w="1895977">
                  <a:extLst>
                    <a:ext uri="{9D8B030D-6E8A-4147-A177-3AD203B41FA5}">
                      <a16:colId xmlns:a16="http://schemas.microsoft.com/office/drawing/2014/main" val="1006941011"/>
                    </a:ext>
                  </a:extLst>
                </a:gridCol>
                <a:gridCol w="1946298">
                  <a:extLst>
                    <a:ext uri="{9D8B030D-6E8A-4147-A177-3AD203B41FA5}">
                      <a16:colId xmlns:a16="http://schemas.microsoft.com/office/drawing/2014/main" val="397060548"/>
                    </a:ext>
                  </a:extLst>
                </a:gridCol>
                <a:gridCol w="2277632">
                  <a:extLst>
                    <a:ext uri="{9D8B030D-6E8A-4147-A177-3AD203B41FA5}">
                      <a16:colId xmlns:a16="http://schemas.microsoft.com/office/drawing/2014/main" val="3500818946"/>
                    </a:ext>
                  </a:extLst>
                </a:gridCol>
                <a:gridCol w="1439542">
                  <a:extLst>
                    <a:ext uri="{9D8B030D-6E8A-4147-A177-3AD203B41FA5}">
                      <a16:colId xmlns:a16="http://schemas.microsoft.com/office/drawing/2014/main" val="1095140679"/>
                    </a:ext>
                  </a:extLst>
                </a:gridCol>
                <a:gridCol w="1340944">
                  <a:extLst>
                    <a:ext uri="{9D8B030D-6E8A-4147-A177-3AD203B41FA5}">
                      <a16:colId xmlns:a16="http://schemas.microsoft.com/office/drawing/2014/main" val="4211754854"/>
                    </a:ext>
                  </a:extLst>
                </a:gridCol>
                <a:gridCol w="2326930">
                  <a:extLst>
                    <a:ext uri="{9D8B030D-6E8A-4147-A177-3AD203B41FA5}">
                      <a16:colId xmlns:a16="http://schemas.microsoft.com/office/drawing/2014/main" val="2831365354"/>
                    </a:ext>
                  </a:extLst>
                </a:gridCol>
              </a:tblGrid>
              <a:tr h="738315">
                <a:tc>
                  <a:txBody>
                    <a:bodyPr/>
                    <a:lstStyle/>
                    <a:p>
                      <a:pPr algn="ctr">
                        <a:lnSpc>
                          <a:spcPct val="115000"/>
                        </a:lnSpc>
                        <a:spcAft>
                          <a:spcPts val="0"/>
                        </a:spcAft>
                      </a:pPr>
                      <a:r>
                        <a:rPr lang="es-SV" sz="1800" dirty="0">
                          <a:effectLst/>
                        </a:rPr>
                        <a:t>CUENTA</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0"/>
                        </a:spcAft>
                      </a:pPr>
                      <a:r>
                        <a:rPr lang="es-SV" sz="1800">
                          <a:effectLst/>
                        </a:rPr>
                        <a:t>INGRESOS DE LOS USAURIOS</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0"/>
                        </a:spcAft>
                      </a:pPr>
                      <a:r>
                        <a:rPr lang="es-SV" sz="1800">
                          <a:effectLst/>
                        </a:rPr>
                        <a:t>SUBSIDIADO POR LA MUNICIPALIDAD</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0"/>
                        </a:spcAft>
                      </a:pPr>
                      <a:r>
                        <a:rPr lang="es-SV" sz="1800" dirty="0">
                          <a:effectLst/>
                        </a:rPr>
                        <a:t>GASTO TOTAL</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0"/>
                        </a:spcAft>
                      </a:pPr>
                      <a:r>
                        <a:rPr lang="es-SV" sz="1800" dirty="0">
                          <a:effectLst/>
                        </a:rPr>
                        <a:t>PAGADO USUARIO %</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0"/>
                        </a:spcAft>
                      </a:pPr>
                      <a:r>
                        <a:rPr lang="es-SV" sz="1800">
                          <a:effectLst/>
                        </a:rPr>
                        <a:t>SUBSIDIADO POR MUNIIPALIDAD %</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val="172577976"/>
                  </a:ext>
                </a:extLst>
              </a:tr>
              <a:tr h="190500">
                <a:tc>
                  <a:txBody>
                    <a:bodyPr/>
                    <a:lstStyle/>
                    <a:p>
                      <a:pPr algn="just">
                        <a:lnSpc>
                          <a:spcPct val="115000"/>
                        </a:lnSpc>
                        <a:spcAft>
                          <a:spcPts val="0"/>
                        </a:spcAft>
                      </a:pPr>
                      <a:r>
                        <a:rPr lang="es-ES" sz="1800" dirty="0">
                          <a:effectLst/>
                        </a:rPr>
                        <a:t>ALUMBRADO PUBLICO</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ES" sz="1800" dirty="0">
                          <a:effectLst/>
                        </a:rPr>
                        <a:t>$ 2,243.58</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SV" sz="1800" dirty="0">
                          <a:effectLst/>
                        </a:rPr>
                        <a:t>$ 9,591.64</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ES" sz="1800" dirty="0">
                          <a:effectLst/>
                        </a:rPr>
                        <a:t>$ 11,835.22</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SV" sz="1800">
                          <a:effectLst/>
                        </a:rPr>
                        <a:t>18.96%</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SV" sz="1800">
                          <a:effectLst/>
                        </a:rPr>
                        <a:t>81.04%</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3727316859"/>
                  </a:ext>
                </a:extLst>
              </a:tr>
              <a:tr h="190500">
                <a:tc>
                  <a:txBody>
                    <a:bodyPr/>
                    <a:lstStyle/>
                    <a:p>
                      <a:pPr algn="just">
                        <a:lnSpc>
                          <a:spcPct val="115000"/>
                        </a:lnSpc>
                        <a:spcAft>
                          <a:spcPts val="0"/>
                        </a:spcAft>
                      </a:pPr>
                      <a:r>
                        <a:rPr lang="es-ES" sz="1800">
                          <a:effectLst/>
                        </a:rPr>
                        <a:t>ASEO PUBLICO</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ES" sz="1800" dirty="0">
                          <a:effectLst/>
                        </a:rPr>
                        <a:t>$ 1,765.71</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SV" sz="1800" dirty="0">
                          <a:effectLst/>
                        </a:rPr>
                        <a:t>$ 31,257.55</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ES" sz="1800" dirty="0">
                          <a:effectLst/>
                        </a:rPr>
                        <a:t>$ 33,023.26</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SV" sz="1800">
                          <a:effectLst/>
                        </a:rPr>
                        <a:t>5.35%</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SV" sz="1800">
                          <a:effectLst/>
                        </a:rPr>
                        <a:t>94.65%</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397744806"/>
                  </a:ext>
                </a:extLst>
              </a:tr>
              <a:tr h="190500">
                <a:tc>
                  <a:txBody>
                    <a:bodyPr/>
                    <a:lstStyle/>
                    <a:p>
                      <a:pPr algn="just">
                        <a:lnSpc>
                          <a:spcPct val="115000"/>
                        </a:lnSpc>
                        <a:spcAft>
                          <a:spcPts val="0"/>
                        </a:spcAft>
                      </a:pPr>
                      <a:r>
                        <a:rPr lang="es-ES" sz="1800">
                          <a:effectLst/>
                        </a:rPr>
                        <a:t>SERVICIO DE AGUA</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ES" sz="1800" dirty="0">
                          <a:effectLst/>
                        </a:rPr>
                        <a:t>$ 29,466.00</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SV" sz="1800" dirty="0">
                          <a:effectLst/>
                        </a:rPr>
                        <a:t>$ 77,235.07</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ES" sz="1800" dirty="0">
                          <a:effectLst/>
                        </a:rPr>
                        <a:t>$106,701.07</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SV" sz="1800" dirty="0">
                          <a:effectLst/>
                        </a:rPr>
                        <a:t>27.61%</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SV" sz="1800" dirty="0">
                          <a:effectLst/>
                        </a:rPr>
                        <a:t>72.39.%</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822031540"/>
                  </a:ext>
                </a:extLst>
              </a:tr>
            </a:tbl>
          </a:graphicData>
        </a:graphic>
      </p:graphicFrame>
      <p:pic>
        <p:nvPicPr>
          <p:cNvPr id="11" name="Imagen 2" descr="escudo">
            <a:extLst>
              <a:ext uri="{FF2B5EF4-FFF2-40B4-BE49-F238E27FC236}">
                <a16:creationId xmlns:a16="http://schemas.microsoft.com/office/drawing/2014/main" id="{6F3C89B9-BCFD-429C-B21D-D0F248A7023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5079317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1436370" y="160257"/>
            <a:ext cx="7886739" cy="1348032"/>
          </a:xfrm>
        </p:spPr>
        <p:txBody>
          <a:bodyPr>
            <a:normAutofit fontScale="90000"/>
          </a:bodyPr>
          <a:lstStyle/>
          <a:p>
            <a:pPr algn="ctr"/>
            <a:r>
              <a:rPr lang="es-ES" sz="4000" b="1" dirty="0"/>
              <a:t>Estado de las cuentas bancarias al 31 de diciembre de 2018</a:t>
            </a:r>
            <a:br>
              <a:rPr lang="es-SV" b="1" dirty="0"/>
            </a:br>
            <a:endParaRPr lang="es-SV" dirty="0"/>
          </a:p>
        </p:txBody>
      </p:sp>
      <p:graphicFrame>
        <p:nvGraphicFramePr>
          <p:cNvPr id="5" name="Marcador de contenido 4">
            <a:extLst>
              <a:ext uri="{FF2B5EF4-FFF2-40B4-BE49-F238E27FC236}">
                <a16:creationId xmlns:a16="http://schemas.microsoft.com/office/drawing/2014/main" id="{F55F91A7-6BCF-498C-A994-372A5D83B81C}"/>
              </a:ext>
            </a:extLst>
          </p:cNvPr>
          <p:cNvGraphicFramePr>
            <a:graphicFrameLocks noGrp="1"/>
          </p:cNvGraphicFramePr>
          <p:nvPr>
            <p:ph idx="1"/>
            <p:extLst>
              <p:ext uri="{D42A27DB-BD31-4B8C-83A1-F6EECF244321}">
                <p14:modId xmlns:p14="http://schemas.microsoft.com/office/powerpoint/2010/main" val="3687545399"/>
              </p:ext>
            </p:extLst>
          </p:nvPr>
        </p:nvGraphicFramePr>
        <p:xfrm>
          <a:off x="311084" y="1217629"/>
          <a:ext cx="11425287" cy="5148987"/>
        </p:xfrm>
        <a:graphic>
          <a:graphicData uri="http://schemas.openxmlformats.org/drawingml/2006/table">
            <a:tbl>
              <a:tblPr firstRow="1" firstCol="1" bandRow="1">
                <a:tableStyleId>{5C22544A-7EE6-4342-B048-85BDC9FD1C3A}</a:tableStyleId>
              </a:tblPr>
              <a:tblGrid>
                <a:gridCol w="6966408">
                  <a:extLst>
                    <a:ext uri="{9D8B030D-6E8A-4147-A177-3AD203B41FA5}">
                      <a16:colId xmlns:a16="http://schemas.microsoft.com/office/drawing/2014/main" val="1576382230"/>
                    </a:ext>
                  </a:extLst>
                </a:gridCol>
                <a:gridCol w="2271860">
                  <a:extLst>
                    <a:ext uri="{9D8B030D-6E8A-4147-A177-3AD203B41FA5}">
                      <a16:colId xmlns:a16="http://schemas.microsoft.com/office/drawing/2014/main" val="428695578"/>
                    </a:ext>
                  </a:extLst>
                </a:gridCol>
                <a:gridCol w="2187019">
                  <a:extLst>
                    <a:ext uri="{9D8B030D-6E8A-4147-A177-3AD203B41FA5}">
                      <a16:colId xmlns:a16="http://schemas.microsoft.com/office/drawing/2014/main" val="3992937724"/>
                    </a:ext>
                  </a:extLst>
                </a:gridCol>
              </a:tblGrid>
              <a:tr h="1109941">
                <a:tc>
                  <a:txBody>
                    <a:bodyPr/>
                    <a:lstStyle/>
                    <a:p>
                      <a:pPr algn="ctr">
                        <a:lnSpc>
                          <a:spcPct val="115000"/>
                        </a:lnSpc>
                        <a:spcAft>
                          <a:spcPts val="1000"/>
                        </a:spcAft>
                      </a:pPr>
                      <a:r>
                        <a:rPr lang="es-MX" sz="1600" dirty="0">
                          <a:effectLst/>
                        </a:rPr>
                        <a:t>NOMBRE DE LAS CUENTAS</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nchor="ctr"/>
                </a:tc>
                <a:tc>
                  <a:txBody>
                    <a:bodyPr/>
                    <a:lstStyle/>
                    <a:p>
                      <a:pPr algn="ctr">
                        <a:lnSpc>
                          <a:spcPct val="115000"/>
                        </a:lnSpc>
                        <a:spcAft>
                          <a:spcPts val="1000"/>
                        </a:spcAft>
                      </a:pPr>
                      <a:r>
                        <a:rPr lang="es-MX" sz="1600" dirty="0">
                          <a:effectLst/>
                        </a:rPr>
                        <a:t>NUMERO DE LA CUENTA CORRIENTE O AHORRO</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nchor="ctr"/>
                </a:tc>
                <a:tc>
                  <a:txBody>
                    <a:bodyPr/>
                    <a:lstStyle/>
                    <a:p>
                      <a:pPr algn="ctr">
                        <a:lnSpc>
                          <a:spcPct val="115000"/>
                        </a:lnSpc>
                        <a:spcAft>
                          <a:spcPts val="1000"/>
                        </a:spcAft>
                      </a:pPr>
                      <a:r>
                        <a:rPr lang="es-MX" sz="1600" dirty="0">
                          <a:effectLst/>
                        </a:rPr>
                        <a:t>SALDO DE LAS CUENTAS AL 31 DICIEMBRE 2018</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nchor="ctr"/>
                </a:tc>
                <a:extLst>
                  <a:ext uri="{0D108BD9-81ED-4DB2-BD59-A6C34878D82A}">
                    <a16:rowId xmlns:a16="http://schemas.microsoft.com/office/drawing/2014/main" val="3883430084"/>
                  </a:ext>
                </a:extLst>
              </a:tr>
              <a:tr h="196375">
                <a:tc>
                  <a:txBody>
                    <a:bodyPr/>
                    <a:lstStyle/>
                    <a:p>
                      <a:pPr algn="just">
                        <a:lnSpc>
                          <a:spcPct val="115000"/>
                        </a:lnSpc>
                        <a:spcAft>
                          <a:spcPts val="1000"/>
                        </a:spcAft>
                      </a:pPr>
                      <a:r>
                        <a:rPr lang="es-ES" sz="1300" dirty="0">
                          <a:effectLst/>
                        </a:rPr>
                        <a:t>FONDOS PROPIOS</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tc>
                <a:tc>
                  <a:txBody>
                    <a:bodyPr/>
                    <a:lstStyle/>
                    <a:p>
                      <a:pPr algn="ctr">
                        <a:lnSpc>
                          <a:spcPct val="115000"/>
                        </a:lnSpc>
                        <a:spcAft>
                          <a:spcPts val="1000"/>
                        </a:spcAft>
                      </a:pPr>
                      <a:r>
                        <a:rPr lang="es-ES" sz="1400" dirty="0">
                          <a:effectLst/>
                        </a:rPr>
                        <a:t>00620001027</a:t>
                      </a:r>
                      <a:endParaRPr lang="es-SV"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tc>
                <a:tc>
                  <a:txBody>
                    <a:bodyPr/>
                    <a:lstStyle/>
                    <a:p>
                      <a:pPr algn="ctr">
                        <a:lnSpc>
                          <a:spcPct val="115000"/>
                        </a:lnSpc>
                        <a:spcAft>
                          <a:spcPts val="1000"/>
                        </a:spcAft>
                      </a:pPr>
                      <a:r>
                        <a:rPr lang="es-ES" sz="1400">
                          <a:effectLst/>
                        </a:rPr>
                        <a:t>$994.21</a:t>
                      </a:r>
                      <a:endParaRPr lang="es-SV" sz="140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tc>
                <a:extLst>
                  <a:ext uri="{0D108BD9-81ED-4DB2-BD59-A6C34878D82A}">
                    <a16:rowId xmlns:a16="http://schemas.microsoft.com/office/drawing/2014/main" val="226562814"/>
                  </a:ext>
                </a:extLst>
              </a:tr>
              <a:tr h="178032">
                <a:tc>
                  <a:txBody>
                    <a:bodyPr/>
                    <a:lstStyle/>
                    <a:p>
                      <a:pPr algn="just">
                        <a:lnSpc>
                          <a:spcPct val="115000"/>
                        </a:lnSpc>
                        <a:spcAft>
                          <a:spcPts val="1000"/>
                        </a:spcAft>
                      </a:pPr>
                      <a:r>
                        <a:rPr lang="es-ES" sz="1300" dirty="0">
                          <a:effectLst/>
                        </a:rPr>
                        <a:t>25% FODES</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tc>
                <a:tc>
                  <a:txBody>
                    <a:bodyPr/>
                    <a:lstStyle/>
                    <a:p>
                      <a:pPr algn="ctr">
                        <a:lnSpc>
                          <a:spcPct val="115000"/>
                        </a:lnSpc>
                        <a:spcAft>
                          <a:spcPts val="1000"/>
                        </a:spcAft>
                      </a:pPr>
                      <a:r>
                        <a:rPr lang="es-ES" sz="1400" dirty="0">
                          <a:effectLst/>
                        </a:rPr>
                        <a:t>00620001035</a:t>
                      </a:r>
                      <a:endParaRPr lang="es-SV"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tc>
                <a:tc>
                  <a:txBody>
                    <a:bodyPr/>
                    <a:lstStyle/>
                    <a:p>
                      <a:pPr algn="ctr">
                        <a:lnSpc>
                          <a:spcPct val="115000"/>
                        </a:lnSpc>
                        <a:spcAft>
                          <a:spcPts val="1000"/>
                        </a:spcAft>
                      </a:pPr>
                      <a:r>
                        <a:rPr lang="es-ES" sz="1400">
                          <a:effectLst/>
                        </a:rPr>
                        <a:t>$3,281.63</a:t>
                      </a:r>
                      <a:endParaRPr lang="es-SV" sz="140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tc>
                <a:extLst>
                  <a:ext uri="{0D108BD9-81ED-4DB2-BD59-A6C34878D82A}">
                    <a16:rowId xmlns:a16="http://schemas.microsoft.com/office/drawing/2014/main" val="3696620680"/>
                  </a:ext>
                </a:extLst>
              </a:tr>
              <a:tr h="155451">
                <a:tc>
                  <a:txBody>
                    <a:bodyPr/>
                    <a:lstStyle/>
                    <a:p>
                      <a:pPr algn="just">
                        <a:lnSpc>
                          <a:spcPct val="115000"/>
                        </a:lnSpc>
                        <a:spcAft>
                          <a:spcPts val="1000"/>
                        </a:spcAft>
                      </a:pPr>
                      <a:r>
                        <a:rPr lang="es-ES" sz="1300" dirty="0">
                          <a:effectLst/>
                        </a:rPr>
                        <a:t>75% FODES</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tc>
                <a:tc>
                  <a:txBody>
                    <a:bodyPr/>
                    <a:lstStyle/>
                    <a:p>
                      <a:pPr algn="ctr">
                        <a:lnSpc>
                          <a:spcPct val="115000"/>
                        </a:lnSpc>
                        <a:spcAft>
                          <a:spcPts val="1000"/>
                        </a:spcAft>
                      </a:pPr>
                      <a:r>
                        <a:rPr lang="es-ES" sz="1400" dirty="0">
                          <a:effectLst/>
                        </a:rPr>
                        <a:t>00620001043</a:t>
                      </a:r>
                      <a:endParaRPr lang="es-SV"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tc>
                <a:tc>
                  <a:txBody>
                    <a:bodyPr/>
                    <a:lstStyle/>
                    <a:p>
                      <a:pPr algn="ctr">
                        <a:lnSpc>
                          <a:spcPct val="115000"/>
                        </a:lnSpc>
                        <a:spcAft>
                          <a:spcPts val="1000"/>
                        </a:spcAft>
                      </a:pPr>
                      <a:r>
                        <a:rPr lang="es-ES" sz="1400">
                          <a:effectLst/>
                        </a:rPr>
                        <a:t>$54,893.65</a:t>
                      </a:r>
                      <a:endParaRPr lang="es-SV" sz="140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tc>
                <a:extLst>
                  <a:ext uri="{0D108BD9-81ED-4DB2-BD59-A6C34878D82A}">
                    <a16:rowId xmlns:a16="http://schemas.microsoft.com/office/drawing/2014/main" val="3778085213"/>
                  </a:ext>
                </a:extLst>
              </a:tr>
              <a:tr h="155451">
                <a:tc>
                  <a:txBody>
                    <a:bodyPr/>
                    <a:lstStyle/>
                    <a:p>
                      <a:pPr algn="just">
                        <a:lnSpc>
                          <a:spcPct val="115000"/>
                        </a:lnSpc>
                        <a:spcAft>
                          <a:spcPts val="1000"/>
                        </a:spcAft>
                      </a:pPr>
                      <a:r>
                        <a:rPr lang="es-ES" sz="1300" dirty="0">
                          <a:effectLst/>
                        </a:rPr>
                        <a:t>5% PREINVERSION</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tc>
                <a:tc>
                  <a:txBody>
                    <a:bodyPr/>
                    <a:lstStyle/>
                    <a:p>
                      <a:pPr algn="ctr">
                        <a:lnSpc>
                          <a:spcPct val="115000"/>
                        </a:lnSpc>
                        <a:spcAft>
                          <a:spcPts val="1000"/>
                        </a:spcAft>
                      </a:pPr>
                      <a:r>
                        <a:rPr lang="es-ES" sz="1400" dirty="0">
                          <a:effectLst/>
                        </a:rPr>
                        <a:t>00620001051</a:t>
                      </a:r>
                      <a:endParaRPr lang="es-SV"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tc>
                <a:tc>
                  <a:txBody>
                    <a:bodyPr/>
                    <a:lstStyle/>
                    <a:p>
                      <a:pPr algn="ctr">
                        <a:lnSpc>
                          <a:spcPct val="115000"/>
                        </a:lnSpc>
                        <a:spcAft>
                          <a:spcPts val="1000"/>
                        </a:spcAft>
                      </a:pPr>
                      <a:r>
                        <a:rPr lang="es-ES" sz="1400">
                          <a:effectLst/>
                        </a:rPr>
                        <a:t>$795.80</a:t>
                      </a:r>
                      <a:endParaRPr lang="es-SV" sz="140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tc>
                <a:extLst>
                  <a:ext uri="{0D108BD9-81ED-4DB2-BD59-A6C34878D82A}">
                    <a16:rowId xmlns:a16="http://schemas.microsoft.com/office/drawing/2014/main" val="3483777902"/>
                  </a:ext>
                </a:extLst>
              </a:tr>
              <a:tr h="155451">
                <a:tc>
                  <a:txBody>
                    <a:bodyPr/>
                    <a:lstStyle/>
                    <a:p>
                      <a:pPr algn="just">
                        <a:lnSpc>
                          <a:spcPct val="115000"/>
                        </a:lnSpc>
                        <a:spcAft>
                          <a:spcPts val="1000"/>
                        </a:spcAft>
                      </a:pPr>
                      <a:r>
                        <a:rPr lang="es-ES" sz="1300" dirty="0">
                          <a:effectLst/>
                        </a:rPr>
                        <a:t>MANTENIMIENTO DE MAQUINARIA</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tc>
                <a:tc>
                  <a:txBody>
                    <a:bodyPr/>
                    <a:lstStyle/>
                    <a:p>
                      <a:pPr algn="ctr">
                        <a:lnSpc>
                          <a:spcPct val="115000"/>
                        </a:lnSpc>
                        <a:spcAft>
                          <a:spcPts val="1000"/>
                        </a:spcAft>
                      </a:pPr>
                      <a:r>
                        <a:rPr lang="es-ES" sz="1400" dirty="0">
                          <a:effectLst/>
                        </a:rPr>
                        <a:t>00620001060</a:t>
                      </a:r>
                      <a:endParaRPr lang="es-SV"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tc>
                <a:tc>
                  <a:txBody>
                    <a:bodyPr/>
                    <a:lstStyle/>
                    <a:p>
                      <a:pPr algn="ctr">
                        <a:lnSpc>
                          <a:spcPct val="115000"/>
                        </a:lnSpc>
                        <a:spcAft>
                          <a:spcPts val="1000"/>
                        </a:spcAft>
                      </a:pPr>
                      <a:r>
                        <a:rPr lang="es-ES" sz="1400">
                          <a:effectLst/>
                        </a:rPr>
                        <a:t>$709.07</a:t>
                      </a:r>
                      <a:endParaRPr lang="es-SV" sz="140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tc>
                <a:extLst>
                  <a:ext uri="{0D108BD9-81ED-4DB2-BD59-A6C34878D82A}">
                    <a16:rowId xmlns:a16="http://schemas.microsoft.com/office/drawing/2014/main" val="2644489990"/>
                  </a:ext>
                </a:extLst>
              </a:tr>
              <a:tr h="382670">
                <a:tc>
                  <a:txBody>
                    <a:bodyPr/>
                    <a:lstStyle/>
                    <a:p>
                      <a:pPr algn="just">
                        <a:lnSpc>
                          <a:spcPct val="115000"/>
                        </a:lnSpc>
                        <a:spcAft>
                          <a:spcPts val="1000"/>
                        </a:spcAft>
                      </a:pPr>
                      <a:r>
                        <a:rPr lang="es-ES" sz="1300" dirty="0">
                          <a:effectLst/>
                        </a:rPr>
                        <a:t>RECOLECCIÓN TRANSPORTE Y DISPOSICIÓN FINAL DE LOS DESECHOS SÓLIDOS DEL MUNICIPIO DE CACAOPERA, MORAZÁN PARA EL PERIODO OCTUBRE 2018 A SEPTIEMBRE 2019</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tc>
                <a:tc>
                  <a:txBody>
                    <a:bodyPr/>
                    <a:lstStyle/>
                    <a:p>
                      <a:pPr algn="ctr">
                        <a:lnSpc>
                          <a:spcPct val="115000"/>
                        </a:lnSpc>
                        <a:spcAft>
                          <a:spcPts val="1000"/>
                        </a:spcAft>
                      </a:pPr>
                      <a:r>
                        <a:rPr lang="es-ES" sz="1400" dirty="0">
                          <a:effectLst/>
                        </a:rPr>
                        <a:t>00620001582</a:t>
                      </a:r>
                      <a:endParaRPr lang="es-SV"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tc>
                <a:tc>
                  <a:txBody>
                    <a:bodyPr/>
                    <a:lstStyle/>
                    <a:p>
                      <a:pPr algn="ctr">
                        <a:lnSpc>
                          <a:spcPct val="115000"/>
                        </a:lnSpc>
                        <a:spcAft>
                          <a:spcPts val="1000"/>
                        </a:spcAft>
                      </a:pPr>
                      <a:r>
                        <a:rPr lang="es-ES" sz="1400" dirty="0">
                          <a:effectLst/>
                        </a:rPr>
                        <a:t>$337.7</a:t>
                      </a:r>
                      <a:endParaRPr lang="es-SV"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tc>
                <a:extLst>
                  <a:ext uri="{0D108BD9-81ED-4DB2-BD59-A6C34878D82A}">
                    <a16:rowId xmlns:a16="http://schemas.microsoft.com/office/drawing/2014/main" val="3784964986"/>
                  </a:ext>
                </a:extLst>
              </a:tr>
              <a:tr h="293483">
                <a:tc>
                  <a:txBody>
                    <a:bodyPr/>
                    <a:lstStyle/>
                    <a:p>
                      <a:pPr algn="l">
                        <a:lnSpc>
                          <a:spcPct val="115000"/>
                        </a:lnSpc>
                        <a:spcAft>
                          <a:spcPts val="1000"/>
                        </a:spcAft>
                      </a:pPr>
                      <a:r>
                        <a:rPr lang="es-ES" sz="1300" dirty="0">
                          <a:effectLst/>
                        </a:rPr>
                        <a:t>MANTENIMIENTO DE ACTIVOS MUNICIPALES</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tc>
                <a:tc>
                  <a:txBody>
                    <a:bodyPr/>
                    <a:lstStyle/>
                    <a:p>
                      <a:pPr algn="ctr">
                        <a:lnSpc>
                          <a:spcPct val="115000"/>
                        </a:lnSpc>
                        <a:spcAft>
                          <a:spcPts val="1000"/>
                        </a:spcAft>
                      </a:pPr>
                      <a:r>
                        <a:rPr lang="es-ES" sz="1400" dirty="0">
                          <a:effectLst/>
                        </a:rPr>
                        <a:t>00620001205</a:t>
                      </a:r>
                      <a:endParaRPr lang="es-SV"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nchor="ctr"/>
                </a:tc>
                <a:tc>
                  <a:txBody>
                    <a:bodyPr/>
                    <a:lstStyle/>
                    <a:p>
                      <a:pPr algn="ctr">
                        <a:lnSpc>
                          <a:spcPct val="115000"/>
                        </a:lnSpc>
                        <a:spcAft>
                          <a:spcPts val="1000"/>
                        </a:spcAft>
                      </a:pPr>
                      <a:r>
                        <a:rPr lang="es-ES" sz="1400">
                          <a:effectLst/>
                        </a:rPr>
                        <a:t>$234.47</a:t>
                      </a:r>
                      <a:endParaRPr lang="es-SV" sz="140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nchor="ctr"/>
                </a:tc>
                <a:extLst>
                  <a:ext uri="{0D108BD9-81ED-4DB2-BD59-A6C34878D82A}">
                    <a16:rowId xmlns:a16="http://schemas.microsoft.com/office/drawing/2014/main" val="1354418722"/>
                  </a:ext>
                </a:extLst>
              </a:tr>
              <a:tr h="177857">
                <a:tc>
                  <a:txBody>
                    <a:bodyPr/>
                    <a:lstStyle/>
                    <a:p>
                      <a:pPr algn="l">
                        <a:lnSpc>
                          <a:spcPct val="115000"/>
                        </a:lnSpc>
                        <a:spcAft>
                          <a:spcPts val="1000"/>
                        </a:spcAft>
                      </a:pPr>
                      <a:r>
                        <a:rPr lang="es-ES" sz="1300" dirty="0">
                          <a:effectLst/>
                        </a:rPr>
                        <a:t>PROMOCION Y FORTALECIMIENTO DE LA IDENTIDAD EDUCACION ARTE Y CULTURA 2018</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tc>
                <a:tc>
                  <a:txBody>
                    <a:bodyPr/>
                    <a:lstStyle/>
                    <a:p>
                      <a:pPr algn="ctr">
                        <a:lnSpc>
                          <a:spcPct val="115000"/>
                        </a:lnSpc>
                        <a:spcAft>
                          <a:spcPts val="1000"/>
                        </a:spcAft>
                      </a:pPr>
                      <a:r>
                        <a:rPr lang="es-ES" sz="1400" dirty="0">
                          <a:effectLst/>
                        </a:rPr>
                        <a:t>00620001213</a:t>
                      </a:r>
                      <a:endParaRPr lang="es-SV"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nchor="ctr"/>
                </a:tc>
                <a:tc>
                  <a:txBody>
                    <a:bodyPr/>
                    <a:lstStyle/>
                    <a:p>
                      <a:pPr algn="ctr">
                        <a:lnSpc>
                          <a:spcPct val="115000"/>
                        </a:lnSpc>
                        <a:spcAft>
                          <a:spcPts val="1000"/>
                        </a:spcAft>
                      </a:pPr>
                      <a:r>
                        <a:rPr lang="es-ES" sz="1400">
                          <a:effectLst/>
                        </a:rPr>
                        <a:t>$2,121.06</a:t>
                      </a:r>
                      <a:endParaRPr lang="es-SV" sz="140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nchor="ctr"/>
                </a:tc>
                <a:extLst>
                  <a:ext uri="{0D108BD9-81ED-4DB2-BD59-A6C34878D82A}">
                    <a16:rowId xmlns:a16="http://schemas.microsoft.com/office/drawing/2014/main" val="2233937226"/>
                  </a:ext>
                </a:extLst>
              </a:tr>
              <a:tr h="155451">
                <a:tc>
                  <a:txBody>
                    <a:bodyPr/>
                    <a:lstStyle/>
                    <a:p>
                      <a:pPr algn="l">
                        <a:lnSpc>
                          <a:spcPct val="115000"/>
                        </a:lnSpc>
                        <a:spcAft>
                          <a:spcPts val="1000"/>
                        </a:spcAft>
                      </a:pPr>
                      <a:r>
                        <a:rPr lang="es-ES" sz="1300" dirty="0">
                          <a:effectLst/>
                        </a:rPr>
                        <a:t>PLAN OPERATIVO GENERAL DE LIMPIEZA</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tc>
                <a:tc>
                  <a:txBody>
                    <a:bodyPr/>
                    <a:lstStyle/>
                    <a:p>
                      <a:pPr algn="ctr">
                        <a:lnSpc>
                          <a:spcPct val="115000"/>
                        </a:lnSpc>
                        <a:spcAft>
                          <a:spcPts val="1000"/>
                        </a:spcAft>
                      </a:pPr>
                      <a:r>
                        <a:rPr lang="es-ES" sz="1400" dirty="0">
                          <a:effectLst/>
                        </a:rPr>
                        <a:t>00620001337</a:t>
                      </a:r>
                      <a:endParaRPr lang="es-SV"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nchor="ctr"/>
                </a:tc>
                <a:tc>
                  <a:txBody>
                    <a:bodyPr/>
                    <a:lstStyle/>
                    <a:p>
                      <a:pPr algn="ctr">
                        <a:lnSpc>
                          <a:spcPct val="115000"/>
                        </a:lnSpc>
                        <a:spcAft>
                          <a:spcPts val="1000"/>
                        </a:spcAft>
                      </a:pPr>
                      <a:r>
                        <a:rPr lang="es-ES" sz="1400">
                          <a:effectLst/>
                        </a:rPr>
                        <a:t>$127.16</a:t>
                      </a:r>
                      <a:endParaRPr lang="es-SV" sz="140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nchor="ctr"/>
                </a:tc>
                <a:extLst>
                  <a:ext uri="{0D108BD9-81ED-4DB2-BD59-A6C34878D82A}">
                    <a16:rowId xmlns:a16="http://schemas.microsoft.com/office/drawing/2014/main" val="4237969268"/>
                  </a:ext>
                </a:extLst>
              </a:tr>
              <a:tr h="215796">
                <a:tc>
                  <a:txBody>
                    <a:bodyPr/>
                    <a:lstStyle/>
                    <a:p>
                      <a:pPr algn="l">
                        <a:lnSpc>
                          <a:spcPct val="115000"/>
                        </a:lnSpc>
                        <a:spcAft>
                          <a:spcPts val="1000"/>
                        </a:spcAft>
                      </a:pPr>
                      <a:r>
                        <a:rPr lang="es-ES" sz="1300" dirty="0">
                          <a:effectLst/>
                        </a:rPr>
                        <a:t>UNIDAD DE TURISMO 2018</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tc>
                <a:tc>
                  <a:txBody>
                    <a:bodyPr/>
                    <a:lstStyle/>
                    <a:p>
                      <a:pPr algn="ctr">
                        <a:lnSpc>
                          <a:spcPct val="115000"/>
                        </a:lnSpc>
                        <a:spcAft>
                          <a:spcPts val="1000"/>
                        </a:spcAft>
                      </a:pPr>
                      <a:r>
                        <a:rPr lang="es-ES" sz="1400" dirty="0">
                          <a:effectLst/>
                        </a:rPr>
                        <a:t>00620001345</a:t>
                      </a:r>
                      <a:endParaRPr lang="es-SV"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nchor="ctr"/>
                </a:tc>
                <a:tc>
                  <a:txBody>
                    <a:bodyPr/>
                    <a:lstStyle/>
                    <a:p>
                      <a:pPr algn="ctr">
                        <a:lnSpc>
                          <a:spcPct val="115000"/>
                        </a:lnSpc>
                        <a:spcAft>
                          <a:spcPts val="1000"/>
                        </a:spcAft>
                      </a:pPr>
                      <a:r>
                        <a:rPr lang="es-ES" sz="1400">
                          <a:effectLst/>
                        </a:rPr>
                        <a:t>$373.34</a:t>
                      </a:r>
                      <a:endParaRPr lang="es-SV" sz="140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nchor="ctr"/>
                </a:tc>
                <a:extLst>
                  <a:ext uri="{0D108BD9-81ED-4DB2-BD59-A6C34878D82A}">
                    <a16:rowId xmlns:a16="http://schemas.microsoft.com/office/drawing/2014/main" val="3705437079"/>
                  </a:ext>
                </a:extLst>
              </a:tr>
              <a:tr h="155451">
                <a:tc>
                  <a:txBody>
                    <a:bodyPr/>
                    <a:lstStyle/>
                    <a:p>
                      <a:pPr algn="l">
                        <a:lnSpc>
                          <a:spcPct val="115000"/>
                        </a:lnSpc>
                        <a:spcAft>
                          <a:spcPts val="1000"/>
                        </a:spcAft>
                      </a:pPr>
                      <a:r>
                        <a:rPr lang="es-ES" sz="1300" dirty="0">
                          <a:effectLst/>
                        </a:rPr>
                        <a:t>APOYO AL DESARROLLO PRODUCTIVO</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tc>
                <a:tc>
                  <a:txBody>
                    <a:bodyPr/>
                    <a:lstStyle/>
                    <a:p>
                      <a:pPr algn="ctr">
                        <a:lnSpc>
                          <a:spcPct val="115000"/>
                        </a:lnSpc>
                        <a:spcAft>
                          <a:spcPts val="1000"/>
                        </a:spcAft>
                      </a:pPr>
                      <a:r>
                        <a:rPr lang="es-ES" sz="1400" dirty="0">
                          <a:effectLst/>
                        </a:rPr>
                        <a:t>00620001442</a:t>
                      </a:r>
                      <a:endParaRPr lang="es-SV"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nchor="ctr"/>
                </a:tc>
                <a:tc>
                  <a:txBody>
                    <a:bodyPr/>
                    <a:lstStyle/>
                    <a:p>
                      <a:pPr algn="ctr">
                        <a:lnSpc>
                          <a:spcPct val="115000"/>
                        </a:lnSpc>
                        <a:spcAft>
                          <a:spcPts val="1000"/>
                        </a:spcAft>
                      </a:pPr>
                      <a:r>
                        <a:rPr lang="es-ES" sz="1400">
                          <a:effectLst/>
                        </a:rPr>
                        <a:t>$2,100.50</a:t>
                      </a:r>
                      <a:endParaRPr lang="es-SV" sz="140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nchor="ctr"/>
                </a:tc>
                <a:extLst>
                  <a:ext uri="{0D108BD9-81ED-4DB2-BD59-A6C34878D82A}">
                    <a16:rowId xmlns:a16="http://schemas.microsoft.com/office/drawing/2014/main" val="3585632293"/>
                  </a:ext>
                </a:extLst>
              </a:tr>
              <a:tr h="281579">
                <a:tc>
                  <a:txBody>
                    <a:bodyPr/>
                    <a:lstStyle/>
                    <a:p>
                      <a:pPr algn="l">
                        <a:lnSpc>
                          <a:spcPct val="115000"/>
                        </a:lnSpc>
                        <a:spcAft>
                          <a:spcPts val="1000"/>
                        </a:spcAft>
                      </a:pPr>
                      <a:r>
                        <a:rPr lang="es-ES" sz="1300" dirty="0">
                          <a:effectLst/>
                        </a:rPr>
                        <a:t>MEJORAMIENTO DE ACCESO PRINCIPAL CASERIO LOS HERNANDEZ EL CAMPO CANTON OCOTILLO CACAOPERA</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tc>
                <a:tc>
                  <a:txBody>
                    <a:bodyPr/>
                    <a:lstStyle/>
                    <a:p>
                      <a:pPr algn="ctr">
                        <a:lnSpc>
                          <a:spcPct val="115000"/>
                        </a:lnSpc>
                        <a:spcAft>
                          <a:spcPts val="1000"/>
                        </a:spcAft>
                      </a:pPr>
                      <a:r>
                        <a:rPr lang="es-ES" sz="1400" dirty="0">
                          <a:effectLst/>
                        </a:rPr>
                        <a:t>00620001540</a:t>
                      </a:r>
                      <a:endParaRPr lang="es-SV"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nchor="ctr"/>
                </a:tc>
                <a:tc>
                  <a:txBody>
                    <a:bodyPr/>
                    <a:lstStyle/>
                    <a:p>
                      <a:pPr algn="ctr">
                        <a:lnSpc>
                          <a:spcPct val="115000"/>
                        </a:lnSpc>
                        <a:spcAft>
                          <a:spcPts val="1000"/>
                        </a:spcAft>
                      </a:pPr>
                      <a:r>
                        <a:rPr lang="es-ES" sz="1400">
                          <a:effectLst/>
                        </a:rPr>
                        <a:t>$3,195.53</a:t>
                      </a:r>
                      <a:endParaRPr lang="es-SV" sz="140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nchor="ctr"/>
                </a:tc>
                <a:extLst>
                  <a:ext uri="{0D108BD9-81ED-4DB2-BD59-A6C34878D82A}">
                    <a16:rowId xmlns:a16="http://schemas.microsoft.com/office/drawing/2014/main" val="3779540913"/>
                  </a:ext>
                </a:extLst>
              </a:tr>
              <a:tr h="216816">
                <a:tc>
                  <a:txBody>
                    <a:bodyPr/>
                    <a:lstStyle/>
                    <a:p>
                      <a:pPr algn="l">
                        <a:lnSpc>
                          <a:spcPct val="115000"/>
                        </a:lnSpc>
                        <a:spcAft>
                          <a:spcPts val="1000"/>
                        </a:spcAft>
                      </a:pPr>
                      <a:r>
                        <a:rPr lang="es-ES" sz="1300" dirty="0">
                          <a:effectLst/>
                        </a:rPr>
                        <a:t>MEJORAMIENTO DE CALLE CENTRO ESCOLAR LOS FUENTESCANTON SUNSULACA, CACAOPERA</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tc>
                <a:tc>
                  <a:txBody>
                    <a:bodyPr/>
                    <a:lstStyle/>
                    <a:p>
                      <a:pPr algn="ctr">
                        <a:lnSpc>
                          <a:spcPct val="115000"/>
                        </a:lnSpc>
                        <a:spcAft>
                          <a:spcPts val="1000"/>
                        </a:spcAft>
                      </a:pPr>
                      <a:r>
                        <a:rPr lang="es-ES" sz="1400" dirty="0">
                          <a:effectLst/>
                        </a:rPr>
                        <a:t>00620001574</a:t>
                      </a:r>
                      <a:endParaRPr lang="es-SV"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nchor="ctr"/>
                </a:tc>
                <a:tc>
                  <a:txBody>
                    <a:bodyPr/>
                    <a:lstStyle/>
                    <a:p>
                      <a:pPr algn="ctr">
                        <a:lnSpc>
                          <a:spcPct val="115000"/>
                        </a:lnSpc>
                        <a:spcAft>
                          <a:spcPts val="1000"/>
                        </a:spcAft>
                      </a:pPr>
                      <a:r>
                        <a:rPr lang="es-ES" sz="1400" dirty="0">
                          <a:effectLst/>
                        </a:rPr>
                        <a:t>$3,080.30</a:t>
                      </a:r>
                      <a:endParaRPr lang="es-SV"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nchor="ctr"/>
                </a:tc>
                <a:extLst>
                  <a:ext uri="{0D108BD9-81ED-4DB2-BD59-A6C34878D82A}">
                    <a16:rowId xmlns:a16="http://schemas.microsoft.com/office/drawing/2014/main" val="383958644"/>
                  </a:ext>
                </a:extLst>
              </a:tr>
              <a:tr h="155451">
                <a:tc>
                  <a:txBody>
                    <a:bodyPr/>
                    <a:lstStyle/>
                    <a:p>
                      <a:pPr algn="l">
                        <a:lnSpc>
                          <a:spcPct val="115000"/>
                        </a:lnSpc>
                        <a:spcAft>
                          <a:spcPts val="1000"/>
                        </a:spcAft>
                      </a:pPr>
                      <a:r>
                        <a:rPr lang="es-ES" sz="1300" dirty="0">
                          <a:effectLst/>
                        </a:rPr>
                        <a:t>MANTENIMIENTO DE RED VIAL</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tc>
                <a:tc>
                  <a:txBody>
                    <a:bodyPr/>
                    <a:lstStyle/>
                    <a:p>
                      <a:pPr algn="ctr">
                        <a:lnSpc>
                          <a:spcPct val="115000"/>
                        </a:lnSpc>
                        <a:spcAft>
                          <a:spcPts val="1000"/>
                        </a:spcAft>
                      </a:pPr>
                      <a:r>
                        <a:rPr lang="es-ES" sz="1400">
                          <a:effectLst/>
                        </a:rPr>
                        <a:t>00620001868</a:t>
                      </a:r>
                      <a:endParaRPr lang="es-SV" sz="140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nchor="ctr"/>
                </a:tc>
                <a:tc>
                  <a:txBody>
                    <a:bodyPr/>
                    <a:lstStyle/>
                    <a:p>
                      <a:pPr algn="ctr">
                        <a:lnSpc>
                          <a:spcPct val="115000"/>
                        </a:lnSpc>
                        <a:spcAft>
                          <a:spcPts val="1000"/>
                        </a:spcAft>
                      </a:pPr>
                      <a:r>
                        <a:rPr lang="es-ES" sz="1400" dirty="0">
                          <a:effectLst/>
                        </a:rPr>
                        <a:t>$379.39</a:t>
                      </a:r>
                      <a:endParaRPr lang="es-SV"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nchor="ctr"/>
                </a:tc>
                <a:extLst>
                  <a:ext uri="{0D108BD9-81ED-4DB2-BD59-A6C34878D82A}">
                    <a16:rowId xmlns:a16="http://schemas.microsoft.com/office/drawing/2014/main" val="437872346"/>
                  </a:ext>
                </a:extLst>
              </a:tr>
              <a:tr h="320557">
                <a:tc>
                  <a:txBody>
                    <a:bodyPr/>
                    <a:lstStyle/>
                    <a:p>
                      <a:pPr algn="l">
                        <a:lnSpc>
                          <a:spcPct val="115000"/>
                        </a:lnSpc>
                        <a:spcAft>
                          <a:spcPts val="1000"/>
                        </a:spcAft>
                      </a:pPr>
                      <a:r>
                        <a:rPr lang="es-ES" sz="1300" dirty="0">
                          <a:effectLst/>
                        </a:rPr>
                        <a:t>IMPLEMENTACION DE ESCUELA DE MANEJO MUNICIPAL</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tc>
                <a:tc>
                  <a:txBody>
                    <a:bodyPr/>
                    <a:lstStyle/>
                    <a:p>
                      <a:pPr algn="ctr">
                        <a:lnSpc>
                          <a:spcPct val="115000"/>
                        </a:lnSpc>
                        <a:spcAft>
                          <a:spcPts val="1000"/>
                        </a:spcAft>
                      </a:pPr>
                      <a:r>
                        <a:rPr lang="es-ES" sz="1400">
                          <a:effectLst/>
                        </a:rPr>
                        <a:t>00620001965</a:t>
                      </a:r>
                      <a:endParaRPr lang="es-SV" sz="140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nchor="ctr"/>
                </a:tc>
                <a:tc>
                  <a:txBody>
                    <a:bodyPr/>
                    <a:lstStyle/>
                    <a:p>
                      <a:pPr algn="ctr">
                        <a:lnSpc>
                          <a:spcPct val="115000"/>
                        </a:lnSpc>
                        <a:spcAft>
                          <a:spcPts val="1000"/>
                        </a:spcAft>
                      </a:pPr>
                      <a:r>
                        <a:rPr lang="es-ES" sz="1400" dirty="0">
                          <a:effectLst/>
                        </a:rPr>
                        <a:t>$1,617.46</a:t>
                      </a:r>
                      <a:endParaRPr lang="es-SV"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294" marR="43294" marT="0" marB="0" anchor="ctr"/>
                </a:tc>
                <a:extLst>
                  <a:ext uri="{0D108BD9-81ED-4DB2-BD59-A6C34878D82A}">
                    <a16:rowId xmlns:a16="http://schemas.microsoft.com/office/drawing/2014/main" val="2103993277"/>
                  </a:ext>
                </a:extLst>
              </a:tr>
            </a:tbl>
          </a:graphicData>
        </a:graphic>
      </p:graphicFrame>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5630" y="-1"/>
            <a:ext cx="1436370" cy="1066801"/>
          </a:xfrm>
          <a:prstGeom prst="rect">
            <a:avLst/>
          </a:prstGeom>
          <a:noFill/>
          <a:ln>
            <a:noFill/>
          </a:ln>
        </p:spPr>
      </p:pic>
      <p:pic>
        <p:nvPicPr>
          <p:cNvPr id="7" name="Imagen 2" descr="escudo">
            <a:extLst>
              <a:ext uri="{FF2B5EF4-FFF2-40B4-BE49-F238E27FC236}">
                <a16:creationId xmlns:a16="http://schemas.microsoft.com/office/drawing/2014/main" id="{C0A35F22-CC90-4A95-AE92-6E8715BA50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3408783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1436369" y="160256"/>
            <a:ext cx="8763433" cy="1066801"/>
          </a:xfrm>
        </p:spPr>
        <p:txBody>
          <a:bodyPr>
            <a:normAutofit fontScale="90000"/>
          </a:bodyPr>
          <a:lstStyle/>
          <a:p>
            <a:pPr algn="ctr"/>
            <a:r>
              <a:rPr lang="es-ES" b="1" dirty="0"/>
              <a:t>Estado de las cuentas bancarias al                                 31 de diciembre de 2018</a:t>
            </a:r>
            <a:endParaRPr lang="es-SV" dirty="0"/>
          </a:p>
        </p:txBody>
      </p:sp>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5630" y="0"/>
            <a:ext cx="1436370" cy="1066801"/>
          </a:xfrm>
          <a:prstGeom prst="rect">
            <a:avLst/>
          </a:prstGeom>
          <a:noFill/>
          <a:ln>
            <a:noFill/>
          </a:ln>
        </p:spPr>
      </p:pic>
      <p:graphicFrame>
        <p:nvGraphicFramePr>
          <p:cNvPr id="13" name="Marcador de contenido 12">
            <a:extLst>
              <a:ext uri="{FF2B5EF4-FFF2-40B4-BE49-F238E27FC236}">
                <a16:creationId xmlns:a16="http://schemas.microsoft.com/office/drawing/2014/main" id="{0E386AD8-81E4-403F-8646-5CC81C596CDD}"/>
              </a:ext>
            </a:extLst>
          </p:cNvPr>
          <p:cNvGraphicFramePr>
            <a:graphicFrameLocks noGrp="1"/>
          </p:cNvGraphicFramePr>
          <p:nvPr>
            <p:ph idx="1"/>
            <p:extLst>
              <p:ext uri="{D42A27DB-BD31-4B8C-83A1-F6EECF244321}">
                <p14:modId xmlns:p14="http://schemas.microsoft.com/office/powerpoint/2010/main" val="2603466030"/>
              </p:ext>
            </p:extLst>
          </p:nvPr>
        </p:nvGraphicFramePr>
        <p:xfrm>
          <a:off x="282804" y="1168795"/>
          <a:ext cx="11265032" cy="5043277"/>
        </p:xfrm>
        <a:graphic>
          <a:graphicData uri="http://schemas.openxmlformats.org/drawingml/2006/table">
            <a:tbl>
              <a:tblPr firstRow="1" firstCol="1" bandRow="1">
                <a:tableStyleId>{5C22544A-7EE6-4342-B048-85BDC9FD1C3A}</a:tableStyleId>
              </a:tblPr>
              <a:tblGrid>
                <a:gridCol w="5938887">
                  <a:extLst>
                    <a:ext uri="{9D8B030D-6E8A-4147-A177-3AD203B41FA5}">
                      <a16:colId xmlns:a16="http://schemas.microsoft.com/office/drawing/2014/main" val="2649675929"/>
                    </a:ext>
                  </a:extLst>
                </a:gridCol>
                <a:gridCol w="2828041">
                  <a:extLst>
                    <a:ext uri="{9D8B030D-6E8A-4147-A177-3AD203B41FA5}">
                      <a16:colId xmlns:a16="http://schemas.microsoft.com/office/drawing/2014/main" val="2470055387"/>
                    </a:ext>
                  </a:extLst>
                </a:gridCol>
                <a:gridCol w="2498104">
                  <a:extLst>
                    <a:ext uri="{9D8B030D-6E8A-4147-A177-3AD203B41FA5}">
                      <a16:colId xmlns:a16="http://schemas.microsoft.com/office/drawing/2014/main" val="3462310489"/>
                    </a:ext>
                  </a:extLst>
                </a:gridCol>
              </a:tblGrid>
              <a:tr h="664681">
                <a:tc>
                  <a:txBody>
                    <a:bodyPr/>
                    <a:lstStyle/>
                    <a:p>
                      <a:pPr algn="ctr">
                        <a:lnSpc>
                          <a:spcPct val="115000"/>
                        </a:lnSpc>
                        <a:spcAft>
                          <a:spcPts val="1000"/>
                        </a:spcAft>
                      </a:pPr>
                      <a:r>
                        <a:rPr lang="es-MX" sz="1600" dirty="0">
                          <a:effectLst/>
                        </a:rPr>
                        <a:t>NOMBRE DE LAS CUENTAS</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7077" marR="37077" marT="0" marB="0" anchor="ctr"/>
                </a:tc>
                <a:tc>
                  <a:txBody>
                    <a:bodyPr/>
                    <a:lstStyle/>
                    <a:p>
                      <a:pPr algn="ctr">
                        <a:lnSpc>
                          <a:spcPct val="115000"/>
                        </a:lnSpc>
                        <a:spcAft>
                          <a:spcPts val="1000"/>
                        </a:spcAft>
                      </a:pPr>
                      <a:r>
                        <a:rPr lang="es-MX" sz="1600">
                          <a:effectLst/>
                        </a:rPr>
                        <a:t>NUMERO DE LA CUENTA CORRIENTE O AHORRO</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37077" marR="37077" marT="0" marB="0" anchor="ctr"/>
                </a:tc>
                <a:tc>
                  <a:txBody>
                    <a:bodyPr/>
                    <a:lstStyle/>
                    <a:p>
                      <a:pPr algn="ctr">
                        <a:lnSpc>
                          <a:spcPct val="115000"/>
                        </a:lnSpc>
                        <a:spcAft>
                          <a:spcPts val="1000"/>
                        </a:spcAft>
                      </a:pPr>
                      <a:r>
                        <a:rPr lang="es-MX" sz="1600">
                          <a:effectLst/>
                        </a:rPr>
                        <a:t>SALDO DE LAS CUENTAS AL 31 DICIEMBRE 2018</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37077" marR="37077" marT="0" marB="0" anchor="ctr"/>
                </a:tc>
                <a:extLst>
                  <a:ext uri="{0D108BD9-81ED-4DB2-BD59-A6C34878D82A}">
                    <a16:rowId xmlns:a16="http://schemas.microsoft.com/office/drawing/2014/main" val="2616503924"/>
                  </a:ext>
                </a:extLst>
              </a:tr>
              <a:tr h="422925">
                <a:tc>
                  <a:txBody>
                    <a:bodyPr/>
                    <a:lstStyle/>
                    <a:p>
                      <a:pPr algn="l">
                        <a:lnSpc>
                          <a:spcPct val="115000"/>
                        </a:lnSpc>
                        <a:spcAft>
                          <a:spcPts val="1000"/>
                        </a:spcAft>
                      </a:pPr>
                      <a:r>
                        <a:rPr lang="es-ES" sz="1600" dirty="0">
                          <a:effectLst/>
                        </a:rPr>
                        <a:t>MEJORAMIENTO DE CANCHA MUNICIPAL CASERIO SAN JOSE CENTRO, CALAVERA, CACAOPERA</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7077" marR="37077" marT="0" marB="0"/>
                </a:tc>
                <a:tc>
                  <a:txBody>
                    <a:bodyPr/>
                    <a:lstStyle/>
                    <a:p>
                      <a:pPr algn="ctr">
                        <a:lnSpc>
                          <a:spcPct val="115000"/>
                        </a:lnSpc>
                        <a:spcAft>
                          <a:spcPts val="1000"/>
                        </a:spcAft>
                      </a:pPr>
                      <a:r>
                        <a:rPr lang="es-ES" sz="1600" dirty="0">
                          <a:effectLst/>
                        </a:rPr>
                        <a:t>00620001876</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7077" marR="37077" marT="0" marB="0" anchor="ctr"/>
                </a:tc>
                <a:tc>
                  <a:txBody>
                    <a:bodyPr/>
                    <a:lstStyle/>
                    <a:p>
                      <a:pPr algn="ctr">
                        <a:lnSpc>
                          <a:spcPct val="115000"/>
                        </a:lnSpc>
                        <a:spcAft>
                          <a:spcPts val="1000"/>
                        </a:spcAft>
                      </a:pPr>
                      <a:r>
                        <a:rPr lang="es-ES" sz="1600" dirty="0">
                          <a:effectLst/>
                        </a:rPr>
                        <a:t>$14,997.46</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7077" marR="37077" marT="0" marB="0" anchor="ctr"/>
                </a:tc>
                <a:extLst>
                  <a:ext uri="{0D108BD9-81ED-4DB2-BD59-A6C34878D82A}">
                    <a16:rowId xmlns:a16="http://schemas.microsoft.com/office/drawing/2014/main" val="541594717"/>
                  </a:ext>
                </a:extLst>
              </a:tr>
              <a:tr h="271416">
                <a:tc gridSpan="3">
                  <a:txBody>
                    <a:bodyPr/>
                    <a:lstStyle/>
                    <a:p>
                      <a:pPr algn="ctr">
                        <a:lnSpc>
                          <a:spcPct val="115000"/>
                        </a:lnSpc>
                        <a:spcAft>
                          <a:spcPts val="1000"/>
                        </a:spcAft>
                      </a:pPr>
                      <a:r>
                        <a:rPr lang="es-ES" sz="1600" dirty="0">
                          <a:effectLst/>
                        </a:rPr>
                        <a:t>CUENTAS FISDL</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7077" marR="37077" marT="0" marB="0" anchor="ctr"/>
                </a:tc>
                <a:tc hMerge="1">
                  <a:txBody>
                    <a:bodyPr/>
                    <a:lstStyle/>
                    <a:p>
                      <a:endParaRPr lang="es-SV"/>
                    </a:p>
                  </a:txBody>
                  <a:tcPr/>
                </a:tc>
                <a:tc hMerge="1">
                  <a:txBody>
                    <a:bodyPr/>
                    <a:lstStyle/>
                    <a:p>
                      <a:pPr algn="ctr">
                        <a:lnSpc>
                          <a:spcPct val="115000"/>
                        </a:lnSpc>
                        <a:spcAft>
                          <a:spcPts val="1000"/>
                        </a:spcAft>
                      </a:pPr>
                      <a:endParaRPr lang="es-SV" sz="600">
                        <a:effectLst/>
                        <a:latin typeface="Calibri" panose="020F0502020204030204" pitchFamily="34" charset="0"/>
                        <a:ea typeface="Calibri" panose="020F0502020204030204" pitchFamily="34" charset="0"/>
                        <a:cs typeface="Times New Roman" panose="02020603050405020304" pitchFamily="18" charset="0"/>
                      </a:endParaRPr>
                    </a:p>
                  </a:txBody>
                  <a:tcPr marL="37077" marR="37077" marT="0" marB="0" anchor="ctr"/>
                </a:tc>
                <a:extLst>
                  <a:ext uri="{0D108BD9-81ED-4DB2-BD59-A6C34878D82A}">
                    <a16:rowId xmlns:a16="http://schemas.microsoft.com/office/drawing/2014/main" val="1643151908"/>
                  </a:ext>
                </a:extLst>
              </a:tr>
              <a:tr h="427518">
                <a:tc>
                  <a:txBody>
                    <a:bodyPr/>
                    <a:lstStyle/>
                    <a:p>
                      <a:pPr algn="l">
                        <a:lnSpc>
                          <a:spcPct val="115000"/>
                        </a:lnSpc>
                        <a:spcAft>
                          <a:spcPts val="1000"/>
                        </a:spcAft>
                      </a:pPr>
                      <a:r>
                        <a:rPr lang="es-ES" sz="1600" dirty="0">
                          <a:effectLst/>
                        </a:rPr>
                        <a:t>CACAOPERA/85J FONDO GENERAL DE INCLUSIÓN PRODUCTIVA -2018 SUB COMPONENTE DE INCLUSIÓN PRODUCTIVA</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7077" marR="37077" marT="0" marB="0"/>
                </a:tc>
                <a:tc>
                  <a:txBody>
                    <a:bodyPr/>
                    <a:lstStyle/>
                    <a:p>
                      <a:pPr algn="ctr">
                        <a:lnSpc>
                          <a:spcPct val="115000"/>
                        </a:lnSpc>
                        <a:spcAft>
                          <a:spcPts val="1000"/>
                        </a:spcAft>
                      </a:pPr>
                      <a:r>
                        <a:rPr lang="es-ES" sz="1600">
                          <a:effectLst/>
                        </a:rPr>
                        <a:t>01620005807</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37077" marR="37077" marT="0" marB="0" anchor="ctr"/>
                </a:tc>
                <a:tc>
                  <a:txBody>
                    <a:bodyPr/>
                    <a:lstStyle/>
                    <a:p>
                      <a:pPr algn="ctr">
                        <a:lnSpc>
                          <a:spcPct val="115000"/>
                        </a:lnSpc>
                        <a:spcAft>
                          <a:spcPts val="1000"/>
                        </a:spcAft>
                      </a:pPr>
                      <a:r>
                        <a:rPr lang="es-ES" sz="1600">
                          <a:effectLst/>
                        </a:rPr>
                        <a:t>$41,992.57</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37077" marR="37077" marT="0" marB="0" anchor="ctr"/>
                </a:tc>
                <a:extLst>
                  <a:ext uri="{0D108BD9-81ED-4DB2-BD59-A6C34878D82A}">
                    <a16:rowId xmlns:a16="http://schemas.microsoft.com/office/drawing/2014/main" val="1801484046"/>
                  </a:ext>
                </a:extLst>
              </a:tr>
              <a:tr h="427518">
                <a:tc>
                  <a:txBody>
                    <a:bodyPr/>
                    <a:lstStyle/>
                    <a:p>
                      <a:pPr algn="l">
                        <a:lnSpc>
                          <a:spcPct val="115000"/>
                        </a:lnSpc>
                        <a:spcAft>
                          <a:spcPts val="1000"/>
                        </a:spcAft>
                      </a:pPr>
                      <a:r>
                        <a:rPr lang="es-ES" sz="1600" dirty="0">
                          <a:effectLst/>
                        </a:rPr>
                        <a:t>CACAOPERA /85J FONDO GENERAL APOYO EN EDUCACIÓN Y SALUD 2018 MEJORAMIENTO DE VIDA FORTALECIMIENTO</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7077" marR="37077" marT="0" marB="0"/>
                </a:tc>
                <a:tc>
                  <a:txBody>
                    <a:bodyPr/>
                    <a:lstStyle/>
                    <a:p>
                      <a:pPr algn="ctr">
                        <a:lnSpc>
                          <a:spcPct val="115000"/>
                        </a:lnSpc>
                        <a:spcAft>
                          <a:spcPts val="1000"/>
                        </a:spcAft>
                      </a:pPr>
                      <a:r>
                        <a:rPr lang="es-ES" sz="1600" dirty="0">
                          <a:effectLst/>
                        </a:rPr>
                        <a:t>01620007753</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7077" marR="37077" marT="0" marB="0" anchor="ctr"/>
                </a:tc>
                <a:tc>
                  <a:txBody>
                    <a:bodyPr/>
                    <a:lstStyle/>
                    <a:p>
                      <a:pPr algn="ctr">
                        <a:lnSpc>
                          <a:spcPct val="115000"/>
                        </a:lnSpc>
                        <a:spcAft>
                          <a:spcPts val="1000"/>
                        </a:spcAft>
                      </a:pPr>
                      <a:r>
                        <a:rPr lang="es-ES" sz="1600">
                          <a:effectLst/>
                        </a:rPr>
                        <a:t>$1.00</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7077" marR="37077" marT="0" marB="0" anchor="ctr"/>
                </a:tc>
                <a:extLst>
                  <a:ext uri="{0D108BD9-81ED-4DB2-BD59-A6C34878D82A}">
                    <a16:rowId xmlns:a16="http://schemas.microsoft.com/office/drawing/2014/main" val="2370317010"/>
                  </a:ext>
                </a:extLst>
              </a:tr>
              <a:tr h="566983">
                <a:tc>
                  <a:txBody>
                    <a:bodyPr/>
                    <a:lstStyle/>
                    <a:p>
                      <a:pPr algn="l">
                        <a:lnSpc>
                          <a:spcPct val="115000"/>
                        </a:lnSpc>
                        <a:spcAft>
                          <a:spcPts val="1000"/>
                        </a:spcAft>
                      </a:pPr>
                      <a:r>
                        <a:rPr lang="es-ES" sz="1600">
                          <a:effectLst/>
                        </a:rPr>
                        <a:t>CACAOPERA /85J FONDO GENERAL DE INCLUSIÓN PRODUCTIVA -2018/ SUB COMPONENTE DE INCLUSIÓN PRODUCTIVA ASISTENCIA TÉCNICA</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37077" marR="37077" marT="0" marB="0"/>
                </a:tc>
                <a:tc>
                  <a:txBody>
                    <a:bodyPr/>
                    <a:lstStyle/>
                    <a:p>
                      <a:pPr algn="ctr">
                        <a:lnSpc>
                          <a:spcPct val="115000"/>
                        </a:lnSpc>
                        <a:spcAft>
                          <a:spcPts val="1000"/>
                        </a:spcAft>
                      </a:pPr>
                      <a:r>
                        <a:rPr lang="es-ES" sz="1600" dirty="0">
                          <a:effectLst/>
                        </a:rPr>
                        <a:t>00620001353</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7077" marR="37077" marT="0" marB="0" anchor="ctr"/>
                </a:tc>
                <a:tc>
                  <a:txBody>
                    <a:bodyPr/>
                    <a:lstStyle/>
                    <a:p>
                      <a:pPr algn="ctr">
                        <a:lnSpc>
                          <a:spcPct val="115000"/>
                        </a:lnSpc>
                        <a:spcAft>
                          <a:spcPts val="1000"/>
                        </a:spcAft>
                      </a:pPr>
                      <a:r>
                        <a:rPr lang="es-ES" sz="1600">
                          <a:effectLst/>
                        </a:rPr>
                        <a:t>$33.13</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37077" marR="37077" marT="0" marB="0" anchor="ctr"/>
                </a:tc>
                <a:extLst>
                  <a:ext uri="{0D108BD9-81ED-4DB2-BD59-A6C34878D82A}">
                    <a16:rowId xmlns:a16="http://schemas.microsoft.com/office/drawing/2014/main" val="1180794081"/>
                  </a:ext>
                </a:extLst>
              </a:tr>
              <a:tr h="566983">
                <a:tc>
                  <a:txBody>
                    <a:bodyPr/>
                    <a:lstStyle/>
                    <a:p>
                      <a:pPr algn="l">
                        <a:lnSpc>
                          <a:spcPct val="115000"/>
                        </a:lnSpc>
                        <a:spcAft>
                          <a:spcPts val="1000"/>
                        </a:spcAft>
                      </a:pPr>
                      <a:r>
                        <a:rPr lang="es-ES" sz="1600">
                          <a:effectLst/>
                        </a:rPr>
                        <a:t>CACAOPERA/85J FONDO GENERAL DE INCLUSIÓN PRODUCTIVA -2018 SUB COMPONENTE DE INCLUSIÓN PRODUCTIVA/ TRASFERENCIA EN ESPECIE</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37077" marR="37077" marT="0" marB="0"/>
                </a:tc>
                <a:tc>
                  <a:txBody>
                    <a:bodyPr/>
                    <a:lstStyle/>
                    <a:p>
                      <a:pPr algn="ctr">
                        <a:lnSpc>
                          <a:spcPct val="115000"/>
                        </a:lnSpc>
                        <a:spcAft>
                          <a:spcPts val="1000"/>
                        </a:spcAft>
                      </a:pPr>
                      <a:r>
                        <a:rPr lang="es-ES" sz="1600" dirty="0">
                          <a:effectLst/>
                        </a:rPr>
                        <a:t>00620001361</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7077" marR="37077" marT="0" marB="0" anchor="ctr"/>
                </a:tc>
                <a:tc>
                  <a:txBody>
                    <a:bodyPr/>
                    <a:lstStyle/>
                    <a:p>
                      <a:pPr algn="ctr">
                        <a:lnSpc>
                          <a:spcPct val="115000"/>
                        </a:lnSpc>
                        <a:spcAft>
                          <a:spcPts val="1000"/>
                        </a:spcAft>
                      </a:pPr>
                      <a:r>
                        <a:rPr lang="es-ES" sz="1600" dirty="0">
                          <a:effectLst/>
                        </a:rPr>
                        <a:t>$0.01</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7077" marR="37077" marT="0" marB="0" anchor="ctr"/>
                </a:tc>
                <a:extLst>
                  <a:ext uri="{0D108BD9-81ED-4DB2-BD59-A6C34878D82A}">
                    <a16:rowId xmlns:a16="http://schemas.microsoft.com/office/drawing/2014/main" val="2566161296"/>
                  </a:ext>
                </a:extLst>
              </a:tr>
              <a:tr h="572862">
                <a:tc>
                  <a:txBody>
                    <a:bodyPr/>
                    <a:lstStyle/>
                    <a:p>
                      <a:pPr algn="l">
                        <a:lnSpc>
                          <a:spcPct val="115000"/>
                        </a:lnSpc>
                        <a:spcAft>
                          <a:spcPts val="1000"/>
                        </a:spcAft>
                      </a:pPr>
                      <a:r>
                        <a:rPr lang="es-ES" sz="1600">
                          <a:effectLst/>
                        </a:rPr>
                        <a:t>ALCALDÍA MUNICIPAL DE CACAOPERA DEPARTAMENTO DE MORAZÁN PROYECTO CACAOPERA/ 85J FONDO GENERAL APOYO EDUCACIÓN Y SALUD 2018</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37077" marR="37077" marT="0" marB="0"/>
                </a:tc>
                <a:tc>
                  <a:txBody>
                    <a:bodyPr/>
                    <a:lstStyle/>
                    <a:p>
                      <a:pPr algn="ctr">
                        <a:lnSpc>
                          <a:spcPct val="115000"/>
                        </a:lnSpc>
                        <a:spcAft>
                          <a:spcPts val="1000"/>
                        </a:spcAft>
                      </a:pPr>
                      <a:r>
                        <a:rPr lang="es-ES" sz="1600" dirty="0">
                          <a:effectLst/>
                        </a:rPr>
                        <a:t>00620001876</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7077" marR="37077" marT="0" marB="0"/>
                </a:tc>
                <a:tc>
                  <a:txBody>
                    <a:bodyPr/>
                    <a:lstStyle/>
                    <a:p>
                      <a:pPr algn="ctr">
                        <a:lnSpc>
                          <a:spcPct val="115000"/>
                        </a:lnSpc>
                        <a:spcAft>
                          <a:spcPts val="1000"/>
                        </a:spcAft>
                      </a:pPr>
                      <a:r>
                        <a:rPr lang="es-ES" sz="1600" dirty="0">
                          <a:effectLst/>
                        </a:rPr>
                        <a:t>$0.00</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7077" marR="37077" marT="0" marB="0"/>
                </a:tc>
                <a:extLst>
                  <a:ext uri="{0D108BD9-81ED-4DB2-BD59-A6C34878D82A}">
                    <a16:rowId xmlns:a16="http://schemas.microsoft.com/office/drawing/2014/main" val="3607822235"/>
                  </a:ext>
                </a:extLst>
              </a:tr>
            </a:tbl>
          </a:graphicData>
        </a:graphic>
      </p:graphicFrame>
      <p:pic>
        <p:nvPicPr>
          <p:cNvPr id="14" name="Imagen 2" descr="escudo">
            <a:extLst>
              <a:ext uri="{FF2B5EF4-FFF2-40B4-BE49-F238E27FC236}">
                <a16:creationId xmlns:a16="http://schemas.microsoft.com/office/drawing/2014/main" id="{3E0BF2B9-0270-48AD-A5AA-03545594616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0255923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E8F50DC-5E72-425A-8138-99FBC1725344}"/>
              </a:ext>
            </a:extLst>
          </p:cNvPr>
          <p:cNvSpPr>
            <a:spLocks noGrp="1"/>
          </p:cNvSpPr>
          <p:nvPr>
            <p:ph idx="1"/>
          </p:nvPr>
        </p:nvSpPr>
        <p:spPr>
          <a:xfrm>
            <a:off x="685801" y="419099"/>
            <a:ext cx="10953749" cy="6257926"/>
          </a:xfrm>
        </p:spPr>
        <p:txBody>
          <a:bodyPr>
            <a:normAutofit/>
          </a:bodyPr>
          <a:lstStyle/>
          <a:p>
            <a:pPr marL="0" indent="0" algn="just">
              <a:buNone/>
            </a:pPr>
            <a:r>
              <a:rPr lang="es-ES" sz="3000" dirty="0"/>
              <a:t>            Concejo Municipal pone a disposición el presente </a:t>
            </a:r>
            <a:r>
              <a:rPr lang="es-ES" sz="3000" b="1" dirty="0"/>
              <a:t>Informe de Rendición de Cuentas del periodo fiscal  comprendido del uno de mayo al treinta y uno de diciembre de dos mil dieciocho </a:t>
            </a:r>
            <a:r>
              <a:rPr lang="es-ES" sz="3000" dirty="0"/>
              <a:t>el cual ha sido elaborado a partir de la información oficiosa proporcionada por  las diferentes áreas administrativa y técnicas de la Municipalidad de Cacaopera, Departamento de Morazán, en donde se demuestra la voluntad política de este Gobierno Local de transparentar y de informar a la ciudadanía sobre la gestión Pública de esta municipalidad; en cumplimento de los derechos ciudadanos suscritos en la Constitución de la Republica, Código Municipal y Ley de Acceso a la Información Pública.</a:t>
            </a:r>
            <a:endParaRPr lang="es-SV" sz="3000" dirty="0"/>
          </a:p>
        </p:txBody>
      </p:sp>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5630" y="0"/>
            <a:ext cx="1436370" cy="1066801"/>
          </a:xfrm>
          <a:prstGeom prst="rect">
            <a:avLst/>
          </a:prstGeom>
          <a:noFill/>
          <a:ln>
            <a:noFill/>
          </a:ln>
        </p:spPr>
      </p:pic>
      <p:pic>
        <p:nvPicPr>
          <p:cNvPr id="5" name="Imagen 2" descr="escudo">
            <a:extLst>
              <a:ext uri="{FF2B5EF4-FFF2-40B4-BE49-F238E27FC236}">
                <a16:creationId xmlns:a16="http://schemas.microsoft.com/office/drawing/2014/main" id="{8DD6C300-E433-4F93-9704-23C8C71D6B5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9741710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1436370" y="122549"/>
            <a:ext cx="9380856" cy="1536570"/>
          </a:xfrm>
        </p:spPr>
        <p:txBody>
          <a:bodyPr>
            <a:normAutofit fontScale="90000"/>
          </a:bodyPr>
          <a:lstStyle/>
          <a:p>
            <a:pPr algn="ctr"/>
            <a:r>
              <a:rPr lang="es-ES" sz="4000" b="1" dirty="0"/>
              <a:t>Contribuciones efectuadas en 2018            fondos propios y 25% de FODES</a:t>
            </a:r>
            <a:br>
              <a:rPr lang="es-SV" b="1" dirty="0"/>
            </a:br>
            <a:endParaRPr lang="es-SV" dirty="0"/>
          </a:p>
        </p:txBody>
      </p:sp>
      <p:graphicFrame>
        <p:nvGraphicFramePr>
          <p:cNvPr id="5" name="Marcador de contenido 4">
            <a:extLst>
              <a:ext uri="{FF2B5EF4-FFF2-40B4-BE49-F238E27FC236}">
                <a16:creationId xmlns:a16="http://schemas.microsoft.com/office/drawing/2014/main" id="{E3902899-45B4-4163-A08D-142E1DF5B66C}"/>
              </a:ext>
            </a:extLst>
          </p:cNvPr>
          <p:cNvGraphicFramePr>
            <a:graphicFrameLocks noGrp="1"/>
          </p:cNvGraphicFramePr>
          <p:nvPr>
            <p:ph idx="1"/>
            <p:extLst>
              <p:ext uri="{D42A27DB-BD31-4B8C-83A1-F6EECF244321}">
                <p14:modId xmlns:p14="http://schemas.microsoft.com/office/powerpoint/2010/main" val="2205409145"/>
              </p:ext>
            </p:extLst>
          </p:nvPr>
        </p:nvGraphicFramePr>
        <p:xfrm>
          <a:off x="892732" y="1189350"/>
          <a:ext cx="10346211" cy="4972655"/>
        </p:xfrm>
        <a:graphic>
          <a:graphicData uri="http://schemas.openxmlformats.org/drawingml/2006/table">
            <a:tbl>
              <a:tblPr firstRow="1" firstCol="1" bandRow="1">
                <a:tableStyleId>{5C22544A-7EE6-4342-B048-85BDC9FD1C3A}</a:tableStyleId>
              </a:tblPr>
              <a:tblGrid>
                <a:gridCol w="533864">
                  <a:extLst>
                    <a:ext uri="{9D8B030D-6E8A-4147-A177-3AD203B41FA5}">
                      <a16:colId xmlns:a16="http://schemas.microsoft.com/office/drawing/2014/main" val="500358516"/>
                    </a:ext>
                  </a:extLst>
                </a:gridCol>
                <a:gridCol w="7246064">
                  <a:extLst>
                    <a:ext uri="{9D8B030D-6E8A-4147-A177-3AD203B41FA5}">
                      <a16:colId xmlns:a16="http://schemas.microsoft.com/office/drawing/2014/main" val="3819770146"/>
                    </a:ext>
                  </a:extLst>
                </a:gridCol>
                <a:gridCol w="2566283">
                  <a:extLst>
                    <a:ext uri="{9D8B030D-6E8A-4147-A177-3AD203B41FA5}">
                      <a16:colId xmlns:a16="http://schemas.microsoft.com/office/drawing/2014/main" val="2673410721"/>
                    </a:ext>
                  </a:extLst>
                </a:gridCol>
              </a:tblGrid>
              <a:tr h="1205058">
                <a:tc>
                  <a:txBody>
                    <a:bodyPr/>
                    <a:lstStyle/>
                    <a:p>
                      <a:pPr algn="ctr">
                        <a:lnSpc>
                          <a:spcPct val="115000"/>
                        </a:lnSpc>
                        <a:spcAft>
                          <a:spcPts val="0"/>
                        </a:spcAft>
                      </a:pPr>
                      <a:r>
                        <a:rPr lang="es-ES" sz="3600" dirty="0">
                          <a:effectLst/>
                        </a:rPr>
                        <a:t>N°</a:t>
                      </a:r>
                      <a:endParaRPr lang="es-SV"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ES" sz="3600" dirty="0">
                          <a:effectLst/>
                        </a:rPr>
                        <a:t>BENEFICIARIOS</a:t>
                      </a:r>
                      <a:endParaRPr lang="es-SV"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ES" sz="3600">
                          <a:effectLst/>
                        </a:rPr>
                        <a:t>MONTO</a:t>
                      </a:r>
                      <a:endParaRPr lang="es-SV" sz="3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2915465995"/>
                  </a:ext>
                </a:extLst>
              </a:tr>
              <a:tr h="1902655">
                <a:tc>
                  <a:txBody>
                    <a:bodyPr/>
                    <a:lstStyle/>
                    <a:p>
                      <a:pPr algn="ctr">
                        <a:lnSpc>
                          <a:spcPct val="115000"/>
                        </a:lnSpc>
                        <a:spcAft>
                          <a:spcPts val="0"/>
                        </a:spcAft>
                      </a:pPr>
                      <a:r>
                        <a:rPr lang="es-ES" sz="3600">
                          <a:effectLst/>
                        </a:rPr>
                        <a:t>1</a:t>
                      </a:r>
                      <a:endParaRPr lang="es-SV" sz="3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spcAft>
                          <a:spcPts val="0"/>
                        </a:spcAft>
                      </a:pPr>
                      <a:r>
                        <a:rPr lang="es-ES" sz="3600" dirty="0">
                          <a:effectLst/>
                        </a:rPr>
                        <a:t>Programa de Ataúdes (FONDOS PROPIOS)</a:t>
                      </a:r>
                      <a:endParaRPr lang="es-SV"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ES" sz="3600">
                          <a:effectLst/>
                        </a:rPr>
                        <a:t>$2,970</a:t>
                      </a:r>
                      <a:endParaRPr lang="es-SV" sz="3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838625801"/>
                  </a:ext>
                </a:extLst>
              </a:tr>
              <a:tr h="922574">
                <a:tc>
                  <a:txBody>
                    <a:bodyPr/>
                    <a:lstStyle/>
                    <a:p>
                      <a:pPr algn="ctr">
                        <a:lnSpc>
                          <a:spcPct val="115000"/>
                        </a:lnSpc>
                        <a:spcAft>
                          <a:spcPts val="0"/>
                        </a:spcAft>
                      </a:pPr>
                      <a:r>
                        <a:rPr lang="es-ES" sz="3600">
                          <a:effectLst/>
                        </a:rPr>
                        <a:t>2</a:t>
                      </a:r>
                      <a:endParaRPr lang="es-SV" sz="3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spcAft>
                          <a:spcPts val="1000"/>
                        </a:spcAft>
                      </a:pPr>
                      <a:r>
                        <a:rPr lang="es-ES" sz="3600">
                          <a:effectLst/>
                        </a:rPr>
                        <a:t>MICROREGION (25% FODES)</a:t>
                      </a:r>
                      <a:endParaRPr lang="es-SV" sz="3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ES" sz="3600" dirty="0">
                          <a:effectLst/>
                        </a:rPr>
                        <a:t>$5,400</a:t>
                      </a:r>
                      <a:endParaRPr lang="es-SV"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145015580"/>
                  </a:ext>
                </a:extLst>
              </a:tr>
              <a:tr h="922574">
                <a:tc gridSpan="2">
                  <a:txBody>
                    <a:bodyPr/>
                    <a:lstStyle/>
                    <a:p>
                      <a:pPr algn="ctr">
                        <a:lnSpc>
                          <a:spcPct val="115000"/>
                        </a:lnSpc>
                        <a:spcAft>
                          <a:spcPts val="1000"/>
                        </a:spcAft>
                      </a:pPr>
                      <a:r>
                        <a:rPr lang="es-ES" sz="3600">
                          <a:effectLst/>
                        </a:rPr>
                        <a:t>TOTAL</a:t>
                      </a:r>
                      <a:endParaRPr lang="es-SV" sz="3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es-SV"/>
                    </a:p>
                  </a:txBody>
                  <a:tcPr/>
                </a:tc>
                <a:tc>
                  <a:txBody>
                    <a:bodyPr/>
                    <a:lstStyle/>
                    <a:p>
                      <a:pPr algn="ctr">
                        <a:lnSpc>
                          <a:spcPct val="115000"/>
                        </a:lnSpc>
                        <a:spcAft>
                          <a:spcPts val="1000"/>
                        </a:spcAft>
                      </a:pPr>
                      <a:r>
                        <a:rPr lang="es-ES" sz="3600" dirty="0">
                          <a:effectLst/>
                        </a:rPr>
                        <a:t>$8,370.00</a:t>
                      </a:r>
                      <a:endParaRPr lang="es-SV"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505585936"/>
                  </a:ext>
                </a:extLst>
              </a:tr>
            </a:tbl>
          </a:graphicData>
        </a:graphic>
      </p:graphicFrame>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5630" y="0"/>
            <a:ext cx="1436370" cy="1066801"/>
          </a:xfrm>
          <a:prstGeom prst="rect">
            <a:avLst/>
          </a:prstGeom>
          <a:noFill/>
          <a:ln>
            <a:noFill/>
          </a:ln>
        </p:spPr>
      </p:pic>
      <p:pic>
        <p:nvPicPr>
          <p:cNvPr id="7" name="Imagen 2" descr="escudo">
            <a:extLst>
              <a:ext uri="{FF2B5EF4-FFF2-40B4-BE49-F238E27FC236}">
                <a16:creationId xmlns:a16="http://schemas.microsoft.com/office/drawing/2014/main" id="{EF32C127-F930-4414-B7A3-7C8CD29D7E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3660585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1734533" y="1066799"/>
            <a:ext cx="9785021" cy="3005579"/>
          </a:xfrm>
        </p:spPr>
        <p:txBody>
          <a:bodyPr>
            <a:normAutofit/>
          </a:bodyPr>
          <a:lstStyle/>
          <a:p>
            <a:r>
              <a:rPr lang="es-ES" sz="4000" b="1" dirty="0"/>
              <a:t>PLANILLA EMPLEADOS PERMANENTES</a:t>
            </a:r>
            <a:br>
              <a:rPr lang="es-SV" sz="4000" b="1" dirty="0"/>
            </a:br>
            <a:r>
              <a:rPr lang="es-ES" b="1" dirty="0"/>
              <a:t>PLANILLA EMPLEADOS DE DESECHOS SOLIDOS</a:t>
            </a:r>
            <a:br>
              <a:rPr lang="es-SV" dirty="0"/>
            </a:br>
            <a:endParaRPr lang="es-SV" dirty="0"/>
          </a:p>
        </p:txBody>
      </p:sp>
      <p:graphicFrame>
        <p:nvGraphicFramePr>
          <p:cNvPr id="5" name="Marcador de contenido 4">
            <a:extLst>
              <a:ext uri="{FF2B5EF4-FFF2-40B4-BE49-F238E27FC236}">
                <a16:creationId xmlns:a16="http://schemas.microsoft.com/office/drawing/2014/main" id="{B9E48BF7-3C4E-44BF-9F8C-B7B38FD524F4}"/>
              </a:ext>
            </a:extLst>
          </p:cNvPr>
          <p:cNvGraphicFramePr>
            <a:graphicFrameLocks noGrp="1"/>
          </p:cNvGraphicFramePr>
          <p:nvPr>
            <p:ph idx="1"/>
            <p:extLst>
              <p:ext uri="{D42A27DB-BD31-4B8C-83A1-F6EECF244321}">
                <p14:modId xmlns:p14="http://schemas.microsoft.com/office/powerpoint/2010/main" val="164159117"/>
              </p:ext>
            </p:extLst>
          </p:nvPr>
        </p:nvGraphicFramePr>
        <p:xfrm>
          <a:off x="433633" y="3055855"/>
          <a:ext cx="11085921" cy="1421877"/>
        </p:xfrm>
        <a:graphic>
          <a:graphicData uri="http://schemas.openxmlformats.org/drawingml/2006/table">
            <a:tbl>
              <a:tblPr firstRow="1" firstCol="1" bandRow="1">
                <a:tableStyleId>{5C22544A-7EE6-4342-B048-85BDC9FD1C3A}</a:tableStyleId>
              </a:tblPr>
              <a:tblGrid>
                <a:gridCol w="767146">
                  <a:extLst>
                    <a:ext uri="{9D8B030D-6E8A-4147-A177-3AD203B41FA5}">
                      <a16:colId xmlns:a16="http://schemas.microsoft.com/office/drawing/2014/main" val="3176084666"/>
                    </a:ext>
                  </a:extLst>
                </a:gridCol>
                <a:gridCol w="5312373">
                  <a:extLst>
                    <a:ext uri="{9D8B030D-6E8A-4147-A177-3AD203B41FA5}">
                      <a16:colId xmlns:a16="http://schemas.microsoft.com/office/drawing/2014/main" val="2533104833"/>
                    </a:ext>
                  </a:extLst>
                </a:gridCol>
                <a:gridCol w="2199030">
                  <a:extLst>
                    <a:ext uri="{9D8B030D-6E8A-4147-A177-3AD203B41FA5}">
                      <a16:colId xmlns:a16="http://schemas.microsoft.com/office/drawing/2014/main" val="3500422347"/>
                    </a:ext>
                  </a:extLst>
                </a:gridCol>
                <a:gridCol w="2807372">
                  <a:extLst>
                    <a:ext uri="{9D8B030D-6E8A-4147-A177-3AD203B41FA5}">
                      <a16:colId xmlns:a16="http://schemas.microsoft.com/office/drawing/2014/main" val="1463493447"/>
                    </a:ext>
                  </a:extLst>
                </a:gridCol>
              </a:tblGrid>
              <a:tr h="1421877">
                <a:tc>
                  <a:txBody>
                    <a:bodyPr/>
                    <a:lstStyle/>
                    <a:p>
                      <a:pPr algn="ctr">
                        <a:lnSpc>
                          <a:spcPct val="115000"/>
                        </a:lnSpc>
                        <a:spcAft>
                          <a:spcPts val="0"/>
                        </a:spcAft>
                      </a:pPr>
                      <a:r>
                        <a:rPr lang="es-ES" sz="3600" dirty="0">
                          <a:effectLst/>
                        </a:rPr>
                        <a:t>N°</a:t>
                      </a:r>
                      <a:endParaRPr lang="es-SV"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0"/>
                        </a:spcAft>
                      </a:pPr>
                      <a:r>
                        <a:rPr lang="es-ES" sz="3600" dirty="0">
                          <a:effectLst/>
                        </a:rPr>
                        <a:t>NOMBRE DEL EMPLEADO</a:t>
                      </a:r>
                      <a:endParaRPr lang="es-SV"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0"/>
                        </a:spcAft>
                      </a:pPr>
                      <a:r>
                        <a:rPr lang="es-ES" sz="3600" dirty="0">
                          <a:effectLst/>
                        </a:rPr>
                        <a:t>CARGO</a:t>
                      </a:r>
                      <a:endParaRPr lang="es-SV"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0"/>
                        </a:spcAft>
                      </a:pPr>
                      <a:r>
                        <a:rPr lang="es-ES" sz="3600" dirty="0">
                          <a:effectLst/>
                        </a:rPr>
                        <a:t>SALARIO</a:t>
                      </a:r>
                      <a:endParaRPr lang="es-SV"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val="3353901636"/>
                  </a:ext>
                </a:extLst>
              </a:tr>
            </a:tbl>
          </a:graphicData>
        </a:graphic>
      </p:graphicFrame>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5630" y="0"/>
            <a:ext cx="1436370" cy="1066801"/>
          </a:xfrm>
          <a:prstGeom prst="rect">
            <a:avLst/>
          </a:prstGeom>
          <a:noFill/>
          <a:ln>
            <a:noFill/>
          </a:ln>
        </p:spPr>
      </p:pic>
      <p:pic>
        <p:nvPicPr>
          <p:cNvPr id="7" name="Imagen 2" descr="escudo">
            <a:extLst>
              <a:ext uri="{FF2B5EF4-FFF2-40B4-BE49-F238E27FC236}">
                <a16:creationId xmlns:a16="http://schemas.microsoft.com/office/drawing/2014/main" id="{9DFEFA22-3D63-442D-8150-0D3E3EE732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5254236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1436370" y="237068"/>
            <a:ext cx="6604694" cy="1224087"/>
          </a:xfrm>
        </p:spPr>
        <p:txBody>
          <a:bodyPr>
            <a:normAutofit fontScale="90000"/>
          </a:bodyPr>
          <a:lstStyle/>
          <a:p>
            <a:r>
              <a:rPr lang="es-ES" sz="4400" b="1" dirty="0"/>
              <a:t>PLANILLA DE CONCEJALES</a:t>
            </a:r>
            <a:br>
              <a:rPr lang="es-SV" dirty="0"/>
            </a:br>
            <a:endParaRPr lang="es-SV" dirty="0"/>
          </a:p>
        </p:txBody>
      </p:sp>
      <p:graphicFrame>
        <p:nvGraphicFramePr>
          <p:cNvPr id="7" name="Marcador de contenido 6">
            <a:extLst>
              <a:ext uri="{FF2B5EF4-FFF2-40B4-BE49-F238E27FC236}">
                <a16:creationId xmlns:a16="http://schemas.microsoft.com/office/drawing/2014/main" id="{A91D19A0-1B87-4943-9071-C490630EDD84}"/>
              </a:ext>
            </a:extLst>
          </p:cNvPr>
          <p:cNvGraphicFramePr>
            <a:graphicFrameLocks noGrp="1"/>
          </p:cNvGraphicFramePr>
          <p:nvPr>
            <p:ph idx="1"/>
            <p:extLst>
              <p:ext uri="{D42A27DB-BD31-4B8C-83A1-F6EECF244321}">
                <p14:modId xmlns:p14="http://schemas.microsoft.com/office/powerpoint/2010/main" val="3471545996"/>
              </p:ext>
            </p:extLst>
          </p:nvPr>
        </p:nvGraphicFramePr>
        <p:xfrm>
          <a:off x="395926" y="1303869"/>
          <a:ext cx="11217896" cy="4659729"/>
        </p:xfrm>
        <a:graphic>
          <a:graphicData uri="http://schemas.openxmlformats.org/drawingml/2006/table">
            <a:tbl>
              <a:tblPr firstRow="1" firstCol="1" bandRow="1">
                <a:tableStyleId>{5C22544A-7EE6-4342-B048-85BDC9FD1C3A}</a:tableStyleId>
              </a:tblPr>
              <a:tblGrid>
                <a:gridCol w="649589">
                  <a:extLst>
                    <a:ext uri="{9D8B030D-6E8A-4147-A177-3AD203B41FA5}">
                      <a16:colId xmlns:a16="http://schemas.microsoft.com/office/drawing/2014/main" val="4093880500"/>
                    </a:ext>
                  </a:extLst>
                </a:gridCol>
                <a:gridCol w="4082666">
                  <a:extLst>
                    <a:ext uri="{9D8B030D-6E8A-4147-A177-3AD203B41FA5}">
                      <a16:colId xmlns:a16="http://schemas.microsoft.com/office/drawing/2014/main" val="3709303824"/>
                    </a:ext>
                  </a:extLst>
                </a:gridCol>
                <a:gridCol w="3844813">
                  <a:extLst>
                    <a:ext uri="{9D8B030D-6E8A-4147-A177-3AD203B41FA5}">
                      <a16:colId xmlns:a16="http://schemas.microsoft.com/office/drawing/2014/main" val="2727797209"/>
                    </a:ext>
                  </a:extLst>
                </a:gridCol>
                <a:gridCol w="2640828">
                  <a:extLst>
                    <a:ext uri="{9D8B030D-6E8A-4147-A177-3AD203B41FA5}">
                      <a16:colId xmlns:a16="http://schemas.microsoft.com/office/drawing/2014/main" val="3974926878"/>
                    </a:ext>
                  </a:extLst>
                </a:gridCol>
              </a:tblGrid>
              <a:tr h="659229">
                <a:tc>
                  <a:txBody>
                    <a:bodyPr/>
                    <a:lstStyle/>
                    <a:p>
                      <a:pPr algn="ctr">
                        <a:lnSpc>
                          <a:spcPct val="115000"/>
                        </a:lnSpc>
                        <a:spcAft>
                          <a:spcPts val="0"/>
                        </a:spcAft>
                      </a:pPr>
                      <a:r>
                        <a:rPr lang="es-ES" sz="2000" dirty="0">
                          <a:effectLst/>
                        </a:rPr>
                        <a:t>No.</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ES" sz="2000" dirty="0">
                          <a:effectLst/>
                        </a:rPr>
                        <a:t>NOMBRE COMPLETO</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ES" sz="2000">
                          <a:effectLst/>
                        </a:rPr>
                        <a:t>CARGO</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ES" sz="2000">
                          <a:effectLst/>
                        </a:rPr>
                        <a:t>SALARIO</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498872972"/>
                  </a:ext>
                </a:extLst>
              </a:tr>
              <a:tr h="302757">
                <a:tc>
                  <a:txBody>
                    <a:bodyPr/>
                    <a:lstStyle/>
                    <a:p>
                      <a:pPr algn="ctr">
                        <a:lnSpc>
                          <a:spcPct val="115000"/>
                        </a:lnSpc>
                        <a:spcAft>
                          <a:spcPts val="0"/>
                        </a:spcAft>
                      </a:pPr>
                      <a:r>
                        <a:rPr lang="es-ES" sz="2000">
                          <a:effectLst/>
                        </a:rPr>
                        <a:t>1</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es-ES" sz="2000" dirty="0">
                          <a:effectLst/>
                        </a:rPr>
                        <a:t>HENRY MISAEL FUENTES </a:t>
                      </a:r>
                      <a:r>
                        <a:rPr lang="es-ES" sz="2000" dirty="0" err="1">
                          <a:effectLst/>
                        </a:rPr>
                        <a:t>FUENTES</a:t>
                      </a:r>
                      <a:r>
                        <a:rPr lang="es-ES" sz="2000" dirty="0">
                          <a:effectLst/>
                        </a:rPr>
                        <a:t> </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ES" sz="2000">
                          <a:effectLst/>
                        </a:rPr>
                        <a:t>1º. REGIDOR</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ES" sz="2000">
                          <a:effectLst/>
                        </a:rPr>
                        <a:t>$450.00</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2511951893"/>
                  </a:ext>
                </a:extLst>
              </a:tr>
              <a:tr h="279122">
                <a:tc>
                  <a:txBody>
                    <a:bodyPr/>
                    <a:lstStyle/>
                    <a:p>
                      <a:pPr algn="ctr">
                        <a:lnSpc>
                          <a:spcPct val="115000"/>
                        </a:lnSpc>
                        <a:spcAft>
                          <a:spcPts val="0"/>
                        </a:spcAft>
                      </a:pPr>
                      <a:r>
                        <a:rPr lang="es-ES" sz="2000">
                          <a:effectLst/>
                        </a:rPr>
                        <a:t>2</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es-ES" sz="2000" dirty="0">
                          <a:effectLst/>
                        </a:rPr>
                        <a:t>SANTOS YOALMO FUENTES GONZÁLEZ </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ES" sz="2000">
                          <a:effectLst/>
                        </a:rPr>
                        <a:t>2º. REGIDOR</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ES" sz="2000">
                          <a:effectLst/>
                        </a:rPr>
                        <a:t>$450.00</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331037587"/>
                  </a:ext>
                </a:extLst>
              </a:tr>
              <a:tr h="425813">
                <a:tc>
                  <a:txBody>
                    <a:bodyPr/>
                    <a:lstStyle/>
                    <a:p>
                      <a:pPr algn="ctr">
                        <a:lnSpc>
                          <a:spcPct val="115000"/>
                        </a:lnSpc>
                        <a:spcAft>
                          <a:spcPts val="0"/>
                        </a:spcAft>
                      </a:pPr>
                      <a:r>
                        <a:rPr lang="es-ES" sz="2000">
                          <a:effectLst/>
                        </a:rPr>
                        <a:t>3</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es-ES" sz="2000" dirty="0">
                          <a:effectLst/>
                        </a:rPr>
                        <a:t>DAYSI DEL CARMEN GOMEZ DE MARTINEZ </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ES" sz="2000">
                          <a:effectLst/>
                        </a:rPr>
                        <a:t>3º. REGIDOR</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ES" sz="2000">
                          <a:effectLst/>
                        </a:rPr>
                        <a:t>$450.00</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3940336501"/>
                  </a:ext>
                </a:extLst>
              </a:tr>
              <a:tr h="279122">
                <a:tc>
                  <a:txBody>
                    <a:bodyPr/>
                    <a:lstStyle/>
                    <a:p>
                      <a:pPr algn="ctr">
                        <a:lnSpc>
                          <a:spcPct val="115000"/>
                        </a:lnSpc>
                        <a:spcAft>
                          <a:spcPts val="0"/>
                        </a:spcAft>
                      </a:pPr>
                      <a:r>
                        <a:rPr lang="es-ES" sz="2000">
                          <a:effectLst/>
                        </a:rPr>
                        <a:t>4</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es-ES" sz="2000" dirty="0">
                          <a:effectLst/>
                        </a:rPr>
                        <a:t>JOSÉ GABRIEL PÉREZ SÁNCHEZ </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ES" sz="2000">
                          <a:effectLst/>
                        </a:rPr>
                        <a:t>4º. REGIDOR</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ES" sz="2000">
                          <a:effectLst/>
                        </a:rPr>
                        <a:t>$450.00</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3028711208"/>
                  </a:ext>
                </a:extLst>
              </a:tr>
              <a:tr h="293967">
                <a:tc>
                  <a:txBody>
                    <a:bodyPr/>
                    <a:lstStyle/>
                    <a:p>
                      <a:pPr algn="ctr">
                        <a:lnSpc>
                          <a:spcPct val="115000"/>
                        </a:lnSpc>
                        <a:spcAft>
                          <a:spcPts val="0"/>
                        </a:spcAft>
                      </a:pPr>
                      <a:r>
                        <a:rPr lang="es-ES" sz="2000">
                          <a:effectLst/>
                        </a:rPr>
                        <a:t>5</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es-ES" sz="2000" dirty="0">
                          <a:effectLst/>
                        </a:rPr>
                        <a:t>SANTOS ESTHER PEREZ DE RAMIREZ </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ES" sz="2000">
                          <a:effectLst/>
                        </a:rPr>
                        <a:t>5º. REGIDOR</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ES" sz="2000">
                          <a:effectLst/>
                        </a:rPr>
                        <a:t>$450.00</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254821955"/>
                  </a:ext>
                </a:extLst>
              </a:tr>
              <a:tr h="279122">
                <a:tc>
                  <a:txBody>
                    <a:bodyPr/>
                    <a:lstStyle/>
                    <a:p>
                      <a:pPr algn="ctr">
                        <a:lnSpc>
                          <a:spcPct val="115000"/>
                        </a:lnSpc>
                        <a:spcAft>
                          <a:spcPts val="0"/>
                        </a:spcAft>
                      </a:pPr>
                      <a:r>
                        <a:rPr lang="es-ES" sz="2000">
                          <a:effectLst/>
                        </a:rPr>
                        <a:t>6</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es-ES" sz="2000" dirty="0">
                          <a:effectLst/>
                        </a:rPr>
                        <a:t>EVER HUMBERTO ARGUETA PEREZ </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ES" sz="2000" dirty="0">
                          <a:effectLst/>
                        </a:rPr>
                        <a:t>6º. REGIDOR</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ES" sz="2000">
                          <a:effectLst/>
                        </a:rPr>
                        <a:t>$450.00</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73945879"/>
                  </a:ext>
                </a:extLst>
              </a:tr>
              <a:tr h="279122">
                <a:tc>
                  <a:txBody>
                    <a:bodyPr/>
                    <a:lstStyle/>
                    <a:p>
                      <a:pPr algn="ctr">
                        <a:lnSpc>
                          <a:spcPct val="115000"/>
                        </a:lnSpc>
                        <a:spcAft>
                          <a:spcPts val="0"/>
                        </a:spcAft>
                      </a:pPr>
                      <a:r>
                        <a:rPr lang="es-ES" sz="2000">
                          <a:effectLst/>
                        </a:rPr>
                        <a:t>7</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es-ES" sz="2000" dirty="0">
                          <a:effectLst/>
                        </a:rPr>
                        <a:t>VALENTÍN GUEVARA  </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ES" sz="2000" dirty="0">
                          <a:effectLst/>
                        </a:rPr>
                        <a:t>1º. SUPLENTE</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ES" sz="2000">
                          <a:effectLst/>
                        </a:rPr>
                        <a:t>$450.00</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753562982"/>
                  </a:ext>
                </a:extLst>
              </a:tr>
              <a:tr h="279122">
                <a:tc>
                  <a:txBody>
                    <a:bodyPr/>
                    <a:lstStyle/>
                    <a:p>
                      <a:pPr algn="ctr">
                        <a:lnSpc>
                          <a:spcPct val="115000"/>
                        </a:lnSpc>
                        <a:spcAft>
                          <a:spcPts val="0"/>
                        </a:spcAft>
                      </a:pPr>
                      <a:r>
                        <a:rPr lang="es-ES" sz="2000">
                          <a:effectLst/>
                        </a:rPr>
                        <a:t>8</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es-ES" sz="2000">
                          <a:effectLst/>
                        </a:rPr>
                        <a:t>ADELA ARRIAZA DE AMAYA  </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ES" sz="2000" dirty="0">
                          <a:effectLst/>
                        </a:rPr>
                        <a:t>2º. SUPLENTE</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ES" sz="2000">
                          <a:effectLst/>
                        </a:rPr>
                        <a:t>$450.00</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944315942"/>
                  </a:ext>
                </a:extLst>
              </a:tr>
              <a:tr h="443392">
                <a:tc>
                  <a:txBody>
                    <a:bodyPr/>
                    <a:lstStyle/>
                    <a:p>
                      <a:pPr algn="ctr">
                        <a:lnSpc>
                          <a:spcPct val="115000"/>
                        </a:lnSpc>
                        <a:spcAft>
                          <a:spcPts val="0"/>
                        </a:spcAft>
                      </a:pPr>
                      <a:r>
                        <a:rPr lang="es-ES" sz="2000">
                          <a:effectLst/>
                        </a:rPr>
                        <a:t>9</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es-ES" sz="2000" dirty="0">
                          <a:effectLst/>
                        </a:rPr>
                        <a:t>MARÍA DORIS HERNANDEZ DE HERNANDEZ </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ES" sz="2000" dirty="0">
                          <a:effectLst/>
                        </a:rPr>
                        <a:t>3º. SUPLENTE</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ES" sz="2000" dirty="0">
                          <a:effectLst/>
                        </a:rPr>
                        <a:t>$450.00</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2160285865"/>
                  </a:ext>
                </a:extLst>
              </a:tr>
              <a:tr h="293967">
                <a:tc>
                  <a:txBody>
                    <a:bodyPr/>
                    <a:lstStyle/>
                    <a:p>
                      <a:pPr algn="ctr">
                        <a:lnSpc>
                          <a:spcPct val="115000"/>
                        </a:lnSpc>
                        <a:spcAft>
                          <a:spcPts val="0"/>
                        </a:spcAft>
                      </a:pPr>
                      <a:r>
                        <a:rPr lang="es-ES" sz="2000">
                          <a:effectLst/>
                        </a:rPr>
                        <a:t>10</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es-ES" sz="2000">
                          <a:effectLst/>
                        </a:rPr>
                        <a:t>JONATHAN ARISTI RÍOS ORTEZ  </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ES" sz="2000">
                          <a:effectLst/>
                        </a:rPr>
                        <a:t>4º. SUPLENTE</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ES" sz="2000" dirty="0">
                          <a:effectLst/>
                        </a:rPr>
                        <a:t>$450.00</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203742298"/>
                  </a:ext>
                </a:extLst>
              </a:tr>
            </a:tbl>
          </a:graphicData>
        </a:graphic>
      </p:graphicFrame>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5630" y="0"/>
            <a:ext cx="1436370" cy="1066801"/>
          </a:xfrm>
          <a:prstGeom prst="rect">
            <a:avLst/>
          </a:prstGeom>
          <a:noFill/>
          <a:ln>
            <a:noFill/>
          </a:ln>
        </p:spPr>
      </p:pic>
      <p:pic>
        <p:nvPicPr>
          <p:cNvPr id="8" name="Imagen 2" descr="escudo">
            <a:extLst>
              <a:ext uri="{FF2B5EF4-FFF2-40B4-BE49-F238E27FC236}">
                <a16:creationId xmlns:a16="http://schemas.microsoft.com/office/drawing/2014/main" id="{6814A45B-8A89-4B95-B9C4-85DD06353E9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766690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2601798" y="237068"/>
            <a:ext cx="6777872" cy="1186379"/>
          </a:xfrm>
        </p:spPr>
        <p:txBody>
          <a:bodyPr>
            <a:noAutofit/>
          </a:bodyPr>
          <a:lstStyle/>
          <a:p>
            <a:pPr algn="ctr"/>
            <a:r>
              <a:rPr lang="es-ES" sz="4000" b="1" dirty="0"/>
              <a:t>INFORMACIÓN ADMINISTRATIVA</a:t>
            </a:r>
            <a:br>
              <a:rPr lang="es-SV" sz="4000" b="1" dirty="0"/>
            </a:br>
            <a:endParaRPr lang="es-SV" sz="4000" dirty="0"/>
          </a:p>
        </p:txBody>
      </p:sp>
      <p:sp>
        <p:nvSpPr>
          <p:cNvPr id="3" name="Marcador de contenido 2">
            <a:extLst>
              <a:ext uri="{FF2B5EF4-FFF2-40B4-BE49-F238E27FC236}">
                <a16:creationId xmlns:a16="http://schemas.microsoft.com/office/drawing/2014/main" id="{8E8F50DC-5E72-425A-8138-99FBC1725344}"/>
              </a:ext>
            </a:extLst>
          </p:cNvPr>
          <p:cNvSpPr>
            <a:spLocks noGrp="1"/>
          </p:cNvSpPr>
          <p:nvPr>
            <p:ph idx="1"/>
          </p:nvPr>
        </p:nvSpPr>
        <p:spPr>
          <a:xfrm>
            <a:off x="518475" y="1066800"/>
            <a:ext cx="11057640" cy="5258585"/>
          </a:xfrm>
        </p:spPr>
        <p:txBody>
          <a:bodyPr/>
          <a:lstStyle/>
          <a:p>
            <a:pPr marL="0" indent="0" algn="just">
              <a:buNone/>
            </a:pPr>
            <a:r>
              <a:rPr lang="es-ES" sz="4800" dirty="0"/>
              <a:t>Este apartado contiene la información que las diferentes áreas administrativas de la Municipalidad Generaron en el año 2018, entre ellas UACI, Medio Ambiente, Unidad Municipal de la mujer, unidad de la Niñez y adolescencia, Unidad de Turismo UAIP.</a:t>
            </a:r>
            <a:endParaRPr lang="es-SV" sz="4800" dirty="0"/>
          </a:p>
          <a:p>
            <a:endParaRPr lang="es-SV" dirty="0"/>
          </a:p>
        </p:txBody>
      </p:sp>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44808" y="0"/>
            <a:ext cx="1436370" cy="1066801"/>
          </a:xfrm>
          <a:prstGeom prst="rect">
            <a:avLst/>
          </a:prstGeom>
          <a:noFill/>
          <a:ln>
            <a:noFill/>
          </a:ln>
        </p:spPr>
      </p:pic>
      <p:pic>
        <p:nvPicPr>
          <p:cNvPr id="7" name="Imagen 2" descr="escudo">
            <a:extLst>
              <a:ext uri="{FF2B5EF4-FFF2-40B4-BE49-F238E27FC236}">
                <a16:creationId xmlns:a16="http://schemas.microsoft.com/office/drawing/2014/main" id="{1AA178CD-430E-412B-9403-5F977508E2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2633027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1436370" y="103695"/>
            <a:ext cx="9380856" cy="820132"/>
          </a:xfrm>
        </p:spPr>
        <p:txBody>
          <a:bodyPr>
            <a:noAutofit/>
          </a:bodyPr>
          <a:lstStyle/>
          <a:p>
            <a:r>
              <a:rPr lang="es-ES" dirty="0"/>
              <a:t>PROYECTOS REALIZADOS DE INFRAESTRUCTURA</a:t>
            </a:r>
            <a:br>
              <a:rPr lang="es-SV" dirty="0"/>
            </a:br>
            <a:endParaRPr lang="es-SV" dirty="0"/>
          </a:p>
        </p:txBody>
      </p:sp>
      <p:graphicFrame>
        <p:nvGraphicFramePr>
          <p:cNvPr id="5" name="Marcador de contenido 4">
            <a:extLst>
              <a:ext uri="{FF2B5EF4-FFF2-40B4-BE49-F238E27FC236}">
                <a16:creationId xmlns:a16="http://schemas.microsoft.com/office/drawing/2014/main" id="{2B905C9A-0683-497F-9016-EDD335FA8645}"/>
              </a:ext>
            </a:extLst>
          </p:cNvPr>
          <p:cNvGraphicFramePr>
            <a:graphicFrameLocks noGrp="1"/>
          </p:cNvGraphicFramePr>
          <p:nvPr>
            <p:ph idx="1"/>
            <p:extLst>
              <p:ext uri="{D42A27DB-BD31-4B8C-83A1-F6EECF244321}">
                <p14:modId xmlns:p14="http://schemas.microsoft.com/office/powerpoint/2010/main" val="1020846249"/>
              </p:ext>
            </p:extLst>
          </p:nvPr>
        </p:nvGraphicFramePr>
        <p:xfrm>
          <a:off x="566001" y="1190921"/>
          <a:ext cx="11059998" cy="5277443"/>
        </p:xfrm>
        <a:graphic>
          <a:graphicData uri="http://schemas.openxmlformats.org/drawingml/2006/table">
            <a:tbl>
              <a:tblPr firstRow="1" firstCol="1" bandRow="1">
                <a:tableStyleId>{5C22544A-7EE6-4342-B048-85BDC9FD1C3A}</a:tableStyleId>
              </a:tblPr>
              <a:tblGrid>
                <a:gridCol w="426916">
                  <a:extLst>
                    <a:ext uri="{9D8B030D-6E8A-4147-A177-3AD203B41FA5}">
                      <a16:colId xmlns:a16="http://schemas.microsoft.com/office/drawing/2014/main" val="1746276830"/>
                    </a:ext>
                  </a:extLst>
                </a:gridCol>
                <a:gridCol w="5087599">
                  <a:extLst>
                    <a:ext uri="{9D8B030D-6E8A-4147-A177-3AD203B41FA5}">
                      <a16:colId xmlns:a16="http://schemas.microsoft.com/office/drawing/2014/main" val="4142729299"/>
                    </a:ext>
                  </a:extLst>
                </a:gridCol>
                <a:gridCol w="1386924">
                  <a:extLst>
                    <a:ext uri="{9D8B030D-6E8A-4147-A177-3AD203B41FA5}">
                      <a16:colId xmlns:a16="http://schemas.microsoft.com/office/drawing/2014/main" val="2076452804"/>
                    </a:ext>
                  </a:extLst>
                </a:gridCol>
                <a:gridCol w="1386924">
                  <a:extLst>
                    <a:ext uri="{9D8B030D-6E8A-4147-A177-3AD203B41FA5}">
                      <a16:colId xmlns:a16="http://schemas.microsoft.com/office/drawing/2014/main" val="111702530"/>
                    </a:ext>
                  </a:extLst>
                </a:gridCol>
                <a:gridCol w="1386924">
                  <a:extLst>
                    <a:ext uri="{9D8B030D-6E8A-4147-A177-3AD203B41FA5}">
                      <a16:colId xmlns:a16="http://schemas.microsoft.com/office/drawing/2014/main" val="561700074"/>
                    </a:ext>
                  </a:extLst>
                </a:gridCol>
                <a:gridCol w="1384711">
                  <a:extLst>
                    <a:ext uri="{9D8B030D-6E8A-4147-A177-3AD203B41FA5}">
                      <a16:colId xmlns:a16="http://schemas.microsoft.com/office/drawing/2014/main" val="650033341"/>
                    </a:ext>
                  </a:extLst>
                </a:gridCol>
              </a:tblGrid>
              <a:tr h="327792">
                <a:tc>
                  <a:txBody>
                    <a:bodyPr/>
                    <a:lstStyle/>
                    <a:p>
                      <a:pPr algn="ctr">
                        <a:lnSpc>
                          <a:spcPct val="115000"/>
                        </a:lnSpc>
                        <a:spcAft>
                          <a:spcPts val="0"/>
                        </a:spcAft>
                      </a:pPr>
                      <a:r>
                        <a:rPr lang="es-SV" sz="1100">
                          <a:effectLst/>
                        </a:rPr>
                        <a:t>N°</a:t>
                      </a:r>
                      <a:endParaRPr lang="es-SV"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SV" sz="1600" dirty="0">
                          <a:effectLst/>
                        </a:rPr>
                        <a:t>DESCRIPCIÓN DE PROYECTO</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SV" sz="1600">
                          <a:effectLst/>
                        </a:rPr>
                        <a:t>FORMULACIÓN</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spcAft>
                          <a:spcPts val="0"/>
                        </a:spcAft>
                      </a:pPr>
                      <a:r>
                        <a:rPr lang="es-SV" sz="1600">
                          <a:effectLst/>
                        </a:rPr>
                        <a:t>SUPERVISIÓN</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SV" sz="1600">
                          <a:effectLst/>
                        </a:rPr>
                        <a:t>EJECUCIÓN</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SV" sz="1600">
                          <a:effectLst/>
                        </a:rPr>
                        <a:t>TOTAL</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089500849"/>
                  </a:ext>
                </a:extLst>
              </a:tr>
              <a:tr h="819479">
                <a:tc>
                  <a:txBody>
                    <a:bodyPr/>
                    <a:lstStyle/>
                    <a:p>
                      <a:pPr algn="ctr">
                        <a:lnSpc>
                          <a:spcPct val="115000"/>
                        </a:lnSpc>
                        <a:spcAft>
                          <a:spcPts val="0"/>
                        </a:spcAft>
                      </a:pPr>
                      <a:r>
                        <a:rPr lang="es-SV" sz="1200">
                          <a:effectLst/>
                        </a:rPr>
                        <a:t>1</a:t>
                      </a:r>
                      <a:endParaRPr lang="es-SV"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spcAft>
                          <a:spcPts val="0"/>
                        </a:spcAft>
                      </a:pPr>
                      <a:r>
                        <a:rPr lang="es-SV" sz="1600" dirty="0">
                          <a:effectLst/>
                        </a:rPr>
                        <a:t>Mejoramiento de Calle del Centro Escolar Los Fuentes Cantón Sunsulaca, Cacaopera, Morazán</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SV" sz="1600">
                          <a:effectLst/>
                        </a:rPr>
                        <a:t>$1,181.10</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SV" sz="1600">
                          <a:effectLst/>
                        </a:rPr>
                        <a:t>$1,687.20</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SV" sz="1600">
                          <a:effectLst/>
                        </a:rPr>
                        <a:t>$33,250.00</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SV" sz="1600">
                          <a:effectLst/>
                        </a:rPr>
                        <a:t>$36,118.30</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3001605476"/>
                  </a:ext>
                </a:extLst>
              </a:tr>
              <a:tr h="819479">
                <a:tc>
                  <a:txBody>
                    <a:bodyPr/>
                    <a:lstStyle/>
                    <a:p>
                      <a:pPr algn="ctr">
                        <a:lnSpc>
                          <a:spcPct val="115000"/>
                        </a:lnSpc>
                        <a:spcAft>
                          <a:spcPts val="0"/>
                        </a:spcAft>
                      </a:pPr>
                      <a:r>
                        <a:rPr lang="es-SV" sz="1200">
                          <a:effectLst/>
                        </a:rPr>
                        <a:t>2</a:t>
                      </a:r>
                      <a:endParaRPr lang="es-SV"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spcAft>
                          <a:spcPts val="0"/>
                        </a:spcAft>
                      </a:pPr>
                      <a:r>
                        <a:rPr lang="es-SV" sz="1600" dirty="0">
                          <a:effectLst/>
                        </a:rPr>
                        <a:t>Mejoramiento de Calle de Acceso Principal Caserío Los Hernández, El Campo, Cantón Ocotillo, Cacaopera</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SV" sz="1600">
                          <a:effectLst/>
                        </a:rPr>
                        <a:t>$1,020.80</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SV" sz="1600">
                          <a:effectLst/>
                        </a:rPr>
                        <a:t>$1,287.45</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SV" sz="1600">
                          <a:effectLst/>
                        </a:rPr>
                        <a:t>$28,715.79</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SV" sz="1600">
                          <a:effectLst/>
                        </a:rPr>
                        <a:t>$31,024.04</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021340114"/>
                  </a:ext>
                </a:extLst>
              </a:tr>
              <a:tr h="819479">
                <a:tc>
                  <a:txBody>
                    <a:bodyPr/>
                    <a:lstStyle/>
                    <a:p>
                      <a:pPr algn="ctr">
                        <a:lnSpc>
                          <a:spcPct val="115000"/>
                        </a:lnSpc>
                        <a:spcAft>
                          <a:spcPts val="0"/>
                        </a:spcAft>
                      </a:pPr>
                      <a:r>
                        <a:rPr lang="es-SV" sz="1200">
                          <a:effectLst/>
                        </a:rPr>
                        <a:t>3</a:t>
                      </a:r>
                      <a:endParaRPr lang="es-SV"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spcAft>
                          <a:spcPts val="0"/>
                        </a:spcAft>
                      </a:pPr>
                      <a:r>
                        <a:rPr lang="es-SV" sz="1600" dirty="0">
                          <a:effectLst/>
                        </a:rPr>
                        <a:t>Mejoramiento de Cancha Municipal en Caserío San José Centro, Cantón Calavera, Cacaopera</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SV" sz="1600">
                          <a:effectLst/>
                        </a:rPr>
                        <a:t>$999.21</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SV" sz="1600">
                          <a:effectLst/>
                        </a:rPr>
                        <a:t>$1,427.45</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SV" sz="1600">
                          <a:effectLst/>
                        </a:rPr>
                        <a:t>$28,300.00</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SV" sz="1600">
                          <a:effectLst/>
                        </a:rPr>
                        <a:t>$30,726.66</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714270452"/>
                  </a:ext>
                </a:extLst>
              </a:tr>
              <a:tr h="819479">
                <a:tc>
                  <a:txBody>
                    <a:bodyPr/>
                    <a:lstStyle/>
                    <a:p>
                      <a:pPr algn="ctr">
                        <a:lnSpc>
                          <a:spcPct val="115000"/>
                        </a:lnSpc>
                        <a:spcAft>
                          <a:spcPts val="0"/>
                        </a:spcAft>
                      </a:pPr>
                      <a:r>
                        <a:rPr lang="es-SV" sz="1200">
                          <a:effectLst/>
                        </a:rPr>
                        <a:t>4</a:t>
                      </a:r>
                      <a:endParaRPr lang="es-SV"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spcAft>
                          <a:spcPts val="0"/>
                        </a:spcAft>
                      </a:pPr>
                      <a:r>
                        <a:rPr lang="es-SV" sz="1600" dirty="0">
                          <a:effectLst/>
                        </a:rPr>
                        <a:t>Mejoramiento de Obra de Paso en Caserío La Presa, Cantón Estancia, Cacaopera, Morazán</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SV" sz="1600" dirty="0">
                          <a:effectLst/>
                        </a:rPr>
                        <a:t>$863.51</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SV" sz="1600">
                          <a:effectLst/>
                        </a:rPr>
                        <a:t>------------------</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SV" sz="1600">
                          <a:effectLst/>
                        </a:rPr>
                        <a:t>----------------</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SV" sz="1600">
                          <a:effectLst/>
                        </a:rPr>
                        <a:t>$863.51</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3154686543"/>
                  </a:ext>
                </a:extLst>
              </a:tr>
              <a:tr h="557245">
                <a:tc>
                  <a:txBody>
                    <a:bodyPr/>
                    <a:lstStyle/>
                    <a:p>
                      <a:pPr algn="ctr">
                        <a:lnSpc>
                          <a:spcPct val="115000"/>
                        </a:lnSpc>
                        <a:spcAft>
                          <a:spcPts val="0"/>
                        </a:spcAft>
                      </a:pPr>
                      <a:r>
                        <a:rPr lang="es-SV" sz="1200">
                          <a:effectLst/>
                        </a:rPr>
                        <a:t>5</a:t>
                      </a:r>
                      <a:endParaRPr lang="es-SV"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spcAft>
                          <a:spcPts val="0"/>
                        </a:spcAft>
                      </a:pPr>
                      <a:r>
                        <a:rPr lang="es-SV" sz="1600">
                          <a:effectLst/>
                        </a:rPr>
                        <a:t>Mejoramiento de Calle Urbana Las Amapolas, Cacaopera</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SV" sz="1600" dirty="0">
                          <a:effectLst/>
                        </a:rPr>
                        <a:t>$1,207.07</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SV" sz="1600" dirty="0">
                          <a:effectLst/>
                        </a:rPr>
                        <a:t>$0.00</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SV" sz="1600">
                          <a:effectLst/>
                        </a:rPr>
                        <a:t>$0.00</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SV" sz="1600">
                          <a:effectLst/>
                        </a:rPr>
                        <a:t>$1,207.07</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20868938"/>
                  </a:ext>
                </a:extLst>
              </a:tr>
              <a:tr h="557245">
                <a:tc>
                  <a:txBody>
                    <a:bodyPr/>
                    <a:lstStyle/>
                    <a:p>
                      <a:pPr algn="ctr">
                        <a:lnSpc>
                          <a:spcPct val="115000"/>
                        </a:lnSpc>
                        <a:spcAft>
                          <a:spcPts val="0"/>
                        </a:spcAft>
                      </a:pPr>
                      <a:r>
                        <a:rPr lang="es-SV" sz="1200">
                          <a:effectLst/>
                        </a:rPr>
                        <a:t>6</a:t>
                      </a:r>
                      <a:endParaRPr lang="es-SV"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spcAft>
                          <a:spcPts val="0"/>
                        </a:spcAft>
                      </a:pPr>
                      <a:r>
                        <a:rPr lang="es-SV" sz="1600">
                          <a:effectLst/>
                        </a:rPr>
                        <a:t>Mantenimiento de la Red Vial Municipal de Cacaopera</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SV" sz="1600">
                          <a:effectLst/>
                        </a:rPr>
                        <a:t>$5,552.52</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SV" sz="1600" dirty="0">
                          <a:effectLst/>
                        </a:rPr>
                        <a:t>$0.00</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SV" sz="1600">
                          <a:effectLst/>
                        </a:rPr>
                        <a:t>$57,316.10</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SV" sz="1600">
                          <a:effectLst/>
                        </a:rPr>
                        <a:t>$62,868.62</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4008555415"/>
                  </a:ext>
                </a:extLst>
              </a:tr>
              <a:tr h="557245">
                <a:tc>
                  <a:txBody>
                    <a:bodyPr/>
                    <a:lstStyle/>
                    <a:p>
                      <a:pPr algn="ctr">
                        <a:lnSpc>
                          <a:spcPct val="115000"/>
                        </a:lnSpc>
                        <a:spcAft>
                          <a:spcPts val="0"/>
                        </a:spcAft>
                      </a:pPr>
                      <a:r>
                        <a:rPr lang="es-SV" sz="1200">
                          <a:effectLst/>
                        </a:rPr>
                        <a:t>8</a:t>
                      </a:r>
                      <a:endParaRPr lang="es-SV"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spcAft>
                          <a:spcPts val="0"/>
                        </a:spcAft>
                      </a:pPr>
                      <a:r>
                        <a:rPr lang="es-SV" sz="1600">
                          <a:effectLst/>
                        </a:rPr>
                        <a:t>Iluminación del Estadio Municipal de Cacaopera, Morazán</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SV" sz="1600">
                          <a:effectLst/>
                        </a:rPr>
                        <a:t>$0.00</a:t>
                      </a:r>
                      <a:endParaRPr lang="es-SV"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SV" sz="1600" dirty="0">
                          <a:effectLst/>
                        </a:rPr>
                        <a:t>$0.00</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SV" sz="1600" dirty="0">
                          <a:effectLst/>
                        </a:rPr>
                        <a:t>$15,001.00</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r">
                        <a:lnSpc>
                          <a:spcPct val="115000"/>
                        </a:lnSpc>
                        <a:spcAft>
                          <a:spcPts val="0"/>
                        </a:spcAft>
                      </a:pPr>
                      <a:r>
                        <a:rPr lang="es-SV" sz="1600" dirty="0">
                          <a:effectLst/>
                        </a:rPr>
                        <a:t>$15,001.00</a:t>
                      </a:r>
                      <a:endParaRPr lang="es-S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4237737915"/>
                  </a:ext>
                </a:extLst>
              </a:tr>
            </a:tbl>
          </a:graphicData>
        </a:graphic>
      </p:graphicFrame>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5630" y="-19640"/>
            <a:ext cx="1436370" cy="1066801"/>
          </a:xfrm>
          <a:prstGeom prst="rect">
            <a:avLst/>
          </a:prstGeom>
          <a:noFill/>
          <a:ln>
            <a:noFill/>
          </a:ln>
        </p:spPr>
      </p:pic>
      <p:sp>
        <p:nvSpPr>
          <p:cNvPr id="7" name="Rectangle 1">
            <a:extLst>
              <a:ext uri="{FF2B5EF4-FFF2-40B4-BE49-F238E27FC236}">
                <a16:creationId xmlns:a16="http://schemas.microsoft.com/office/drawing/2014/main" id="{EFD36DB4-E85B-47F5-9023-8A94FFC889AA}"/>
              </a:ext>
            </a:extLst>
          </p:cNvPr>
          <p:cNvSpPr>
            <a:spLocks noChangeArrowheads="1"/>
          </p:cNvSpPr>
          <p:nvPr/>
        </p:nvSpPr>
        <p:spPr bwMode="auto">
          <a:xfrm>
            <a:off x="-928950" y="-245095"/>
            <a:ext cx="13309429"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SV"/>
          </a:p>
        </p:txBody>
      </p:sp>
      <p:pic>
        <p:nvPicPr>
          <p:cNvPr id="8" name="Imagen 2" descr="escudo">
            <a:extLst>
              <a:ext uri="{FF2B5EF4-FFF2-40B4-BE49-F238E27FC236}">
                <a16:creationId xmlns:a16="http://schemas.microsoft.com/office/drawing/2014/main" id="{270C4A61-DBF3-4396-AC76-FF37DC756DF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5896963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1436370" y="1"/>
            <a:ext cx="8791712" cy="1432874"/>
          </a:xfrm>
        </p:spPr>
        <p:txBody>
          <a:bodyPr>
            <a:normAutofit fontScale="90000"/>
          </a:bodyPr>
          <a:lstStyle/>
          <a:p>
            <a:pPr algn="ctr"/>
            <a:r>
              <a:rPr lang="es-ES" sz="4000" b="1" dirty="0"/>
              <a:t>PROYECTOS REALIZADOS DE INFRAESTRUCTURA      CON CONTRAPARTIDA</a:t>
            </a:r>
            <a:br>
              <a:rPr lang="es-SV" dirty="0"/>
            </a:br>
            <a:endParaRPr lang="es-SV" dirty="0"/>
          </a:p>
        </p:txBody>
      </p:sp>
      <p:graphicFrame>
        <p:nvGraphicFramePr>
          <p:cNvPr id="5" name="Marcador de contenido 4">
            <a:extLst>
              <a:ext uri="{FF2B5EF4-FFF2-40B4-BE49-F238E27FC236}">
                <a16:creationId xmlns:a16="http://schemas.microsoft.com/office/drawing/2014/main" id="{7F9D6D55-DEEE-4BAC-A319-0F60CB319582}"/>
              </a:ext>
            </a:extLst>
          </p:cNvPr>
          <p:cNvGraphicFramePr>
            <a:graphicFrameLocks noGrp="1"/>
          </p:cNvGraphicFramePr>
          <p:nvPr>
            <p:ph idx="1"/>
            <p:extLst>
              <p:ext uri="{D42A27DB-BD31-4B8C-83A1-F6EECF244321}">
                <p14:modId xmlns:p14="http://schemas.microsoft.com/office/powerpoint/2010/main" val="2969085217"/>
              </p:ext>
            </p:extLst>
          </p:nvPr>
        </p:nvGraphicFramePr>
        <p:xfrm>
          <a:off x="365288" y="1142215"/>
          <a:ext cx="11461423" cy="5362279"/>
        </p:xfrm>
        <a:graphic>
          <a:graphicData uri="http://schemas.openxmlformats.org/drawingml/2006/table">
            <a:tbl>
              <a:tblPr firstRow="1" firstCol="1" bandRow="1">
                <a:tableStyleId>{5C22544A-7EE6-4342-B048-85BDC9FD1C3A}</a:tableStyleId>
              </a:tblPr>
              <a:tblGrid>
                <a:gridCol w="502010">
                  <a:extLst>
                    <a:ext uri="{9D8B030D-6E8A-4147-A177-3AD203B41FA5}">
                      <a16:colId xmlns:a16="http://schemas.microsoft.com/office/drawing/2014/main" val="2262333110"/>
                    </a:ext>
                  </a:extLst>
                </a:gridCol>
                <a:gridCol w="5641314">
                  <a:extLst>
                    <a:ext uri="{9D8B030D-6E8A-4147-A177-3AD203B41FA5}">
                      <a16:colId xmlns:a16="http://schemas.microsoft.com/office/drawing/2014/main" val="3529634249"/>
                    </a:ext>
                  </a:extLst>
                </a:gridCol>
                <a:gridCol w="2017210">
                  <a:extLst>
                    <a:ext uri="{9D8B030D-6E8A-4147-A177-3AD203B41FA5}">
                      <a16:colId xmlns:a16="http://schemas.microsoft.com/office/drawing/2014/main" val="1187385439"/>
                    </a:ext>
                  </a:extLst>
                </a:gridCol>
                <a:gridCol w="1499415">
                  <a:extLst>
                    <a:ext uri="{9D8B030D-6E8A-4147-A177-3AD203B41FA5}">
                      <a16:colId xmlns:a16="http://schemas.microsoft.com/office/drawing/2014/main" val="1632540808"/>
                    </a:ext>
                  </a:extLst>
                </a:gridCol>
                <a:gridCol w="1801474">
                  <a:extLst>
                    <a:ext uri="{9D8B030D-6E8A-4147-A177-3AD203B41FA5}">
                      <a16:colId xmlns:a16="http://schemas.microsoft.com/office/drawing/2014/main" val="3872869458"/>
                    </a:ext>
                  </a:extLst>
                </a:gridCol>
              </a:tblGrid>
              <a:tr h="445396">
                <a:tc>
                  <a:txBody>
                    <a:bodyPr/>
                    <a:lstStyle/>
                    <a:p>
                      <a:pPr algn="ctr">
                        <a:lnSpc>
                          <a:spcPct val="115000"/>
                        </a:lnSpc>
                        <a:spcAft>
                          <a:spcPts val="0"/>
                        </a:spcAft>
                      </a:pPr>
                      <a:r>
                        <a:rPr lang="es-SV" sz="1100">
                          <a:effectLst/>
                        </a:rPr>
                        <a:t>N°</a:t>
                      </a:r>
                      <a:endParaRPr lang="es-SV"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SV" sz="1100">
                          <a:effectLst/>
                        </a:rPr>
                        <a:t>DESCRIPCIÓN DE PROYECTO</a:t>
                      </a:r>
                      <a:endParaRPr lang="es-SV"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SV" sz="1100">
                          <a:effectLst/>
                        </a:rPr>
                        <a:t>COOPERACIÓN</a:t>
                      </a:r>
                      <a:endParaRPr lang="es-SV"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SV" sz="1100">
                          <a:effectLst/>
                        </a:rPr>
                        <a:t>ALCAL     DÍA</a:t>
                      </a:r>
                      <a:endParaRPr lang="es-SV"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SV" sz="1100">
                          <a:effectLst/>
                        </a:rPr>
                        <a:t>TOTAL</a:t>
                      </a:r>
                      <a:endParaRPr lang="es-SV"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339510829"/>
                  </a:ext>
                </a:extLst>
              </a:tr>
              <a:tr h="1336190">
                <a:tc>
                  <a:txBody>
                    <a:bodyPr/>
                    <a:lstStyle/>
                    <a:p>
                      <a:pPr algn="ctr">
                        <a:lnSpc>
                          <a:spcPct val="115000"/>
                        </a:lnSpc>
                        <a:spcAft>
                          <a:spcPts val="0"/>
                        </a:spcAft>
                      </a:pPr>
                      <a:r>
                        <a:rPr lang="es-SV" sz="1200">
                          <a:effectLst/>
                        </a:rPr>
                        <a:t>1</a:t>
                      </a:r>
                      <a:endParaRPr lang="es-SV"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just">
                        <a:lnSpc>
                          <a:spcPct val="115000"/>
                        </a:lnSpc>
                        <a:spcAft>
                          <a:spcPts val="0"/>
                        </a:spcAft>
                      </a:pPr>
                      <a:r>
                        <a:rPr lang="es-SV" sz="1800" dirty="0">
                          <a:effectLst/>
                        </a:rPr>
                        <a:t>Ampliación de red de distribución de Energía Eléctrica en Caserío Albania, Cantón Ocotillo y Caserío Ocote Seco, Cantón </a:t>
                      </a:r>
                      <a:r>
                        <a:rPr lang="es-SV" sz="1800" dirty="0" err="1">
                          <a:effectLst/>
                        </a:rPr>
                        <a:t>Guachipilin</a:t>
                      </a:r>
                      <a:r>
                        <a:rPr lang="es-SV" sz="1800" dirty="0">
                          <a:effectLst/>
                        </a:rPr>
                        <a:t>.</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SV" sz="1800" dirty="0">
                          <a:effectLst/>
                        </a:rPr>
                        <a:t>$308,247.20</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SV" sz="1800">
                          <a:effectLst/>
                        </a:rPr>
                        <a:t>$39,717.93</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SV" sz="1800">
                          <a:effectLst/>
                        </a:rPr>
                        <a:t>$347,965.13</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814894533"/>
                  </a:ext>
                </a:extLst>
              </a:tr>
              <a:tr h="1781588">
                <a:tc>
                  <a:txBody>
                    <a:bodyPr/>
                    <a:lstStyle/>
                    <a:p>
                      <a:pPr algn="ctr">
                        <a:lnSpc>
                          <a:spcPct val="115000"/>
                        </a:lnSpc>
                        <a:spcAft>
                          <a:spcPts val="0"/>
                        </a:spcAft>
                      </a:pPr>
                      <a:r>
                        <a:rPr lang="es-SV" sz="1200">
                          <a:effectLst/>
                        </a:rPr>
                        <a:t>2</a:t>
                      </a:r>
                      <a:endParaRPr lang="es-SV"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just">
                        <a:lnSpc>
                          <a:spcPct val="115000"/>
                        </a:lnSpc>
                        <a:spcAft>
                          <a:spcPts val="0"/>
                        </a:spcAft>
                      </a:pPr>
                      <a:r>
                        <a:rPr lang="es-SV" sz="1800" dirty="0">
                          <a:effectLst/>
                        </a:rPr>
                        <a:t>Ampliación de red de distribución de energía eléctrica en caserío San pedro, Llano La Estaca, La </a:t>
                      </a:r>
                      <a:r>
                        <a:rPr lang="es-SV" sz="1800" dirty="0" err="1">
                          <a:effectLst/>
                        </a:rPr>
                        <a:t>Guacamallita</a:t>
                      </a:r>
                      <a:r>
                        <a:rPr lang="es-SV" sz="1800" dirty="0">
                          <a:effectLst/>
                        </a:rPr>
                        <a:t> y Cantones del Municipio de Cacaopera, Departamento de Morazán.</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SV" sz="1800" dirty="0">
                          <a:effectLst/>
                        </a:rPr>
                        <a:t>$293,047.88</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SV" sz="1800" dirty="0">
                          <a:effectLst/>
                        </a:rPr>
                        <a:t>$25,795.64</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SV" sz="1800">
                          <a:effectLst/>
                        </a:rPr>
                        <a:t>$318,843.52</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2377945004"/>
                  </a:ext>
                </a:extLst>
              </a:tr>
              <a:tr h="1336190">
                <a:tc>
                  <a:txBody>
                    <a:bodyPr/>
                    <a:lstStyle/>
                    <a:p>
                      <a:pPr algn="ctr">
                        <a:lnSpc>
                          <a:spcPct val="115000"/>
                        </a:lnSpc>
                        <a:spcAft>
                          <a:spcPts val="0"/>
                        </a:spcAft>
                      </a:pPr>
                      <a:r>
                        <a:rPr lang="es-SV" sz="1200">
                          <a:effectLst/>
                        </a:rPr>
                        <a:t>3</a:t>
                      </a:r>
                      <a:endParaRPr lang="es-SV"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just">
                        <a:lnSpc>
                          <a:spcPct val="115000"/>
                        </a:lnSpc>
                        <a:spcAft>
                          <a:spcPts val="0"/>
                        </a:spcAft>
                      </a:pPr>
                      <a:r>
                        <a:rPr lang="es-SV" sz="1800" dirty="0">
                          <a:effectLst/>
                        </a:rPr>
                        <a:t>Introducción del Sistema de Abastecimiento de Agua Potable y Saneamiento Básico de los Cantones Agua Blanca, </a:t>
                      </a:r>
                      <a:r>
                        <a:rPr lang="es-SV" sz="1800" dirty="0" err="1">
                          <a:effectLst/>
                        </a:rPr>
                        <a:t>Guachipilin</a:t>
                      </a:r>
                      <a:r>
                        <a:rPr lang="es-SV" sz="1800" dirty="0">
                          <a:effectLst/>
                        </a:rPr>
                        <a:t> y Junquillo.</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SV" sz="1800" dirty="0">
                          <a:effectLst/>
                        </a:rPr>
                        <a:t>$367,170.16</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SV" sz="1800" dirty="0">
                          <a:effectLst/>
                        </a:rPr>
                        <a:t>$3,511.98</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SV" sz="1800" dirty="0">
                          <a:effectLst/>
                        </a:rPr>
                        <a:t>$370,682.14</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628802778"/>
                  </a:ext>
                </a:extLst>
              </a:tr>
              <a:tr h="462915">
                <a:tc>
                  <a:txBody>
                    <a:bodyPr/>
                    <a:lstStyle/>
                    <a:p>
                      <a:pPr algn="ctr">
                        <a:lnSpc>
                          <a:spcPct val="115000"/>
                        </a:lnSpc>
                        <a:spcAft>
                          <a:spcPts val="0"/>
                        </a:spcAft>
                      </a:pPr>
                      <a:r>
                        <a:rPr lang="es-SV" sz="1200">
                          <a:effectLst/>
                        </a:rPr>
                        <a:t> </a:t>
                      </a:r>
                      <a:endParaRPr lang="es-SV"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nSpc>
                          <a:spcPct val="115000"/>
                        </a:lnSpc>
                        <a:spcAft>
                          <a:spcPts val="0"/>
                        </a:spcAft>
                      </a:pPr>
                      <a:r>
                        <a:rPr lang="es-SV" sz="1800" b="1" dirty="0">
                          <a:effectLst/>
                        </a:rPr>
                        <a:t> TOTAL</a:t>
                      </a:r>
                      <a:endParaRPr lang="es-SV"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SV" sz="1800" b="1" dirty="0">
                          <a:effectLst/>
                        </a:rPr>
                        <a:t>$968,465.24</a:t>
                      </a:r>
                      <a:endParaRPr lang="es-SV"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SV" sz="1800" b="1" dirty="0">
                          <a:effectLst/>
                        </a:rPr>
                        <a:t>$69,025.55</a:t>
                      </a:r>
                      <a:endParaRPr lang="es-SV"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SV" sz="1800" b="1" dirty="0">
                          <a:effectLst/>
                        </a:rPr>
                        <a:t>$1,037,490.79</a:t>
                      </a:r>
                      <a:endParaRPr lang="es-SV"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3358438697"/>
                  </a:ext>
                </a:extLst>
              </a:tr>
            </a:tbl>
          </a:graphicData>
        </a:graphic>
      </p:graphicFrame>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5630" y="0"/>
            <a:ext cx="1436370" cy="1066801"/>
          </a:xfrm>
          <a:prstGeom prst="rect">
            <a:avLst/>
          </a:prstGeom>
          <a:noFill/>
          <a:ln>
            <a:noFill/>
          </a:ln>
        </p:spPr>
      </p:pic>
      <p:pic>
        <p:nvPicPr>
          <p:cNvPr id="7" name="Imagen 2" descr="escudo">
            <a:extLst>
              <a:ext uri="{FF2B5EF4-FFF2-40B4-BE49-F238E27FC236}">
                <a16:creationId xmlns:a16="http://schemas.microsoft.com/office/drawing/2014/main" id="{475E2BBE-9F3F-478F-A533-F01BACB413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3440116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1436370" y="1"/>
            <a:ext cx="8791712" cy="1066799"/>
          </a:xfrm>
        </p:spPr>
        <p:txBody>
          <a:bodyPr>
            <a:noAutofit/>
          </a:bodyPr>
          <a:lstStyle/>
          <a:p>
            <a:pPr algn="ctr"/>
            <a:br>
              <a:rPr lang="es-ES" b="1" dirty="0"/>
            </a:br>
            <a:br>
              <a:rPr lang="es-ES" b="1" dirty="0"/>
            </a:br>
            <a:r>
              <a:rPr lang="es-ES" b="1" dirty="0"/>
              <a:t>PROYECTOS REALIZADOS CON PERFILES ADMINISTRATIVOS</a:t>
            </a:r>
            <a:br>
              <a:rPr lang="es-SV" dirty="0"/>
            </a:br>
            <a:br>
              <a:rPr lang="es-SV" dirty="0"/>
            </a:br>
            <a:endParaRPr lang="es-SV" dirty="0"/>
          </a:p>
        </p:txBody>
      </p:sp>
      <p:graphicFrame>
        <p:nvGraphicFramePr>
          <p:cNvPr id="5" name="Marcador de contenido 4">
            <a:extLst>
              <a:ext uri="{FF2B5EF4-FFF2-40B4-BE49-F238E27FC236}">
                <a16:creationId xmlns:a16="http://schemas.microsoft.com/office/drawing/2014/main" id="{141CF438-1C36-430C-A66C-776CEF87E1DF}"/>
              </a:ext>
            </a:extLst>
          </p:cNvPr>
          <p:cNvGraphicFramePr>
            <a:graphicFrameLocks noGrp="1"/>
          </p:cNvGraphicFramePr>
          <p:nvPr>
            <p:ph idx="1"/>
            <p:extLst>
              <p:ext uri="{D42A27DB-BD31-4B8C-83A1-F6EECF244321}">
                <p14:modId xmlns:p14="http://schemas.microsoft.com/office/powerpoint/2010/main" val="2211197221"/>
              </p:ext>
            </p:extLst>
          </p:nvPr>
        </p:nvGraphicFramePr>
        <p:xfrm>
          <a:off x="1272619" y="1161069"/>
          <a:ext cx="10030120" cy="5409804"/>
        </p:xfrm>
        <a:graphic>
          <a:graphicData uri="http://schemas.openxmlformats.org/drawingml/2006/table">
            <a:tbl>
              <a:tblPr firstRow="1" firstCol="1" bandRow="1">
                <a:tableStyleId>{5C22544A-7EE6-4342-B048-85BDC9FD1C3A}</a:tableStyleId>
              </a:tblPr>
              <a:tblGrid>
                <a:gridCol w="697583">
                  <a:extLst>
                    <a:ext uri="{9D8B030D-6E8A-4147-A177-3AD203B41FA5}">
                      <a16:colId xmlns:a16="http://schemas.microsoft.com/office/drawing/2014/main" val="3092840228"/>
                    </a:ext>
                  </a:extLst>
                </a:gridCol>
                <a:gridCol w="7647957">
                  <a:extLst>
                    <a:ext uri="{9D8B030D-6E8A-4147-A177-3AD203B41FA5}">
                      <a16:colId xmlns:a16="http://schemas.microsoft.com/office/drawing/2014/main" val="1954806118"/>
                    </a:ext>
                  </a:extLst>
                </a:gridCol>
                <a:gridCol w="1684580">
                  <a:extLst>
                    <a:ext uri="{9D8B030D-6E8A-4147-A177-3AD203B41FA5}">
                      <a16:colId xmlns:a16="http://schemas.microsoft.com/office/drawing/2014/main" val="1007170010"/>
                    </a:ext>
                  </a:extLst>
                </a:gridCol>
              </a:tblGrid>
              <a:tr h="190233">
                <a:tc>
                  <a:txBody>
                    <a:bodyPr/>
                    <a:lstStyle/>
                    <a:p>
                      <a:pPr algn="ctr">
                        <a:lnSpc>
                          <a:spcPct val="115000"/>
                        </a:lnSpc>
                        <a:spcAft>
                          <a:spcPts val="0"/>
                        </a:spcAft>
                      </a:pPr>
                      <a:r>
                        <a:rPr lang="es-SV" sz="1200" b="1" dirty="0">
                          <a:solidFill>
                            <a:schemeClr val="bg1"/>
                          </a:solidFill>
                          <a:effectLst/>
                        </a:rPr>
                        <a:t>N°</a:t>
                      </a:r>
                      <a:endParaRPr lang="es-S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ctr"/>
                </a:tc>
                <a:tc>
                  <a:txBody>
                    <a:bodyPr/>
                    <a:lstStyle/>
                    <a:p>
                      <a:pPr algn="ctr">
                        <a:lnSpc>
                          <a:spcPct val="115000"/>
                        </a:lnSpc>
                        <a:spcAft>
                          <a:spcPts val="0"/>
                        </a:spcAft>
                      </a:pPr>
                      <a:r>
                        <a:rPr lang="es-SV" sz="1200" b="1" dirty="0">
                          <a:solidFill>
                            <a:schemeClr val="bg1"/>
                          </a:solidFill>
                          <a:effectLst/>
                        </a:rPr>
                        <a:t>DESCRIPCIÓN DE PROYECTO</a:t>
                      </a:r>
                      <a:endParaRPr lang="es-S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ctr"/>
                </a:tc>
                <a:tc>
                  <a:txBody>
                    <a:bodyPr/>
                    <a:lstStyle/>
                    <a:p>
                      <a:pPr algn="ctr">
                        <a:lnSpc>
                          <a:spcPct val="115000"/>
                        </a:lnSpc>
                        <a:spcAft>
                          <a:spcPts val="0"/>
                        </a:spcAft>
                      </a:pPr>
                      <a:r>
                        <a:rPr lang="es-SV" sz="1200" b="1" dirty="0">
                          <a:solidFill>
                            <a:schemeClr val="bg1"/>
                          </a:solidFill>
                          <a:effectLst/>
                        </a:rPr>
                        <a:t>MONTO EJECUTADO</a:t>
                      </a:r>
                      <a:endParaRPr lang="es-SV" sz="1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ctr"/>
                </a:tc>
                <a:extLst>
                  <a:ext uri="{0D108BD9-81ED-4DB2-BD59-A6C34878D82A}">
                    <a16:rowId xmlns:a16="http://schemas.microsoft.com/office/drawing/2014/main" val="1848310216"/>
                  </a:ext>
                </a:extLst>
              </a:tr>
              <a:tr h="202252">
                <a:tc>
                  <a:txBody>
                    <a:bodyPr/>
                    <a:lstStyle/>
                    <a:p>
                      <a:pPr algn="ctr">
                        <a:lnSpc>
                          <a:spcPct val="115000"/>
                        </a:lnSpc>
                        <a:spcAft>
                          <a:spcPts val="0"/>
                        </a:spcAft>
                      </a:pPr>
                      <a:r>
                        <a:rPr lang="es-SV" sz="1200" dirty="0">
                          <a:effectLst/>
                        </a:rPr>
                        <a:t>1</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gn="just">
                        <a:lnSpc>
                          <a:spcPct val="115000"/>
                        </a:lnSpc>
                        <a:spcAft>
                          <a:spcPts val="0"/>
                        </a:spcAft>
                      </a:pPr>
                      <a:r>
                        <a:rPr lang="es-SV" sz="1200" dirty="0">
                          <a:effectLst/>
                        </a:rPr>
                        <a:t>Mantenimiento de Maquinaria de la Municipalidad de Cacaopera</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gn="ctr">
                        <a:lnSpc>
                          <a:spcPct val="115000"/>
                        </a:lnSpc>
                        <a:spcAft>
                          <a:spcPts val="0"/>
                        </a:spcAft>
                      </a:pPr>
                      <a:r>
                        <a:rPr lang="es-SV" sz="1200" dirty="0">
                          <a:effectLst/>
                        </a:rPr>
                        <a:t>$18,384.43</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extLst>
                  <a:ext uri="{0D108BD9-81ED-4DB2-BD59-A6C34878D82A}">
                    <a16:rowId xmlns:a16="http://schemas.microsoft.com/office/drawing/2014/main" val="3081334699"/>
                  </a:ext>
                </a:extLst>
              </a:tr>
              <a:tr h="417128">
                <a:tc>
                  <a:txBody>
                    <a:bodyPr/>
                    <a:lstStyle/>
                    <a:p>
                      <a:pPr algn="ctr">
                        <a:lnSpc>
                          <a:spcPct val="115000"/>
                        </a:lnSpc>
                        <a:spcAft>
                          <a:spcPts val="0"/>
                        </a:spcAft>
                      </a:pPr>
                      <a:r>
                        <a:rPr lang="es-SV" sz="1200" dirty="0">
                          <a:effectLst/>
                        </a:rPr>
                        <a:t>2</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gn="just">
                        <a:lnSpc>
                          <a:spcPct val="115000"/>
                        </a:lnSpc>
                        <a:spcAft>
                          <a:spcPts val="0"/>
                        </a:spcAft>
                      </a:pPr>
                      <a:r>
                        <a:rPr lang="es-SV" sz="1200" dirty="0">
                          <a:effectLst/>
                        </a:rPr>
                        <a:t>Recolección, Transporte y disposición final de los desechos sólidos del municipio de Cacaopera, Morazán para el periodo de octubre 2017 a septiembre de 2018.</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gn="ctr">
                        <a:lnSpc>
                          <a:spcPct val="115000"/>
                        </a:lnSpc>
                        <a:spcAft>
                          <a:spcPts val="0"/>
                        </a:spcAft>
                      </a:pPr>
                      <a:r>
                        <a:rPr lang="es-SV" sz="1200" dirty="0">
                          <a:effectLst/>
                        </a:rPr>
                        <a:t>$22,026.42</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ctr"/>
                </a:tc>
                <a:extLst>
                  <a:ext uri="{0D108BD9-81ED-4DB2-BD59-A6C34878D82A}">
                    <a16:rowId xmlns:a16="http://schemas.microsoft.com/office/drawing/2014/main" val="1534771148"/>
                  </a:ext>
                </a:extLst>
              </a:tr>
              <a:tr h="417128">
                <a:tc>
                  <a:txBody>
                    <a:bodyPr/>
                    <a:lstStyle/>
                    <a:p>
                      <a:pPr algn="ctr">
                        <a:lnSpc>
                          <a:spcPct val="115000"/>
                        </a:lnSpc>
                        <a:spcAft>
                          <a:spcPts val="0"/>
                        </a:spcAft>
                      </a:pPr>
                      <a:r>
                        <a:rPr lang="es-SV" sz="1200">
                          <a:effectLst/>
                        </a:rPr>
                        <a:t>3</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gn="just">
                        <a:lnSpc>
                          <a:spcPct val="115000"/>
                        </a:lnSpc>
                        <a:spcAft>
                          <a:spcPts val="0"/>
                        </a:spcAft>
                      </a:pPr>
                      <a:r>
                        <a:rPr lang="es-SV" sz="1200" dirty="0">
                          <a:effectLst/>
                        </a:rPr>
                        <a:t>Recolección, Transporte y disposición final de los desechos sólidos del municipio de Cacaopera, Morazán para el periodo de octubre 2018 a octubre de 2019.</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gn="ctr">
                        <a:lnSpc>
                          <a:spcPct val="115000"/>
                        </a:lnSpc>
                        <a:spcAft>
                          <a:spcPts val="0"/>
                        </a:spcAft>
                      </a:pPr>
                      <a:r>
                        <a:rPr lang="es-SV" sz="1200" dirty="0">
                          <a:effectLst/>
                        </a:rPr>
                        <a:t>$9,717.97</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ctr"/>
                </a:tc>
                <a:extLst>
                  <a:ext uri="{0D108BD9-81ED-4DB2-BD59-A6C34878D82A}">
                    <a16:rowId xmlns:a16="http://schemas.microsoft.com/office/drawing/2014/main" val="2817940178"/>
                  </a:ext>
                </a:extLst>
              </a:tr>
              <a:tr h="218117">
                <a:tc>
                  <a:txBody>
                    <a:bodyPr/>
                    <a:lstStyle/>
                    <a:p>
                      <a:pPr algn="ctr">
                        <a:lnSpc>
                          <a:spcPct val="115000"/>
                        </a:lnSpc>
                        <a:spcAft>
                          <a:spcPts val="0"/>
                        </a:spcAft>
                      </a:pPr>
                      <a:r>
                        <a:rPr lang="es-SV" sz="1200">
                          <a:effectLst/>
                        </a:rPr>
                        <a:t>4</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gn="just">
                        <a:lnSpc>
                          <a:spcPct val="115000"/>
                        </a:lnSpc>
                        <a:spcAft>
                          <a:spcPts val="0"/>
                        </a:spcAft>
                      </a:pPr>
                      <a:r>
                        <a:rPr lang="es-SV" sz="1200" dirty="0">
                          <a:effectLst/>
                        </a:rPr>
                        <a:t>Plan Operativo General de Limpieza del Municipio de Cacaopera, Morazán.</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gn="ctr">
                        <a:lnSpc>
                          <a:spcPct val="115000"/>
                        </a:lnSpc>
                        <a:spcAft>
                          <a:spcPts val="0"/>
                        </a:spcAft>
                      </a:pPr>
                      <a:r>
                        <a:rPr lang="es-SV" sz="1200" dirty="0">
                          <a:effectLst/>
                        </a:rPr>
                        <a:t>$5,098.73</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extLst>
                  <a:ext uri="{0D108BD9-81ED-4DB2-BD59-A6C34878D82A}">
                    <a16:rowId xmlns:a16="http://schemas.microsoft.com/office/drawing/2014/main" val="2803159731"/>
                  </a:ext>
                </a:extLst>
              </a:tr>
              <a:tr h="202252">
                <a:tc>
                  <a:txBody>
                    <a:bodyPr/>
                    <a:lstStyle/>
                    <a:p>
                      <a:pPr algn="ctr">
                        <a:lnSpc>
                          <a:spcPct val="115000"/>
                        </a:lnSpc>
                        <a:spcAft>
                          <a:spcPts val="0"/>
                        </a:spcAft>
                      </a:pPr>
                      <a:r>
                        <a:rPr lang="es-SV" sz="1200">
                          <a:effectLst/>
                        </a:rPr>
                        <a:t>5</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nSpc>
                          <a:spcPct val="115000"/>
                        </a:lnSpc>
                        <a:spcAft>
                          <a:spcPts val="0"/>
                        </a:spcAft>
                      </a:pPr>
                      <a:r>
                        <a:rPr lang="es-SV" sz="1200" dirty="0">
                          <a:effectLst/>
                        </a:rPr>
                        <a:t>Apoyo al Desarrollo Productivo Municipio de Cacaopera</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gn="ctr">
                        <a:lnSpc>
                          <a:spcPct val="115000"/>
                        </a:lnSpc>
                        <a:spcAft>
                          <a:spcPts val="0"/>
                        </a:spcAft>
                      </a:pPr>
                      <a:r>
                        <a:rPr lang="es-SV" sz="1200" dirty="0">
                          <a:effectLst/>
                        </a:rPr>
                        <a:t>$9,104.74</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extLst>
                  <a:ext uri="{0D108BD9-81ED-4DB2-BD59-A6C34878D82A}">
                    <a16:rowId xmlns:a16="http://schemas.microsoft.com/office/drawing/2014/main" val="2920522140"/>
                  </a:ext>
                </a:extLst>
              </a:tr>
              <a:tr h="202252">
                <a:tc>
                  <a:txBody>
                    <a:bodyPr/>
                    <a:lstStyle/>
                    <a:p>
                      <a:pPr algn="ctr">
                        <a:lnSpc>
                          <a:spcPct val="115000"/>
                        </a:lnSpc>
                        <a:spcAft>
                          <a:spcPts val="0"/>
                        </a:spcAft>
                      </a:pPr>
                      <a:r>
                        <a:rPr lang="es-SV" sz="1200">
                          <a:effectLst/>
                        </a:rPr>
                        <a:t>6</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nSpc>
                          <a:spcPct val="115000"/>
                        </a:lnSpc>
                        <a:spcAft>
                          <a:spcPts val="0"/>
                        </a:spcAft>
                      </a:pPr>
                      <a:r>
                        <a:rPr lang="es-SV" sz="1200" dirty="0">
                          <a:effectLst/>
                        </a:rPr>
                        <a:t>Unidad de Turismo, año 2018 Municipio de Cacaopera</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gn="ctr">
                        <a:lnSpc>
                          <a:spcPct val="115000"/>
                        </a:lnSpc>
                        <a:spcAft>
                          <a:spcPts val="0"/>
                        </a:spcAft>
                      </a:pPr>
                      <a:r>
                        <a:rPr lang="es-SV" sz="1200">
                          <a:effectLst/>
                        </a:rPr>
                        <a:t>$2,474.27</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extLst>
                  <a:ext uri="{0D108BD9-81ED-4DB2-BD59-A6C34878D82A}">
                    <a16:rowId xmlns:a16="http://schemas.microsoft.com/office/drawing/2014/main" val="3035694068"/>
                  </a:ext>
                </a:extLst>
              </a:tr>
              <a:tr h="202252">
                <a:tc>
                  <a:txBody>
                    <a:bodyPr/>
                    <a:lstStyle/>
                    <a:p>
                      <a:pPr algn="ctr">
                        <a:lnSpc>
                          <a:spcPct val="115000"/>
                        </a:lnSpc>
                        <a:spcAft>
                          <a:spcPts val="0"/>
                        </a:spcAft>
                      </a:pPr>
                      <a:r>
                        <a:rPr lang="es-SV" sz="1200">
                          <a:effectLst/>
                        </a:rPr>
                        <a:t>7</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nSpc>
                          <a:spcPct val="115000"/>
                        </a:lnSpc>
                        <a:spcAft>
                          <a:spcPts val="0"/>
                        </a:spcAft>
                      </a:pPr>
                      <a:r>
                        <a:rPr lang="es-SV" sz="1200" dirty="0">
                          <a:effectLst/>
                        </a:rPr>
                        <a:t>Mantenimiento y Mejora de Activos Municipales.</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gn="ctr">
                        <a:lnSpc>
                          <a:spcPct val="115000"/>
                        </a:lnSpc>
                        <a:spcAft>
                          <a:spcPts val="0"/>
                        </a:spcAft>
                      </a:pPr>
                      <a:r>
                        <a:rPr lang="es-SV" sz="1200" dirty="0">
                          <a:effectLst/>
                        </a:rPr>
                        <a:t>$38,433.81</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extLst>
                  <a:ext uri="{0D108BD9-81ED-4DB2-BD59-A6C34878D82A}">
                    <a16:rowId xmlns:a16="http://schemas.microsoft.com/office/drawing/2014/main" val="601492823"/>
                  </a:ext>
                </a:extLst>
              </a:tr>
              <a:tr h="202252">
                <a:tc>
                  <a:txBody>
                    <a:bodyPr/>
                    <a:lstStyle/>
                    <a:p>
                      <a:pPr algn="ctr">
                        <a:lnSpc>
                          <a:spcPct val="115000"/>
                        </a:lnSpc>
                        <a:spcAft>
                          <a:spcPts val="0"/>
                        </a:spcAft>
                      </a:pPr>
                      <a:r>
                        <a:rPr lang="es-SV" sz="1200">
                          <a:effectLst/>
                        </a:rPr>
                        <a:t>8</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nSpc>
                          <a:spcPct val="115000"/>
                        </a:lnSpc>
                        <a:spcAft>
                          <a:spcPts val="0"/>
                        </a:spcAft>
                      </a:pPr>
                      <a:r>
                        <a:rPr lang="es-SV" sz="1200" dirty="0">
                          <a:effectLst/>
                        </a:rPr>
                        <a:t> Implementación de la Escuela de Manejo Municipal </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gn="ctr">
                        <a:lnSpc>
                          <a:spcPct val="115000"/>
                        </a:lnSpc>
                        <a:spcAft>
                          <a:spcPts val="0"/>
                        </a:spcAft>
                      </a:pPr>
                      <a:r>
                        <a:rPr lang="es-SV" sz="1200" dirty="0">
                          <a:effectLst/>
                        </a:rPr>
                        <a:t>$10,422.22</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extLst>
                  <a:ext uri="{0D108BD9-81ED-4DB2-BD59-A6C34878D82A}">
                    <a16:rowId xmlns:a16="http://schemas.microsoft.com/office/drawing/2014/main" val="446363802"/>
                  </a:ext>
                </a:extLst>
              </a:tr>
              <a:tr h="202252">
                <a:tc>
                  <a:txBody>
                    <a:bodyPr/>
                    <a:lstStyle/>
                    <a:p>
                      <a:pPr algn="ctr">
                        <a:lnSpc>
                          <a:spcPct val="115000"/>
                        </a:lnSpc>
                        <a:spcAft>
                          <a:spcPts val="0"/>
                        </a:spcAft>
                      </a:pPr>
                      <a:r>
                        <a:rPr lang="es-SV" sz="1200">
                          <a:effectLst/>
                        </a:rPr>
                        <a:t>9</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nSpc>
                          <a:spcPct val="115000"/>
                        </a:lnSpc>
                        <a:spcAft>
                          <a:spcPts val="0"/>
                        </a:spcAft>
                      </a:pPr>
                      <a:r>
                        <a:rPr lang="es-SV" sz="1200" dirty="0">
                          <a:effectLst/>
                        </a:rPr>
                        <a:t>Fondos de Inversión 75%; Alumbrado Público Municipal</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gn="ctr">
                        <a:lnSpc>
                          <a:spcPct val="115000"/>
                        </a:lnSpc>
                        <a:spcAft>
                          <a:spcPts val="0"/>
                        </a:spcAft>
                      </a:pPr>
                      <a:r>
                        <a:rPr lang="es-SV" sz="1200" dirty="0">
                          <a:effectLst/>
                        </a:rPr>
                        <a:t>$7,315.78</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extLst>
                  <a:ext uri="{0D108BD9-81ED-4DB2-BD59-A6C34878D82A}">
                    <a16:rowId xmlns:a16="http://schemas.microsoft.com/office/drawing/2014/main" val="1695345330"/>
                  </a:ext>
                </a:extLst>
              </a:tr>
              <a:tr h="218117">
                <a:tc>
                  <a:txBody>
                    <a:bodyPr/>
                    <a:lstStyle/>
                    <a:p>
                      <a:pPr algn="ctr">
                        <a:lnSpc>
                          <a:spcPct val="115000"/>
                        </a:lnSpc>
                        <a:spcAft>
                          <a:spcPts val="0"/>
                        </a:spcAft>
                      </a:pPr>
                      <a:r>
                        <a:rPr lang="es-SV" sz="1200">
                          <a:effectLst/>
                        </a:rPr>
                        <a:t>10</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nSpc>
                          <a:spcPct val="115000"/>
                        </a:lnSpc>
                        <a:spcAft>
                          <a:spcPts val="0"/>
                        </a:spcAft>
                      </a:pPr>
                      <a:r>
                        <a:rPr lang="es-SV" sz="1200" dirty="0">
                          <a:effectLst/>
                        </a:rPr>
                        <a:t>Mantenimiento del Sistema de Agua Potable Administrado por la Municipalidad 75% INVERSION</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gn="ctr">
                        <a:lnSpc>
                          <a:spcPct val="115000"/>
                        </a:lnSpc>
                        <a:spcAft>
                          <a:spcPts val="0"/>
                        </a:spcAft>
                      </a:pPr>
                      <a:r>
                        <a:rPr lang="es-SV" sz="1200" dirty="0">
                          <a:effectLst/>
                        </a:rPr>
                        <a:t>$8,448.10</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extLst>
                  <a:ext uri="{0D108BD9-81ED-4DB2-BD59-A6C34878D82A}">
                    <a16:rowId xmlns:a16="http://schemas.microsoft.com/office/drawing/2014/main" val="2084030610"/>
                  </a:ext>
                </a:extLst>
              </a:tr>
              <a:tr h="202252">
                <a:tc>
                  <a:txBody>
                    <a:bodyPr/>
                    <a:lstStyle/>
                    <a:p>
                      <a:pPr algn="ctr">
                        <a:lnSpc>
                          <a:spcPct val="115000"/>
                        </a:lnSpc>
                        <a:spcAft>
                          <a:spcPts val="0"/>
                        </a:spcAft>
                      </a:pPr>
                      <a:r>
                        <a:rPr lang="es-SV" sz="1200">
                          <a:effectLst/>
                        </a:rPr>
                        <a:t>11</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nSpc>
                          <a:spcPct val="115000"/>
                        </a:lnSpc>
                        <a:spcAft>
                          <a:spcPts val="0"/>
                        </a:spcAft>
                      </a:pPr>
                      <a:r>
                        <a:rPr lang="es-SV" sz="1200" dirty="0">
                          <a:effectLst/>
                        </a:rPr>
                        <a:t>Mantenimiento Sistema de Agua Potable en Cantón Sunsulaca</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gn="ctr">
                        <a:lnSpc>
                          <a:spcPct val="115000"/>
                        </a:lnSpc>
                        <a:spcAft>
                          <a:spcPts val="0"/>
                        </a:spcAft>
                      </a:pPr>
                      <a:r>
                        <a:rPr lang="es-SV" sz="1200" dirty="0">
                          <a:effectLst/>
                        </a:rPr>
                        <a:t>$4,536.14</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extLst>
                  <a:ext uri="{0D108BD9-81ED-4DB2-BD59-A6C34878D82A}">
                    <a16:rowId xmlns:a16="http://schemas.microsoft.com/office/drawing/2014/main" val="2832556597"/>
                  </a:ext>
                </a:extLst>
              </a:tr>
              <a:tr h="392301">
                <a:tc>
                  <a:txBody>
                    <a:bodyPr/>
                    <a:lstStyle/>
                    <a:p>
                      <a:pPr algn="ctr">
                        <a:lnSpc>
                          <a:spcPct val="115000"/>
                        </a:lnSpc>
                        <a:spcAft>
                          <a:spcPts val="0"/>
                        </a:spcAft>
                      </a:pPr>
                      <a:r>
                        <a:rPr lang="es-SV" sz="1200">
                          <a:effectLst/>
                        </a:rPr>
                        <a:t>12</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nSpc>
                          <a:spcPct val="115000"/>
                        </a:lnSpc>
                        <a:spcAft>
                          <a:spcPts val="0"/>
                        </a:spcAft>
                      </a:pPr>
                      <a:r>
                        <a:rPr lang="es-SV" sz="1200" dirty="0">
                          <a:effectLst/>
                        </a:rPr>
                        <a:t>Apertura de Calle Vecinal desde el Caserío San Miguelito Cantón Guachipilín a caserío El Colon Cantón Agua Blanca, Cacaopera Morazán.</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gn="ctr">
                        <a:lnSpc>
                          <a:spcPct val="115000"/>
                        </a:lnSpc>
                        <a:spcAft>
                          <a:spcPts val="0"/>
                        </a:spcAft>
                      </a:pPr>
                      <a:r>
                        <a:rPr lang="es-SV" sz="1200" dirty="0">
                          <a:effectLst/>
                        </a:rPr>
                        <a:t>$2,263.80</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extLst>
                  <a:ext uri="{0D108BD9-81ED-4DB2-BD59-A6C34878D82A}">
                    <a16:rowId xmlns:a16="http://schemas.microsoft.com/office/drawing/2014/main" val="2406428536"/>
                  </a:ext>
                </a:extLst>
              </a:tr>
              <a:tr h="218117">
                <a:tc>
                  <a:txBody>
                    <a:bodyPr/>
                    <a:lstStyle/>
                    <a:p>
                      <a:pPr algn="ctr">
                        <a:lnSpc>
                          <a:spcPct val="115000"/>
                        </a:lnSpc>
                        <a:spcAft>
                          <a:spcPts val="0"/>
                        </a:spcAft>
                      </a:pPr>
                      <a:r>
                        <a:rPr lang="es-SV" sz="1200">
                          <a:effectLst/>
                        </a:rPr>
                        <a:t>13</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nSpc>
                          <a:spcPct val="115000"/>
                        </a:lnSpc>
                        <a:spcAft>
                          <a:spcPts val="0"/>
                        </a:spcAft>
                      </a:pPr>
                      <a:r>
                        <a:rPr lang="es-SV" sz="1200" dirty="0">
                          <a:effectLst/>
                        </a:rPr>
                        <a:t>Fortalecimiento de la Gestión Municipal para la Ejecución de Proyectos Comunitarios en el Municipio de Cacaopera.</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gn="ctr">
                        <a:lnSpc>
                          <a:spcPct val="115000"/>
                        </a:lnSpc>
                        <a:spcAft>
                          <a:spcPts val="0"/>
                        </a:spcAft>
                      </a:pPr>
                      <a:r>
                        <a:rPr lang="es-SV" sz="1200" dirty="0">
                          <a:effectLst/>
                        </a:rPr>
                        <a:t>$833.34</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extLst>
                  <a:ext uri="{0D108BD9-81ED-4DB2-BD59-A6C34878D82A}">
                    <a16:rowId xmlns:a16="http://schemas.microsoft.com/office/drawing/2014/main" val="735169653"/>
                  </a:ext>
                </a:extLst>
              </a:tr>
              <a:tr h="392301">
                <a:tc>
                  <a:txBody>
                    <a:bodyPr/>
                    <a:lstStyle/>
                    <a:p>
                      <a:pPr algn="ctr">
                        <a:lnSpc>
                          <a:spcPct val="115000"/>
                        </a:lnSpc>
                        <a:spcAft>
                          <a:spcPts val="0"/>
                        </a:spcAft>
                      </a:pPr>
                      <a:r>
                        <a:rPr lang="es-SV" sz="1200">
                          <a:effectLst/>
                        </a:rPr>
                        <a:t>14</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nSpc>
                          <a:spcPct val="115000"/>
                        </a:lnSpc>
                        <a:spcAft>
                          <a:spcPts val="0"/>
                        </a:spcAft>
                      </a:pPr>
                      <a:r>
                        <a:rPr lang="es-SV" sz="1200" dirty="0">
                          <a:effectLst/>
                        </a:rPr>
                        <a:t>Construcción de Cerca y Nivelación de Cancha en Centro Escolar Caserío El Copante, Cantón Estancia, Municipio de Cacaopera.</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gn="ctr">
                        <a:lnSpc>
                          <a:spcPct val="115000"/>
                        </a:lnSpc>
                        <a:spcAft>
                          <a:spcPts val="0"/>
                        </a:spcAft>
                      </a:pPr>
                      <a:r>
                        <a:rPr lang="es-SV" sz="1200" dirty="0">
                          <a:effectLst/>
                        </a:rPr>
                        <a:t>$2,321.22</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extLst>
                  <a:ext uri="{0D108BD9-81ED-4DB2-BD59-A6C34878D82A}">
                    <a16:rowId xmlns:a16="http://schemas.microsoft.com/office/drawing/2014/main" val="4216061319"/>
                  </a:ext>
                </a:extLst>
              </a:tr>
              <a:tr h="218117">
                <a:tc>
                  <a:txBody>
                    <a:bodyPr/>
                    <a:lstStyle/>
                    <a:p>
                      <a:pPr algn="ctr">
                        <a:lnSpc>
                          <a:spcPct val="115000"/>
                        </a:lnSpc>
                        <a:spcAft>
                          <a:spcPts val="0"/>
                        </a:spcAft>
                      </a:pPr>
                      <a:r>
                        <a:rPr lang="es-SV" sz="1200">
                          <a:effectLst/>
                        </a:rPr>
                        <a:t>15</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nSpc>
                          <a:spcPct val="115000"/>
                        </a:lnSpc>
                        <a:spcAft>
                          <a:spcPts val="0"/>
                        </a:spcAft>
                      </a:pPr>
                      <a:r>
                        <a:rPr lang="es-SV" sz="1200" dirty="0">
                          <a:effectLst/>
                        </a:rPr>
                        <a:t>Ampliación de Cocina en Centro Escolar Caserío El Rucio, Cantón Calavera, Municipio de Cacaopera.</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gn="ctr">
                        <a:lnSpc>
                          <a:spcPct val="115000"/>
                        </a:lnSpc>
                        <a:spcAft>
                          <a:spcPts val="0"/>
                        </a:spcAft>
                      </a:pPr>
                      <a:r>
                        <a:rPr lang="es-SV" sz="1200" dirty="0">
                          <a:effectLst/>
                        </a:rPr>
                        <a:t>$834.40</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extLst>
                  <a:ext uri="{0D108BD9-81ED-4DB2-BD59-A6C34878D82A}">
                    <a16:rowId xmlns:a16="http://schemas.microsoft.com/office/drawing/2014/main" val="709883999"/>
                  </a:ext>
                </a:extLst>
              </a:tr>
              <a:tr h="218117">
                <a:tc>
                  <a:txBody>
                    <a:bodyPr/>
                    <a:lstStyle/>
                    <a:p>
                      <a:pPr algn="ctr">
                        <a:lnSpc>
                          <a:spcPct val="115000"/>
                        </a:lnSpc>
                        <a:spcAft>
                          <a:spcPts val="0"/>
                        </a:spcAft>
                      </a:pPr>
                      <a:r>
                        <a:rPr lang="es-SV" sz="1200">
                          <a:effectLst/>
                        </a:rPr>
                        <a:t>16</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nSpc>
                          <a:spcPct val="115000"/>
                        </a:lnSpc>
                        <a:spcAft>
                          <a:spcPts val="0"/>
                        </a:spcAft>
                      </a:pPr>
                      <a:r>
                        <a:rPr lang="es-SV" sz="1200" dirty="0">
                          <a:effectLst/>
                        </a:rPr>
                        <a:t>Reparación de Lavamanos e Instalación de Estructura de Rotoplas en el CENU</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gn="ctr">
                        <a:lnSpc>
                          <a:spcPct val="115000"/>
                        </a:lnSpc>
                        <a:spcAft>
                          <a:spcPts val="0"/>
                        </a:spcAft>
                      </a:pPr>
                      <a:r>
                        <a:rPr lang="es-SV" sz="1200" dirty="0">
                          <a:effectLst/>
                        </a:rPr>
                        <a:t>$2,164.26</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extLst>
                  <a:ext uri="{0D108BD9-81ED-4DB2-BD59-A6C34878D82A}">
                    <a16:rowId xmlns:a16="http://schemas.microsoft.com/office/drawing/2014/main" val="3404332025"/>
                  </a:ext>
                </a:extLst>
              </a:tr>
              <a:tr h="218117">
                <a:tc>
                  <a:txBody>
                    <a:bodyPr/>
                    <a:lstStyle/>
                    <a:p>
                      <a:pPr algn="ctr">
                        <a:lnSpc>
                          <a:spcPct val="115000"/>
                        </a:lnSpc>
                        <a:spcAft>
                          <a:spcPts val="0"/>
                        </a:spcAft>
                      </a:pPr>
                      <a:r>
                        <a:rPr lang="es-SV" sz="1200">
                          <a:effectLst/>
                        </a:rPr>
                        <a:t>17</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nSpc>
                          <a:spcPct val="115000"/>
                        </a:lnSpc>
                        <a:spcAft>
                          <a:spcPts val="0"/>
                        </a:spcAft>
                      </a:pPr>
                      <a:r>
                        <a:rPr lang="es-SV" sz="1200" dirty="0">
                          <a:effectLst/>
                        </a:rPr>
                        <a:t>Remodelación de Techo en Centro Escolar Flor Muerto, Cantón Agua Blanca, Cacaopera.</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gn="ctr">
                        <a:lnSpc>
                          <a:spcPct val="115000"/>
                        </a:lnSpc>
                        <a:spcAft>
                          <a:spcPts val="0"/>
                        </a:spcAft>
                      </a:pPr>
                      <a:r>
                        <a:rPr lang="es-SV" sz="1200" dirty="0">
                          <a:effectLst/>
                        </a:rPr>
                        <a:t>$285.00</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extLst>
                  <a:ext uri="{0D108BD9-81ED-4DB2-BD59-A6C34878D82A}">
                    <a16:rowId xmlns:a16="http://schemas.microsoft.com/office/drawing/2014/main" val="1079899268"/>
                  </a:ext>
                </a:extLst>
              </a:tr>
              <a:tr h="218117">
                <a:tc>
                  <a:txBody>
                    <a:bodyPr/>
                    <a:lstStyle/>
                    <a:p>
                      <a:pPr algn="ctr">
                        <a:lnSpc>
                          <a:spcPct val="115000"/>
                        </a:lnSpc>
                        <a:spcAft>
                          <a:spcPts val="0"/>
                        </a:spcAft>
                      </a:pPr>
                      <a:r>
                        <a:rPr lang="es-SV" sz="1200">
                          <a:effectLst/>
                        </a:rPr>
                        <a:t>18</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nSpc>
                          <a:spcPct val="115000"/>
                        </a:lnSpc>
                        <a:spcAft>
                          <a:spcPts val="0"/>
                        </a:spcAft>
                      </a:pPr>
                      <a:r>
                        <a:rPr lang="es-SV" sz="1200" dirty="0">
                          <a:effectLst/>
                        </a:rPr>
                        <a:t>Atención a Emergencias por Tormenta Tropical Michael octubre de 2018</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gn="ctr">
                        <a:lnSpc>
                          <a:spcPct val="115000"/>
                        </a:lnSpc>
                        <a:spcAft>
                          <a:spcPts val="0"/>
                        </a:spcAft>
                      </a:pPr>
                      <a:r>
                        <a:rPr lang="es-SV" sz="1200" dirty="0">
                          <a:effectLst/>
                        </a:rPr>
                        <a:t>$6,507.42</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extLst>
                  <a:ext uri="{0D108BD9-81ED-4DB2-BD59-A6C34878D82A}">
                    <a16:rowId xmlns:a16="http://schemas.microsoft.com/office/drawing/2014/main" val="972534924"/>
                  </a:ext>
                </a:extLst>
              </a:tr>
              <a:tr h="218117">
                <a:tc>
                  <a:txBody>
                    <a:bodyPr/>
                    <a:lstStyle/>
                    <a:p>
                      <a:pPr algn="ctr">
                        <a:lnSpc>
                          <a:spcPct val="115000"/>
                        </a:lnSpc>
                        <a:spcAft>
                          <a:spcPts val="0"/>
                        </a:spcAft>
                      </a:pPr>
                      <a:r>
                        <a:rPr lang="es-SV" sz="1200">
                          <a:effectLst/>
                        </a:rPr>
                        <a:t>19</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nSpc>
                          <a:spcPct val="115000"/>
                        </a:lnSpc>
                        <a:spcAft>
                          <a:spcPts val="0"/>
                        </a:spcAft>
                      </a:pPr>
                      <a:r>
                        <a:rPr lang="es-SV" sz="1200" dirty="0">
                          <a:effectLst/>
                        </a:rPr>
                        <a:t>Ampliación de Captación y Lavaderos Municipales en Caserío El Guineo Cantón Estancia, Municipio de Cacaopera,</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gn="ctr">
                        <a:lnSpc>
                          <a:spcPct val="115000"/>
                        </a:lnSpc>
                        <a:spcAft>
                          <a:spcPts val="0"/>
                        </a:spcAft>
                      </a:pPr>
                      <a:r>
                        <a:rPr lang="es-SV" sz="1200" dirty="0">
                          <a:effectLst/>
                        </a:rPr>
                        <a:t>$1,645.97</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extLst>
                  <a:ext uri="{0D108BD9-81ED-4DB2-BD59-A6C34878D82A}">
                    <a16:rowId xmlns:a16="http://schemas.microsoft.com/office/drawing/2014/main" val="3301035615"/>
                  </a:ext>
                </a:extLst>
              </a:tr>
              <a:tr h="190233">
                <a:tc>
                  <a:txBody>
                    <a:bodyPr/>
                    <a:lstStyle/>
                    <a:p>
                      <a:pPr algn="ctr">
                        <a:lnSpc>
                          <a:spcPct val="115000"/>
                        </a:lnSpc>
                        <a:spcAft>
                          <a:spcPts val="0"/>
                        </a:spcAft>
                      </a:pPr>
                      <a:r>
                        <a:rPr lang="es-SV" sz="1200">
                          <a:effectLst/>
                        </a:rPr>
                        <a:t>20 </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nSpc>
                          <a:spcPct val="115000"/>
                        </a:lnSpc>
                        <a:spcAft>
                          <a:spcPts val="0"/>
                        </a:spcAft>
                      </a:pPr>
                      <a:r>
                        <a:rPr lang="es-SV" sz="1200" dirty="0">
                          <a:effectLst/>
                        </a:rPr>
                        <a:t>Promoción y Fortalecimiento de la Identidad, Educación, Arte y Cultura 2018</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a:txBody>
                    <a:bodyPr/>
                    <a:lstStyle/>
                    <a:p>
                      <a:pPr algn="ctr">
                        <a:lnSpc>
                          <a:spcPct val="115000"/>
                        </a:lnSpc>
                        <a:spcAft>
                          <a:spcPts val="0"/>
                        </a:spcAft>
                      </a:pPr>
                      <a:r>
                        <a:rPr lang="es-SV" sz="1200" dirty="0">
                          <a:effectLst/>
                        </a:rPr>
                        <a:t>                      $101,887.86</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extLst>
                  <a:ext uri="{0D108BD9-81ED-4DB2-BD59-A6C34878D82A}">
                    <a16:rowId xmlns:a16="http://schemas.microsoft.com/office/drawing/2014/main" val="2221820445"/>
                  </a:ext>
                </a:extLst>
              </a:tr>
              <a:tr h="202252">
                <a:tc gridSpan="2">
                  <a:txBody>
                    <a:bodyPr/>
                    <a:lstStyle/>
                    <a:p>
                      <a:pPr algn="ctr">
                        <a:lnSpc>
                          <a:spcPct val="115000"/>
                        </a:lnSpc>
                        <a:spcAft>
                          <a:spcPts val="0"/>
                        </a:spcAft>
                      </a:pPr>
                      <a:r>
                        <a:rPr lang="es-SV" sz="1200" dirty="0">
                          <a:effectLst/>
                        </a:rPr>
                        <a:t>TOTAL</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tc hMerge="1">
                  <a:txBody>
                    <a:bodyPr/>
                    <a:lstStyle/>
                    <a:p>
                      <a:endParaRPr lang="es-SV"/>
                    </a:p>
                  </a:txBody>
                  <a:tcPr/>
                </a:tc>
                <a:tc>
                  <a:txBody>
                    <a:bodyPr/>
                    <a:lstStyle/>
                    <a:p>
                      <a:pPr algn="ctr">
                        <a:lnSpc>
                          <a:spcPct val="115000"/>
                        </a:lnSpc>
                        <a:spcAft>
                          <a:spcPts val="0"/>
                        </a:spcAft>
                      </a:pPr>
                      <a:r>
                        <a:rPr lang="es-SV" sz="1200" dirty="0">
                          <a:effectLst/>
                        </a:rPr>
                        <a:t>$152,818.02</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447" marR="33447" marT="0" marB="0" anchor="b"/>
                </a:tc>
                <a:extLst>
                  <a:ext uri="{0D108BD9-81ED-4DB2-BD59-A6C34878D82A}">
                    <a16:rowId xmlns:a16="http://schemas.microsoft.com/office/drawing/2014/main" val="1859497960"/>
                  </a:ext>
                </a:extLst>
              </a:tr>
            </a:tbl>
          </a:graphicData>
        </a:graphic>
      </p:graphicFrame>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5630" y="-1"/>
            <a:ext cx="1436370" cy="1066801"/>
          </a:xfrm>
          <a:prstGeom prst="rect">
            <a:avLst/>
          </a:prstGeom>
          <a:noFill/>
          <a:ln>
            <a:noFill/>
          </a:ln>
        </p:spPr>
      </p:pic>
      <p:pic>
        <p:nvPicPr>
          <p:cNvPr id="6" name="Imagen 2" descr="escudo">
            <a:extLst>
              <a:ext uri="{FF2B5EF4-FFF2-40B4-BE49-F238E27FC236}">
                <a16:creationId xmlns:a16="http://schemas.microsoft.com/office/drawing/2014/main" id="{7E182F07-5F42-4315-9AE8-F8713C8C16F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7236718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3704734" y="1"/>
            <a:ext cx="4044099" cy="1470580"/>
          </a:xfrm>
        </p:spPr>
        <p:txBody>
          <a:bodyPr>
            <a:normAutofit fontScale="90000"/>
          </a:bodyPr>
          <a:lstStyle/>
          <a:p>
            <a:pPr algn="ctr"/>
            <a:br>
              <a:rPr lang="es-ES" b="1" dirty="0"/>
            </a:br>
            <a:r>
              <a:rPr lang="es-ES" sz="4400" b="1" dirty="0"/>
              <a:t>CONSULTURIAS</a:t>
            </a:r>
            <a:br>
              <a:rPr lang="es-SV" dirty="0"/>
            </a:br>
            <a:br>
              <a:rPr lang="es-SV" dirty="0"/>
            </a:br>
            <a:endParaRPr lang="es-SV" dirty="0"/>
          </a:p>
        </p:txBody>
      </p:sp>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35382" y="0"/>
            <a:ext cx="1436370" cy="1066801"/>
          </a:xfrm>
          <a:prstGeom prst="rect">
            <a:avLst/>
          </a:prstGeom>
          <a:noFill/>
          <a:ln>
            <a:noFill/>
          </a:ln>
        </p:spPr>
      </p:pic>
      <p:graphicFrame>
        <p:nvGraphicFramePr>
          <p:cNvPr id="23" name="Marcador de contenido 22">
            <a:extLst>
              <a:ext uri="{FF2B5EF4-FFF2-40B4-BE49-F238E27FC236}">
                <a16:creationId xmlns:a16="http://schemas.microsoft.com/office/drawing/2014/main" id="{055DF062-B884-44C3-936F-EF036598327E}"/>
              </a:ext>
            </a:extLst>
          </p:cNvPr>
          <p:cNvGraphicFramePr>
            <a:graphicFrameLocks noGrp="1"/>
          </p:cNvGraphicFramePr>
          <p:nvPr>
            <p:ph idx="1"/>
            <p:extLst>
              <p:ext uri="{D42A27DB-BD31-4B8C-83A1-F6EECF244321}">
                <p14:modId xmlns:p14="http://schemas.microsoft.com/office/powerpoint/2010/main" val="1961994769"/>
              </p:ext>
            </p:extLst>
          </p:nvPr>
        </p:nvGraphicFramePr>
        <p:xfrm>
          <a:off x="419885" y="1707822"/>
          <a:ext cx="11352229" cy="4308411"/>
        </p:xfrm>
        <a:graphic>
          <a:graphicData uri="http://schemas.openxmlformats.org/drawingml/2006/table">
            <a:tbl>
              <a:tblPr firstRow="1" firstCol="1" bandRow="1">
                <a:tableStyleId>{5C22544A-7EE6-4342-B048-85BDC9FD1C3A}</a:tableStyleId>
              </a:tblPr>
              <a:tblGrid>
                <a:gridCol w="490417">
                  <a:extLst>
                    <a:ext uri="{9D8B030D-6E8A-4147-A177-3AD203B41FA5}">
                      <a16:colId xmlns:a16="http://schemas.microsoft.com/office/drawing/2014/main" val="1323020760"/>
                    </a:ext>
                  </a:extLst>
                </a:gridCol>
                <a:gridCol w="4564708">
                  <a:extLst>
                    <a:ext uri="{9D8B030D-6E8A-4147-A177-3AD203B41FA5}">
                      <a16:colId xmlns:a16="http://schemas.microsoft.com/office/drawing/2014/main" val="968547807"/>
                    </a:ext>
                  </a:extLst>
                </a:gridCol>
                <a:gridCol w="1819373">
                  <a:extLst>
                    <a:ext uri="{9D8B030D-6E8A-4147-A177-3AD203B41FA5}">
                      <a16:colId xmlns:a16="http://schemas.microsoft.com/office/drawing/2014/main" val="724398517"/>
                    </a:ext>
                  </a:extLst>
                </a:gridCol>
                <a:gridCol w="2139884">
                  <a:extLst>
                    <a:ext uri="{9D8B030D-6E8A-4147-A177-3AD203B41FA5}">
                      <a16:colId xmlns:a16="http://schemas.microsoft.com/office/drawing/2014/main" val="897837968"/>
                    </a:ext>
                  </a:extLst>
                </a:gridCol>
                <a:gridCol w="2337847">
                  <a:extLst>
                    <a:ext uri="{9D8B030D-6E8A-4147-A177-3AD203B41FA5}">
                      <a16:colId xmlns:a16="http://schemas.microsoft.com/office/drawing/2014/main" val="4046761615"/>
                    </a:ext>
                  </a:extLst>
                </a:gridCol>
              </a:tblGrid>
              <a:tr h="782566">
                <a:tc>
                  <a:txBody>
                    <a:bodyPr/>
                    <a:lstStyle/>
                    <a:p>
                      <a:pPr algn="ctr">
                        <a:lnSpc>
                          <a:spcPct val="115000"/>
                        </a:lnSpc>
                        <a:spcAft>
                          <a:spcPts val="0"/>
                        </a:spcAft>
                      </a:pPr>
                      <a:r>
                        <a:rPr lang="es-SV" sz="2800" dirty="0">
                          <a:effectLst/>
                        </a:rPr>
                        <a:t>N°</a:t>
                      </a:r>
                      <a:endParaRPr lang="es-SV"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SV" sz="2800" dirty="0">
                          <a:effectLst/>
                        </a:rPr>
                        <a:t>DESCRIPCIÓN DE PROYECTO</a:t>
                      </a:r>
                      <a:endParaRPr lang="es-SV"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SV" sz="2800">
                          <a:effectLst/>
                        </a:rPr>
                        <a:t>TIEMPO</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spcAft>
                          <a:spcPts val="0"/>
                        </a:spcAft>
                      </a:pPr>
                      <a:r>
                        <a:rPr lang="es-SV" sz="2800">
                          <a:effectLst/>
                        </a:rPr>
                        <a:t>INSTITUCIÓN</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SV" sz="2800">
                          <a:effectLst/>
                        </a:rPr>
                        <a:t>TOTAL</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090212591"/>
                  </a:ext>
                </a:extLst>
              </a:tr>
              <a:tr h="2168355">
                <a:tc>
                  <a:txBody>
                    <a:bodyPr/>
                    <a:lstStyle/>
                    <a:p>
                      <a:pPr algn="ctr">
                        <a:lnSpc>
                          <a:spcPct val="115000"/>
                        </a:lnSpc>
                        <a:spcAft>
                          <a:spcPts val="0"/>
                        </a:spcAft>
                      </a:pPr>
                      <a:r>
                        <a:rPr lang="es-SV" sz="2800" dirty="0">
                          <a:effectLst/>
                        </a:rPr>
                        <a:t>1</a:t>
                      </a:r>
                      <a:endParaRPr lang="es-SV"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spcAft>
                          <a:spcPts val="0"/>
                        </a:spcAft>
                      </a:pPr>
                      <a:r>
                        <a:rPr lang="es-SV" sz="2800" dirty="0">
                          <a:effectLst/>
                        </a:rPr>
                        <a:t>Técnico Municipal, subcomponente Inclusión Productiva, Estrategia de Erradicación de Pobreza, “Familias Sostenibles</a:t>
                      </a:r>
                      <a:endParaRPr lang="es-SV"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SV" sz="2800" dirty="0">
                          <a:effectLst/>
                        </a:rPr>
                        <a:t>12 meses</a:t>
                      </a:r>
                      <a:endParaRPr lang="es-SV"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SV" sz="2800" dirty="0">
                          <a:effectLst/>
                        </a:rPr>
                        <a:t>FISDL</a:t>
                      </a:r>
                      <a:endParaRPr lang="es-SV"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SV" sz="2800" dirty="0">
                          <a:effectLst/>
                        </a:rPr>
                        <a:t>$15,600.00</a:t>
                      </a:r>
                      <a:endParaRPr lang="es-SV"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2512305262"/>
                  </a:ext>
                </a:extLst>
              </a:tr>
              <a:tr h="1101034">
                <a:tc gridSpan="4">
                  <a:txBody>
                    <a:bodyPr/>
                    <a:lstStyle/>
                    <a:p>
                      <a:pPr algn="ctr">
                        <a:lnSpc>
                          <a:spcPct val="115000"/>
                        </a:lnSpc>
                        <a:spcAft>
                          <a:spcPts val="0"/>
                        </a:spcAft>
                      </a:pPr>
                      <a:r>
                        <a:rPr lang="es-SV" sz="2800">
                          <a:effectLst/>
                        </a:rPr>
                        <a:t> Sub Total</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es-SV"/>
                    </a:p>
                  </a:txBody>
                  <a:tcPr/>
                </a:tc>
                <a:tc hMerge="1">
                  <a:txBody>
                    <a:bodyPr/>
                    <a:lstStyle/>
                    <a:p>
                      <a:endParaRPr lang="es-SV"/>
                    </a:p>
                  </a:txBody>
                  <a:tcPr/>
                </a:tc>
                <a:tc hMerge="1">
                  <a:txBody>
                    <a:bodyPr/>
                    <a:lstStyle/>
                    <a:p>
                      <a:endParaRPr lang="es-SV"/>
                    </a:p>
                  </a:txBody>
                  <a:tcPr/>
                </a:tc>
                <a:tc>
                  <a:txBody>
                    <a:bodyPr/>
                    <a:lstStyle/>
                    <a:p>
                      <a:pPr algn="ctr">
                        <a:lnSpc>
                          <a:spcPct val="115000"/>
                        </a:lnSpc>
                        <a:spcAft>
                          <a:spcPts val="0"/>
                        </a:spcAft>
                      </a:pPr>
                      <a:r>
                        <a:rPr lang="es-SV" sz="2800" dirty="0">
                          <a:effectLst/>
                        </a:rPr>
                        <a:t>$15,600.00</a:t>
                      </a:r>
                      <a:endParaRPr lang="es-SV"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34913535"/>
                  </a:ext>
                </a:extLst>
              </a:tr>
            </a:tbl>
          </a:graphicData>
        </a:graphic>
      </p:graphicFrame>
      <p:pic>
        <p:nvPicPr>
          <p:cNvPr id="24" name="Imagen 2" descr="escudo">
            <a:extLst>
              <a:ext uri="{FF2B5EF4-FFF2-40B4-BE49-F238E27FC236}">
                <a16:creationId xmlns:a16="http://schemas.microsoft.com/office/drawing/2014/main" id="{BA0C2B4F-9B24-4FAF-A2E8-7AF5B0EECD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3101351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wipe(down)">
                                      <p:cBhvr>
                                        <p:cTn id="7" dur="580">
                                          <p:stCondLst>
                                            <p:cond delay="0"/>
                                          </p:stCondLst>
                                        </p:cTn>
                                        <p:tgtEl>
                                          <p:spTgt spid="23"/>
                                        </p:tgtEl>
                                      </p:cBhvr>
                                    </p:animEffect>
                                    <p:anim calcmode="lin" valueType="num">
                                      <p:cBhvr>
                                        <p:cTn id="8" dur="1822" tmFilter="0,0; 0.14,0.36; 0.43,0.73; 0.71,0.91; 1.0,1.0">
                                          <p:stCondLst>
                                            <p:cond delay="0"/>
                                          </p:stCondLst>
                                        </p:cTn>
                                        <p:tgtEl>
                                          <p:spTgt spid="2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3"/>
                                        </p:tgtEl>
                                        <p:attrNameLst>
                                          <p:attrName>ppt_y</p:attrName>
                                        </p:attrNameLst>
                                      </p:cBhvr>
                                      <p:tavLst>
                                        <p:tav tm="0" fmla="#ppt_y-sin(pi*$)/81">
                                          <p:val>
                                            <p:fltVal val="0"/>
                                          </p:val>
                                        </p:tav>
                                        <p:tav tm="100000">
                                          <p:val>
                                            <p:fltVal val="1"/>
                                          </p:val>
                                        </p:tav>
                                      </p:tavLst>
                                    </p:anim>
                                    <p:animScale>
                                      <p:cBhvr>
                                        <p:cTn id="13" dur="26">
                                          <p:stCondLst>
                                            <p:cond delay="650"/>
                                          </p:stCondLst>
                                        </p:cTn>
                                        <p:tgtEl>
                                          <p:spTgt spid="23"/>
                                        </p:tgtEl>
                                      </p:cBhvr>
                                      <p:to x="100000" y="60000"/>
                                    </p:animScale>
                                    <p:animScale>
                                      <p:cBhvr>
                                        <p:cTn id="14" dur="166" decel="50000">
                                          <p:stCondLst>
                                            <p:cond delay="676"/>
                                          </p:stCondLst>
                                        </p:cTn>
                                        <p:tgtEl>
                                          <p:spTgt spid="23"/>
                                        </p:tgtEl>
                                      </p:cBhvr>
                                      <p:to x="100000" y="100000"/>
                                    </p:animScale>
                                    <p:animScale>
                                      <p:cBhvr>
                                        <p:cTn id="15" dur="26">
                                          <p:stCondLst>
                                            <p:cond delay="1312"/>
                                          </p:stCondLst>
                                        </p:cTn>
                                        <p:tgtEl>
                                          <p:spTgt spid="23"/>
                                        </p:tgtEl>
                                      </p:cBhvr>
                                      <p:to x="100000" y="80000"/>
                                    </p:animScale>
                                    <p:animScale>
                                      <p:cBhvr>
                                        <p:cTn id="16" dur="166" decel="50000">
                                          <p:stCondLst>
                                            <p:cond delay="1338"/>
                                          </p:stCondLst>
                                        </p:cTn>
                                        <p:tgtEl>
                                          <p:spTgt spid="23"/>
                                        </p:tgtEl>
                                      </p:cBhvr>
                                      <p:to x="100000" y="100000"/>
                                    </p:animScale>
                                    <p:animScale>
                                      <p:cBhvr>
                                        <p:cTn id="17" dur="26">
                                          <p:stCondLst>
                                            <p:cond delay="1642"/>
                                          </p:stCondLst>
                                        </p:cTn>
                                        <p:tgtEl>
                                          <p:spTgt spid="23"/>
                                        </p:tgtEl>
                                      </p:cBhvr>
                                      <p:to x="100000" y="90000"/>
                                    </p:animScale>
                                    <p:animScale>
                                      <p:cBhvr>
                                        <p:cTn id="18" dur="166" decel="50000">
                                          <p:stCondLst>
                                            <p:cond delay="1668"/>
                                          </p:stCondLst>
                                        </p:cTn>
                                        <p:tgtEl>
                                          <p:spTgt spid="23"/>
                                        </p:tgtEl>
                                      </p:cBhvr>
                                      <p:to x="100000" y="100000"/>
                                    </p:animScale>
                                    <p:animScale>
                                      <p:cBhvr>
                                        <p:cTn id="19" dur="26">
                                          <p:stCondLst>
                                            <p:cond delay="1808"/>
                                          </p:stCondLst>
                                        </p:cTn>
                                        <p:tgtEl>
                                          <p:spTgt spid="23"/>
                                        </p:tgtEl>
                                      </p:cBhvr>
                                      <p:to x="100000" y="95000"/>
                                    </p:animScale>
                                    <p:animScale>
                                      <p:cBhvr>
                                        <p:cTn id="20" dur="166" decel="50000">
                                          <p:stCondLst>
                                            <p:cond delay="1834"/>
                                          </p:stCondLst>
                                        </p:cTn>
                                        <p:tgtEl>
                                          <p:spTgt spid="2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3572759" y="413206"/>
            <a:ext cx="4355184" cy="1066801"/>
          </a:xfrm>
        </p:spPr>
        <p:txBody>
          <a:bodyPr>
            <a:normAutofit fontScale="90000"/>
          </a:bodyPr>
          <a:lstStyle/>
          <a:p>
            <a:pPr algn="ctr"/>
            <a:br>
              <a:rPr lang="es-ES" b="1" dirty="0"/>
            </a:br>
            <a:br>
              <a:rPr lang="es-ES" b="1" dirty="0"/>
            </a:br>
            <a:r>
              <a:rPr lang="es-ES" sz="4400" dirty="0"/>
              <a:t>ADQUISICIONES</a:t>
            </a:r>
            <a:br>
              <a:rPr lang="es-SV" sz="4400" dirty="0"/>
            </a:br>
            <a:br>
              <a:rPr lang="es-SV" dirty="0"/>
            </a:br>
            <a:endParaRPr lang="es-SV" dirty="0"/>
          </a:p>
        </p:txBody>
      </p:sp>
      <p:graphicFrame>
        <p:nvGraphicFramePr>
          <p:cNvPr id="5" name="Marcador de contenido 4">
            <a:extLst>
              <a:ext uri="{FF2B5EF4-FFF2-40B4-BE49-F238E27FC236}">
                <a16:creationId xmlns:a16="http://schemas.microsoft.com/office/drawing/2014/main" id="{A3B15DE1-A02D-4732-A496-E6BB67258D7D}"/>
              </a:ext>
            </a:extLst>
          </p:cNvPr>
          <p:cNvGraphicFramePr>
            <a:graphicFrameLocks noGrp="1"/>
          </p:cNvGraphicFramePr>
          <p:nvPr>
            <p:ph idx="1"/>
            <p:extLst>
              <p:ext uri="{D42A27DB-BD31-4B8C-83A1-F6EECF244321}">
                <p14:modId xmlns:p14="http://schemas.microsoft.com/office/powerpoint/2010/main" val="4256976460"/>
              </p:ext>
            </p:extLst>
          </p:nvPr>
        </p:nvGraphicFramePr>
        <p:xfrm>
          <a:off x="685800" y="1489435"/>
          <a:ext cx="10131425" cy="4229230"/>
        </p:xfrm>
        <a:graphic>
          <a:graphicData uri="http://schemas.openxmlformats.org/drawingml/2006/table">
            <a:tbl>
              <a:tblPr firstRow="1" firstCol="1" bandRow="1">
                <a:tableStyleId>{5C22544A-7EE6-4342-B048-85BDC9FD1C3A}</a:tableStyleId>
              </a:tblPr>
              <a:tblGrid>
                <a:gridCol w="589649">
                  <a:extLst>
                    <a:ext uri="{9D8B030D-6E8A-4147-A177-3AD203B41FA5}">
                      <a16:colId xmlns:a16="http://schemas.microsoft.com/office/drawing/2014/main" val="2186852470"/>
                    </a:ext>
                  </a:extLst>
                </a:gridCol>
                <a:gridCol w="7124418">
                  <a:extLst>
                    <a:ext uri="{9D8B030D-6E8A-4147-A177-3AD203B41FA5}">
                      <a16:colId xmlns:a16="http://schemas.microsoft.com/office/drawing/2014/main" val="394261251"/>
                    </a:ext>
                  </a:extLst>
                </a:gridCol>
                <a:gridCol w="2417358">
                  <a:extLst>
                    <a:ext uri="{9D8B030D-6E8A-4147-A177-3AD203B41FA5}">
                      <a16:colId xmlns:a16="http://schemas.microsoft.com/office/drawing/2014/main" val="4085041799"/>
                    </a:ext>
                  </a:extLst>
                </a:gridCol>
              </a:tblGrid>
              <a:tr h="857839">
                <a:tc>
                  <a:txBody>
                    <a:bodyPr/>
                    <a:lstStyle/>
                    <a:p>
                      <a:pPr algn="ctr">
                        <a:lnSpc>
                          <a:spcPct val="115000"/>
                        </a:lnSpc>
                        <a:spcAft>
                          <a:spcPts val="0"/>
                        </a:spcAft>
                      </a:pPr>
                      <a:r>
                        <a:rPr lang="es-SV" sz="2800" dirty="0">
                          <a:effectLst/>
                        </a:rPr>
                        <a:t>N°</a:t>
                      </a:r>
                      <a:endParaRPr lang="es-SV"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SV" sz="2800">
                          <a:effectLst/>
                        </a:rPr>
                        <a:t>DESCRIPCIÓN DE PROYECTO</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SV" sz="2800">
                          <a:effectLst/>
                        </a:rPr>
                        <a:t>TOTAL</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42698987"/>
                  </a:ext>
                </a:extLst>
              </a:tr>
              <a:tr h="772998">
                <a:tc>
                  <a:txBody>
                    <a:bodyPr/>
                    <a:lstStyle/>
                    <a:p>
                      <a:pPr algn="ctr">
                        <a:lnSpc>
                          <a:spcPct val="115000"/>
                        </a:lnSpc>
                        <a:spcAft>
                          <a:spcPts val="0"/>
                        </a:spcAft>
                      </a:pPr>
                      <a:r>
                        <a:rPr lang="es-SV" sz="2800">
                          <a:effectLst/>
                        </a:rPr>
                        <a:t>1</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spcAft>
                          <a:spcPts val="0"/>
                        </a:spcAft>
                      </a:pPr>
                      <a:r>
                        <a:rPr lang="es-SV" sz="2800" dirty="0">
                          <a:effectLst/>
                        </a:rPr>
                        <a:t>Generador Eléctrico Marca Truper de 10000 w</a:t>
                      </a:r>
                      <a:endParaRPr lang="es-SV"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SV" sz="2800">
                          <a:effectLst/>
                        </a:rPr>
                        <a:t>$1,400.00</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4046301618"/>
                  </a:ext>
                </a:extLst>
              </a:tr>
              <a:tr h="1140643">
                <a:tc>
                  <a:txBody>
                    <a:bodyPr/>
                    <a:lstStyle/>
                    <a:p>
                      <a:pPr algn="ctr">
                        <a:lnSpc>
                          <a:spcPct val="115000"/>
                        </a:lnSpc>
                        <a:spcAft>
                          <a:spcPts val="0"/>
                        </a:spcAft>
                      </a:pPr>
                      <a:r>
                        <a:rPr lang="es-SV" sz="2800">
                          <a:effectLst/>
                        </a:rPr>
                        <a:t>2</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spcAft>
                          <a:spcPts val="0"/>
                        </a:spcAft>
                      </a:pPr>
                      <a:r>
                        <a:rPr lang="es-SV" sz="2800" dirty="0">
                          <a:effectLst/>
                        </a:rPr>
                        <a:t>Desgranadora para maíz y maicillo motor diésel de 28 HP, montada en remolque</a:t>
                      </a:r>
                      <a:endParaRPr lang="es-SV"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SV" sz="2800" dirty="0">
                          <a:effectLst/>
                        </a:rPr>
                        <a:t>$6,150.00</a:t>
                      </a:r>
                      <a:endParaRPr lang="es-SV"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3380210542"/>
                  </a:ext>
                </a:extLst>
              </a:tr>
              <a:tr h="1457750">
                <a:tc gridSpan="2">
                  <a:txBody>
                    <a:bodyPr/>
                    <a:lstStyle/>
                    <a:p>
                      <a:pPr algn="ctr">
                        <a:lnSpc>
                          <a:spcPct val="115000"/>
                        </a:lnSpc>
                        <a:spcAft>
                          <a:spcPts val="0"/>
                        </a:spcAft>
                      </a:pPr>
                      <a:r>
                        <a:rPr lang="es-SV" sz="2800" dirty="0">
                          <a:effectLst/>
                        </a:rPr>
                        <a:t>TOTAL </a:t>
                      </a:r>
                    </a:p>
                    <a:p>
                      <a:pPr>
                        <a:lnSpc>
                          <a:spcPct val="115000"/>
                        </a:lnSpc>
                        <a:spcAft>
                          <a:spcPts val="0"/>
                        </a:spcAft>
                      </a:pPr>
                      <a:r>
                        <a:rPr lang="es-SV" sz="2800" dirty="0">
                          <a:effectLst/>
                        </a:rPr>
                        <a:t> </a:t>
                      </a:r>
                      <a:endParaRPr lang="es-SV"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hMerge="1">
                  <a:txBody>
                    <a:bodyPr/>
                    <a:lstStyle/>
                    <a:p>
                      <a:endParaRPr lang="es-SV"/>
                    </a:p>
                  </a:txBody>
                  <a:tcPr/>
                </a:tc>
                <a:tc>
                  <a:txBody>
                    <a:bodyPr/>
                    <a:lstStyle/>
                    <a:p>
                      <a:pPr algn="ctr">
                        <a:lnSpc>
                          <a:spcPct val="115000"/>
                        </a:lnSpc>
                        <a:spcAft>
                          <a:spcPts val="0"/>
                        </a:spcAft>
                      </a:pPr>
                      <a:r>
                        <a:rPr lang="es-SV" sz="2800" dirty="0">
                          <a:effectLst/>
                        </a:rPr>
                        <a:t>$7,550.00</a:t>
                      </a:r>
                    </a:p>
                    <a:p>
                      <a:pPr algn="ctr">
                        <a:lnSpc>
                          <a:spcPct val="115000"/>
                        </a:lnSpc>
                        <a:spcAft>
                          <a:spcPts val="0"/>
                        </a:spcAft>
                      </a:pPr>
                      <a:r>
                        <a:rPr lang="es-SV" sz="2800" dirty="0">
                          <a:effectLst/>
                        </a:rPr>
                        <a:t> </a:t>
                      </a:r>
                      <a:endParaRPr lang="es-SV"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1552121513"/>
                  </a:ext>
                </a:extLst>
              </a:tr>
            </a:tbl>
          </a:graphicData>
        </a:graphic>
      </p:graphicFrame>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3273" y="0"/>
            <a:ext cx="1436370" cy="1066801"/>
          </a:xfrm>
          <a:prstGeom prst="rect">
            <a:avLst/>
          </a:prstGeom>
          <a:noFill/>
          <a:ln>
            <a:noFill/>
          </a:ln>
        </p:spPr>
      </p:pic>
      <p:pic>
        <p:nvPicPr>
          <p:cNvPr id="6" name="Imagen 2" descr="escudo">
            <a:extLst>
              <a:ext uri="{FF2B5EF4-FFF2-40B4-BE49-F238E27FC236}">
                <a16:creationId xmlns:a16="http://schemas.microsoft.com/office/drawing/2014/main" id="{D34E5F4E-37D9-4DF9-A6FB-3137666502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6011163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1436370" y="1"/>
            <a:ext cx="8791712" cy="1706251"/>
          </a:xfrm>
        </p:spPr>
        <p:txBody>
          <a:bodyPr>
            <a:normAutofit fontScale="90000"/>
          </a:bodyPr>
          <a:lstStyle/>
          <a:p>
            <a:pPr algn="ctr"/>
            <a:br>
              <a:rPr lang="es-ES" b="1" dirty="0"/>
            </a:br>
            <a:br>
              <a:rPr lang="es-ES" b="1" dirty="0"/>
            </a:br>
            <a:br>
              <a:rPr lang="es-ES" b="1" dirty="0"/>
            </a:br>
            <a:br>
              <a:rPr lang="es-ES" b="1" dirty="0"/>
            </a:br>
            <a:br>
              <a:rPr lang="es-ES" b="1" dirty="0"/>
            </a:br>
            <a:r>
              <a:rPr lang="es-ES" sz="4400" b="1" dirty="0"/>
              <a:t>Niñez y Adolescencia</a:t>
            </a:r>
            <a:br>
              <a:rPr lang="es-ES" sz="4400" b="1" dirty="0"/>
            </a:br>
            <a:r>
              <a:rPr lang="es-ES" b="1" dirty="0">
                <a:solidFill>
                  <a:schemeClr val="bg1"/>
                </a:solidFill>
              </a:rPr>
              <a:t>Presupuesto ejecutado </a:t>
            </a:r>
            <a:br>
              <a:rPr lang="es-SV" dirty="0">
                <a:solidFill>
                  <a:schemeClr val="bg1"/>
                </a:solidFill>
              </a:rPr>
            </a:br>
            <a:br>
              <a:rPr lang="es-SV" sz="4400" b="1" dirty="0">
                <a:solidFill>
                  <a:schemeClr val="bg1"/>
                </a:solidFill>
              </a:rPr>
            </a:br>
            <a:br>
              <a:rPr lang="es-SV" sz="4400" dirty="0"/>
            </a:br>
            <a:endParaRPr lang="es-SV" sz="4400" dirty="0"/>
          </a:p>
        </p:txBody>
      </p:sp>
      <p:graphicFrame>
        <p:nvGraphicFramePr>
          <p:cNvPr id="7" name="Marcador de contenido 6">
            <a:extLst>
              <a:ext uri="{FF2B5EF4-FFF2-40B4-BE49-F238E27FC236}">
                <a16:creationId xmlns:a16="http://schemas.microsoft.com/office/drawing/2014/main" id="{DB596061-8320-4BBF-BA70-CB9B69F758FB}"/>
              </a:ext>
            </a:extLst>
          </p:cNvPr>
          <p:cNvGraphicFramePr>
            <a:graphicFrameLocks noGrp="1"/>
          </p:cNvGraphicFramePr>
          <p:nvPr>
            <p:ph idx="1"/>
            <p:extLst>
              <p:ext uri="{D42A27DB-BD31-4B8C-83A1-F6EECF244321}">
                <p14:modId xmlns:p14="http://schemas.microsoft.com/office/powerpoint/2010/main" val="2476543578"/>
              </p:ext>
            </p:extLst>
          </p:nvPr>
        </p:nvGraphicFramePr>
        <p:xfrm>
          <a:off x="648093" y="2139885"/>
          <a:ext cx="11031718" cy="3918407"/>
        </p:xfrm>
        <a:graphic>
          <a:graphicData uri="http://schemas.openxmlformats.org/drawingml/2006/table">
            <a:tbl>
              <a:tblPr firstRow="1" firstCol="1" bandRow="1">
                <a:tableStyleId>{5C22544A-7EE6-4342-B048-85BDC9FD1C3A}</a:tableStyleId>
              </a:tblPr>
              <a:tblGrid>
                <a:gridCol w="608951">
                  <a:extLst>
                    <a:ext uri="{9D8B030D-6E8A-4147-A177-3AD203B41FA5}">
                      <a16:colId xmlns:a16="http://schemas.microsoft.com/office/drawing/2014/main" val="868912172"/>
                    </a:ext>
                  </a:extLst>
                </a:gridCol>
                <a:gridCol w="9169564">
                  <a:extLst>
                    <a:ext uri="{9D8B030D-6E8A-4147-A177-3AD203B41FA5}">
                      <a16:colId xmlns:a16="http://schemas.microsoft.com/office/drawing/2014/main" val="367332741"/>
                    </a:ext>
                  </a:extLst>
                </a:gridCol>
                <a:gridCol w="1253203">
                  <a:extLst>
                    <a:ext uri="{9D8B030D-6E8A-4147-A177-3AD203B41FA5}">
                      <a16:colId xmlns:a16="http://schemas.microsoft.com/office/drawing/2014/main" val="3985656194"/>
                    </a:ext>
                  </a:extLst>
                </a:gridCol>
              </a:tblGrid>
              <a:tr h="405352">
                <a:tc>
                  <a:txBody>
                    <a:bodyPr/>
                    <a:lstStyle/>
                    <a:p>
                      <a:pPr algn="ctr">
                        <a:lnSpc>
                          <a:spcPct val="115000"/>
                        </a:lnSpc>
                        <a:spcAft>
                          <a:spcPts val="0"/>
                        </a:spcAft>
                      </a:pPr>
                      <a:r>
                        <a:rPr lang="es-ES" sz="1400" dirty="0">
                          <a:solidFill>
                            <a:schemeClr val="bg1"/>
                          </a:solidFill>
                          <a:effectLst/>
                        </a:rPr>
                        <a:t>N.º</a:t>
                      </a:r>
                      <a:endParaRPr lang="es-SV"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ES" sz="1400" dirty="0">
                          <a:solidFill>
                            <a:schemeClr val="bg1"/>
                          </a:solidFill>
                          <a:effectLst/>
                        </a:rPr>
                        <a:t>NOMBRE</a:t>
                      </a:r>
                      <a:endParaRPr lang="es-SV"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just">
                        <a:lnSpc>
                          <a:spcPct val="115000"/>
                        </a:lnSpc>
                        <a:spcAft>
                          <a:spcPts val="0"/>
                        </a:spcAft>
                      </a:pPr>
                      <a:r>
                        <a:rPr lang="es-ES" sz="1400" dirty="0">
                          <a:solidFill>
                            <a:schemeClr val="bg1"/>
                          </a:solidFill>
                          <a:effectLst/>
                        </a:rPr>
                        <a:t>MONTO CANCELADO </a:t>
                      </a:r>
                      <a:endParaRPr lang="es-SV"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565360975"/>
                  </a:ext>
                </a:extLst>
              </a:tr>
              <a:tr h="466366">
                <a:tc>
                  <a:txBody>
                    <a:bodyPr/>
                    <a:lstStyle/>
                    <a:p>
                      <a:pPr algn="ctr">
                        <a:lnSpc>
                          <a:spcPct val="115000"/>
                        </a:lnSpc>
                        <a:spcAft>
                          <a:spcPts val="0"/>
                        </a:spcAft>
                      </a:pPr>
                      <a:r>
                        <a:rPr lang="es-ES" sz="1800" dirty="0">
                          <a:effectLst/>
                        </a:rPr>
                        <a:t>1</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spcAft>
                          <a:spcPts val="0"/>
                        </a:spcAft>
                      </a:pPr>
                      <a:r>
                        <a:rPr lang="es-ES" sz="1800">
                          <a:effectLst/>
                        </a:rPr>
                        <a:t> Actividad Infantil (DERECHOS Y DEBERES DE LOS NIÑOS Y ADOLECENTE) BARRIO SAN JOSE</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ES" sz="1800" dirty="0">
                          <a:effectLst/>
                        </a:rPr>
                        <a:t>  $39</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002577752"/>
                  </a:ext>
                </a:extLst>
              </a:tr>
              <a:tr h="386499">
                <a:tc>
                  <a:txBody>
                    <a:bodyPr/>
                    <a:lstStyle/>
                    <a:p>
                      <a:pPr algn="ctr">
                        <a:lnSpc>
                          <a:spcPct val="115000"/>
                        </a:lnSpc>
                        <a:spcAft>
                          <a:spcPts val="0"/>
                        </a:spcAft>
                      </a:pPr>
                      <a:r>
                        <a:rPr lang="es-ES" sz="1800">
                          <a:effectLst/>
                        </a:rPr>
                        <a:t>2</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spcAft>
                          <a:spcPts val="0"/>
                        </a:spcAft>
                      </a:pPr>
                      <a:r>
                        <a:rPr lang="es-ES" sz="1800" dirty="0">
                          <a:effectLst/>
                        </a:rPr>
                        <a:t>ACTIVIDAD Infantil (DERECHOS Y DEBERES DE LOS NIÑOS Y ADOLECENTES) CENTRO HISTORICO</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ES" sz="1800" dirty="0">
                          <a:effectLst/>
                        </a:rPr>
                        <a:t>  $39</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499555970"/>
                  </a:ext>
                </a:extLst>
              </a:tr>
              <a:tr h="358219">
                <a:tc>
                  <a:txBody>
                    <a:bodyPr/>
                    <a:lstStyle/>
                    <a:p>
                      <a:pPr algn="ctr">
                        <a:lnSpc>
                          <a:spcPct val="115000"/>
                        </a:lnSpc>
                        <a:spcAft>
                          <a:spcPts val="0"/>
                        </a:spcAft>
                      </a:pPr>
                      <a:r>
                        <a:rPr lang="es-ES" sz="1800">
                          <a:effectLst/>
                        </a:rPr>
                        <a:t>3</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spcAft>
                          <a:spcPts val="0"/>
                        </a:spcAft>
                      </a:pPr>
                      <a:r>
                        <a:rPr lang="es-ES" sz="1800" dirty="0">
                          <a:effectLst/>
                        </a:rPr>
                        <a:t>ACTIVIDAD INFANTIL (DERECHOS Y DEBERES DE LOS NIÑOS Y ADOLECENTES) BARRIO EL CALVARIO</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0"/>
                        </a:spcAft>
                      </a:pPr>
                      <a:r>
                        <a:rPr lang="es-ES" sz="1800" dirty="0">
                          <a:effectLst/>
                        </a:rPr>
                        <a:t>   $39</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3155484042"/>
                  </a:ext>
                </a:extLst>
              </a:tr>
              <a:tr h="1159496">
                <a:tc>
                  <a:txBody>
                    <a:bodyPr/>
                    <a:lstStyle/>
                    <a:p>
                      <a:pPr algn="ctr">
                        <a:lnSpc>
                          <a:spcPct val="115000"/>
                        </a:lnSpc>
                        <a:spcAft>
                          <a:spcPts val="0"/>
                        </a:spcAft>
                      </a:pPr>
                      <a:r>
                        <a:rPr lang="es-ES" sz="1800">
                          <a:effectLst/>
                        </a:rPr>
                        <a:t>4</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spcAft>
                          <a:spcPts val="0"/>
                        </a:spcAft>
                      </a:pPr>
                      <a:r>
                        <a:rPr lang="es-ES" sz="1800" dirty="0">
                          <a:effectLst/>
                        </a:rPr>
                        <a:t>Celebración del Dia Del Niño Con el Lema “Lo que yo seré de grande” los niños vestidos de la profesión que quiere ser de adulto, Todos los Centro Educativos del Municipio, desfile por las principales calles de la Ciudad, culminado en Centro Histórico con la gran celebración, refrigerio, payasos, inflables y personajes animados.  </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ES" sz="1800" dirty="0">
                          <a:effectLst/>
                        </a:rPr>
                        <a:t>  $1500</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675197526"/>
                  </a:ext>
                </a:extLst>
              </a:tr>
              <a:tr h="415787">
                <a:tc>
                  <a:txBody>
                    <a:bodyPr/>
                    <a:lstStyle/>
                    <a:p>
                      <a:pPr algn="ctr">
                        <a:lnSpc>
                          <a:spcPct val="115000"/>
                        </a:lnSpc>
                        <a:spcAft>
                          <a:spcPts val="0"/>
                        </a:spcAft>
                      </a:pPr>
                      <a:r>
                        <a:rPr lang="es-ES" sz="1800">
                          <a:effectLst/>
                        </a:rPr>
                        <a:t>5</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nSpc>
                          <a:spcPct val="115000"/>
                        </a:lnSpc>
                        <a:spcAft>
                          <a:spcPts val="0"/>
                        </a:spcAft>
                      </a:pPr>
                      <a:r>
                        <a:rPr lang="es-ES" sz="1800" dirty="0">
                          <a:effectLst/>
                        </a:rPr>
                        <a:t>Compartimientos con niños y adolescentes sobre el significado de la navidad en los 7 cantones y los 3 barrios de la ciudad.</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tc>
                  <a:txBody>
                    <a:bodyPr/>
                    <a:lstStyle/>
                    <a:p>
                      <a:pPr algn="ctr">
                        <a:lnSpc>
                          <a:spcPct val="115000"/>
                        </a:lnSpc>
                        <a:spcAft>
                          <a:spcPts val="0"/>
                        </a:spcAft>
                      </a:pPr>
                      <a:r>
                        <a:rPr lang="es-ES" sz="1800" dirty="0">
                          <a:effectLst/>
                        </a:rPr>
                        <a:t>      $70</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4205497003"/>
                  </a:ext>
                </a:extLst>
              </a:tr>
              <a:tr h="375285">
                <a:tc gridSpan="2">
                  <a:txBody>
                    <a:bodyPr/>
                    <a:lstStyle/>
                    <a:p>
                      <a:pPr algn="ctr">
                        <a:lnSpc>
                          <a:spcPct val="115000"/>
                        </a:lnSpc>
                        <a:spcAft>
                          <a:spcPts val="0"/>
                        </a:spcAft>
                      </a:pPr>
                      <a:r>
                        <a:rPr lang="es-ES" sz="1800" dirty="0">
                          <a:solidFill>
                            <a:schemeClr val="bg1"/>
                          </a:solidFill>
                          <a:effectLst/>
                        </a:rPr>
                        <a:t>TOTAL</a:t>
                      </a:r>
                      <a:endParaRPr lang="es-SV"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hMerge="1">
                  <a:txBody>
                    <a:bodyPr/>
                    <a:lstStyle/>
                    <a:p>
                      <a:endParaRPr lang="es-SV"/>
                    </a:p>
                  </a:txBody>
                  <a:tcPr/>
                </a:tc>
                <a:tc>
                  <a:txBody>
                    <a:bodyPr/>
                    <a:lstStyle/>
                    <a:p>
                      <a:pPr algn="ctr">
                        <a:lnSpc>
                          <a:spcPct val="115000"/>
                        </a:lnSpc>
                        <a:spcAft>
                          <a:spcPts val="0"/>
                        </a:spcAft>
                      </a:pPr>
                      <a:r>
                        <a:rPr lang="es-ES" sz="1800" dirty="0">
                          <a:solidFill>
                            <a:schemeClr val="bg1"/>
                          </a:solidFill>
                          <a:effectLst/>
                        </a:rPr>
                        <a:t>$1, 687</a:t>
                      </a:r>
                      <a:endParaRPr lang="es-SV"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tc>
                <a:extLst>
                  <a:ext uri="{0D108BD9-81ED-4DB2-BD59-A6C34878D82A}">
                    <a16:rowId xmlns:a16="http://schemas.microsoft.com/office/drawing/2014/main" val="2978044327"/>
                  </a:ext>
                </a:extLst>
              </a:tr>
            </a:tbl>
          </a:graphicData>
        </a:graphic>
      </p:graphicFrame>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5630" y="0"/>
            <a:ext cx="1436370" cy="1066801"/>
          </a:xfrm>
          <a:prstGeom prst="rect">
            <a:avLst/>
          </a:prstGeom>
          <a:noFill/>
          <a:ln>
            <a:noFill/>
          </a:ln>
        </p:spPr>
      </p:pic>
      <p:pic>
        <p:nvPicPr>
          <p:cNvPr id="8" name="Imagen 2" descr="escudo">
            <a:extLst>
              <a:ext uri="{FF2B5EF4-FFF2-40B4-BE49-F238E27FC236}">
                <a16:creationId xmlns:a16="http://schemas.microsoft.com/office/drawing/2014/main" id="{38880BD4-0465-4D25-997F-0CE07AE6EC7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101135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1)">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E8F50DC-5E72-425A-8138-99FBC1725344}"/>
              </a:ext>
            </a:extLst>
          </p:cNvPr>
          <p:cNvSpPr>
            <a:spLocks noGrp="1"/>
          </p:cNvSpPr>
          <p:nvPr>
            <p:ph idx="1"/>
          </p:nvPr>
        </p:nvSpPr>
        <p:spPr>
          <a:xfrm>
            <a:off x="447675" y="1121790"/>
            <a:ext cx="11449050" cy="5355209"/>
          </a:xfrm>
        </p:spPr>
        <p:txBody>
          <a:bodyPr>
            <a:normAutofit lnSpcReduction="10000"/>
          </a:bodyPr>
          <a:lstStyle/>
          <a:p>
            <a:pPr algn="just"/>
            <a:r>
              <a:rPr lang="es-ES" sz="2800" dirty="0"/>
              <a:t> </a:t>
            </a:r>
            <a:r>
              <a:rPr lang="es-ES" sz="3000" dirty="0"/>
              <a:t>El Informe fue estructurado y elaborado por el equipo Técnico Municipal, Comité de Desarrollo del Municipio (CODEM) y la Comisión de Participación Ciudadana del Municipio de Cacaopera. Con el acompañamiento técnico de la Iniciativa Social para la Democracia (ISD) en el marco del proyecto </a:t>
            </a:r>
            <a:r>
              <a:rPr lang="es-ES" sz="3000" b="1" i="1" dirty="0"/>
              <a:t>Transparencia y Contraloría Social</a:t>
            </a:r>
            <a:r>
              <a:rPr lang="es-ES" sz="3000" dirty="0"/>
              <a:t> financiado por Christian </a:t>
            </a:r>
            <a:r>
              <a:rPr lang="es-ES" sz="3000" dirty="0" err="1"/>
              <a:t>Aid</a:t>
            </a:r>
            <a:r>
              <a:rPr lang="es-ES" sz="3000" dirty="0"/>
              <a:t> e </a:t>
            </a:r>
            <a:r>
              <a:rPr lang="es-ES" sz="3000" dirty="0" err="1"/>
              <a:t>Irish</a:t>
            </a:r>
            <a:r>
              <a:rPr lang="es-ES" sz="3000" dirty="0"/>
              <a:t> </a:t>
            </a:r>
            <a:r>
              <a:rPr lang="es-ES" sz="3000" dirty="0" err="1"/>
              <a:t>Aid</a:t>
            </a:r>
            <a:r>
              <a:rPr lang="es-ES" sz="3000" dirty="0"/>
              <a:t>.</a:t>
            </a:r>
          </a:p>
          <a:p>
            <a:pPr algn="just"/>
            <a:endParaRPr lang="es-SV" sz="3000" dirty="0"/>
          </a:p>
          <a:p>
            <a:pPr marL="0" indent="0" algn="just">
              <a:buNone/>
            </a:pPr>
            <a:r>
              <a:rPr lang="es-ES" sz="3000" dirty="0"/>
              <a:t>Agradecemos a todas las Unidades Técnicas y Operativas de la Municipalidad de Cacaopera, por el trabajo realizado, en función del cumplimiento de los objetivos de la Institución y la colaboración para la elaboración del presente informe; con el cual se pretende contribuir a la construcción de una cultura de transparencia.   </a:t>
            </a:r>
            <a:endParaRPr lang="es-SV" sz="3000" dirty="0"/>
          </a:p>
        </p:txBody>
      </p:sp>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5630" y="0"/>
            <a:ext cx="1436370" cy="1066801"/>
          </a:xfrm>
          <a:prstGeom prst="rect">
            <a:avLst/>
          </a:prstGeom>
          <a:noFill/>
          <a:ln>
            <a:noFill/>
          </a:ln>
        </p:spPr>
      </p:pic>
      <p:pic>
        <p:nvPicPr>
          <p:cNvPr id="5" name="Imagen 2" descr="escudo">
            <a:extLst>
              <a:ext uri="{FF2B5EF4-FFF2-40B4-BE49-F238E27FC236}">
                <a16:creationId xmlns:a16="http://schemas.microsoft.com/office/drawing/2014/main" id="{5C53652A-EEAA-419B-A046-176398E2A5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0265849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1436370" y="1"/>
            <a:ext cx="8791712" cy="1432874"/>
          </a:xfrm>
        </p:spPr>
        <p:txBody>
          <a:bodyPr>
            <a:normAutofit fontScale="90000"/>
          </a:bodyPr>
          <a:lstStyle/>
          <a:p>
            <a:pPr algn="ctr"/>
            <a:br>
              <a:rPr lang="es-ES" b="1" dirty="0"/>
            </a:br>
            <a:br>
              <a:rPr lang="es-ES" b="1" dirty="0"/>
            </a:br>
            <a:r>
              <a:rPr lang="es-ES" sz="4400" b="1" dirty="0"/>
              <a:t>Unidad Ambiental Municipal</a:t>
            </a:r>
            <a:br>
              <a:rPr lang="es-SV" b="1" dirty="0"/>
            </a:br>
            <a:br>
              <a:rPr lang="es-SV" dirty="0"/>
            </a:br>
            <a:endParaRPr lang="es-SV" dirty="0"/>
          </a:p>
        </p:txBody>
      </p:sp>
      <p:graphicFrame>
        <p:nvGraphicFramePr>
          <p:cNvPr id="6" name="Marcador de contenido 5">
            <a:extLst>
              <a:ext uri="{FF2B5EF4-FFF2-40B4-BE49-F238E27FC236}">
                <a16:creationId xmlns:a16="http://schemas.microsoft.com/office/drawing/2014/main" id="{BB8463CA-B8D1-493A-A0E1-82C8D1DB2F98}"/>
              </a:ext>
            </a:extLst>
          </p:cNvPr>
          <p:cNvGraphicFramePr>
            <a:graphicFrameLocks noGrp="1"/>
          </p:cNvGraphicFramePr>
          <p:nvPr>
            <p:ph idx="1"/>
            <p:extLst>
              <p:ext uri="{D42A27DB-BD31-4B8C-83A1-F6EECF244321}">
                <p14:modId xmlns:p14="http://schemas.microsoft.com/office/powerpoint/2010/main" val="827763313"/>
              </p:ext>
            </p:extLst>
          </p:nvPr>
        </p:nvGraphicFramePr>
        <p:xfrm>
          <a:off x="454688" y="1227057"/>
          <a:ext cx="10755075" cy="5362282"/>
        </p:xfrm>
        <a:graphic>
          <a:graphicData uri="http://schemas.openxmlformats.org/drawingml/2006/table">
            <a:tbl>
              <a:tblPr>
                <a:tableStyleId>{5C22544A-7EE6-4342-B048-85BDC9FD1C3A}</a:tableStyleId>
              </a:tblPr>
              <a:tblGrid>
                <a:gridCol w="7401873">
                  <a:extLst>
                    <a:ext uri="{9D8B030D-6E8A-4147-A177-3AD203B41FA5}">
                      <a16:colId xmlns:a16="http://schemas.microsoft.com/office/drawing/2014/main" val="158927922"/>
                    </a:ext>
                  </a:extLst>
                </a:gridCol>
                <a:gridCol w="3353202">
                  <a:extLst>
                    <a:ext uri="{9D8B030D-6E8A-4147-A177-3AD203B41FA5}">
                      <a16:colId xmlns:a16="http://schemas.microsoft.com/office/drawing/2014/main" val="3513404751"/>
                    </a:ext>
                  </a:extLst>
                </a:gridCol>
              </a:tblGrid>
              <a:tr h="323770">
                <a:tc>
                  <a:txBody>
                    <a:bodyPr/>
                    <a:lstStyle/>
                    <a:p>
                      <a:pPr algn="ctr">
                        <a:lnSpc>
                          <a:spcPct val="115000"/>
                        </a:lnSpc>
                        <a:spcAft>
                          <a:spcPts val="0"/>
                        </a:spcAft>
                        <a:tabLst>
                          <a:tab pos="2346960" algn="l"/>
                        </a:tabLst>
                      </a:pPr>
                      <a:r>
                        <a:rPr lang="es-ES" sz="1800" b="1" dirty="0">
                          <a:solidFill>
                            <a:schemeClr val="bg1"/>
                          </a:solidFill>
                          <a:effectLst/>
                        </a:rPr>
                        <a:t>ACTIVIDADES</a:t>
                      </a:r>
                      <a:endParaRPr lang="es-SV" sz="1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1000"/>
                        </a:spcAft>
                        <a:tabLst>
                          <a:tab pos="2346960" algn="l"/>
                        </a:tabLst>
                      </a:pPr>
                      <a:r>
                        <a:rPr lang="es-ES" sz="1800" b="1" dirty="0">
                          <a:solidFill>
                            <a:schemeClr val="bg1"/>
                          </a:solidFill>
                          <a:effectLst/>
                        </a:rPr>
                        <a:t>COSTO DE CACA ACTIVIDAD</a:t>
                      </a:r>
                      <a:endParaRPr lang="es-SV" sz="1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val="867874620"/>
                  </a:ext>
                </a:extLst>
              </a:tr>
              <a:tr h="1011746">
                <a:tc>
                  <a:txBody>
                    <a:bodyPr/>
                    <a:lstStyle/>
                    <a:p>
                      <a:pPr marL="285750" indent="-285750" algn="just">
                        <a:lnSpc>
                          <a:spcPct val="115000"/>
                        </a:lnSpc>
                        <a:spcAft>
                          <a:spcPts val="0"/>
                        </a:spcAft>
                        <a:buFont typeface="Wingdings" panose="05000000000000000000" pitchFamily="2" charset="2"/>
                        <a:buChar char="Ø"/>
                      </a:pPr>
                      <a:r>
                        <a:rPr lang="es-ES" sz="1800" dirty="0">
                          <a:effectLst/>
                        </a:rPr>
                        <a:t>Pago de diez días de trabajo en riego de agua a vivero, ordenamiento y resiembra en vivero comunal del área urbana, Barrio san José del Municipio de Cacaopera, periodo del 14 al 25 de mayo año 2018.</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0"/>
                        </a:spcAft>
                        <a:tabLst>
                          <a:tab pos="2346960" algn="l"/>
                        </a:tabLst>
                      </a:pPr>
                      <a:r>
                        <a:rPr lang="es-ES" sz="1800">
                          <a:effectLst/>
                        </a:rPr>
                        <a:t>$ 112</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938026080"/>
                  </a:ext>
                </a:extLst>
              </a:tr>
              <a:tr h="1011746">
                <a:tc>
                  <a:txBody>
                    <a:bodyPr/>
                    <a:lstStyle/>
                    <a:p>
                      <a:pPr marL="285750" indent="-285750">
                        <a:lnSpc>
                          <a:spcPct val="115000"/>
                        </a:lnSpc>
                        <a:spcAft>
                          <a:spcPts val="0"/>
                        </a:spcAft>
                        <a:buFont typeface="Wingdings" panose="05000000000000000000" pitchFamily="2" charset="2"/>
                        <a:buChar char="Ø"/>
                      </a:pPr>
                      <a:r>
                        <a:rPr lang="es-ES" sz="1800" dirty="0">
                          <a:effectLst/>
                        </a:rPr>
                        <a:t>Pago de diez días de trabajo en riego de agua a vivero, ordenamiento y resiembra en vivero comunal del área urbana, Barrio san José del Municipio de Cacaopera, periodo del 01 al 12 de mayo año 2018.</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0"/>
                        </a:spcAft>
                      </a:pPr>
                      <a:r>
                        <a:rPr lang="es-ES" sz="1800">
                          <a:effectLst/>
                        </a:rPr>
                        <a:t>$ 112</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883859316"/>
                  </a:ext>
                </a:extLst>
              </a:tr>
              <a:tr h="1011746">
                <a:tc>
                  <a:txBody>
                    <a:bodyPr/>
                    <a:lstStyle/>
                    <a:p>
                      <a:pPr marL="285750" indent="-285750">
                        <a:lnSpc>
                          <a:spcPct val="115000"/>
                        </a:lnSpc>
                        <a:spcAft>
                          <a:spcPts val="0"/>
                        </a:spcAft>
                        <a:buFont typeface="Wingdings" panose="05000000000000000000" pitchFamily="2" charset="2"/>
                        <a:buChar char="Ø"/>
                      </a:pPr>
                      <a:r>
                        <a:rPr lang="es-ES" sz="1800" dirty="0">
                          <a:effectLst/>
                        </a:rPr>
                        <a:t>Pago de diez días de trabajo ordenamiento y entrega de árboles y limpieza en vivero comunal del área urbana, Barrio san José del Municipio de Cacaopera, periodo del 11 al 22 de junio año 2018.</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0"/>
                        </a:spcAft>
                        <a:tabLst>
                          <a:tab pos="2346960" algn="l"/>
                        </a:tabLst>
                      </a:pPr>
                      <a:r>
                        <a:rPr lang="es-ES" sz="1800" dirty="0">
                          <a:effectLst/>
                        </a:rPr>
                        <a:t>$ 112</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3663492507"/>
                  </a:ext>
                </a:extLst>
              </a:tr>
              <a:tr h="667758">
                <a:tc>
                  <a:txBody>
                    <a:bodyPr/>
                    <a:lstStyle/>
                    <a:p>
                      <a:pPr marL="285750" indent="-285750">
                        <a:lnSpc>
                          <a:spcPct val="115000"/>
                        </a:lnSpc>
                        <a:spcAft>
                          <a:spcPts val="0"/>
                        </a:spcAft>
                        <a:buFont typeface="Wingdings" panose="05000000000000000000" pitchFamily="2" charset="2"/>
                        <a:buChar char="Ø"/>
                      </a:pPr>
                      <a:r>
                        <a:rPr lang="es-ES" sz="1800" dirty="0">
                          <a:effectLst/>
                        </a:rPr>
                        <a:t>Pago de transporte por traslado de árboles de cacao desde el Chaparral San Luis de la Reina, hasta el Municipio de Cacaopera </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0"/>
                        </a:spcAft>
                        <a:tabLst>
                          <a:tab pos="2346960" algn="l"/>
                        </a:tabLst>
                      </a:pPr>
                      <a:r>
                        <a:rPr lang="es-ES" sz="1800">
                          <a:effectLst/>
                        </a:rPr>
                        <a:t>$ 465</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057722953"/>
                  </a:ext>
                </a:extLst>
              </a:tr>
              <a:tr h="1011746">
                <a:tc>
                  <a:txBody>
                    <a:bodyPr/>
                    <a:lstStyle/>
                    <a:p>
                      <a:pPr marL="285750" indent="-285750">
                        <a:lnSpc>
                          <a:spcPct val="115000"/>
                        </a:lnSpc>
                        <a:spcAft>
                          <a:spcPts val="0"/>
                        </a:spcAft>
                        <a:buFont typeface="Wingdings" panose="05000000000000000000" pitchFamily="2" charset="2"/>
                        <a:buChar char="Ø"/>
                      </a:pPr>
                      <a:r>
                        <a:rPr lang="es-ES" sz="1800" dirty="0">
                          <a:effectLst/>
                        </a:rPr>
                        <a:t>Pago de diez días de trabajo ordenamiento y entrega de árboles y limpieza en vivero comunal del área urbana, Barrio san José del Municipio de Cacaopera, periodo del 25 de junio al 06 de julio año 2018.</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0"/>
                        </a:spcAft>
                        <a:tabLst>
                          <a:tab pos="2346960" algn="l"/>
                        </a:tabLst>
                      </a:pPr>
                      <a:r>
                        <a:rPr lang="es-ES" sz="1800">
                          <a:effectLst/>
                        </a:rPr>
                        <a:t>$ 112</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954867636"/>
                  </a:ext>
                </a:extLst>
              </a:tr>
              <a:tr h="323770">
                <a:tc>
                  <a:txBody>
                    <a:bodyPr/>
                    <a:lstStyle/>
                    <a:p>
                      <a:pPr marL="0" indent="0">
                        <a:lnSpc>
                          <a:spcPct val="115000"/>
                        </a:lnSpc>
                        <a:spcAft>
                          <a:spcPts val="0"/>
                        </a:spcAft>
                        <a:buFont typeface="Wingdings" panose="05000000000000000000" pitchFamily="2" charset="2"/>
                        <a:buNone/>
                      </a:pPr>
                      <a:r>
                        <a:rPr lang="es-ES" sz="1800" dirty="0">
                          <a:effectLst/>
                        </a:rPr>
                        <a:t>                                                            TOTAL</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0"/>
                        </a:spcAft>
                        <a:tabLst>
                          <a:tab pos="2346960" algn="l"/>
                        </a:tabLst>
                      </a:pPr>
                      <a:r>
                        <a:rPr lang="es-ES" sz="1800" dirty="0">
                          <a:effectLst/>
                        </a:rPr>
                        <a:t>$ 913 .00</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val="404781335"/>
                  </a:ext>
                </a:extLst>
              </a:tr>
            </a:tbl>
          </a:graphicData>
        </a:graphic>
      </p:graphicFrame>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5075" y="0"/>
            <a:ext cx="1436370" cy="1066801"/>
          </a:xfrm>
          <a:prstGeom prst="rect">
            <a:avLst/>
          </a:prstGeom>
          <a:noFill/>
          <a:ln>
            <a:noFill/>
          </a:ln>
        </p:spPr>
      </p:pic>
      <p:pic>
        <p:nvPicPr>
          <p:cNvPr id="7" name="Imagen 2" descr="escudo">
            <a:extLst>
              <a:ext uri="{FF2B5EF4-FFF2-40B4-BE49-F238E27FC236}">
                <a16:creationId xmlns:a16="http://schemas.microsoft.com/office/drawing/2014/main" id="{9EF09114-5E59-494F-9780-5CCAB81BEFE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6921616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1436370" y="1"/>
            <a:ext cx="8791712" cy="1066799"/>
          </a:xfrm>
        </p:spPr>
        <p:txBody>
          <a:bodyPr>
            <a:normAutofit fontScale="90000"/>
          </a:bodyPr>
          <a:lstStyle/>
          <a:p>
            <a:pPr algn="ctr"/>
            <a:br>
              <a:rPr lang="es-ES" b="1" dirty="0"/>
            </a:br>
            <a:br>
              <a:rPr lang="es-ES" b="1" dirty="0"/>
            </a:br>
            <a:r>
              <a:rPr lang="es-ES" sz="4400" b="1" dirty="0"/>
              <a:t>Proyección Social:</a:t>
            </a:r>
            <a:br>
              <a:rPr lang="es-SV" sz="4400" b="1" dirty="0"/>
            </a:br>
            <a:br>
              <a:rPr lang="es-SV" sz="4400" dirty="0"/>
            </a:br>
            <a:endParaRPr lang="es-SV" sz="4400" dirty="0"/>
          </a:p>
        </p:txBody>
      </p:sp>
      <p:sp>
        <p:nvSpPr>
          <p:cNvPr id="3" name="Marcador de contenido 2">
            <a:extLst>
              <a:ext uri="{FF2B5EF4-FFF2-40B4-BE49-F238E27FC236}">
                <a16:creationId xmlns:a16="http://schemas.microsoft.com/office/drawing/2014/main" id="{8E8F50DC-5E72-425A-8138-99FBC1725344}"/>
              </a:ext>
            </a:extLst>
          </p:cNvPr>
          <p:cNvSpPr>
            <a:spLocks noGrp="1"/>
          </p:cNvSpPr>
          <p:nvPr>
            <p:ph idx="1"/>
          </p:nvPr>
        </p:nvSpPr>
        <p:spPr>
          <a:xfrm>
            <a:off x="386499" y="1461154"/>
            <a:ext cx="11274458" cy="5396845"/>
          </a:xfrm>
        </p:spPr>
        <p:txBody>
          <a:bodyPr>
            <a:normAutofit fontScale="85000" lnSpcReduction="10000"/>
          </a:bodyPr>
          <a:lstStyle/>
          <a:p>
            <a:pPr marL="0" indent="0">
              <a:buNone/>
            </a:pPr>
            <a:r>
              <a:rPr lang="es-ES" sz="3300" dirty="0"/>
              <a:t>La Unidad de Promoción Social está formada por cinco Promotores Sociales que atienden a 46 organizaciones con carácter de Desarrollo Comunal en el Municipio de Cacaopera.</a:t>
            </a:r>
            <a:endParaRPr lang="es-SV" sz="3300" dirty="0"/>
          </a:p>
          <a:p>
            <a:pPr marL="0" indent="0">
              <a:buNone/>
            </a:pPr>
            <a:r>
              <a:rPr lang="es-ES" sz="3300" dirty="0"/>
              <a:t>Distribuidas de la siguiente manera: </a:t>
            </a:r>
            <a:endParaRPr lang="es-SV" sz="3300" dirty="0"/>
          </a:p>
          <a:p>
            <a:pPr lvl="0"/>
            <a:r>
              <a:rPr lang="es-ES" sz="3300" dirty="0"/>
              <a:t>Promotor Social: José Armando Mestanza, atiende a once Organizaciones.</a:t>
            </a:r>
            <a:endParaRPr lang="es-SV" sz="3300" dirty="0"/>
          </a:p>
          <a:p>
            <a:pPr lvl="0"/>
            <a:r>
              <a:rPr lang="es-ES" sz="3300" dirty="0"/>
              <a:t>Promotor Social: Aníbal Luna Martínez, atiende a once Organizaciones.</a:t>
            </a:r>
            <a:endParaRPr lang="es-SV" sz="3300" dirty="0"/>
          </a:p>
          <a:p>
            <a:pPr lvl="0"/>
            <a:r>
              <a:rPr lang="es-ES" sz="3300" dirty="0"/>
              <a:t>Promotor Social: Santos Dimas Martínez Ramírez, atiende a diez Organizaciones.</a:t>
            </a:r>
            <a:endParaRPr lang="es-SV" sz="3300" dirty="0"/>
          </a:p>
          <a:p>
            <a:pPr lvl="0"/>
            <a:r>
              <a:rPr lang="es-ES" sz="3300" dirty="0"/>
              <a:t>Promotor Social: Álvaro Pérez Ortiz, atiende a once Organizaciones.</a:t>
            </a:r>
            <a:endParaRPr lang="es-SV" sz="3300" dirty="0"/>
          </a:p>
          <a:p>
            <a:pPr lvl="0"/>
            <a:r>
              <a:rPr lang="es-ES" sz="3300" dirty="0"/>
              <a:t>Promotor Social: Prudencio Ortez Chicas; Coordinador, atiende a tres Organizaciones.</a:t>
            </a:r>
            <a:endParaRPr lang="es-SV" sz="3300" dirty="0"/>
          </a:p>
          <a:p>
            <a:pPr marL="0" indent="0">
              <a:buNone/>
            </a:pPr>
            <a:endParaRPr lang="es-SV" dirty="0"/>
          </a:p>
        </p:txBody>
      </p:sp>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5630" y="-1"/>
            <a:ext cx="1436370" cy="1066801"/>
          </a:xfrm>
          <a:prstGeom prst="rect">
            <a:avLst/>
          </a:prstGeom>
          <a:noFill/>
          <a:ln>
            <a:noFill/>
          </a:ln>
        </p:spPr>
      </p:pic>
      <p:pic>
        <p:nvPicPr>
          <p:cNvPr id="6" name="Imagen 2" descr="escudo">
            <a:extLst>
              <a:ext uri="{FF2B5EF4-FFF2-40B4-BE49-F238E27FC236}">
                <a16:creationId xmlns:a16="http://schemas.microsoft.com/office/drawing/2014/main" id="{959A2ECA-1B21-4846-BF0C-458B316B1C3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8495554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E8F50DC-5E72-425A-8138-99FBC1725344}"/>
              </a:ext>
            </a:extLst>
          </p:cNvPr>
          <p:cNvSpPr>
            <a:spLocks noGrp="1"/>
          </p:cNvSpPr>
          <p:nvPr>
            <p:ph idx="1"/>
          </p:nvPr>
        </p:nvSpPr>
        <p:spPr>
          <a:xfrm>
            <a:off x="1640657" y="953678"/>
            <a:ext cx="8910686" cy="5635658"/>
          </a:xfrm>
        </p:spPr>
        <p:txBody>
          <a:bodyPr>
            <a:normAutofit fontScale="92500" lnSpcReduction="20000"/>
          </a:bodyPr>
          <a:lstStyle/>
          <a:p>
            <a:pPr marL="0" indent="0">
              <a:buNone/>
            </a:pPr>
            <a:r>
              <a:rPr lang="es-ES" sz="1900" b="1" dirty="0">
                <a:solidFill>
                  <a:schemeClr val="bg1"/>
                </a:solidFill>
              </a:rPr>
              <a:t>  ACTIVIDADES:</a:t>
            </a:r>
            <a:endParaRPr lang="es-SV" sz="1900" dirty="0">
              <a:solidFill>
                <a:schemeClr val="bg1"/>
              </a:solidFill>
            </a:endParaRPr>
          </a:p>
          <a:p>
            <a:pPr lvl="0"/>
            <a:r>
              <a:rPr lang="es-ES" dirty="0"/>
              <a:t>Dar asistencia y asesoría en el funcionamiento a las </a:t>
            </a:r>
            <a:r>
              <a:rPr lang="es-ES" dirty="0" err="1"/>
              <a:t>ADESCO´s</a:t>
            </a:r>
            <a:r>
              <a:rPr lang="es-ES" dirty="0"/>
              <a:t>.</a:t>
            </a:r>
            <a:endParaRPr lang="es-SV" dirty="0"/>
          </a:p>
          <a:p>
            <a:pPr lvl="0"/>
            <a:r>
              <a:rPr lang="es-ES" dirty="0"/>
              <a:t>Apoyo en la elaboración de Planes de Trabajo.</a:t>
            </a:r>
            <a:endParaRPr lang="es-SV" dirty="0"/>
          </a:p>
          <a:p>
            <a:pPr lvl="0"/>
            <a:r>
              <a:rPr lang="es-ES" dirty="0"/>
              <a:t>Promoción de la Organización Comunal.</a:t>
            </a:r>
            <a:endParaRPr lang="es-SV" dirty="0"/>
          </a:p>
          <a:p>
            <a:pPr marL="0" indent="0">
              <a:buNone/>
            </a:pPr>
            <a:r>
              <a:rPr lang="es-ES" sz="1900" b="1" dirty="0">
                <a:solidFill>
                  <a:schemeClr val="bg1"/>
                </a:solidFill>
              </a:rPr>
              <a:t>RESULTADOS:</a:t>
            </a:r>
            <a:endParaRPr lang="es-SV" sz="1900" dirty="0">
              <a:solidFill>
                <a:schemeClr val="bg1"/>
              </a:solidFill>
            </a:endParaRPr>
          </a:p>
          <a:p>
            <a:pPr lvl="0"/>
            <a:r>
              <a:rPr lang="es-ES" dirty="0"/>
              <a:t>ADESCOS Activas</a:t>
            </a:r>
            <a:endParaRPr lang="es-SV" dirty="0"/>
          </a:p>
          <a:p>
            <a:pPr lvl="0"/>
            <a:r>
              <a:rPr lang="es-ES" dirty="0"/>
              <a:t>ADESCOS mejor organizadas</a:t>
            </a:r>
            <a:endParaRPr lang="es-SV" dirty="0"/>
          </a:p>
          <a:p>
            <a:pPr lvl="0"/>
            <a:r>
              <a:rPr lang="es-ES" dirty="0"/>
              <a:t>Proyectos gestionados por las </a:t>
            </a:r>
            <a:r>
              <a:rPr lang="es-ES" dirty="0" err="1"/>
              <a:t>ADESCO´s</a:t>
            </a:r>
            <a:r>
              <a:rPr lang="es-ES" dirty="0"/>
              <a:t> con Instituciones de Gobierno y ONG´S</a:t>
            </a:r>
            <a:endParaRPr lang="es-SV" dirty="0"/>
          </a:p>
          <a:p>
            <a:pPr marL="0" indent="0">
              <a:buNone/>
            </a:pPr>
            <a:r>
              <a:rPr lang="es-ES" dirty="0"/>
              <a:t> </a:t>
            </a:r>
            <a:endParaRPr lang="es-SV" dirty="0"/>
          </a:p>
          <a:p>
            <a:pPr marL="0" indent="0">
              <a:buNone/>
            </a:pPr>
            <a:r>
              <a:rPr lang="es-ES" sz="1900" b="1" dirty="0">
                <a:solidFill>
                  <a:schemeClr val="bg1"/>
                </a:solidFill>
              </a:rPr>
              <a:t>OTRAS ACTIVIDADES:</a:t>
            </a:r>
            <a:endParaRPr lang="es-SV" sz="1900" dirty="0">
              <a:solidFill>
                <a:schemeClr val="bg1"/>
              </a:solidFill>
            </a:endParaRPr>
          </a:p>
          <a:p>
            <a:pPr lvl="0"/>
            <a:r>
              <a:rPr lang="es-ES" dirty="0"/>
              <a:t>Participación en comisiones y reuniones en representación de la municipalidad.</a:t>
            </a:r>
            <a:endParaRPr lang="es-SV" dirty="0"/>
          </a:p>
          <a:p>
            <a:pPr lvl="0"/>
            <a:r>
              <a:rPr lang="es-ES" dirty="0"/>
              <a:t>Atenciones y Actividades Diversas para la buena gestión de la municipalidad.</a:t>
            </a:r>
            <a:endParaRPr lang="es-SV" dirty="0"/>
          </a:p>
          <a:p>
            <a:pPr marL="0" indent="0">
              <a:buNone/>
            </a:pPr>
            <a:r>
              <a:rPr lang="es-ES" sz="1900" b="1" dirty="0">
                <a:solidFill>
                  <a:schemeClr val="bg1"/>
                </a:solidFill>
              </a:rPr>
              <a:t>RESULTADOS:</a:t>
            </a:r>
            <a:endParaRPr lang="es-SV" sz="1900" dirty="0">
              <a:solidFill>
                <a:schemeClr val="bg1"/>
              </a:solidFill>
            </a:endParaRPr>
          </a:p>
          <a:p>
            <a:pPr lvl="0"/>
            <a:r>
              <a:rPr lang="es-ES" dirty="0"/>
              <a:t>Buen funcionamiento de la institucionalidad.</a:t>
            </a:r>
            <a:endParaRPr lang="es-SV" dirty="0"/>
          </a:p>
          <a:p>
            <a:pPr lvl="0"/>
            <a:r>
              <a:rPr lang="es-ES" dirty="0"/>
              <a:t>Buena gestión en las actividades sociales, culturales, religiosas y deportivas.</a:t>
            </a:r>
            <a:endParaRPr lang="es-SV" dirty="0"/>
          </a:p>
          <a:p>
            <a:pPr lvl="0"/>
            <a:r>
              <a:rPr lang="es-ES" dirty="0"/>
              <a:t>Aprobación de la población en la realización de las diferentes actividades. </a:t>
            </a:r>
            <a:endParaRPr lang="es-SV" dirty="0"/>
          </a:p>
          <a:p>
            <a:endParaRPr lang="es-SV" dirty="0"/>
          </a:p>
        </p:txBody>
      </p:sp>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5630" y="0"/>
            <a:ext cx="1436370" cy="1066801"/>
          </a:xfrm>
          <a:prstGeom prst="rect">
            <a:avLst/>
          </a:prstGeom>
          <a:noFill/>
          <a:ln>
            <a:noFill/>
          </a:ln>
        </p:spPr>
      </p:pic>
      <p:pic>
        <p:nvPicPr>
          <p:cNvPr id="7" name="Imagen 2" descr="escudo">
            <a:extLst>
              <a:ext uri="{FF2B5EF4-FFF2-40B4-BE49-F238E27FC236}">
                <a16:creationId xmlns:a16="http://schemas.microsoft.com/office/drawing/2014/main" id="{F827FBF8-189E-406B-AEE3-96ACB53ACDC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8060494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3318234" y="1"/>
            <a:ext cx="5203597" cy="1066799"/>
          </a:xfrm>
        </p:spPr>
        <p:txBody>
          <a:bodyPr>
            <a:normAutofit fontScale="90000"/>
          </a:bodyPr>
          <a:lstStyle/>
          <a:p>
            <a:pPr algn="ctr"/>
            <a:br>
              <a:rPr lang="es-ES" b="1" dirty="0"/>
            </a:br>
            <a:br>
              <a:rPr lang="es-ES" b="1" dirty="0"/>
            </a:br>
            <a:r>
              <a:rPr lang="es-ES" sz="4400" b="1" dirty="0"/>
              <a:t>Unidad de Turismo</a:t>
            </a:r>
            <a:br>
              <a:rPr lang="es-SV" sz="4400" b="1" dirty="0"/>
            </a:br>
            <a:br>
              <a:rPr lang="es-SV" sz="4400" dirty="0"/>
            </a:br>
            <a:endParaRPr lang="es-SV" sz="4400" dirty="0"/>
          </a:p>
        </p:txBody>
      </p:sp>
      <p:graphicFrame>
        <p:nvGraphicFramePr>
          <p:cNvPr id="5" name="Marcador de contenido 4">
            <a:extLst>
              <a:ext uri="{FF2B5EF4-FFF2-40B4-BE49-F238E27FC236}">
                <a16:creationId xmlns:a16="http://schemas.microsoft.com/office/drawing/2014/main" id="{400C8A4E-FB0C-4057-93BB-ED8B0C7C934D}"/>
              </a:ext>
            </a:extLst>
          </p:cNvPr>
          <p:cNvGraphicFramePr>
            <a:graphicFrameLocks noGrp="1"/>
          </p:cNvGraphicFramePr>
          <p:nvPr>
            <p:ph idx="1"/>
            <p:extLst>
              <p:ext uri="{D42A27DB-BD31-4B8C-83A1-F6EECF244321}">
                <p14:modId xmlns:p14="http://schemas.microsoft.com/office/powerpoint/2010/main" val="2723183969"/>
              </p:ext>
            </p:extLst>
          </p:nvPr>
        </p:nvGraphicFramePr>
        <p:xfrm>
          <a:off x="454058" y="1340176"/>
          <a:ext cx="11283884" cy="5260716"/>
        </p:xfrm>
        <a:graphic>
          <a:graphicData uri="http://schemas.openxmlformats.org/drawingml/2006/table">
            <a:tbl>
              <a:tblPr firstRow="1" firstCol="1" bandRow="1">
                <a:tableStyleId>{5C22544A-7EE6-4342-B048-85BDC9FD1C3A}</a:tableStyleId>
              </a:tblPr>
              <a:tblGrid>
                <a:gridCol w="8865910">
                  <a:extLst>
                    <a:ext uri="{9D8B030D-6E8A-4147-A177-3AD203B41FA5}">
                      <a16:colId xmlns:a16="http://schemas.microsoft.com/office/drawing/2014/main" val="3295288512"/>
                    </a:ext>
                  </a:extLst>
                </a:gridCol>
                <a:gridCol w="2417974">
                  <a:extLst>
                    <a:ext uri="{9D8B030D-6E8A-4147-A177-3AD203B41FA5}">
                      <a16:colId xmlns:a16="http://schemas.microsoft.com/office/drawing/2014/main" val="2694219759"/>
                    </a:ext>
                  </a:extLst>
                </a:gridCol>
              </a:tblGrid>
              <a:tr h="1149788">
                <a:tc>
                  <a:txBody>
                    <a:bodyPr/>
                    <a:lstStyle/>
                    <a:p>
                      <a:pPr algn="ctr">
                        <a:lnSpc>
                          <a:spcPct val="115000"/>
                        </a:lnSpc>
                        <a:spcAft>
                          <a:spcPts val="0"/>
                        </a:spcAft>
                        <a:tabLst>
                          <a:tab pos="2346960" algn="l"/>
                        </a:tabLst>
                      </a:pPr>
                      <a:r>
                        <a:rPr lang="es-ES" sz="2400" dirty="0">
                          <a:effectLst/>
                        </a:rPr>
                        <a:t>ACTIVIDADES DESARROLLADA</a:t>
                      </a:r>
                      <a:r>
                        <a:rPr lang="es-SV" sz="2400" dirty="0">
                          <a:effectLst/>
                        </a:rPr>
                        <a:t>S</a:t>
                      </a:r>
                      <a:endParaRPr lang="es-SV"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1000"/>
                        </a:spcAft>
                        <a:tabLst>
                          <a:tab pos="2346960" algn="l"/>
                        </a:tabLst>
                      </a:pPr>
                      <a:r>
                        <a:rPr lang="es-ES" sz="2400">
                          <a:effectLst/>
                        </a:rPr>
                        <a:t>COSTO DE CADA ACTIVIDAD</a:t>
                      </a:r>
                      <a:endParaRPr lang="es-SV"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val="498255416"/>
                  </a:ext>
                </a:extLst>
              </a:tr>
              <a:tr h="388202">
                <a:tc>
                  <a:txBody>
                    <a:bodyPr/>
                    <a:lstStyle/>
                    <a:p>
                      <a:pPr>
                        <a:lnSpc>
                          <a:spcPct val="115000"/>
                        </a:lnSpc>
                        <a:spcAft>
                          <a:spcPts val="1000"/>
                        </a:spcAft>
                      </a:pPr>
                      <a:r>
                        <a:rPr lang="es-SV" sz="2400" dirty="0">
                          <a:effectLst/>
                        </a:rPr>
                        <a:t>Promoción coordinación logística participación a eventos, etc.</a:t>
                      </a:r>
                      <a:endParaRPr lang="es-SV"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just">
                        <a:lnSpc>
                          <a:spcPct val="115000"/>
                        </a:lnSpc>
                        <a:spcAft>
                          <a:spcPts val="0"/>
                        </a:spcAft>
                        <a:tabLst>
                          <a:tab pos="2346960" algn="l"/>
                        </a:tabLst>
                      </a:pPr>
                      <a:r>
                        <a:rPr lang="es-ES" sz="2400">
                          <a:effectLst/>
                        </a:rPr>
                        <a:t> </a:t>
                      </a:r>
                      <a:endParaRPr lang="es-SV"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val="1871763404"/>
                  </a:ext>
                </a:extLst>
              </a:tr>
              <a:tr h="800623">
                <a:tc>
                  <a:txBody>
                    <a:bodyPr/>
                    <a:lstStyle/>
                    <a:p>
                      <a:pPr>
                        <a:lnSpc>
                          <a:spcPct val="115000"/>
                        </a:lnSpc>
                        <a:spcAft>
                          <a:spcPts val="1000"/>
                        </a:spcAft>
                        <a:tabLst>
                          <a:tab pos="183515" algn="l"/>
                        </a:tabLst>
                      </a:pPr>
                      <a:r>
                        <a:rPr lang="es-SV" sz="2400" dirty="0">
                          <a:effectLst/>
                        </a:rPr>
                        <a:t>Feria de pueblos vivos Oriente 2018(promocionales, logística, montaje)</a:t>
                      </a:r>
                      <a:endParaRPr lang="es-SV"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ES" sz="2400">
                          <a:effectLst/>
                        </a:rPr>
                        <a:t>$ 1,350</a:t>
                      </a:r>
                      <a:endParaRPr lang="es-SV"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448253229"/>
                  </a:ext>
                </a:extLst>
              </a:tr>
              <a:tr h="415024">
                <a:tc>
                  <a:txBody>
                    <a:bodyPr/>
                    <a:lstStyle/>
                    <a:p>
                      <a:pPr>
                        <a:lnSpc>
                          <a:spcPct val="115000"/>
                        </a:lnSpc>
                        <a:spcAft>
                          <a:spcPts val="1000"/>
                        </a:spcAft>
                      </a:pPr>
                      <a:r>
                        <a:rPr lang="es-SV" sz="2400" dirty="0">
                          <a:effectLst/>
                        </a:rPr>
                        <a:t>Festival del ayote</a:t>
                      </a:r>
                      <a:endParaRPr lang="es-SV"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SV" sz="2400">
                          <a:effectLst/>
                        </a:rPr>
                        <a:t>$ 500</a:t>
                      </a:r>
                      <a:endParaRPr lang="es-SV"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935132156"/>
                  </a:ext>
                </a:extLst>
              </a:tr>
              <a:tr h="388202">
                <a:tc>
                  <a:txBody>
                    <a:bodyPr/>
                    <a:lstStyle/>
                    <a:p>
                      <a:pPr>
                        <a:lnSpc>
                          <a:spcPct val="115000"/>
                        </a:lnSpc>
                        <a:spcAft>
                          <a:spcPts val="1000"/>
                        </a:spcAft>
                      </a:pPr>
                      <a:r>
                        <a:rPr lang="es-SV" sz="2400" dirty="0">
                          <a:effectLst/>
                        </a:rPr>
                        <a:t>feria pueblos vivos 2018 10 años en San Salvador</a:t>
                      </a:r>
                      <a:endParaRPr lang="es-SV"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1000"/>
                        </a:spcAft>
                      </a:pPr>
                      <a:r>
                        <a:rPr lang="es-SV" sz="2400">
                          <a:effectLst/>
                        </a:rPr>
                        <a:t>$ 1,000</a:t>
                      </a:r>
                      <a:endParaRPr lang="es-SV"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4002773976"/>
                  </a:ext>
                </a:extLst>
              </a:tr>
              <a:tr h="800623">
                <a:tc>
                  <a:txBody>
                    <a:bodyPr/>
                    <a:lstStyle/>
                    <a:p>
                      <a:pPr>
                        <a:lnSpc>
                          <a:spcPct val="115000"/>
                        </a:lnSpc>
                        <a:spcAft>
                          <a:spcPts val="1000"/>
                        </a:spcAft>
                      </a:pPr>
                      <a:r>
                        <a:rPr lang="es-SV" sz="2400" dirty="0">
                          <a:effectLst/>
                        </a:rPr>
                        <a:t>Complemento para proyecto de luces navideñas, valla publicitaria, banner</a:t>
                      </a:r>
                      <a:endParaRPr lang="es-SV"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SV" sz="2400">
                          <a:effectLst/>
                        </a:rPr>
                        <a:t>$ 450</a:t>
                      </a:r>
                      <a:endParaRPr lang="es-SV"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2750580111"/>
                  </a:ext>
                </a:extLst>
              </a:tr>
              <a:tr h="415024">
                <a:tc>
                  <a:txBody>
                    <a:bodyPr/>
                    <a:lstStyle/>
                    <a:p>
                      <a:pPr>
                        <a:lnSpc>
                          <a:spcPct val="115000"/>
                        </a:lnSpc>
                        <a:spcAft>
                          <a:spcPts val="1000"/>
                        </a:spcAft>
                      </a:pPr>
                      <a:r>
                        <a:rPr lang="es-SV" sz="2400" dirty="0">
                          <a:effectLst/>
                        </a:rPr>
                        <a:t>Plan Belén </a:t>
                      </a:r>
                      <a:endParaRPr lang="es-SV"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SV" sz="2400">
                          <a:effectLst/>
                        </a:rPr>
                        <a:t>$ 300</a:t>
                      </a:r>
                      <a:endParaRPr lang="es-SV" sz="2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199049171"/>
                  </a:ext>
                </a:extLst>
              </a:tr>
              <a:tr h="855940">
                <a:tc>
                  <a:txBody>
                    <a:bodyPr/>
                    <a:lstStyle/>
                    <a:p>
                      <a:pPr>
                        <a:lnSpc>
                          <a:spcPct val="115000"/>
                        </a:lnSpc>
                        <a:spcAft>
                          <a:spcPts val="1000"/>
                        </a:spcAft>
                      </a:pPr>
                      <a:r>
                        <a:rPr lang="es-SV" sz="2400" dirty="0">
                          <a:effectLst/>
                        </a:rPr>
                        <a:t>TOTAL</a:t>
                      </a:r>
                      <a:endParaRPr lang="es-SV"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15000"/>
                        </a:lnSpc>
                        <a:spcAft>
                          <a:spcPts val="1000"/>
                        </a:spcAft>
                      </a:pPr>
                      <a:r>
                        <a:rPr lang="es-SV" sz="2400" dirty="0">
                          <a:effectLst/>
                        </a:rPr>
                        <a:t>$ 3,600</a:t>
                      </a:r>
                      <a:endParaRPr lang="es-SV"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2669006001"/>
                  </a:ext>
                </a:extLst>
              </a:tr>
            </a:tbl>
          </a:graphicData>
        </a:graphic>
      </p:graphicFrame>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5630" y="0"/>
            <a:ext cx="1436370" cy="1066801"/>
          </a:xfrm>
          <a:prstGeom prst="rect">
            <a:avLst/>
          </a:prstGeom>
          <a:noFill/>
          <a:ln>
            <a:noFill/>
          </a:ln>
        </p:spPr>
      </p:pic>
      <p:pic>
        <p:nvPicPr>
          <p:cNvPr id="6" name="Imagen 2" descr="escudo">
            <a:extLst>
              <a:ext uri="{FF2B5EF4-FFF2-40B4-BE49-F238E27FC236}">
                <a16:creationId xmlns:a16="http://schemas.microsoft.com/office/drawing/2014/main" id="{F90EB6D4-DD9D-44A9-A868-B1AC53F1A09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9454355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1436369" y="1"/>
            <a:ext cx="10131425" cy="1225484"/>
          </a:xfrm>
        </p:spPr>
        <p:txBody>
          <a:bodyPr>
            <a:noAutofit/>
          </a:bodyPr>
          <a:lstStyle/>
          <a:p>
            <a:pPr lvl="1"/>
            <a:br>
              <a:rPr lang="es-ES" sz="2800" b="1" dirty="0"/>
            </a:br>
            <a:br>
              <a:rPr lang="es-ES" sz="2800" b="1" dirty="0"/>
            </a:br>
            <a:r>
              <a:rPr lang="es-ES" sz="2800" b="1" dirty="0">
                <a:solidFill>
                  <a:schemeClr val="bg1"/>
                </a:solidFill>
              </a:rPr>
              <a:t>UNIDAD DE ACCESO A LA INFORMACIÓN PUBLICA</a:t>
            </a:r>
            <a:br>
              <a:rPr lang="es-SV" sz="2800" b="1" dirty="0">
                <a:solidFill>
                  <a:schemeClr val="bg1"/>
                </a:solidFill>
              </a:rPr>
            </a:br>
            <a:r>
              <a:rPr lang="es-SV" sz="2800" b="1" dirty="0">
                <a:solidFill>
                  <a:schemeClr val="bg1"/>
                </a:solidFill>
              </a:rPr>
              <a:t>DEL 01 DE MAYO AL 31 DE DICIEMBRE 2018</a:t>
            </a:r>
            <a:br>
              <a:rPr lang="es-SV" sz="2800" dirty="0">
                <a:solidFill>
                  <a:schemeClr val="bg1"/>
                </a:solidFill>
              </a:rPr>
            </a:br>
            <a:br>
              <a:rPr lang="es-SV" sz="2800" dirty="0">
                <a:solidFill>
                  <a:schemeClr val="bg1"/>
                </a:solidFill>
              </a:rPr>
            </a:br>
            <a:endParaRPr lang="es-SV" sz="2800" dirty="0">
              <a:solidFill>
                <a:schemeClr val="bg1"/>
              </a:solidFill>
            </a:endParaRPr>
          </a:p>
        </p:txBody>
      </p:sp>
      <p:graphicFrame>
        <p:nvGraphicFramePr>
          <p:cNvPr id="5" name="Marcador de contenido 4">
            <a:extLst>
              <a:ext uri="{FF2B5EF4-FFF2-40B4-BE49-F238E27FC236}">
                <a16:creationId xmlns:a16="http://schemas.microsoft.com/office/drawing/2014/main" id="{D072B5FA-576A-4DD9-887A-A6EFF303D527}"/>
              </a:ext>
            </a:extLst>
          </p:cNvPr>
          <p:cNvGraphicFramePr>
            <a:graphicFrameLocks noGrp="1"/>
          </p:cNvGraphicFramePr>
          <p:nvPr>
            <p:ph idx="1"/>
            <p:extLst>
              <p:ext uri="{D42A27DB-BD31-4B8C-83A1-F6EECF244321}">
                <p14:modId xmlns:p14="http://schemas.microsoft.com/office/powerpoint/2010/main" val="2441959642"/>
              </p:ext>
            </p:extLst>
          </p:nvPr>
        </p:nvGraphicFramePr>
        <p:xfrm>
          <a:off x="1076326" y="1225486"/>
          <a:ext cx="8454174" cy="4996203"/>
        </p:xfrm>
        <a:graphic>
          <a:graphicData uri="http://schemas.openxmlformats.org/drawingml/2006/table">
            <a:tbl>
              <a:tblPr firstRow="1" firstCol="1" bandRow="1">
                <a:tableStyleId>{5C22544A-7EE6-4342-B048-85BDC9FD1C3A}</a:tableStyleId>
              </a:tblPr>
              <a:tblGrid>
                <a:gridCol w="714767">
                  <a:extLst>
                    <a:ext uri="{9D8B030D-6E8A-4147-A177-3AD203B41FA5}">
                      <a16:colId xmlns:a16="http://schemas.microsoft.com/office/drawing/2014/main" val="2571915062"/>
                    </a:ext>
                  </a:extLst>
                </a:gridCol>
                <a:gridCol w="5002569">
                  <a:extLst>
                    <a:ext uri="{9D8B030D-6E8A-4147-A177-3AD203B41FA5}">
                      <a16:colId xmlns:a16="http://schemas.microsoft.com/office/drawing/2014/main" val="2486108465"/>
                    </a:ext>
                  </a:extLst>
                </a:gridCol>
                <a:gridCol w="2736838">
                  <a:extLst>
                    <a:ext uri="{9D8B030D-6E8A-4147-A177-3AD203B41FA5}">
                      <a16:colId xmlns:a16="http://schemas.microsoft.com/office/drawing/2014/main" val="2909718982"/>
                    </a:ext>
                  </a:extLst>
                </a:gridCol>
              </a:tblGrid>
              <a:tr h="516364">
                <a:tc>
                  <a:txBody>
                    <a:bodyPr/>
                    <a:lstStyle/>
                    <a:p>
                      <a:pPr algn="ctr">
                        <a:lnSpc>
                          <a:spcPct val="115000"/>
                        </a:lnSpc>
                        <a:spcAft>
                          <a:spcPts val="1000"/>
                        </a:spcAft>
                      </a:pPr>
                      <a:r>
                        <a:rPr lang="es-SV" sz="2800" b="1" dirty="0">
                          <a:solidFill>
                            <a:schemeClr val="bg1"/>
                          </a:solidFill>
                          <a:effectLst/>
                        </a:rPr>
                        <a:t>No</a:t>
                      </a:r>
                      <a:endParaRPr lang="es-SV" sz="2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s-SV" sz="2800" b="1" dirty="0">
                          <a:solidFill>
                            <a:schemeClr val="bg1"/>
                          </a:solidFill>
                          <a:effectLst/>
                        </a:rPr>
                        <a:t>REFERENCIA DE SOLICITUDES</a:t>
                      </a:r>
                      <a:endParaRPr lang="es-SV" sz="2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s-SV" sz="2800" b="1" dirty="0">
                          <a:solidFill>
                            <a:schemeClr val="bg1"/>
                          </a:solidFill>
                          <a:effectLst/>
                        </a:rPr>
                        <a:t>MESES</a:t>
                      </a:r>
                      <a:endParaRPr lang="es-SV" sz="2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404014"/>
                  </a:ext>
                </a:extLst>
              </a:tr>
              <a:tr h="344603">
                <a:tc>
                  <a:txBody>
                    <a:bodyPr/>
                    <a:lstStyle/>
                    <a:p>
                      <a:pPr>
                        <a:lnSpc>
                          <a:spcPct val="115000"/>
                        </a:lnSpc>
                        <a:spcAft>
                          <a:spcPts val="1000"/>
                        </a:spcAft>
                      </a:pPr>
                      <a:r>
                        <a:rPr lang="es-SV" sz="2000" dirty="0">
                          <a:effectLst/>
                        </a:rPr>
                        <a:t>1</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ES" sz="2000" dirty="0">
                          <a:effectLst/>
                        </a:rPr>
                        <a:t>UAIP-AMC-03/2018</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SV" sz="2000">
                          <a:effectLst/>
                        </a:rPr>
                        <a:t>MAYO</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69845782"/>
                  </a:ext>
                </a:extLst>
              </a:tr>
              <a:tr h="344603">
                <a:tc>
                  <a:txBody>
                    <a:bodyPr/>
                    <a:lstStyle/>
                    <a:p>
                      <a:pPr>
                        <a:lnSpc>
                          <a:spcPct val="115000"/>
                        </a:lnSpc>
                        <a:spcAft>
                          <a:spcPts val="1000"/>
                        </a:spcAft>
                      </a:pPr>
                      <a:r>
                        <a:rPr lang="es-SV" sz="2000">
                          <a:effectLst/>
                        </a:rPr>
                        <a:t>2</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ES" sz="2000" dirty="0">
                          <a:effectLst/>
                        </a:rPr>
                        <a:t>UAIP-AMC-04/2018</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SV" sz="2000">
                          <a:effectLst/>
                        </a:rPr>
                        <a:t>JULIO</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40986281"/>
                  </a:ext>
                </a:extLst>
              </a:tr>
              <a:tr h="344603">
                <a:tc>
                  <a:txBody>
                    <a:bodyPr/>
                    <a:lstStyle/>
                    <a:p>
                      <a:pPr>
                        <a:lnSpc>
                          <a:spcPct val="115000"/>
                        </a:lnSpc>
                        <a:spcAft>
                          <a:spcPts val="1000"/>
                        </a:spcAft>
                      </a:pPr>
                      <a:r>
                        <a:rPr lang="es-SV" sz="2000">
                          <a:effectLst/>
                        </a:rPr>
                        <a:t>3</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ES" sz="2000" dirty="0">
                          <a:effectLst/>
                        </a:rPr>
                        <a:t>UAIP-AMC-05/2018</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SV" sz="2000">
                          <a:effectLst/>
                        </a:rPr>
                        <a:t>JULIO</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57342268"/>
                  </a:ext>
                </a:extLst>
              </a:tr>
              <a:tr h="344603">
                <a:tc>
                  <a:txBody>
                    <a:bodyPr/>
                    <a:lstStyle/>
                    <a:p>
                      <a:pPr>
                        <a:lnSpc>
                          <a:spcPct val="115000"/>
                        </a:lnSpc>
                        <a:spcAft>
                          <a:spcPts val="1000"/>
                        </a:spcAft>
                      </a:pPr>
                      <a:r>
                        <a:rPr lang="es-SV" sz="2000">
                          <a:effectLst/>
                        </a:rPr>
                        <a:t>4</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ES" sz="2000" dirty="0">
                          <a:effectLst/>
                        </a:rPr>
                        <a:t>UAIP-AMC-06/2018</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SV" sz="2000">
                          <a:effectLst/>
                        </a:rPr>
                        <a:t>JULIO</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90689608"/>
                  </a:ext>
                </a:extLst>
              </a:tr>
              <a:tr h="344603">
                <a:tc>
                  <a:txBody>
                    <a:bodyPr/>
                    <a:lstStyle/>
                    <a:p>
                      <a:pPr>
                        <a:lnSpc>
                          <a:spcPct val="115000"/>
                        </a:lnSpc>
                        <a:spcAft>
                          <a:spcPts val="1000"/>
                        </a:spcAft>
                      </a:pPr>
                      <a:r>
                        <a:rPr lang="es-SV" sz="2000">
                          <a:effectLst/>
                        </a:rPr>
                        <a:t>5</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ES" sz="2000" dirty="0">
                          <a:effectLst/>
                        </a:rPr>
                        <a:t>UAIP-AMC-07/2018</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SV" sz="2000">
                          <a:effectLst/>
                        </a:rPr>
                        <a:t>JULIO</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16061792"/>
                  </a:ext>
                </a:extLst>
              </a:tr>
              <a:tr h="344603">
                <a:tc>
                  <a:txBody>
                    <a:bodyPr/>
                    <a:lstStyle/>
                    <a:p>
                      <a:pPr>
                        <a:lnSpc>
                          <a:spcPct val="115000"/>
                        </a:lnSpc>
                        <a:spcAft>
                          <a:spcPts val="1000"/>
                        </a:spcAft>
                      </a:pPr>
                      <a:r>
                        <a:rPr lang="es-SV" sz="2000">
                          <a:effectLst/>
                        </a:rPr>
                        <a:t>6</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ES" sz="2000" dirty="0">
                          <a:effectLst/>
                        </a:rPr>
                        <a:t>UAIP-AMC-08/2018</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SV" sz="2000">
                          <a:effectLst/>
                        </a:rPr>
                        <a:t>JULIO</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89301664"/>
                  </a:ext>
                </a:extLst>
              </a:tr>
              <a:tr h="344603">
                <a:tc>
                  <a:txBody>
                    <a:bodyPr/>
                    <a:lstStyle/>
                    <a:p>
                      <a:pPr>
                        <a:lnSpc>
                          <a:spcPct val="115000"/>
                        </a:lnSpc>
                        <a:spcAft>
                          <a:spcPts val="1000"/>
                        </a:spcAft>
                      </a:pPr>
                      <a:r>
                        <a:rPr lang="es-SV" sz="2000" dirty="0">
                          <a:effectLst/>
                        </a:rPr>
                        <a:t>7</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ES" sz="2000" dirty="0">
                          <a:effectLst/>
                        </a:rPr>
                        <a:t>UAIP-AMC-09/2018</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SV" sz="2000">
                          <a:effectLst/>
                        </a:rPr>
                        <a:t>JULIO</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4273026"/>
                  </a:ext>
                </a:extLst>
              </a:tr>
              <a:tr h="344603">
                <a:tc>
                  <a:txBody>
                    <a:bodyPr/>
                    <a:lstStyle/>
                    <a:p>
                      <a:pPr>
                        <a:lnSpc>
                          <a:spcPct val="115000"/>
                        </a:lnSpc>
                        <a:spcAft>
                          <a:spcPts val="1000"/>
                        </a:spcAft>
                      </a:pPr>
                      <a:r>
                        <a:rPr lang="es-SV" sz="2000">
                          <a:effectLst/>
                        </a:rPr>
                        <a:t>8</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ES" sz="2000" dirty="0">
                          <a:effectLst/>
                        </a:rPr>
                        <a:t>UAIP-AMC-10/2018</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SV" sz="2000">
                          <a:effectLst/>
                        </a:rPr>
                        <a:t>SEPTIEMBRE</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65993537"/>
                  </a:ext>
                </a:extLst>
              </a:tr>
              <a:tr h="344603">
                <a:tc>
                  <a:txBody>
                    <a:bodyPr/>
                    <a:lstStyle/>
                    <a:p>
                      <a:pPr>
                        <a:lnSpc>
                          <a:spcPct val="115000"/>
                        </a:lnSpc>
                        <a:spcAft>
                          <a:spcPts val="1000"/>
                        </a:spcAft>
                      </a:pPr>
                      <a:r>
                        <a:rPr lang="es-SV" sz="2000">
                          <a:effectLst/>
                        </a:rPr>
                        <a:t>9</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ES" sz="2000" dirty="0">
                          <a:effectLst/>
                        </a:rPr>
                        <a:t>UAIP-AMC-11/2018</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SV" sz="2000">
                          <a:effectLst/>
                        </a:rPr>
                        <a:t>OCTUBRE</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25707368"/>
                  </a:ext>
                </a:extLst>
              </a:tr>
              <a:tr h="344603">
                <a:tc>
                  <a:txBody>
                    <a:bodyPr/>
                    <a:lstStyle/>
                    <a:p>
                      <a:pPr>
                        <a:lnSpc>
                          <a:spcPct val="115000"/>
                        </a:lnSpc>
                        <a:spcAft>
                          <a:spcPts val="1000"/>
                        </a:spcAft>
                      </a:pPr>
                      <a:r>
                        <a:rPr lang="es-SV" sz="2000">
                          <a:effectLst/>
                        </a:rPr>
                        <a:t>10</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ES" sz="2000" dirty="0">
                          <a:effectLst/>
                        </a:rPr>
                        <a:t>UAIP-AMC-12/2018</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SV" sz="2000">
                          <a:effectLst/>
                        </a:rPr>
                        <a:t>NOVIEMBRE</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76706937"/>
                  </a:ext>
                </a:extLst>
              </a:tr>
              <a:tr h="344603">
                <a:tc>
                  <a:txBody>
                    <a:bodyPr/>
                    <a:lstStyle/>
                    <a:p>
                      <a:pPr>
                        <a:lnSpc>
                          <a:spcPct val="115000"/>
                        </a:lnSpc>
                        <a:spcAft>
                          <a:spcPts val="1000"/>
                        </a:spcAft>
                      </a:pPr>
                      <a:r>
                        <a:rPr lang="es-SV" sz="2000">
                          <a:effectLst/>
                        </a:rPr>
                        <a:t>11</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ES" sz="2000" dirty="0">
                          <a:effectLst/>
                        </a:rPr>
                        <a:t>UAIP-AMC-13/2018</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SV" sz="2000">
                          <a:effectLst/>
                        </a:rPr>
                        <a:t>NOVIEMBRE</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45637769"/>
                  </a:ext>
                </a:extLst>
              </a:tr>
              <a:tr h="344603">
                <a:tc>
                  <a:txBody>
                    <a:bodyPr/>
                    <a:lstStyle/>
                    <a:p>
                      <a:pPr>
                        <a:lnSpc>
                          <a:spcPct val="115000"/>
                        </a:lnSpc>
                        <a:spcAft>
                          <a:spcPts val="1000"/>
                        </a:spcAft>
                      </a:pPr>
                      <a:r>
                        <a:rPr lang="es-SV" sz="2000">
                          <a:effectLst/>
                        </a:rPr>
                        <a:t>12</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ES" sz="2000" dirty="0">
                          <a:effectLst/>
                        </a:rPr>
                        <a:t>UAIP-AMC-14/2018</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SV" sz="2000">
                          <a:effectLst/>
                        </a:rPr>
                        <a:t>NOVIEMBRE</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6562298"/>
                  </a:ext>
                </a:extLst>
              </a:tr>
              <a:tr h="344603">
                <a:tc>
                  <a:txBody>
                    <a:bodyPr/>
                    <a:lstStyle/>
                    <a:p>
                      <a:pPr>
                        <a:lnSpc>
                          <a:spcPct val="115000"/>
                        </a:lnSpc>
                        <a:spcAft>
                          <a:spcPts val="1000"/>
                        </a:spcAft>
                      </a:pPr>
                      <a:r>
                        <a:rPr lang="es-SV" sz="2000">
                          <a:effectLst/>
                        </a:rPr>
                        <a:t>13</a:t>
                      </a:r>
                      <a:endParaRPr lang="es-SV"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ES" sz="2000" dirty="0">
                          <a:effectLst/>
                        </a:rPr>
                        <a:t>UAIP-AMC-15/2018</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SV" sz="2000" dirty="0">
                          <a:effectLst/>
                        </a:rPr>
                        <a:t>NOVIEMBRE</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13467158"/>
                  </a:ext>
                </a:extLst>
              </a:tr>
            </a:tbl>
          </a:graphicData>
        </a:graphic>
      </p:graphicFrame>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5630" y="0"/>
            <a:ext cx="1436370" cy="1066801"/>
          </a:xfrm>
          <a:prstGeom prst="rect">
            <a:avLst/>
          </a:prstGeom>
          <a:noFill/>
          <a:ln>
            <a:noFill/>
          </a:ln>
        </p:spPr>
      </p:pic>
      <p:pic>
        <p:nvPicPr>
          <p:cNvPr id="6" name="Imagen 2" descr="escudo">
            <a:extLst>
              <a:ext uri="{FF2B5EF4-FFF2-40B4-BE49-F238E27FC236}">
                <a16:creationId xmlns:a16="http://schemas.microsoft.com/office/drawing/2014/main" id="{CBA58F8A-BC12-4C76-AF8A-843E0B55A0C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4936442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1436370" y="1"/>
            <a:ext cx="8791712" cy="1168923"/>
          </a:xfrm>
        </p:spPr>
        <p:txBody>
          <a:bodyPr>
            <a:normAutofit fontScale="90000"/>
          </a:bodyPr>
          <a:lstStyle/>
          <a:p>
            <a:pPr algn="ctr"/>
            <a:br>
              <a:rPr lang="es-ES" b="1" dirty="0"/>
            </a:br>
            <a:r>
              <a:rPr lang="es-ES" sz="4400" b="1" dirty="0">
                <a:solidFill>
                  <a:schemeClr val="bg1"/>
                </a:solidFill>
              </a:rPr>
              <a:t>Para la solicitud de información</a:t>
            </a:r>
            <a:br>
              <a:rPr lang="es-SV" sz="4400" b="1" dirty="0">
                <a:solidFill>
                  <a:schemeClr val="bg1"/>
                </a:solidFill>
              </a:rPr>
            </a:br>
            <a:endParaRPr lang="es-SV" sz="4400" b="1" dirty="0">
              <a:solidFill>
                <a:schemeClr val="bg1"/>
              </a:solidFill>
            </a:endParaRPr>
          </a:p>
        </p:txBody>
      </p:sp>
      <p:sp>
        <p:nvSpPr>
          <p:cNvPr id="3" name="Marcador de contenido 2">
            <a:extLst>
              <a:ext uri="{FF2B5EF4-FFF2-40B4-BE49-F238E27FC236}">
                <a16:creationId xmlns:a16="http://schemas.microsoft.com/office/drawing/2014/main" id="{8E8F50DC-5E72-425A-8138-99FBC1725344}"/>
              </a:ext>
            </a:extLst>
          </p:cNvPr>
          <p:cNvSpPr>
            <a:spLocks noGrp="1"/>
          </p:cNvSpPr>
          <p:nvPr>
            <p:ph idx="1"/>
          </p:nvPr>
        </p:nvSpPr>
        <p:spPr>
          <a:xfrm>
            <a:off x="772998" y="1283618"/>
            <a:ext cx="11576116" cy="5296292"/>
          </a:xfrm>
        </p:spPr>
        <p:txBody>
          <a:bodyPr>
            <a:normAutofit/>
          </a:bodyPr>
          <a:lstStyle/>
          <a:p>
            <a:pPr marL="0" indent="0">
              <a:buNone/>
            </a:pPr>
            <a:r>
              <a:rPr lang="es-ES" sz="2400" b="1" dirty="0"/>
              <a:t>Art. 66.</a:t>
            </a:r>
            <a:r>
              <a:rPr lang="es-ES" sz="2400" dirty="0"/>
              <a:t> Cualquier persona o su representante podrá presentar ante el Oficial de Información una solicitud de información en forma escrita, verbal, electrónica o por cualquier otro medio idóneo, de forma libre o en los formularios que apruebe el Instituto.</a:t>
            </a:r>
            <a:endParaRPr lang="es-SV" sz="2400" dirty="0"/>
          </a:p>
          <a:p>
            <a:pPr marL="0" indent="0">
              <a:buNone/>
            </a:pPr>
            <a:r>
              <a:rPr lang="es-ES" sz="2400" dirty="0"/>
              <a:t>La solicitud deberá contener:</a:t>
            </a:r>
            <a:endParaRPr lang="es-SV" sz="2400" dirty="0"/>
          </a:p>
          <a:p>
            <a:pPr lvl="0"/>
            <a:r>
              <a:rPr lang="es-ES" sz="2400" dirty="0"/>
              <a:t>El nombre del solicitante, lugar o medio para recibir notificaciones, fax o correo electrónico, o la autorización para que se le notifique por cartelera, y en su caso los datos del representante.</a:t>
            </a:r>
            <a:endParaRPr lang="es-SV" sz="2400" dirty="0"/>
          </a:p>
          <a:p>
            <a:pPr lvl="0"/>
            <a:r>
              <a:rPr lang="es-ES" sz="2400" dirty="0"/>
              <a:t>La descripción clara y precisa de la información pública que solicita</a:t>
            </a:r>
            <a:endParaRPr lang="es-SV" sz="2400" dirty="0"/>
          </a:p>
          <a:p>
            <a:pPr lvl="0"/>
            <a:r>
              <a:rPr lang="es-ES" sz="2400" dirty="0"/>
              <a:t>Cualquier otro dato que propicie su localización con objeto de facilitar la búsqueda.</a:t>
            </a:r>
            <a:endParaRPr lang="es-SV" sz="2400" dirty="0"/>
          </a:p>
          <a:p>
            <a:pPr lvl="0"/>
            <a:r>
              <a:rPr lang="es-ES" sz="2400" dirty="0"/>
              <a:t>Opcionalmente, la modalidad en la que prefiere se otorgue el acceso a la información, ya sea mediante consulta directa, o que se expidan copias simples o certificadas y otro tipo de medio pertinente.</a:t>
            </a:r>
            <a:endParaRPr lang="es-SV" sz="2400" dirty="0"/>
          </a:p>
          <a:p>
            <a:endParaRPr lang="es-SV" dirty="0"/>
          </a:p>
        </p:txBody>
      </p:sp>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5630" y="0"/>
            <a:ext cx="1436370" cy="1066801"/>
          </a:xfrm>
          <a:prstGeom prst="rect">
            <a:avLst/>
          </a:prstGeom>
          <a:noFill/>
          <a:ln>
            <a:noFill/>
          </a:ln>
        </p:spPr>
      </p:pic>
      <p:pic>
        <p:nvPicPr>
          <p:cNvPr id="5" name="Imagen 2" descr="escudo">
            <a:extLst>
              <a:ext uri="{FF2B5EF4-FFF2-40B4-BE49-F238E27FC236}">
                <a16:creationId xmlns:a16="http://schemas.microsoft.com/office/drawing/2014/main" id="{3A2852C4-2108-4100-8B7F-F44359349D7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8100691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1)">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heel(1)">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heel(1)">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900437" y="169682"/>
            <a:ext cx="10573378" cy="952109"/>
          </a:xfrm>
        </p:spPr>
        <p:txBody>
          <a:bodyPr>
            <a:noAutofit/>
          </a:bodyPr>
          <a:lstStyle/>
          <a:p>
            <a:pPr algn="ctr"/>
            <a:br>
              <a:rPr lang="es-ES" sz="2000" b="1" dirty="0"/>
            </a:br>
            <a:br>
              <a:rPr lang="es-ES" sz="2000" dirty="0"/>
            </a:br>
            <a:r>
              <a:rPr lang="es-ES" sz="2000" dirty="0">
                <a:solidFill>
                  <a:schemeClr val="bg1"/>
                </a:solidFill>
                <a:latin typeface="Arial" panose="020B0604020202020204" pitchFamily="34" charset="0"/>
                <a:cs typeface="Arial" panose="020B0604020202020204" pitchFamily="34" charset="0"/>
              </a:rPr>
              <a:t>INFORMACIÓN DE SERVICIOS MUNICIPALES Servicios e impuestos municipales que se cobran según ordenanzas vigentes</a:t>
            </a:r>
            <a:br>
              <a:rPr lang="es-SV" sz="2000" b="1" dirty="0">
                <a:solidFill>
                  <a:schemeClr val="bg1"/>
                </a:solidFill>
              </a:rPr>
            </a:br>
            <a:br>
              <a:rPr lang="es-SV" sz="2000" dirty="0">
                <a:solidFill>
                  <a:schemeClr val="bg1"/>
                </a:solidFill>
              </a:rPr>
            </a:br>
            <a:endParaRPr lang="es-SV" sz="2000" dirty="0">
              <a:solidFill>
                <a:schemeClr val="bg1"/>
              </a:solidFill>
            </a:endParaRPr>
          </a:p>
        </p:txBody>
      </p:sp>
      <p:graphicFrame>
        <p:nvGraphicFramePr>
          <p:cNvPr id="5" name="Marcador de contenido 4">
            <a:extLst>
              <a:ext uri="{FF2B5EF4-FFF2-40B4-BE49-F238E27FC236}">
                <a16:creationId xmlns:a16="http://schemas.microsoft.com/office/drawing/2014/main" id="{C2CD5640-CDDC-49AC-9A46-CEEA5E74AA41}"/>
              </a:ext>
            </a:extLst>
          </p:cNvPr>
          <p:cNvGraphicFramePr>
            <a:graphicFrameLocks noGrp="1"/>
          </p:cNvGraphicFramePr>
          <p:nvPr>
            <p:ph idx="1"/>
            <p:extLst>
              <p:ext uri="{D42A27DB-BD31-4B8C-83A1-F6EECF244321}">
                <p14:modId xmlns:p14="http://schemas.microsoft.com/office/powerpoint/2010/main" val="2236249115"/>
              </p:ext>
            </p:extLst>
          </p:nvPr>
        </p:nvGraphicFramePr>
        <p:xfrm>
          <a:off x="1436370" y="1366885"/>
          <a:ext cx="9102797" cy="5173823"/>
        </p:xfrm>
        <a:graphic>
          <a:graphicData uri="http://schemas.openxmlformats.org/drawingml/2006/table">
            <a:tbl>
              <a:tblPr firstRow="1" firstCol="1" bandRow="1">
                <a:tableStyleId>{5C22544A-7EE6-4342-B048-85BDC9FD1C3A}</a:tableStyleId>
              </a:tblPr>
              <a:tblGrid>
                <a:gridCol w="596440">
                  <a:extLst>
                    <a:ext uri="{9D8B030D-6E8A-4147-A177-3AD203B41FA5}">
                      <a16:colId xmlns:a16="http://schemas.microsoft.com/office/drawing/2014/main" val="3278274276"/>
                    </a:ext>
                  </a:extLst>
                </a:gridCol>
                <a:gridCol w="7299279">
                  <a:extLst>
                    <a:ext uri="{9D8B030D-6E8A-4147-A177-3AD203B41FA5}">
                      <a16:colId xmlns:a16="http://schemas.microsoft.com/office/drawing/2014/main" val="3384051916"/>
                    </a:ext>
                  </a:extLst>
                </a:gridCol>
                <a:gridCol w="1207078">
                  <a:extLst>
                    <a:ext uri="{9D8B030D-6E8A-4147-A177-3AD203B41FA5}">
                      <a16:colId xmlns:a16="http://schemas.microsoft.com/office/drawing/2014/main" val="3723021120"/>
                    </a:ext>
                  </a:extLst>
                </a:gridCol>
              </a:tblGrid>
              <a:tr h="180108">
                <a:tc>
                  <a:txBody>
                    <a:bodyPr/>
                    <a:lstStyle/>
                    <a:p>
                      <a:pPr algn="ctr">
                        <a:lnSpc>
                          <a:spcPct val="115000"/>
                        </a:lnSpc>
                        <a:spcAft>
                          <a:spcPts val="0"/>
                        </a:spcAft>
                      </a:pPr>
                      <a:r>
                        <a:rPr lang="es-ES" sz="1200" dirty="0">
                          <a:effectLst/>
                        </a:rPr>
                        <a:t>N°</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ctr">
                        <a:lnSpc>
                          <a:spcPct val="115000"/>
                        </a:lnSpc>
                        <a:spcAft>
                          <a:spcPts val="0"/>
                        </a:spcAft>
                      </a:pPr>
                      <a:r>
                        <a:rPr lang="es-ES" sz="1200" dirty="0">
                          <a:effectLst/>
                        </a:rPr>
                        <a:t>CONCEPTOS DE SERVICIOS </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ctr">
                        <a:lnSpc>
                          <a:spcPct val="115000"/>
                        </a:lnSpc>
                        <a:spcAft>
                          <a:spcPts val="0"/>
                        </a:spcAft>
                      </a:pPr>
                      <a:r>
                        <a:rPr lang="es-ES" sz="1200" dirty="0">
                          <a:effectLst/>
                        </a:rPr>
                        <a:t>TARIFA</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extLst>
                  <a:ext uri="{0D108BD9-81ED-4DB2-BD59-A6C34878D82A}">
                    <a16:rowId xmlns:a16="http://schemas.microsoft.com/office/drawing/2014/main" val="1584575418"/>
                  </a:ext>
                </a:extLst>
              </a:tr>
              <a:tr h="180108">
                <a:tc>
                  <a:txBody>
                    <a:bodyPr/>
                    <a:lstStyle/>
                    <a:p>
                      <a:pPr algn="ctr">
                        <a:lnSpc>
                          <a:spcPct val="115000"/>
                        </a:lnSpc>
                        <a:spcAft>
                          <a:spcPts val="0"/>
                        </a:spcAft>
                      </a:pPr>
                      <a:r>
                        <a:rPr lang="es-ES" sz="1200" dirty="0">
                          <a:effectLst/>
                        </a:rPr>
                        <a:t>1</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l">
                        <a:lnSpc>
                          <a:spcPct val="115000"/>
                        </a:lnSpc>
                        <a:spcAft>
                          <a:spcPts val="0"/>
                        </a:spcAft>
                      </a:pPr>
                      <a:r>
                        <a:rPr lang="es-ES" sz="1200" dirty="0">
                          <a:effectLst/>
                        </a:rPr>
                        <a:t>Alumbrado Publico</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ctr">
                        <a:lnSpc>
                          <a:spcPct val="115000"/>
                        </a:lnSpc>
                        <a:spcAft>
                          <a:spcPts val="0"/>
                        </a:spcAft>
                      </a:pPr>
                      <a:r>
                        <a:rPr lang="es-ES" sz="1200">
                          <a:effectLst/>
                        </a:rPr>
                        <a:t>$0.07 ML</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extLst>
                  <a:ext uri="{0D108BD9-81ED-4DB2-BD59-A6C34878D82A}">
                    <a16:rowId xmlns:a16="http://schemas.microsoft.com/office/drawing/2014/main" val="166080087"/>
                  </a:ext>
                </a:extLst>
              </a:tr>
              <a:tr h="180108">
                <a:tc>
                  <a:txBody>
                    <a:bodyPr/>
                    <a:lstStyle/>
                    <a:p>
                      <a:pPr algn="ctr">
                        <a:lnSpc>
                          <a:spcPct val="115000"/>
                        </a:lnSpc>
                        <a:spcAft>
                          <a:spcPts val="0"/>
                        </a:spcAft>
                      </a:pPr>
                      <a:r>
                        <a:rPr lang="es-ES" sz="1200">
                          <a:effectLst/>
                        </a:rPr>
                        <a:t>2</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l">
                        <a:lnSpc>
                          <a:spcPct val="115000"/>
                        </a:lnSpc>
                        <a:spcAft>
                          <a:spcPts val="0"/>
                        </a:spcAft>
                      </a:pPr>
                      <a:r>
                        <a:rPr lang="es-ES" sz="1200" dirty="0">
                          <a:effectLst/>
                        </a:rPr>
                        <a:t>Aseo Público por habitación al mes</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ctr">
                        <a:lnSpc>
                          <a:spcPct val="115000"/>
                        </a:lnSpc>
                        <a:spcAft>
                          <a:spcPts val="0"/>
                        </a:spcAft>
                      </a:pPr>
                      <a:r>
                        <a:rPr lang="es-ES" sz="1200">
                          <a:effectLst/>
                        </a:rPr>
                        <a:t>$1.20</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extLst>
                  <a:ext uri="{0D108BD9-81ED-4DB2-BD59-A6C34878D82A}">
                    <a16:rowId xmlns:a16="http://schemas.microsoft.com/office/drawing/2014/main" val="409798799"/>
                  </a:ext>
                </a:extLst>
              </a:tr>
              <a:tr h="180108">
                <a:tc>
                  <a:txBody>
                    <a:bodyPr/>
                    <a:lstStyle/>
                    <a:p>
                      <a:pPr algn="ctr">
                        <a:lnSpc>
                          <a:spcPct val="115000"/>
                        </a:lnSpc>
                        <a:spcAft>
                          <a:spcPts val="0"/>
                        </a:spcAft>
                      </a:pPr>
                      <a:r>
                        <a:rPr lang="es-ES" sz="1200">
                          <a:effectLst/>
                        </a:rPr>
                        <a:t>3</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l">
                        <a:lnSpc>
                          <a:spcPct val="115000"/>
                        </a:lnSpc>
                        <a:spcAft>
                          <a:spcPts val="0"/>
                        </a:spcAft>
                      </a:pPr>
                      <a:r>
                        <a:rPr lang="es-ES" sz="1200" dirty="0">
                          <a:effectLst/>
                        </a:rPr>
                        <a:t>Adoquinado, metros cuadrados al mes</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ctr">
                        <a:lnSpc>
                          <a:spcPct val="115000"/>
                        </a:lnSpc>
                        <a:spcAft>
                          <a:spcPts val="0"/>
                        </a:spcAft>
                      </a:pPr>
                      <a:r>
                        <a:rPr lang="es-ES" sz="1200">
                          <a:effectLst/>
                        </a:rPr>
                        <a:t>$0.02 M2</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extLst>
                  <a:ext uri="{0D108BD9-81ED-4DB2-BD59-A6C34878D82A}">
                    <a16:rowId xmlns:a16="http://schemas.microsoft.com/office/drawing/2014/main" val="2559178823"/>
                  </a:ext>
                </a:extLst>
              </a:tr>
              <a:tr h="203194">
                <a:tc>
                  <a:txBody>
                    <a:bodyPr/>
                    <a:lstStyle/>
                    <a:p>
                      <a:pPr algn="ctr">
                        <a:lnSpc>
                          <a:spcPct val="115000"/>
                        </a:lnSpc>
                        <a:spcAft>
                          <a:spcPts val="0"/>
                        </a:spcAft>
                      </a:pPr>
                      <a:r>
                        <a:rPr lang="es-ES" sz="1200">
                          <a:effectLst/>
                        </a:rPr>
                        <a:t>4</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l">
                        <a:lnSpc>
                          <a:spcPct val="115000"/>
                        </a:lnSpc>
                        <a:spcAft>
                          <a:spcPts val="0"/>
                        </a:spcAft>
                      </a:pPr>
                      <a:r>
                        <a:rPr lang="es-ES" sz="1200" dirty="0">
                          <a:effectLst/>
                        </a:rPr>
                        <a:t>Por permiso de conexión del servicio de agua potable</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ctr">
                        <a:lnSpc>
                          <a:spcPct val="115000"/>
                        </a:lnSpc>
                        <a:spcAft>
                          <a:spcPts val="0"/>
                        </a:spcAft>
                      </a:pPr>
                      <a:r>
                        <a:rPr lang="es-ES" sz="1200">
                          <a:effectLst/>
                        </a:rPr>
                        <a:t>$25.20</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extLst>
                  <a:ext uri="{0D108BD9-81ED-4DB2-BD59-A6C34878D82A}">
                    <a16:rowId xmlns:a16="http://schemas.microsoft.com/office/drawing/2014/main" val="4286567548"/>
                  </a:ext>
                </a:extLst>
              </a:tr>
              <a:tr h="180108">
                <a:tc>
                  <a:txBody>
                    <a:bodyPr/>
                    <a:lstStyle/>
                    <a:p>
                      <a:pPr algn="ctr">
                        <a:lnSpc>
                          <a:spcPct val="115000"/>
                        </a:lnSpc>
                        <a:spcAft>
                          <a:spcPts val="0"/>
                        </a:spcAft>
                      </a:pPr>
                      <a:r>
                        <a:rPr lang="es-ES" sz="1200">
                          <a:effectLst/>
                        </a:rPr>
                        <a:t>5</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l">
                        <a:lnSpc>
                          <a:spcPct val="115000"/>
                        </a:lnSpc>
                        <a:spcAft>
                          <a:spcPts val="0"/>
                        </a:spcAft>
                      </a:pPr>
                      <a:r>
                        <a:rPr lang="es-ES" sz="1200" dirty="0">
                          <a:effectLst/>
                        </a:rPr>
                        <a:t>Por reconexión del servicio de agua potable</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ctr">
                        <a:lnSpc>
                          <a:spcPct val="115000"/>
                        </a:lnSpc>
                        <a:spcAft>
                          <a:spcPts val="0"/>
                        </a:spcAft>
                      </a:pPr>
                      <a:r>
                        <a:rPr lang="es-ES" sz="1200">
                          <a:effectLst/>
                        </a:rPr>
                        <a:t>$48.00</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extLst>
                  <a:ext uri="{0D108BD9-81ED-4DB2-BD59-A6C34878D82A}">
                    <a16:rowId xmlns:a16="http://schemas.microsoft.com/office/drawing/2014/main" val="2148683327"/>
                  </a:ext>
                </a:extLst>
              </a:tr>
              <a:tr h="180108">
                <a:tc>
                  <a:txBody>
                    <a:bodyPr/>
                    <a:lstStyle/>
                    <a:p>
                      <a:pPr algn="ctr">
                        <a:lnSpc>
                          <a:spcPct val="115000"/>
                        </a:lnSpc>
                        <a:spcAft>
                          <a:spcPts val="0"/>
                        </a:spcAft>
                      </a:pPr>
                      <a:r>
                        <a:rPr lang="es-ES" sz="1200">
                          <a:effectLst/>
                        </a:rPr>
                        <a:t>6</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l">
                        <a:lnSpc>
                          <a:spcPct val="115000"/>
                        </a:lnSpc>
                        <a:spcAft>
                          <a:spcPts val="0"/>
                        </a:spcAft>
                      </a:pPr>
                      <a:r>
                        <a:rPr lang="es-ES" sz="1200" dirty="0">
                          <a:effectLst/>
                        </a:rPr>
                        <a:t>Agua potable al mes</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ctr">
                        <a:lnSpc>
                          <a:spcPct val="115000"/>
                        </a:lnSpc>
                        <a:spcAft>
                          <a:spcPts val="0"/>
                        </a:spcAft>
                      </a:pPr>
                      <a:r>
                        <a:rPr lang="es-ES" sz="1200">
                          <a:effectLst/>
                        </a:rPr>
                        <a:t>$6.30</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extLst>
                  <a:ext uri="{0D108BD9-81ED-4DB2-BD59-A6C34878D82A}">
                    <a16:rowId xmlns:a16="http://schemas.microsoft.com/office/drawing/2014/main" val="1792360"/>
                  </a:ext>
                </a:extLst>
              </a:tr>
              <a:tr h="203194">
                <a:tc>
                  <a:txBody>
                    <a:bodyPr/>
                    <a:lstStyle/>
                    <a:p>
                      <a:pPr algn="ctr">
                        <a:lnSpc>
                          <a:spcPct val="115000"/>
                        </a:lnSpc>
                        <a:spcAft>
                          <a:spcPts val="0"/>
                        </a:spcAft>
                      </a:pPr>
                      <a:r>
                        <a:rPr lang="es-ES" sz="1200">
                          <a:effectLst/>
                        </a:rPr>
                        <a:t>7</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l">
                        <a:lnSpc>
                          <a:spcPct val="115000"/>
                        </a:lnSpc>
                        <a:spcAft>
                          <a:spcPts val="0"/>
                        </a:spcAft>
                      </a:pPr>
                      <a:r>
                        <a:rPr lang="es-ES" sz="1200" dirty="0">
                          <a:effectLst/>
                        </a:rPr>
                        <a:t>Locales: para toda clase de actividades económicas y comerciales M2 al mes</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ctr">
                        <a:lnSpc>
                          <a:spcPct val="115000"/>
                        </a:lnSpc>
                        <a:spcAft>
                          <a:spcPts val="0"/>
                        </a:spcAft>
                      </a:pPr>
                      <a:r>
                        <a:rPr lang="es-ES" sz="1200">
                          <a:effectLst/>
                        </a:rPr>
                        <a:t>$1.15</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extLst>
                  <a:ext uri="{0D108BD9-81ED-4DB2-BD59-A6C34878D82A}">
                    <a16:rowId xmlns:a16="http://schemas.microsoft.com/office/drawing/2014/main" val="4282617441"/>
                  </a:ext>
                </a:extLst>
              </a:tr>
              <a:tr h="180108">
                <a:tc>
                  <a:txBody>
                    <a:bodyPr/>
                    <a:lstStyle/>
                    <a:p>
                      <a:pPr algn="ctr">
                        <a:lnSpc>
                          <a:spcPct val="115000"/>
                        </a:lnSpc>
                        <a:spcAft>
                          <a:spcPts val="0"/>
                        </a:spcAft>
                      </a:pPr>
                      <a:r>
                        <a:rPr lang="es-ES" sz="1200">
                          <a:effectLst/>
                        </a:rPr>
                        <a:t>8</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l">
                        <a:lnSpc>
                          <a:spcPct val="115000"/>
                        </a:lnSpc>
                        <a:spcAft>
                          <a:spcPts val="0"/>
                        </a:spcAft>
                      </a:pPr>
                      <a:r>
                        <a:rPr lang="es-ES" sz="1200" dirty="0">
                          <a:effectLst/>
                        </a:rPr>
                        <a:t>Servicios de agua negras al mes por habitación</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ctr">
                        <a:lnSpc>
                          <a:spcPct val="115000"/>
                        </a:lnSpc>
                        <a:spcAft>
                          <a:spcPts val="0"/>
                        </a:spcAft>
                      </a:pPr>
                      <a:r>
                        <a:rPr lang="es-ES" sz="1200">
                          <a:effectLst/>
                        </a:rPr>
                        <a:t>$1.20</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extLst>
                  <a:ext uri="{0D108BD9-81ED-4DB2-BD59-A6C34878D82A}">
                    <a16:rowId xmlns:a16="http://schemas.microsoft.com/office/drawing/2014/main" val="977712003"/>
                  </a:ext>
                </a:extLst>
              </a:tr>
              <a:tr h="203194">
                <a:tc>
                  <a:txBody>
                    <a:bodyPr/>
                    <a:lstStyle/>
                    <a:p>
                      <a:pPr algn="ctr">
                        <a:lnSpc>
                          <a:spcPct val="115000"/>
                        </a:lnSpc>
                        <a:spcAft>
                          <a:spcPts val="0"/>
                        </a:spcAft>
                      </a:pPr>
                      <a:r>
                        <a:rPr lang="es-ES" sz="1200">
                          <a:effectLst/>
                        </a:rPr>
                        <a:t>9</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l">
                        <a:lnSpc>
                          <a:spcPct val="115000"/>
                        </a:lnSpc>
                        <a:spcAft>
                          <a:spcPts val="0"/>
                        </a:spcAft>
                      </a:pPr>
                      <a:r>
                        <a:rPr lang="es-ES" sz="1200" dirty="0">
                          <a:effectLst/>
                        </a:rPr>
                        <a:t>Por romper pavimentos, Adoquinado o compactaciones en la calle M2</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ctr">
                        <a:lnSpc>
                          <a:spcPct val="115000"/>
                        </a:lnSpc>
                        <a:spcAft>
                          <a:spcPts val="0"/>
                        </a:spcAft>
                      </a:pPr>
                      <a:r>
                        <a:rPr lang="es-ES" sz="1200">
                          <a:effectLst/>
                        </a:rPr>
                        <a:t>$3.60</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extLst>
                  <a:ext uri="{0D108BD9-81ED-4DB2-BD59-A6C34878D82A}">
                    <a16:rowId xmlns:a16="http://schemas.microsoft.com/office/drawing/2014/main" val="1893275879"/>
                  </a:ext>
                </a:extLst>
              </a:tr>
              <a:tr h="203194">
                <a:tc>
                  <a:txBody>
                    <a:bodyPr/>
                    <a:lstStyle/>
                    <a:p>
                      <a:pPr algn="ctr">
                        <a:lnSpc>
                          <a:spcPct val="115000"/>
                        </a:lnSpc>
                        <a:spcAft>
                          <a:spcPts val="0"/>
                        </a:spcAft>
                      </a:pPr>
                      <a:r>
                        <a:rPr lang="es-ES" sz="1200">
                          <a:effectLst/>
                        </a:rPr>
                        <a:t>10</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l">
                        <a:lnSpc>
                          <a:spcPct val="115000"/>
                        </a:lnSpc>
                        <a:spcAft>
                          <a:spcPts val="0"/>
                        </a:spcAft>
                      </a:pPr>
                      <a:r>
                        <a:rPr lang="es-ES" sz="1200" dirty="0">
                          <a:effectLst/>
                        </a:rPr>
                        <a:t>Certificaciones y constancia extendidas por el Alcalde C/U</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ctr">
                        <a:lnSpc>
                          <a:spcPct val="115000"/>
                        </a:lnSpc>
                        <a:spcAft>
                          <a:spcPts val="0"/>
                        </a:spcAft>
                      </a:pPr>
                      <a:r>
                        <a:rPr lang="es-ES" sz="1200">
                          <a:effectLst/>
                        </a:rPr>
                        <a:t>$1.20</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extLst>
                  <a:ext uri="{0D108BD9-81ED-4DB2-BD59-A6C34878D82A}">
                    <a16:rowId xmlns:a16="http://schemas.microsoft.com/office/drawing/2014/main" val="3143891563"/>
                  </a:ext>
                </a:extLst>
              </a:tr>
              <a:tr h="180108">
                <a:tc>
                  <a:txBody>
                    <a:bodyPr/>
                    <a:lstStyle/>
                    <a:p>
                      <a:pPr algn="ctr">
                        <a:lnSpc>
                          <a:spcPct val="115000"/>
                        </a:lnSpc>
                        <a:spcAft>
                          <a:spcPts val="0"/>
                        </a:spcAft>
                      </a:pPr>
                      <a:r>
                        <a:rPr lang="es-ES" sz="1200">
                          <a:effectLst/>
                        </a:rPr>
                        <a:t>11</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l">
                        <a:lnSpc>
                          <a:spcPct val="115000"/>
                        </a:lnSpc>
                        <a:spcAft>
                          <a:spcPts val="0"/>
                        </a:spcAft>
                      </a:pPr>
                      <a:r>
                        <a:rPr lang="es-ES" sz="1200" dirty="0">
                          <a:effectLst/>
                        </a:rPr>
                        <a:t>Auténticas de Firmas</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ctr">
                        <a:lnSpc>
                          <a:spcPct val="115000"/>
                        </a:lnSpc>
                        <a:spcAft>
                          <a:spcPts val="0"/>
                        </a:spcAft>
                      </a:pPr>
                      <a:r>
                        <a:rPr lang="es-ES" sz="1200">
                          <a:effectLst/>
                        </a:rPr>
                        <a:t>$2.63</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extLst>
                  <a:ext uri="{0D108BD9-81ED-4DB2-BD59-A6C34878D82A}">
                    <a16:rowId xmlns:a16="http://schemas.microsoft.com/office/drawing/2014/main" val="3810039107"/>
                  </a:ext>
                </a:extLst>
              </a:tr>
              <a:tr h="180108">
                <a:tc>
                  <a:txBody>
                    <a:bodyPr/>
                    <a:lstStyle/>
                    <a:p>
                      <a:pPr algn="ctr">
                        <a:lnSpc>
                          <a:spcPct val="115000"/>
                        </a:lnSpc>
                        <a:spcAft>
                          <a:spcPts val="0"/>
                        </a:spcAft>
                      </a:pPr>
                      <a:r>
                        <a:rPr lang="es-ES" sz="1200">
                          <a:effectLst/>
                        </a:rPr>
                        <a:t>12</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l">
                        <a:lnSpc>
                          <a:spcPct val="115000"/>
                        </a:lnSpc>
                        <a:spcAft>
                          <a:spcPts val="0"/>
                        </a:spcAft>
                      </a:pPr>
                      <a:r>
                        <a:rPr lang="es-ES" sz="1200" dirty="0">
                          <a:effectLst/>
                        </a:rPr>
                        <a:t>Actas de Matrimonios</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ctr">
                        <a:lnSpc>
                          <a:spcPct val="115000"/>
                        </a:lnSpc>
                        <a:spcAft>
                          <a:spcPts val="0"/>
                        </a:spcAft>
                      </a:pPr>
                      <a:r>
                        <a:rPr lang="es-ES" sz="1200">
                          <a:effectLst/>
                        </a:rPr>
                        <a:t>$1.20</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extLst>
                  <a:ext uri="{0D108BD9-81ED-4DB2-BD59-A6C34878D82A}">
                    <a16:rowId xmlns:a16="http://schemas.microsoft.com/office/drawing/2014/main" val="878705950"/>
                  </a:ext>
                </a:extLst>
              </a:tr>
              <a:tr h="180108">
                <a:tc>
                  <a:txBody>
                    <a:bodyPr/>
                    <a:lstStyle/>
                    <a:p>
                      <a:pPr algn="ctr">
                        <a:lnSpc>
                          <a:spcPct val="115000"/>
                        </a:lnSpc>
                        <a:spcAft>
                          <a:spcPts val="0"/>
                        </a:spcAft>
                      </a:pPr>
                      <a:r>
                        <a:rPr lang="es-ES" sz="1200">
                          <a:effectLst/>
                        </a:rPr>
                        <a:t>13</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l">
                        <a:lnSpc>
                          <a:spcPct val="115000"/>
                        </a:lnSpc>
                        <a:spcAft>
                          <a:spcPts val="0"/>
                        </a:spcAft>
                      </a:pPr>
                      <a:r>
                        <a:rPr lang="es-ES" sz="1200" dirty="0">
                          <a:effectLst/>
                        </a:rPr>
                        <a:t>Por pago de vialidad</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ctr">
                        <a:lnSpc>
                          <a:spcPct val="115000"/>
                        </a:lnSpc>
                        <a:spcAft>
                          <a:spcPts val="0"/>
                        </a:spcAft>
                      </a:pPr>
                      <a:r>
                        <a:rPr lang="es-ES" sz="1200">
                          <a:effectLst/>
                        </a:rPr>
                        <a:t>$3.43</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extLst>
                  <a:ext uri="{0D108BD9-81ED-4DB2-BD59-A6C34878D82A}">
                    <a16:rowId xmlns:a16="http://schemas.microsoft.com/office/drawing/2014/main" val="3466213006"/>
                  </a:ext>
                </a:extLst>
              </a:tr>
              <a:tr h="180108">
                <a:tc>
                  <a:txBody>
                    <a:bodyPr/>
                    <a:lstStyle/>
                    <a:p>
                      <a:pPr algn="ctr">
                        <a:lnSpc>
                          <a:spcPct val="115000"/>
                        </a:lnSpc>
                        <a:spcAft>
                          <a:spcPts val="0"/>
                        </a:spcAft>
                      </a:pPr>
                      <a:r>
                        <a:rPr lang="es-ES" sz="1200">
                          <a:effectLst/>
                        </a:rPr>
                        <a:t>14</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l">
                        <a:lnSpc>
                          <a:spcPct val="115000"/>
                        </a:lnSpc>
                        <a:spcAft>
                          <a:spcPts val="0"/>
                        </a:spcAft>
                      </a:pPr>
                      <a:r>
                        <a:rPr lang="es-ES" sz="1200" dirty="0">
                          <a:effectLst/>
                        </a:rPr>
                        <a:t>Carnet de Minoridad C/u</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ctr">
                        <a:lnSpc>
                          <a:spcPct val="115000"/>
                        </a:lnSpc>
                        <a:spcAft>
                          <a:spcPts val="0"/>
                        </a:spcAft>
                      </a:pPr>
                      <a:r>
                        <a:rPr lang="es-ES" sz="1200">
                          <a:effectLst/>
                        </a:rPr>
                        <a:t>$0.72</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extLst>
                  <a:ext uri="{0D108BD9-81ED-4DB2-BD59-A6C34878D82A}">
                    <a16:rowId xmlns:a16="http://schemas.microsoft.com/office/drawing/2014/main" val="1754573264"/>
                  </a:ext>
                </a:extLst>
              </a:tr>
              <a:tr h="180108">
                <a:tc>
                  <a:txBody>
                    <a:bodyPr/>
                    <a:lstStyle/>
                    <a:p>
                      <a:pPr algn="ctr">
                        <a:lnSpc>
                          <a:spcPct val="115000"/>
                        </a:lnSpc>
                        <a:spcAft>
                          <a:spcPts val="0"/>
                        </a:spcAft>
                      </a:pPr>
                      <a:r>
                        <a:rPr lang="es-ES" sz="1200">
                          <a:effectLst/>
                        </a:rPr>
                        <a:t>15</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l">
                        <a:lnSpc>
                          <a:spcPct val="115000"/>
                        </a:lnSpc>
                        <a:spcAft>
                          <a:spcPts val="0"/>
                        </a:spcAft>
                      </a:pPr>
                      <a:r>
                        <a:rPr lang="es-ES" sz="1200" dirty="0">
                          <a:effectLst/>
                        </a:rPr>
                        <a:t>Terminal de buses</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ctr">
                        <a:lnSpc>
                          <a:spcPct val="115000"/>
                        </a:lnSpc>
                        <a:spcAft>
                          <a:spcPts val="0"/>
                        </a:spcAft>
                      </a:pPr>
                      <a:r>
                        <a:rPr lang="es-ES" sz="1200">
                          <a:effectLst/>
                        </a:rPr>
                        <a:t>$ 0.23</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extLst>
                  <a:ext uri="{0D108BD9-81ED-4DB2-BD59-A6C34878D82A}">
                    <a16:rowId xmlns:a16="http://schemas.microsoft.com/office/drawing/2014/main" val="1553433823"/>
                  </a:ext>
                </a:extLst>
              </a:tr>
              <a:tr h="180108">
                <a:tc>
                  <a:txBody>
                    <a:bodyPr/>
                    <a:lstStyle/>
                    <a:p>
                      <a:pPr algn="ctr">
                        <a:lnSpc>
                          <a:spcPct val="115000"/>
                        </a:lnSpc>
                        <a:spcAft>
                          <a:spcPts val="0"/>
                        </a:spcAft>
                      </a:pPr>
                      <a:r>
                        <a:rPr lang="es-ES" sz="1200">
                          <a:effectLst/>
                        </a:rPr>
                        <a:t>16</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l">
                        <a:lnSpc>
                          <a:spcPct val="115000"/>
                        </a:lnSpc>
                        <a:spcAft>
                          <a:spcPts val="0"/>
                        </a:spcAft>
                      </a:pPr>
                      <a:r>
                        <a:rPr lang="es-ES" sz="1200" dirty="0">
                          <a:effectLst/>
                        </a:rPr>
                        <a:t>Solvencia Municipales</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ctr">
                        <a:lnSpc>
                          <a:spcPct val="115000"/>
                        </a:lnSpc>
                        <a:spcAft>
                          <a:spcPts val="0"/>
                        </a:spcAft>
                      </a:pPr>
                      <a:r>
                        <a:rPr lang="es-ES" sz="1200">
                          <a:effectLst/>
                        </a:rPr>
                        <a:t>$1.20</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extLst>
                  <a:ext uri="{0D108BD9-81ED-4DB2-BD59-A6C34878D82A}">
                    <a16:rowId xmlns:a16="http://schemas.microsoft.com/office/drawing/2014/main" val="3217865401"/>
                  </a:ext>
                </a:extLst>
              </a:tr>
              <a:tr h="180108">
                <a:tc>
                  <a:txBody>
                    <a:bodyPr/>
                    <a:lstStyle/>
                    <a:p>
                      <a:pPr algn="ctr">
                        <a:lnSpc>
                          <a:spcPct val="115000"/>
                        </a:lnSpc>
                        <a:spcAft>
                          <a:spcPts val="0"/>
                        </a:spcAft>
                      </a:pPr>
                      <a:r>
                        <a:rPr lang="es-ES" sz="1200">
                          <a:effectLst/>
                        </a:rPr>
                        <a:t>17</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l">
                        <a:lnSpc>
                          <a:spcPct val="115000"/>
                        </a:lnSpc>
                        <a:spcAft>
                          <a:spcPts val="0"/>
                        </a:spcAft>
                      </a:pPr>
                      <a:r>
                        <a:rPr lang="es-ES" sz="1200" dirty="0">
                          <a:effectLst/>
                        </a:rPr>
                        <a:t>Por celebración de Matrimonio en Oficina</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ctr">
                        <a:lnSpc>
                          <a:spcPct val="115000"/>
                        </a:lnSpc>
                        <a:spcAft>
                          <a:spcPts val="0"/>
                        </a:spcAft>
                      </a:pPr>
                      <a:r>
                        <a:rPr lang="es-ES" sz="1200">
                          <a:effectLst/>
                        </a:rPr>
                        <a:t>$6.00</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extLst>
                  <a:ext uri="{0D108BD9-81ED-4DB2-BD59-A6C34878D82A}">
                    <a16:rowId xmlns:a16="http://schemas.microsoft.com/office/drawing/2014/main" val="3665712295"/>
                  </a:ext>
                </a:extLst>
              </a:tr>
              <a:tr h="180108">
                <a:tc>
                  <a:txBody>
                    <a:bodyPr/>
                    <a:lstStyle/>
                    <a:p>
                      <a:pPr algn="ctr">
                        <a:lnSpc>
                          <a:spcPct val="115000"/>
                        </a:lnSpc>
                        <a:spcAft>
                          <a:spcPts val="0"/>
                        </a:spcAft>
                      </a:pPr>
                      <a:r>
                        <a:rPr lang="es-ES" sz="1200">
                          <a:effectLst/>
                        </a:rPr>
                        <a:t>18</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l">
                        <a:lnSpc>
                          <a:spcPct val="115000"/>
                        </a:lnSpc>
                        <a:spcAft>
                          <a:spcPts val="0"/>
                        </a:spcAft>
                      </a:pPr>
                      <a:r>
                        <a:rPr lang="es-ES" sz="1200" dirty="0">
                          <a:effectLst/>
                        </a:rPr>
                        <a:t>Por celebración de Matrimonio en Zonas Urbanas</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ctr">
                        <a:lnSpc>
                          <a:spcPct val="115000"/>
                        </a:lnSpc>
                        <a:spcAft>
                          <a:spcPts val="0"/>
                        </a:spcAft>
                      </a:pPr>
                      <a:r>
                        <a:rPr lang="es-ES" sz="1200">
                          <a:effectLst/>
                        </a:rPr>
                        <a:t>$12.00</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extLst>
                  <a:ext uri="{0D108BD9-81ED-4DB2-BD59-A6C34878D82A}">
                    <a16:rowId xmlns:a16="http://schemas.microsoft.com/office/drawing/2014/main" val="3638552914"/>
                  </a:ext>
                </a:extLst>
              </a:tr>
              <a:tr h="180108">
                <a:tc>
                  <a:txBody>
                    <a:bodyPr/>
                    <a:lstStyle/>
                    <a:p>
                      <a:pPr algn="ctr">
                        <a:lnSpc>
                          <a:spcPct val="115000"/>
                        </a:lnSpc>
                        <a:spcAft>
                          <a:spcPts val="0"/>
                        </a:spcAft>
                      </a:pPr>
                      <a:r>
                        <a:rPr lang="es-ES" sz="1200">
                          <a:effectLst/>
                        </a:rPr>
                        <a:t>19</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l">
                        <a:lnSpc>
                          <a:spcPct val="115000"/>
                        </a:lnSpc>
                        <a:spcAft>
                          <a:spcPts val="0"/>
                        </a:spcAft>
                      </a:pPr>
                      <a:r>
                        <a:rPr lang="es-ES" sz="1200" dirty="0">
                          <a:effectLst/>
                        </a:rPr>
                        <a:t>Por celebración de Matrimonio en Zona Rural</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ctr">
                        <a:lnSpc>
                          <a:spcPct val="115000"/>
                        </a:lnSpc>
                        <a:spcAft>
                          <a:spcPts val="0"/>
                        </a:spcAft>
                      </a:pPr>
                      <a:r>
                        <a:rPr lang="es-ES" sz="1200">
                          <a:effectLst/>
                        </a:rPr>
                        <a:t>$18.00</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extLst>
                  <a:ext uri="{0D108BD9-81ED-4DB2-BD59-A6C34878D82A}">
                    <a16:rowId xmlns:a16="http://schemas.microsoft.com/office/drawing/2014/main" val="1959849621"/>
                  </a:ext>
                </a:extLst>
              </a:tr>
              <a:tr h="180108">
                <a:tc>
                  <a:txBody>
                    <a:bodyPr/>
                    <a:lstStyle/>
                    <a:p>
                      <a:pPr algn="ctr">
                        <a:lnSpc>
                          <a:spcPct val="115000"/>
                        </a:lnSpc>
                        <a:spcAft>
                          <a:spcPts val="0"/>
                        </a:spcAft>
                      </a:pPr>
                      <a:r>
                        <a:rPr lang="es-ES" sz="1200">
                          <a:effectLst/>
                        </a:rPr>
                        <a:t>20</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l">
                        <a:lnSpc>
                          <a:spcPct val="115000"/>
                        </a:lnSpc>
                        <a:spcAft>
                          <a:spcPts val="0"/>
                        </a:spcAft>
                      </a:pPr>
                      <a:r>
                        <a:rPr lang="es-ES" sz="1200" dirty="0">
                          <a:effectLst/>
                        </a:rPr>
                        <a:t>Por funcionamiento de Ciber al mes</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ctr">
                        <a:lnSpc>
                          <a:spcPct val="115000"/>
                        </a:lnSpc>
                        <a:spcAft>
                          <a:spcPts val="0"/>
                        </a:spcAft>
                      </a:pPr>
                      <a:r>
                        <a:rPr lang="es-ES" sz="1200">
                          <a:effectLst/>
                        </a:rPr>
                        <a:t>$5.25</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extLst>
                  <a:ext uri="{0D108BD9-81ED-4DB2-BD59-A6C34878D82A}">
                    <a16:rowId xmlns:a16="http://schemas.microsoft.com/office/drawing/2014/main" val="2279400468"/>
                  </a:ext>
                </a:extLst>
              </a:tr>
              <a:tr h="180108">
                <a:tc>
                  <a:txBody>
                    <a:bodyPr/>
                    <a:lstStyle/>
                    <a:p>
                      <a:pPr algn="ctr">
                        <a:lnSpc>
                          <a:spcPct val="115000"/>
                        </a:lnSpc>
                        <a:spcAft>
                          <a:spcPts val="0"/>
                        </a:spcAft>
                      </a:pPr>
                      <a:r>
                        <a:rPr lang="es-ES" sz="1200">
                          <a:effectLst/>
                        </a:rPr>
                        <a:t>21</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l">
                        <a:lnSpc>
                          <a:spcPct val="115000"/>
                        </a:lnSpc>
                        <a:spcAft>
                          <a:spcPts val="0"/>
                        </a:spcAft>
                      </a:pPr>
                      <a:r>
                        <a:rPr lang="es-ES" sz="1200" dirty="0">
                          <a:effectLst/>
                        </a:rPr>
                        <a:t>Por Agro Servicio Mensual</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ctr">
                        <a:lnSpc>
                          <a:spcPct val="115000"/>
                        </a:lnSpc>
                        <a:spcAft>
                          <a:spcPts val="0"/>
                        </a:spcAft>
                      </a:pPr>
                      <a:r>
                        <a:rPr lang="es-ES" sz="1200">
                          <a:effectLst/>
                        </a:rPr>
                        <a:t>$10.50</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extLst>
                  <a:ext uri="{0D108BD9-81ED-4DB2-BD59-A6C34878D82A}">
                    <a16:rowId xmlns:a16="http://schemas.microsoft.com/office/drawing/2014/main" val="4294509134"/>
                  </a:ext>
                </a:extLst>
              </a:tr>
              <a:tr h="203194">
                <a:tc>
                  <a:txBody>
                    <a:bodyPr/>
                    <a:lstStyle/>
                    <a:p>
                      <a:pPr algn="ctr">
                        <a:lnSpc>
                          <a:spcPct val="115000"/>
                        </a:lnSpc>
                        <a:spcAft>
                          <a:spcPts val="0"/>
                        </a:spcAft>
                      </a:pPr>
                      <a:r>
                        <a:rPr lang="es-ES" sz="1200">
                          <a:effectLst/>
                        </a:rPr>
                        <a:t>22</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l">
                        <a:lnSpc>
                          <a:spcPct val="115000"/>
                        </a:lnSpc>
                        <a:spcAft>
                          <a:spcPts val="0"/>
                        </a:spcAft>
                      </a:pPr>
                      <a:r>
                        <a:rPr lang="es-ES" sz="1200" dirty="0">
                          <a:effectLst/>
                        </a:rPr>
                        <a:t>De empresa, ferretería, farmacias, supermercados restaurantes Balnearios y otros</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ctr">
                        <a:lnSpc>
                          <a:spcPct val="115000"/>
                        </a:lnSpc>
                        <a:spcAft>
                          <a:spcPts val="0"/>
                        </a:spcAft>
                      </a:pPr>
                      <a:r>
                        <a:rPr lang="es-ES" sz="1200">
                          <a:effectLst/>
                        </a:rPr>
                        <a:t>$21.00</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extLst>
                  <a:ext uri="{0D108BD9-81ED-4DB2-BD59-A6C34878D82A}">
                    <a16:rowId xmlns:a16="http://schemas.microsoft.com/office/drawing/2014/main" val="3296413082"/>
                  </a:ext>
                </a:extLst>
              </a:tr>
              <a:tr h="180108">
                <a:tc>
                  <a:txBody>
                    <a:bodyPr/>
                    <a:lstStyle/>
                    <a:p>
                      <a:pPr algn="ctr">
                        <a:lnSpc>
                          <a:spcPct val="115000"/>
                        </a:lnSpc>
                        <a:spcAft>
                          <a:spcPts val="0"/>
                        </a:spcAft>
                      </a:pPr>
                      <a:r>
                        <a:rPr lang="es-ES" sz="1200">
                          <a:effectLst/>
                        </a:rPr>
                        <a:t>23</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l">
                        <a:lnSpc>
                          <a:spcPct val="115000"/>
                        </a:lnSpc>
                        <a:spcAft>
                          <a:spcPts val="0"/>
                        </a:spcAft>
                      </a:pPr>
                      <a:r>
                        <a:rPr lang="es-ES" sz="1200" dirty="0">
                          <a:effectLst/>
                        </a:rPr>
                        <a:t>De cerveza o Bebidas Gaseosas C/u al mes</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ctr">
                        <a:lnSpc>
                          <a:spcPct val="115000"/>
                        </a:lnSpc>
                        <a:spcAft>
                          <a:spcPts val="0"/>
                        </a:spcAft>
                      </a:pPr>
                      <a:r>
                        <a:rPr lang="es-ES" sz="1200">
                          <a:effectLst/>
                        </a:rPr>
                        <a:t>$0.60</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extLst>
                  <a:ext uri="{0D108BD9-81ED-4DB2-BD59-A6C34878D82A}">
                    <a16:rowId xmlns:a16="http://schemas.microsoft.com/office/drawing/2014/main" val="867573769"/>
                  </a:ext>
                </a:extLst>
              </a:tr>
              <a:tr h="180108">
                <a:tc>
                  <a:txBody>
                    <a:bodyPr/>
                    <a:lstStyle/>
                    <a:p>
                      <a:pPr algn="ctr">
                        <a:lnSpc>
                          <a:spcPct val="115000"/>
                        </a:lnSpc>
                        <a:spcAft>
                          <a:spcPts val="0"/>
                        </a:spcAft>
                      </a:pPr>
                      <a:r>
                        <a:rPr lang="es-ES" sz="1200">
                          <a:effectLst/>
                        </a:rPr>
                        <a:t>24</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l">
                        <a:lnSpc>
                          <a:spcPct val="115000"/>
                        </a:lnSpc>
                        <a:spcAft>
                          <a:spcPts val="0"/>
                        </a:spcAft>
                      </a:pPr>
                      <a:r>
                        <a:rPr lang="es-ES" sz="1200" dirty="0">
                          <a:effectLst/>
                        </a:rPr>
                        <a:t>Visto Bueno por cabeza</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ctr">
                        <a:lnSpc>
                          <a:spcPct val="115000"/>
                        </a:lnSpc>
                        <a:spcAft>
                          <a:spcPts val="0"/>
                        </a:spcAft>
                      </a:pPr>
                      <a:r>
                        <a:rPr lang="es-ES" sz="1200" dirty="0">
                          <a:effectLst/>
                        </a:rPr>
                        <a:t>$1.20</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extLst>
                  <a:ext uri="{0D108BD9-81ED-4DB2-BD59-A6C34878D82A}">
                    <a16:rowId xmlns:a16="http://schemas.microsoft.com/office/drawing/2014/main" val="3967692655"/>
                  </a:ext>
                </a:extLst>
              </a:tr>
              <a:tr h="180108">
                <a:tc>
                  <a:txBody>
                    <a:bodyPr/>
                    <a:lstStyle/>
                    <a:p>
                      <a:pPr algn="ctr">
                        <a:lnSpc>
                          <a:spcPct val="115000"/>
                        </a:lnSpc>
                        <a:spcAft>
                          <a:spcPts val="0"/>
                        </a:spcAft>
                      </a:pPr>
                      <a:r>
                        <a:rPr lang="es-ES" sz="1200">
                          <a:effectLst/>
                        </a:rPr>
                        <a:t>25</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l">
                        <a:lnSpc>
                          <a:spcPct val="115000"/>
                        </a:lnSpc>
                        <a:spcAft>
                          <a:spcPts val="0"/>
                        </a:spcAft>
                      </a:pPr>
                      <a:r>
                        <a:rPr lang="es-ES" sz="1200" dirty="0">
                          <a:effectLst/>
                        </a:rPr>
                        <a:t>Formulario por Carta de Venta C/u</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ctr">
                        <a:lnSpc>
                          <a:spcPct val="115000"/>
                        </a:lnSpc>
                        <a:spcAft>
                          <a:spcPts val="0"/>
                        </a:spcAft>
                      </a:pPr>
                      <a:r>
                        <a:rPr lang="es-ES" sz="1200" dirty="0">
                          <a:effectLst/>
                        </a:rPr>
                        <a:t>$0.08</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extLst>
                  <a:ext uri="{0D108BD9-81ED-4DB2-BD59-A6C34878D82A}">
                    <a16:rowId xmlns:a16="http://schemas.microsoft.com/office/drawing/2014/main" val="648399912"/>
                  </a:ext>
                </a:extLst>
              </a:tr>
            </a:tbl>
          </a:graphicData>
        </a:graphic>
      </p:graphicFrame>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5630" y="0"/>
            <a:ext cx="1436370" cy="1066801"/>
          </a:xfrm>
          <a:prstGeom prst="rect">
            <a:avLst/>
          </a:prstGeom>
          <a:noFill/>
          <a:ln>
            <a:noFill/>
          </a:ln>
        </p:spPr>
      </p:pic>
      <p:pic>
        <p:nvPicPr>
          <p:cNvPr id="6" name="Imagen 2" descr="escudo">
            <a:extLst>
              <a:ext uri="{FF2B5EF4-FFF2-40B4-BE49-F238E27FC236}">
                <a16:creationId xmlns:a16="http://schemas.microsoft.com/office/drawing/2014/main" id="{334F1022-9732-405B-93A6-3EDA15F6FA1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0006377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900437" y="114692"/>
            <a:ext cx="10573378" cy="952109"/>
          </a:xfrm>
        </p:spPr>
        <p:txBody>
          <a:bodyPr>
            <a:normAutofit fontScale="90000"/>
          </a:bodyPr>
          <a:lstStyle/>
          <a:p>
            <a:pPr algn="ctr"/>
            <a:br>
              <a:rPr lang="es-ES" b="1" dirty="0"/>
            </a:br>
            <a:br>
              <a:rPr lang="es-ES" sz="3100" dirty="0"/>
            </a:br>
            <a:r>
              <a:rPr lang="es-ES" sz="2200" dirty="0">
                <a:solidFill>
                  <a:schemeClr val="bg1"/>
                </a:solidFill>
                <a:latin typeface="Arial" panose="020B0604020202020204" pitchFamily="34" charset="0"/>
                <a:cs typeface="Arial" panose="020B0604020202020204" pitchFamily="34" charset="0"/>
              </a:rPr>
              <a:t>INFORMACIÓN DE SERVICIOS MUNICIPALES Servicios e impuestos municipales que se cobran según ordenanzas vigentes</a:t>
            </a:r>
            <a:br>
              <a:rPr lang="es-SV" sz="2200" b="1" dirty="0">
                <a:solidFill>
                  <a:schemeClr val="bg1"/>
                </a:solidFill>
              </a:rPr>
            </a:br>
            <a:br>
              <a:rPr lang="es-SV" sz="2200" dirty="0">
                <a:solidFill>
                  <a:schemeClr val="bg1"/>
                </a:solidFill>
              </a:rPr>
            </a:br>
            <a:endParaRPr lang="es-SV" sz="2200" dirty="0">
              <a:solidFill>
                <a:schemeClr val="bg1"/>
              </a:solidFill>
            </a:endParaRPr>
          </a:p>
        </p:txBody>
      </p:sp>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5630" y="0"/>
            <a:ext cx="1436370" cy="1066801"/>
          </a:xfrm>
          <a:prstGeom prst="rect">
            <a:avLst/>
          </a:prstGeom>
          <a:noFill/>
          <a:ln>
            <a:noFill/>
          </a:ln>
        </p:spPr>
      </p:pic>
      <p:graphicFrame>
        <p:nvGraphicFramePr>
          <p:cNvPr id="16" name="Marcador de contenido 15">
            <a:extLst>
              <a:ext uri="{FF2B5EF4-FFF2-40B4-BE49-F238E27FC236}">
                <a16:creationId xmlns:a16="http://schemas.microsoft.com/office/drawing/2014/main" id="{B33E9D41-C428-46DF-ABD7-104F8D27E9F6}"/>
              </a:ext>
            </a:extLst>
          </p:cNvPr>
          <p:cNvGraphicFramePr>
            <a:graphicFrameLocks noGrp="1"/>
          </p:cNvGraphicFramePr>
          <p:nvPr>
            <p:ph idx="1"/>
            <p:extLst>
              <p:ext uri="{D42A27DB-BD31-4B8C-83A1-F6EECF244321}">
                <p14:modId xmlns:p14="http://schemas.microsoft.com/office/powerpoint/2010/main" val="1458250842"/>
              </p:ext>
            </p:extLst>
          </p:nvPr>
        </p:nvGraphicFramePr>
        <p:xfrm>
          <a:off x="1838228" y="1451728"/>
          <a:ext cx="8097624" cy="5052773"/>
        </p:xfrm>
        <a:graphic>
          <a:graphicData uri="http://schemas.openxmlformats.org/drawingml/2006/table">
            <a:tbl>
              <a:tblPr firstRow="1" firstCol="1" bandRow="1">
                <a:tableStyleId>{5C22544A-7EE6-4342-B048-85BDC9FD1C3A}</a:tableStyleId>
              </a:tblPr>
              <a:tblGrid>
                <a:gridCol w="366882">
                  <a:extLst>
                    <a:ext uri="{9D8B030D-6E8A-4147-A177-3AD203B41FA5}">
                      <a16:colId xmlns:a16="http://schemas.microsoft.com/office/drawing/2014/main" val="2317052980"/>
                    </a:ext>
                  </a:extLst>
                </a:gridCol>
                <a:gridCol w="6533900">
                  <a:extLst>
                    <a:ext uri="{9D8B030D-6E8A-4147-A177-3AD203B41FA5}">
                      <a16:colId xmlns:a16="http://schemas.microsoft.com/office/drawing/2014/main" val="3639741986"/>
                    </a:ext>
                  </a:extLst>
                </a:gridCol>
                <a:gridCol w="1196842">
                  <a:extLst>
                    <a:ext uri="{9D8B030D-6E8A-4147-A177-3AD203B41FA5}">
                      <a16:colId xmlns:a16="http://schemas.microsoft.com/office/drawing/2014/main" val="2141609528"/>
                    </a:ext>
                  </a:extLst>
                </a:gridCol>
              </a:tblGrid>
              <a:tr h="209302">
                <a:tc>
                  <a:txBody>
                    <a:bodyPr/>
                    <a:lstStyle/>
                    <a:p>
                      <a:pPr algn="ctr">
                        <a:lnSpc>
                          <a:spcPct val="115000"/>
                        </a:lnSpc>
                        <a:spcAft>
                          <a:spcPts val="0"/>
                        </a:spcAft>
                      </a:pPr>
                      <a:r>
                        <a:rPr lang="es-ES" sz="1200" dirty="0">
                          <a:effectLst/>
                        </a:rPr>
                        <a:t>N°</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ctr">
                        <a:lnSpc>
                          <a:spcPct val="115000"/>
                        </a:lnSpc>
                        <a:spcAft>
                          <a:spcPts val="0"/>
                        </a:spcAft>
                      </a:pPr>
                      <a:r>
                        <a:rPr lang="es-ES" sz="1200">
                          <a:effectLst/>
                        </a:rPr>
                        <a:t>CONCEPTOS DE SERVICIOS </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tc>
                  <a:txBody>
                    <a:bodyPr/>
                    <a:lstStyle/>
                    <a:p>
                      <a:pPr algn="ctr">
                        <a:lnSpc>
                          <a:spcPct val="115000"/>
                        </a:lnSpc>
                        <a:spcAft>
                          <a:spcPts val="0"/>
                        </a:spcAft>
                      </a:pPr>
                      <a:r>
                        <a:rPr lang="es-ES" sz="1200" dirty="0">
                          <a:effectLst/>
                        </a:rPr>
                        <a:t>TARIFA</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202" marR="34202" marT="0" marB="0"/>
                </a:tc>
                <a:extLst>
                  <a:ext uri="{0D108BD9-81ED-4DB2-BD59-A6C34878D82A}">
                    <a16:rowId xmlns:a16="http://schemas.microsoft.com/office/drawing/2014/main" val="3801343801"/>
                  </a:ext>
                </a:extLst>
              </a:tr>
              <a:tr h="280229">
                <a:tc>
                  <a:txBody>
                    <a:bodyPr/>
                    <a:lstStyle/>
                    <a:p>
                      <a:pPr algn="ctr">
                        <a:lnSpc>
                          <a:spcPct val="115000"/>
                        </a:lnSpc>
                        <a:spcAft>
                          <a:spcPts val="0"/>
                        </a:spcAft>
                      </a:pPr>
                      <a:r>
                        <a:rPr lang="es-ES" sz="1200">
                          <a:effectLst/>
                        </a:rPr>
                        <a:t>26</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l">
                        <a:lnSpc>
                          <a:spcPct val="115000"/>
                        </a:lnSpc>
                        <a:spcAft>
                          <a:spcPts val="0"/>
                        </a:spcAft>
                      </a:pPr>
                      <a:r>
                        <a:rPr lang="es-ES" sz="1200" dirty="0">
                          <a:effectLst/>
                        </a:rPr>
                        <a:t>Cotejo de fierro, por cabeza sin perjuicio del impuesto fiscal</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ctr">
                        <a:lnSpc>
                          <a:spcPct val="115000"/>
                        </a:lnSpc>
                        <a:spcAft>
                          <a:spcPts val="0"/>
                        </a:spcAft>
                      </a:pPr>
                      <a:r>
                        <a:rPr lang="es-ES" sz="1200">
                          <a:effectLst/>
                        </a:rPr>
                        <a:t>$0.60</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extLst>
                  <a:ext uri="{0D108BD9-81ED-4DB2-BD59-A6C34878D82A}">
                    <a16:rowId xmlns:a16="http://schemas.microsoft.com/office/drawing/2014/main" val="2495864652"/>
                  </a:ext>
                </a:extLst>
              </a:tr>
              <a:tr h="209302">
                <a:tc>
                  <a:txBody>
                    <a:bodyPr/>
                    <a:lstStyle/>
                    <a:p>
                      <a:pPr algn="ctr">
                        <a:lnSpc>
                          <a:spcPct val="115000"/>
                        </a:lnSpc>
                        <a:spcAft>
                          <a:spcPts val="0"/>
                        </a:spcAft>
                      </a:pPr>
                      <a:r>
                        <a:rPr lang="es-ES" sz="1200">
                          <a:effectLst/>
                        </a:rPr>
                        <a:t>27</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l">
                        <a:lnSpc>
                          <a:spcPct val="115000"/>
                        </a:lnSpc>
                        <a:spcAft>
                          <a:spcPts val="0"/>
                        </a:spcAft>
                      </a:pPr>
                      <a:r>
                        <a:rPr lang="es-ES" sz="1200" dirty="0">
                          <a:effectLst/>
                        </a:rPr>
                        <a:t>Arrendamiento de retro excavadora por hora</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ctr">
                        <a:lnSpc>
                          <a:spcPct val="115000"/>
                        </a:lnSpc>
                        <a:spcAft>
                          <a:spcPts val="0"/>
                        </a:spcAft>
                      </a:pPr>
                      <a:r>
                        <a:rPr lang="es-ES" sz="1200">
                          <a:effectLst/>
                        </a:rPr>
                        <a:t>$52.50</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extLst>
                  <a:ext uri="{0D108BD9-81ED-4DB2-BD59-A6C34878D82A}">
                    <a16:rowId xmlns:a16="http://schemas.microsoft.com/office/drawing/2014/main" val="635806079"/>
                  </a:ext>
                </a:extLst>
              </a:tr>
              <a:tr h="209302">
                <a:tc>
                  <a:txBody>
                    <a:bodyPr/>
                    <a:lstStyle/>
                    <a:p>
                      <a:pPr algn="ctr">
                        <a:lnSpc>
                          <a:spcPct val="115000"/>
                        </a:lnSpc>
                        <a:spcAft>
                          <a:spcPts val="0"/>
                        </a:spcAft>
                      </a:pPr>
                      <a:r>
                        <a:rPr lang="es-ES" sz="1200">
                          <a:effectLst/>
                        </a:rPr>
                        <a:t>28</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l">
                        <a:lnSpc>
                          <a:spcPct val="115000"/>
                        </a:lnSpc>
                        <a:spcAft>
                          <a:spcPts val="0"/>
                        </a:spcAft>
                      </a:pPr>
                      <a:r>
                        <a:rPr lang="es-ES" sz="1200" dirty="0">
                          <a:effectLst/>
                        </a:rPr>
                        <a:t>Arrendamiento de Tractor D5H por hora</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ctr">
                        <a:lnSpc>
                          <a:spcPct val="115000"/>
                        </a:lnSpc>
                        <a:spcAft>
                          <a:spcPts val="0"/>
                        </a:spcAft>
                      </a:pPr>
                      <a:r>
                        <a:rPr lang="es-ES" sz="1200">
                          <a:effectLst/>
                        </a:rPr>
                        <a:t>$63.00</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extLst>
                  <a:ext uri="{0D108BD9-81ED-4DB2-BD59-A6C34878D82A}">
                    <a16:rowId xmlns:a16="http://schemas.microsoft.com/office/drawing/2014/main" val="1083811763"/>
                  </a:ext>
                </a:extLst>
              </a:tr>
              <a:tr h="209302">
                <a:tc>
                  <a:txBody>
                    <a:bodyPr/>
                    <a:lstStyle/>
                    <a:p>
                      <a:pPr algn="ctr">
                        <a:lnSpc>
                          <a:spcPct val="115000"/>
                        </a:lnSpc>
                        <a:spcAft>
                          <a:spcPts val="0"/>
                        </a:spcAft>
                      </a:pPr>
                      <a:r>
                        <a:rPr lang="es-ES" sz="1200">
                          <a:effectLst/>
                        </a:rPr>
                        <a:t>29</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l">
                        <a:lnSpc>
                          <a:spcPct val="115000"/>
                        </a:lnSpc>
                        <a:spcAft>
                          <a:spcPts val="0"/>
                        </a:spcAft>
                      </a:pPr>
                      <a:r>
                        <a:rPr lang="es-ES" sz="1200" dirty="0">
                          <a:effectLst/>
                        </a:rPr>
                        <a:t>Arrendamiento de Monto Niveladora por hora</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ctr">
                        <a:lnSpc>
                          <a:spcPct val="115000"/>
                        </a:lnSpc>
                        <a:spcAft>
                          <a:spcPts val="0"/>
                        </a:spcAft>
                      </a:pPr>
                      <a:r>
                        <a:rPr lang="es-ES" sz="1200" dirty="0">
                          <a:effectLst/>
                        </a:rPr>
                        <a:t>$73.50</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extLst>
                  <a:ext uri="{0D108BD9-81ED-4DB2-BD59-A6C34878D82A}">
                    <a16:rowId xmlns:a16="http://schemas.microsoft.com/office/drawing/2014/main" val="4035093433"/>
                  </a:ext>
                </a:extLst>
              </a:tr>
              <a:tr h="209302">
                <a:tc>
                  <a:txBody>
                    <a:bodyPr/>
                    <a:lstStyle/>
                    <a:p>
                      <a:pPr algn="ctr">
                        <a:lnSpc>
                          <a:spcPct val="115000"/>
                        </a:lnSpc>
                        <a:spcAft>
                          <a:spcPts val="0"/>
                        </a:spcAft>
                      </a:pPr>
                      <a:r>
                        <a:rPr lang="es-ES" sz="1200">
                          <a:effectLst/>
                        </a:rPr>
                        <a:t>30</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l">
                        <a:lnSpc>
                          <a:spcPct val="115000"/>
                        </a:lnSpc>
                        <a:spcAft>
                          <a:spcPts val="0"/>
                        </a:spcAft>
                      </a:pPr>
                      <a:r>
                        <a:rPr lang="es-ES" sz="1200" dirty="0">
                          <a:effectLst/>
                        </a:rPr>
                        <a:t>Arrendamiento de Rodo Vibrador por hora</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ctr">
                        <a:lnSpc>
                          <a:spcPct val="115000"/>
                        </a:lnSpc>
                        <a:spcAft>
                          <a:spcPts val="0"/>
                        </a:spcAft>
                      </a:pPr>
                      <a:r>
                        <a:rPr lang="es-ES" sz="1200">
                          <a:effectLst/>
                        </a:rPr>
                        <a:t>$52.50</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extLst>
                  <a:ext uri="{0D108BD9-81ED-4DB2-BD59-A6C34878D82A}">
                    <a16:rowId xmlns:a16="http://schemas.microsoft.com/office/drawing/2014/main" val="3465691528"/>
                  </a:ext>
                </a:extLst>
              </a:tr>
              <a:tr h="280229">
                <a:tc>
                  <a:txBody>
                    <a:bodyPr/>
                    <a:lstStyle/>
                    <a:p>
                      <a:pPr algn="ctr">
                        <a:lnSpc>
                          <a:spcPct val="115000"/>
                        </a:lnSpc>
                        <a:spcAft>
                          <a:spcPts val="0"/>
                        </a:spcAft>
                      </a:pPr>
                      <a:r>
                        <a:rPr lang="es-ES" sz="1200">
                          <a:effectLst/>
                        </a:rPr>
                        <a:t>31</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l">
                        <a:lnSpc>
                          <a:spcPct val="115000"/>
                        </a:lnSpc>
                        <a:spcAft>
                          <a:spcPts val="0"/>
                        </a:spcAft>
                      </a:pPr>
                      <a:r>
                        <a:rPr lang="es-ES" sz="1200" dirty="0">
                          <a:effectLst/>
                        </a:rPr>
                        <a:t>Por mantener postes de energía eléctricas, en la jurisdicción del Municipio cada uno al mes</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ctr">
                        <a:lnSpc>
                          <a:spcPct val="115000"/>
                        </a:lnSpc>
                        <a:spcAft>
                          <a:spcPts val="0"/>
                        </a:spcAft>
                      </a:pPr>
                      <a:r>
                        <a:rPr lang="es-ES" sz="1200">
                          <a:effectLst/>
                        </a:rPr>
                        <a:t>$8.00</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extLst>
                  <a:ext uri="{0D108BD9-81ED-4DB2-BD59-A6C34878D82A}">
                    <a16:rowId xmlns:a16="http://schemas.microsoft.com/office/drawing/2014/main" val="99044703"/>
                  </a:ext>
                </a:extLst>
              </a:tr>
              <a:tr h="209302">
                <a:tc>
                  <a:txBody>
                    <a:bodyPr/>
                    <a:lstStyle/>
                    <a:p>
                      <a:pPr algn="ctr">
                        <a:lnSpc>
                          <a:spcPct val="115000"/>
                        </a:lnSpc>
                        <a:spcAft>
                          <a:spcPts val="0"/>
                        </a:spcAft>
                      </a:pPr>
                      <a:r>
                        <a:rPr lang="es-ES" sz="1200">
                          <a:effectLst/>
                        </a:rPr>
                        <a:t>32</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l">
                        <a:lnSpc>
                          <a:spcPct val="115000"/>
                        </a:lnSpc>
                        <a:spcAft>
                          <a:spcPts val="0"/>
                        </a:spcAft>
                      </a:pPr>
                      <a:r>
                        <a:rPr lang="es-ES" sz="1200" dirty="0">
                          <a:effectLst/>
                        </a:rPr>
                        <a:t>Por Derecho por instalación de cada Torre y Antena</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ctr">
                        <a:lnSpc>
                          <a:spcPct val="115000"/>
                        </a:lnSpc>
                        <a:spcAft>
                          <a:spcPts val="0"/>
                        </a:spcAft>
                      </a:pPr>
                      <a:r>
                        <a:rPr lang="es-ES" sz="1200">
                          <a:effectLst/>
                        </a:rPr>
                        <a:t>$2,000.00</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extLst>
                  <a:ext uri="{0D108BD9-81ED-4DB2-BD59-A6C34878D82A}">
                    <a16:rowId xmlns:a16="http://schemas.microsoft.com/office/drawing/2014/main" val="3349005191"/>
                  </a:ext>
                </a:extLst>
              </a:tr>
              <a:tr h="431627">
                <a:tc>
                  <a:txBody>
                    <a:bodyPr/>
                    <a:lstStyle/>
                    <a:p>
                      <a:pPr algn="ctr">
                        <a:lnSpc>
                          <a:spcPct val="115000"/>
                        </a:lnSpc>
                        <a:spcAft>
                          <a:spcPts val="0"/>
                        </a:spcAft>
                      </a:pPr>
                      <a:r>
                        <a:rPr lang="es-ES" sz="1200">
                          <a:effectLst/>
                        </a:rPr>
                        <a:t>33</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l">
                        <a:lnSpc>
                          <a:spcPct val="115000"/>
                        </a:lnSpc>
                        <a:spcAft>
                          <a:spcPts val="0"/>
                        </a:spcAft>
                      </a:pPr>
                      <a:r>
                        <a:rPr lang="es-ES" sz="1200" dirty="0">
                          <a:effectLst/>
                        </a:rPr>
                        <a:t>Por mantener Torres destinadas al tendido Eléctrico, Telefónica y cable, dentro del Área Geográfica de este Municipio cada una al mes</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ctr">
                        <a:lnSpc>
                          <a:spcPct val="115000"/>
                        </a:lnSpc>
                        <a:spcAft>
                          <a:spcPts val="0"/>
                        </a:spcAft>
                      </a:pPr>
                      <a:r>
                        <a:rPr lang="es-ES" sz="1200">
                          <a:effectLst/>
                        </a:rPr>
                        <a:t>$250.00</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extLst>
                  <a:ext uri="{0D108BD9-81ED-4DB2-BD59-A6C34878D82A}">
                    <a16:rowId xmlns:a16="http://schemas.microsoft.com/office/drawing/2014/main" val="541253153"/>
                  </a:ext>
                </a:extLst>
              </a:tr>
              <a:tr h="431627">
                <a:tc>
                  <a:txBody>
                    <a:bodyPr/>
                    <a:lstStyle/>
                    <a:p>
                      <a:pPr algn="ctr">
                        <a:lnSpc>
                          <a:spcPct val="115000"/>
                        </a:lnSpc>
                        <a:spcAft>
                          <a:spcPts val="0"/>
                        </a:spcAft>
                      </a:pPr>
                      <a:r>
                        <a:rPr lang="es-ES" sz="1200">
                          <a:effectLst/>
                        </a:rPr>
                        <a:t>34</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l">
                        <a:lnSpc>
                          <a:spcPct val="115000"/>
                        </a:lnSpc>
                        <a:spcAft>
                          <a:spcPts val="0"/>
                        </a:spcAft>
                      </a:pPr>
                      <a:r>
                        <a:rPr lang="es-ES" sz="1200" dirty="0">
                          <a:effectLst/>
                        </a:rPr>
                        <a:t>Por mantener postes de telefonía, Televisión por cable en la jurisdicción del Municipio cada uno al mes</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ctr">
                        <a:lnSpc>
                          <a:spcPct val="115000"/>
                        </a:lnSpc>
                        <a:spcAft>
                          <a:spcPts val="0"/>
                        </a:spcAft>
                      </a:pPr>
                      <a:r>
                        <a:rPr lang="es-ES" sz="1200">
                          <a:effectLst/>
                        </a:rPr>
                        <a:t>$1.00</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extLst>
                  <a:ext uri="{0D108BD9-81ED-4DB2-BD59-A6C34878D82A}">
                    <a16:rowId xmlns:a16="http://schemas.microsoft.com/office/drawing/2014/main" val="1434538147"/>
                  </a:ext>
                </a:extLst>
              </a:tr>
              <a:tr h="209302">
                <a:tc>
                  <a:txBody>
                    <a:bodyPr/>
                    <a:lstStyle/>
                    <a:p>
                      <a:pPr algn="ctr">
                        <a:lnSpc>
                          <a:spcPct val="115000"/>
                        </a:lnSpc>
                        <a:spcAft>
                          <a:spcPts val="0"/>
                        </a:spcAft>
                      </a:pPr>
                      <a:r>
                        <a:rPr lang="es-ES" sz="1200">
                          <a:effectLst/>
                        </a:rPr>
                        <a:t>35</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l">
                        <a:lnSpc>
                          <a:spcPct val="115000"/>
                        </a:lnSpc>
                        <a:spcAft>
                          <a:spcPts val="0"/>
                        </a:spcAft>
                      </a:pPr>
                      <a:r>
                        <a:rPr lang="es-ES" sz="1200" dirty="0">
                          <a:effectLst/>
                        </a:rPr>
                        <a:t>Derecho perpetuo Metros Cuadrado</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ctr">
                        <a:lnSpc>
                          <a:spcPct val="115000"/>
                        </a:lnSpc>
                        <a:spcAft>
                          <a:spcPts val="0"/>
                        </a:spcAft>
                      </a:pPr>
                      <a:r>
                        <a:rPr lang="es-ES" sz="1200">
                          <a:effectLst/>
                        </a:rPr>
                        <a:t>$8.57</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extLst>
                  <a:ext uri="{0D108BD9-81ED-4DB2-BD59-A6C34878D82A}">
                    <a16:rowId xmlns:a16="http://schemas.microsoft.com/office/drawing/2014/main" val="892417852"/>
                  </a:ext>
                </a:extLst>
              </a:tr>
              <a:tr h="209302">
                <a:tc>
                  <a:txBody>
                    <a:bodyPr/>
                    <a:lstStyle/>
                    <a:p>
                      <a:pPr algn="ctr">
                        <a:lnSpc>
                          <a:spcPct val="115000"/>
                        </a:lnSpc>
                        <a:spcAft>
                          <a:spcPts val="0"/>
                        </a:spcAft>
                      </a:pPr>
                      <a:r>
                        <a:rPr lang="es-ES" sz="1200">
                          <a:effectLst/>
                        </a:rPr>
                        <a:t>36</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l">
                        <a:lnSpc>
                          <a:spcPct val="115000"/>
                        </a:lnSpc>
                        <a:spcAft>
                          <a:spcPts val="0"/>
                        </a:spcAft>
                      </a:pPr>
                      <a:r>
                        <a:rPr lang="es-ES" sz="1200" dirty="0">
                          <a:effectLst/>
                        </a:rPr>
                        <a:t>Por Nichos en fosas</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ctr">
                        <a:lnSpc>
                          <a:spcPct val="115000"/>
                        </a:lnSpc>
                        <a:spcAft>
                          <a:spcPts val="0"/>
                        </a:spcAft>
                      </a:pPr>
                      <a:r>
                        <a:rPr lang="es-ES" sz="1200">
                          <a:effectLst/>
                        </a:rPr>
                        <a:t>$2.86</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extLst>
                  <a:ext uri="{0D108BD9-81ED-4DB2-BD59-A6C34878D82A}">
                    <a16:rowId xmlns:a16="http://schemas.microsoft.com/office/drawing/2014/main" val="2971181903"/>
                  </a:ext>
                </a:extLst>
              </a:tr>
              <a:tr h="209302">
                <a:tc>
                  <a:txBody>
                    <a:bodyPr/>
                    <a:lstStyle/>
                    <a:p>
                      <a:pPr algn="ctr">
                        <a:lnSpc>
                          <a:spcPct val="115000"/>
                        </a:lnSpc>
                        <a:spcAft>
                          <a:spcPts val="0"/>
                        </a:spcAft>
                      </a:pPr>
                      <a:r>
                        <a:rPr lang="es-ES" sz="1200">
                          <a:effectLst/>
                        </a:rPr>
                        <a:t>37</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l">
                        <a:lnSpc>
                          <a:spcPct val="115000"/>
                        </a:lnSpc>
                        <a:spcAft>
                          <a:spcPts val="0"/>
                        </a:spcAft>
                      </a:pPr>
                      <a:r>
                        <a:rPr lang="es-ES" sz="1200" dirty="0">
                          <a:effectLst/>
                        </a:rPr>
                        <a:t>Matricula de Herrar Ganado</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ctr">
                        <a:lnSpc>
                          <a:spcPct val="115000"/>
                        </a:lnSpc>
                        <a:spcAft>
                          <a:spcPts val="0"/>
                        </a:spcAft>
                      </a:pPr>
                      <a:r>
                        <a:rPr lang="es-ES" sz="1200">
                          <a:effectLst/>
                        </a:rPr>
                        <a:t>$3.00</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extLst>
                  <a:ext uri="{0D108BD9-81ED-4DB2-BD59-A6C34878D82A}">
                    <a16:rowId xmlns:a16="http://schemas.microsoft.com/office/drawing/2014/main" val="3028925880"/>
                  </a:ext>
                </a:extLst>
              </a:tr>
              <a:tr h="209302">
                <a:tc>
                  <a:txBody>
                    <a:bodyPr/>
                    <a:lstStyle/>
                    <a:p>
                      <a:pPr algn="ctr">
                        <a:lnSpc>
                          <a:spcPct val="115000"/>
                        </a:lnSpc>
                        <a:spcAft>
                          <a:spcPts val="0"/>
                        </a:spcAft>
                      </a:pPr>
                      <a:r>
                        <a:rPr lang="es-ES" sz="1200">
                          <a:effectLst/>
                        </a:rPr>
                        <a:t>38</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l">
                        <a:lnSpc>
                          <a:spcPct val="115000"/>
                        </a:lnSpc>
                        <a:spcAft>
                          <a:spcPts val="0"/>
                        </a:spcAft>
                      </a:pPr>
                      <a:r>
                        <a:rPr lang="es-ES" sz="1200" dirty="0">
                          <a:effectLst/>
                        </a:rPr>
                        <a:t>Matricula de Destazador</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ctr">
                        <a:lnSpc>
                          <a:spcPct val="115000"/>
                        </a:lnSpc>
                        <a:spcAft>
                          <a:spcPts val="0"/>
                        </a:spcAft>
                      </a:pPr>
                      <a:r>
                        <a:rPr lang="es-ES" sz="1200">
                          <a:effectLst/>
                        </a:rPr>
                        <a:t>$ 4.00</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extLst>
                  <a:ext uri="{0D108BD9-81ED-4DB2-BD59-A6C34878D82A}">
                    <a16:rowId xmlns:a16="http://schemas.microsoft.com/office/drawing/2014/main" val="1107525202"/>
                  </a:ext>
                </a:extLst>
              </a:tr>
              <a:tr h="209302">
                <a:tc>
                  <a:txBody>
                    <a:bodyPr/>
                    <a:lstStyle/>
                    <a:p>
                      <a:pPr algn="ctr">
                        <a:lnSpc>
                          <a:spcPct val="115000"/>
                        </a:lnSpc>
                        <a:spcAft>
                          <a:spcPts val="0"/>
                        </a:spcAft>
                      </a:pPr>
                      <a:r>
                        <a:rPr lang="es-ES" sz="1200">
                          <a:effectLst/>
                        </a:rPr>
                        <a:t>39</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l">
                        <a:lnSpc>
                          <a:spcPct val="115000"/>
                        </a:lnSpc>
                        <a:spcAft>
                          <a:spcPts val="0"/>
                        </a:spcAft>
                      </a:pPr>
                      <a:r>
                        <a:rPr lang="es-ES" sz="1200" dirty="0">
                          <a:effectLst/>
                        </a:rPr>
                        <a:t>Matricula de Comerciante Corretero</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ctr">
                        <a:lnSpc>
                          <a:spcPct val="115000"/>
                        </a:lnSpc>
                        <a:spcAft>
                          <a:spcPts val="0"/>
                        </a:spcAft>
                      </a:pPr>
                      <a:r>
                        <a:rPr lang="es-ES" sz="1200">
                          <a:effectLst/>
                        </a:rPr>
                        <a:t>$3.00</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extLst>
                  <a:ext uri="{0D108BD9-81ED-4DB2-BD59-A6C34878D82A}">
                    <a16:rowId xmlns:a16="http://schemas.microsoft.com/office/drawing/2014/main" val="2172007210"/>
                  </a:ext>
                </a:extLst>
              </a:tr>
              <a:tr h="209302">
                <a:tc>
                  <a:txBody>
                    <a:bodyPr/>
                    <a:lstStyle/>
                    <a:p>
                      <a:pPr algn="ctr">
                        <a:lnSpc>
                          <a:spcPct val="115000"/>
                        </a:lnSpc>
                        <a:spcAft>
                          <a:spcPts val="0"/>
                        </a:spcAft>
                      </a:pPr>
                      <a:r>
                        <a:rPr lang="es-ES" sz="1200">
                          <a:effectLst/>
                        </a:rPr>
                        <a:t>40</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l">
                        <a:lnSpc>
                          <a:spcPct val="115000"/>
                        </a:lnSpc>
                        <a:spcAft>
                          <a:spcPts val="0"/>
                        </a:spcAft>
                      </a:pPr>
                      <a:r>
                        <a:rPr lang="es-ES" sz="1200" dirty="0">
                          <a:effectLst/>
                        </a:rPr>
                        <a:t>Pulpería o Negocio</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ctr">
                        <a:lnSpc>
                          <a:spcPct val="115000"/>
                        </a:lnSpc>
                        <a:spcAft>
                          <a:spcPts val="0"/>
                        </a:spcAft>
                      </a:pPr>
                      <a:r>
                        <a:rPr lang="es-ES" sz="1200">
                          <a:effectLst/>
                        </a:rPr>
                        <a:t>$0.60</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extLst>
                  <a:ext uri="{0D108BD9-81ED-4DB2-BD59-A6C34878D82A}">
                    <a16:rowId xmlns:a16="http://schemas.microsoft.com/office/drawing/2014/main" val="285969422"/>
                  </a:ext>
                </a:extLst>
              </a:tr>
              <a:tr h="209302">
                <a:tc>
                  <a:txBody>
                    <a:bodyPr/>
                    <a:lstStyle/>
                    <a:p>
                      <a:pPr algn="ctr">
                        <a:lnSpc>
                          <a:spcPct val="115000"/>
                        </a:lnSpc>
                        <a:spcAft>
                          <a:spcPts val="0"/>
                        </a:spcAft>
                      </a:pPr>
                      <a:r>
                        <a:rPr lang="es-ES" sz="1200">
                          <a:effectLst/>
                        </a:rPr>
                        <a:t>41</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l">
                        <a:lnSpc>
                          <a:spcPct val="115000"/>
                        </a:lnSpc>
                        <a:spcAft>
                          <a:spcPts val="0"/>
                        </a:spcAft>
                      </a:pPr>
                      <a:r>
                        <a:rPr lang="es-ES" sz="1200" dirty="0">
                          <a:effectLst/>
                        </a:rPr>
                        <a:t>Billar cada mesa al año por funcionamiento</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ctr">
                        <a:lnSpc>
                          <a:spcPct val="115000"/>
                        </a:lnSpc>
                        <a:spcAft>
                          <a:spcPts val="0"/>
                        </a:spcAft>
                      </a:pPr>
                      <a:r>
                        <a:rPr lang="es-ES" sz="1200">
                          <a:effectLst/>
                        </a:rPr>
                        <a:t>$20.57</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extLst>
                  <a:ext uri="{0D108BD9-81ED-4DB2-BD59-A6C34878D82A}">
                    <a16:rowId xmlns:a16="http://schemas.microsoft.com/office/drawing/2014/main" val="4197591481"/>
                  </a:ext>
                </a:extLst>
              </a:tr>
              <a:tr h="209302">
                <a:tc>
                  <a:txBody>
                    <a:bodyPr/>
                    <a:lstStyle/>
                    <a:p>
                      <a:pPr algn="ctr">
                        <a:lnSpc>
                          <a:spcPct val="115000"/>
                        </a:lnSpc>
                        <a:spcAft>
                          <a:spcPts val="0"/>
                        </a:spcAft>
                      </a:pPr>
                      <a:r>
                        <a:rPr lang="es-ES" sz="1200">
                          <a:effectLst/>
                        </a:rPr>
                        <a:t>42</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l">
                        <a:lnSpc>
                          <a:spcPct val="115000"/>
                        </a:lnSpc>
                        <a:spcAft>
                          <a:spcPts val="0"/>
                        </a:spcAft>
                      </a:pPr>
                      <a:r>
                        <a:rPr lang="es-ES" sz="1200" dirty="0">
                          <a:effectLst/>
                        </a:rPr>
                        <a:t>Por Licencias de Billar</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ctr">
                        <a:lnSpc>
                          <a:spcPct val="115000"/>
                        </a:lnSpc>
                        <a:spcAft>
                          <a:spcPts val="0"/>
                        </a:spcAft>
                      </a:pPr>
                      <a:r>
                        <a:rPr lang="es-ES" sz="1200">
                          <a:effectLst/>
                        </a:rPr>
                        <a:t>$27.43</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extLst>
                  <a:ext uri="{0D108BD9-81ED-4DB2-BD59-A6C34878D82A}">
                    <a16:rowId xmlns:a16="http://schemas.microsoft.com/office/drawing/2014/main" val="3467905787"/>
                  </a:ext>
                </a:extLst>
              </a:tr>
              <a:tr h="209302">
                <a:tc>
                  <a:txBody>
                    <a:bodyPr/>
                    <a:lstStyle/>
                    <a:p>
                      <a:pPr algn="ctr">
                        <a:lnSpc>
                          <a:spcPct val="115000"/>
                        </a:lnSpc>
                        <a:spcAft>
                          <a:spcPts val="0"/>
                        </a:spcAft>
                      </a:pPr>
                      <a:r>
                        <a:rPr lang="es-ES" sz="1200">
                          <a:effectLst/>
                        </a:rPr>
                        <a:t>43</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l">
                        <a:lnSpc>
                          <a:spcPct val="115000"/>
                        </a:lnSpc>
                        <a:spcAft>
                          <a:spcPts val="0"/>
                        </a:spcAft>
                      </a:pPr>
                      <a:r>
                        <a:rPr lang="es-ES" sz="1200" dirty="0">
                          <a:effectLst/>
                        </a:rPr>
                        <a:t>Por Rútulos de Publicidad Comercial</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ctr">
                        <a:lnSpc>
                          <a:spcPct val="115000"/>
                        </a:lnSpc>
                        <a:spcAft>
                          <a:spcPts val="0"/>
                        </a:spcAft>
                      </a:pPr>
                      <a:r>
                        <a:rPr lang="es-ES" sz="1200" dirty="0">
                          <a:effectLst/>
                        </a:rPr>
                        <a:t>$ 6.00</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extLst>
                  <a:ext uri="{0D108BD9-81ED-4DB2-BD59-A6C34878D82A}">
                    <a16:rowId xmlns:a16="http://schemas.microsoft.com/office/drawing/2014/main" val="3426237372"/>
                  </a:ext>
                </a:extLst>
              </a:tr>
              <a:tr h="280229">
                <a:tc>
                  <a:txBody>
                    <a:bodyPr/>
                    <a:lstStyle/>
                    <a:p>
                      <a:pPr algn="ctr">
                        <a:lnSpc>
                          <a:spcPct val="115000"/>
                        </a:lnSpc>
                        <a:spcAft>
                          <a:spcPts val="0"/>
                        </a:spcAft>
                      </a:pPr>
                      <a:r>
                        <a:rPr lang="es-ES" sz="1200">
                          <a:effectLst/>
                        </a:rPr>
                        <a:t>44</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l">
                        <a:lnSpc>
                          <a:spcPct val="115000"/>
                        </a:lnSpc>
                        <a:spcAft>
                          <a:spcPts val="0"/>
                        </a:spcAft>
                      </a:pPr>
                      <a:r>
                        <a:rPr lang="es-ES" sz="1200" dirty="0">
                          <a:effectLst/>
                        </a:rPr>
                        <a:t>Piso de Plaza Publica en día feriado en toda clase de artículos c/m2</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ctr">
                        <a:lnSpc>
                          <a:spcPct val="115000"/>
                        </a:lnSpc>
                        <a:spcAft>
                          <a:spcPts val="0"/>
                        </a:spcAft>
                      </a:pPr>
                      <a:r>
                        <a:rPr lang="es-ES" sz="1200" dirty="0">
                          <a:effectLst/>
                        </a:rPr>
                        <a:t>$0.57</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extLst>
                  <a:ext uri="{0D108BD9-81ED-4DB2-BD59-A6C34878D82A}">
                    <a16:rowId xmlns:a16="http://schemas.microsoft.com/office/drawing/2014/main" val="285423972"/>
                  </a:ext>
                </a:extLst>
              </a:tr>
              <a:tr h="209302">
                <a:tc>
                  <a:txBody>
                    <a:bodyPr/>
                    <a:lstStyle/>
                    <a:p>
                      <a:pPr algn="ctr">
                        <a:lnSpc>
                          <a:spcPct val="115000"/>
                        </a:lnSpc>
                        <a:spcAft>
                          <a:spcPts val="0"/>
                        </a:spcAft>
                      </a:pPr>
                      <a:r>
                        <a:rPr lang="es-ES" sz="1200" dirty="0">
                          <a:effectLst/>
                        </a:rPr>
                        <a:t>45</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l">
                        <a:lnSpc>
                          <a:spcPct val="115000"/>
                        </a:lnSpc>
                        <a:spcAft>
                          <a:spcPts val="0"/>
                        </a:spcAft>
                      </a:pPr>
                      <a:r>
                        <a:rPr lang="es-ES" sz="1200">
                          <a:effectLst/>
                        </a:rPr>
                        <a:t>Títulos de predios urbano, cada titulo</a:t>
                      </a:r>
                      <a:endParaRPr lang="es-SV" sz="120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tc>
                  <a:txBody>
                    <a:bodyPr/>
                    <a:lstStyle/>
                    <a:p>
                      <a:pPr algn="ctr">
                        <a:lnSpc>
                          <a:spcPct val="115000"/>
                        </a:lnSpc>
                        <a:spcAft>
                          <a:spcPts val="0"/>
                        </a:spcAft>
                      </a:pPr>
                      <a:r>
                        <a:rPr lang="es-ES" sz="1200" dirty="0">
                          <a:effectLst/>
                        </a:rPr>
                        <a:t>$8.57</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8714" marR="48714" marT="0" marB="0"/>
                </a:tc>
                <a:extLst>
                  <a:ext uri="{0D108BD9-81ED-4DB2-BD59-A6C34878D82A}">
                    <a16:rowId xmlns:a16="http://schemas.microsoft.com/office/drawing/2014/main" val="3227064713"/>
                  </a:ext>
                </a:extLst>
              </a:tr>
            </a:tbl>
          </a:graphicData>
        </a:graphic>
      </p:graphicFrame>
      <p:sp>
        <p:nvSpPr>
          <p:cNvPr id="17" name="Rectangle 2">
            <a:extLst>
              <a:ext uri="{FF2B5EF4-FFF2-40B4-BE49-F238E27FC236}">
                <a16:creationId xmlns:a16="http://schemas.microsoft.com/office/drawing/2014/main" id="{509EDA90-007B-45DF-AE61-0C0949A6E2CA}"/>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SV"/>
          </a:p>
        </p:txBody>
      </p:sp>
      <p:pic>
        <p:nvPicPr>
          <p:cNvPr id="18" name="Imagen 2" descr="escudo">
            <a:extLst>
              <a:ext uri="{FF2B5EF4-FFF2-40B4-BE49-F238E27FC236}">
                <a16:creationId xmlns:a16="http://schemas.microsoft.com/office/drawing/2014/main" id="{FBE1DC3F-D7BF-4F52-9D01-6BA0B31F27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1606059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ppt_x"/>
                                          </p:val>
                                        </p:tav>
                                        <p:tav tm="100000">
                                          <p:val>
                                            <p:strVal val="#ppt_x"/>
                                          </p:val>
                                        </p:tav>
                                      </p:tavLst>
                                    </p:anim>
                                    <p:anim calcmode="lin" valueType="num">
                                      <p:cBhvr additive="base">
                                        <p:cTn id="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1552280" y="169683"/>
            <a:ext cx="9426803" cy="952108"/>
          </a:xfrm>
        </p:spPr>
        <p:txBody>
          <a:bodyPr>
            <a:noAutofit/>
          </a:bodyPr>
          <a:lstStyle/>
          <a:p>
            <a:pPr lvl="1"/>
            <a:r>
              <a:rPr lang="es-ES" sz="2800" b="1" dirty="0">
                <a:solidFill>
                  <a:schemeClr val="bg1"/>
                </a:solidFill>
              </a:rPr>
              <a:t>MORA TRIBUTARIA AL 31 DE DICIEMBRE DE 2018</a:t>
            </a:r>
            <a:endParaRPr lang="es-SV" sz="2800" b="1" dirty="0">
              <a:solidFill>
                <a:schemeClr val="bg1"/>
              </a:solidFill>
            </a:endParaRPr>
          </a:p>
        </p:txBody>
      </p:sp>
      <p:graphicFrame>
        <p:nvGraphicFramePr>
          <p:cNvPr id="5" name="Marcador de contenido 4">
            <a:extLst>
              <a:ext uri="{FF2B5EF4-FFF2-40B4-BE49-F238E27FC236}">
                <a16:creationId xmlns:a16="http://schemas.microsoft.com/office/drawing/2014/main" id="{51D5AE72-F214-40A3-848C-189799FB5B54}"/>
              </a:ext>
            </a:extLst>
          </p:cNvPr>
          <p:cNvGraphicFramePr>
            <a:graphicFrameLocks noGrp="1"/>
          </p:cNvGraphicFramePr>
          <p:nvPr>
            <p:ph idx="1"/>
            <p:extLst>
              <p:ext uri="{D42A27DB-BD31-4B8C-83A1-F6EECF244321}">
                <p14:modId xmlns:p14="http://schemas.microsoft.com/office/powerpoint/2010/main" val="1014246988"/>
              </p:ext>
            </p:extLst>
          </p:nvPr>
        </p:nvGraphicFramePr>
        <p:xfrm>
          <a:off x="1552280" y="1696829"/>
          <a:ext cx="9087440" cy="4271874"/>
        </p:xfrm>
        <a:graphic>
          <a:graphicData uri="http://schemas.openxmlformats.org/drawingml/2006/table">
            <a:tbl>
              <a:tblPr firstRow="1" firstCol="1" lastRow="1" lastCol="1" bandRow="1" bandCol="1">
                <a:tableStyleId>{5C22544A-7EE6-4342-B048-85BDC9FD1C3A}</a:tableStyleId>
              </a:tblPr>
              <a:tblGrid>
                <a:gridCol w="660491">
                  <a:extLst>
                    <a:ext uri="{9D8B030D-6E8A-4147-A177-3AD203B41FA5}">
                      <a16:colId xmlns:a16="http://schemas.microsoft.com/office/drawing/2014/main" val="3478045435"/>
                    </a:ext>
                  </a:extLst>
                </a:gridCol>
                <a:gridCol w="1328228">
                  <a:extLst>
                    <a:ext uri="{9D8B030D-6E8A-4147-A177-3AD203B41FA5}">
                      <a16:colId xmlns:a16="http://schemas.microsoft.com/office/drawing/2014/main" val="435969162"/>
                    </a:ext>
                  </a:extLst>
                </a:gridCol>
                <a:gridCol w="4873965">
                  <a:extLst>
                    <a:ext uri="{9D8B030D-6E8A-4147-A177-3AD203B41FA5}">
                      <a16:colId xmlns:a16="http://schemas.microsoft.com/office/drawing/2014/main" val="1090607436"/>
                    </a:ext>
                  </a:extLst>
                </a:gridCol>
                <a:gridCol w="2224756">
                  <a:extLst>
                    <a:ext uri="{9D8B030D-6E8A-4147-A177-3AD203B41FA5}">
                      <a16:colId xmlns:a16="http://schemas.microsoft.com/office/drawing/2014/main" val="2848599558"/>
                    </a:ext>
                  </a:extLst>
                </a:gridCol>
              </a:tblGrid>
              <a:tr h="490190">
                <a:tc>
                  <a:txBody>
                    <a:bodyPr/>
                    <a:lstStyle/>
                    <a:p>
                      <a:pPr>
                        <a:lnSpc>
                          <a:spcPct val="115000"/>
                        </a:lnSpc>
                        <a:spcAft>
                          <a:spcPts val="0"/>
                        </a:spcAft>
                      </a:pPr>
                      <a:r>
                        <a:rPr lang="es-ES" sz="2800">
                          <a:effectLst/>
                        </a:rPr>
                        <a:t>Nº</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ES" sz="2800">
                          <a:effectLst/>
                        </a:rPr>
                        <a:t>Códigos</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ES" sz="2800">
                          <a:effectLst/>
                        </a:rPr>
                        <a:t>            Servicios</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15000"/>
                        </a:lnSpc>
                        <a:spcAft>
                          <a:spcPts val="0"/>
                        </a:spcAft>
                      </a:pPr>
                      <a:r>
                        <a:rPr lang="es-ES" sz="2000" dirty="0">
                          <a:effectLst/>
                        </a:rPr>
                        <a:t>Valor de la Mora</a:t>
                      </a:r>
                      <a:endParaRPr lang="es-SV"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99583664"/>
                  </a:ext>
                </a:extLst>
              </a:tr>
              <a:tr h="442948">
                <a:tc>
                  <a:txBody>
                    <a:bodyPr/>
                    <a:lstStyle/>
                    <a:p>
                      <a:pPr>
                        <a:lnSpc>
                          <a:spcPct val="115000"/>
                        </a:lnSpc>
                        <a:spcAft>
                          <a:spcPts val="0"/>
                        </a:spcAft>
                      </a:pPr>
                      <a:r>
                        <a:rPr lang="es-ES" sz="2800">
                          <a:effectLst/>
                        </a:rPr>
                        <a:t>1</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ES" sz="2800">
                          <a:effectLst/>
                        </a:rPr>
                        <a:t>12108</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ES" sz="2800">
                          <a:effectLst/>
                        </a:rPr>
                        <a:t>Alumbrado Publico</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15000"/>
                        </a:lnSpc>
                        <a:spcAft>
                          <a:spcPts val="0"/>
                        </a:spcAft>
                      </a:pPr>
                      <a:r>
                        <a:rPr lang="es-ES" sz="2800" b="0" dirty="0">
                          <a:solidFill>
                            <a:schemeClr val="bg1"/>
                          </a:solidFill>
                          <a:effectLst/>
                        </a:rPr>
                        <a:t>$1,653.27</a:t>
                      </a:r>
                      <a:endParaRPr lang="es-SV" sz="28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22271016"/>
                  </a:ext>
                </a:extLst>
              </a:tr>
              <a:tr h="442948">
                <a:tc>
                  <a:txBody>
                    <a:bodyPr/>
                    <a:lstStyle/>
                    <a:p>
                      <a:pPr>
                        <a:lnSpc>
                          <a:spcPct val="115000"/>
                        </a:lnSpc>
                        <a:spcAft>
                          <a:spcPts val="0"/>
                        </a:spcAft>
                      </a:pPr>
                      <a:r>
                        <a:rPr lang="es-ES" sz="2800">
                          <a:effectLst/>
                        </a:rPr>
                        <a:t>2</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ES" sz="2800">
                          <a:effectLst/>
                        </a:rPr>
                        <a:t>12109</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ES" sz="2800">
                          <a:effectLst/>
                        </a:rPr>
                        <a:t>Aseo Publico</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15000"/>
                        </a:lnSpc>
                        <a:spcAft>
                          <a:spcPts val="0"/>
                        </a:spcAft>
                      </a:pPr>
                      <a:r>
                        <a:rPr lang="es-ES" sz="2800" b="0" dirty="0">
                          <a:solidFill>
                            <a:schemeClr val="bg1"/>
                          </a:solidFill>
                          <a:effectLst/>
                        </a:rPr>
                        <a:t>$1,097.82</a:t>
                      </a:r>
                      <a:endParaRPr lang="es-SV" sz="28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29831826"/>
                  </a:ext>
                </a:extLst>
              </a:tr>
              <a:tr h="442948">
                <a:tc>
                  <a:txBody>
                    <a:bodyPr/>
                    <a:lstStyle/>
                    <a:p>
                      <a:pPr>
                        <a:lnSpc>
                          <a:spcPct val="115000"/>
                        </a:lnSpc>
                        <a:spcAft>
                          <a:spcPts val="0"/>
                        </a:spcAft>
                      </a:pPr>
                      <a:r>
                        <a:rPr lang="es-ES" sz="2800">
                          <a:effectLst/>
                        </a:rPr>
                        <a:t>3</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ES" sz="2800">
                          <a:effectLst/>
                        </a:rPr>
                        <a:t>12117</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ES" sz="2800" dirty="0">
                          <a:effectLst/>
                        </a:rPr>
                        <a:t>Pavimentación /adoquinado</a:t>
                      </a:r>
                      <a:endParaRPr lang="es-SV"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15000"/>
                        </a:lnSpc>
                        <a:spcAft>
                          <a:spcPts val="0"/>
                        </a:spcAft>
                      </a:pPr>
                      <a:r>
                        <a:rPr lang="es-ES" sz="2800" b="0" dirty="0">
                          <a:solidFill>
                            <a:schemeClr val="bg1"/>
                          </a:solidFill>
                          <a:effectLst/>
                        </a:rPr>
                        <a:t>$1,542.34</a:t>
                      </a:r>
                      <a:endParaRPr lang="es-SV" sz="28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73526326"/>
                  </a:ext>
                </a:extLst>
              </a:tr>
              <a:tr h="442948">
                <a:tc>
                  <a:txBody>
                    <a:bodyPr/>
                    <a:lstStyle/>
                    <a:p>
                      <a:pPr>
                        <a:lnSpc>
                          <a:spcPct val="115000"/>
                        </a:lnSpc>
                        <a:spcAft>
                          <a:spcPts val="0"/>
                        </a:spcAft>
                      </a:pPr>
                      <a:r>
                        <a:rPr lang="es-ES" sz="2800">
                          <a:effectLst/>
                        </a:rPr>
                        <a:t>4</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ES" sz="2800">
                          <a:effectLst/>
                        </a:rPr>
                        <a:t>14201</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ES" sz="2800">
                          <a:effectLst/>
                        </a:rPr>
                        <a:t>Agua Potable</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15000"/>
                        </a:lnSpc>
                        <a:spcAft>
                          <a:spcPts val="0"/>
                        </a:spcAft>
                      </a:pPr>
                      <a:r>
                        <a:rPr lang="es-ES" sz="2800" b="0" dirty="0">
                          <a:solidFill>
                            <a:schemeClr val="bg1"/>
                          </a:solidFill>
                          <a:effectLst/>
                        </a:rPr>
                        <a:t>$16,843.65</a:t>
                      </a:r>
                      <a:endParaRPr lang="es-SV" sz="28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26196889"/>
                  </a:ext>
                </a:extLst>
              </a:tr>
              <a:tr h="442948">
                <a:tc>
                  <a:txBody>
                    <a:bodyPr/>
                    <a:lstStyle/>
                    <a:p>
                      <a:pPr>
                        <a:lnSpc>
                          <a:spcPct val="115000"/>
                        </a:lnSpc>
                        <a:spcAft>
                          <a:spcPts val="0"/>
                        </a:spcAft>
                      </a:pPr>
                      <a:r>
                        <a:rPr lang="es-ES" sz="2800">
                          <a:effectLst/>
                        </a:rPr>
                        <a:t>5</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ES" sz="2800">
                          <a:effectLst/>
                        </a:rPr>
                        <a:t>14299</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ES" sz="2800">
                          <a:effectLst/>
                        </a:rPr>
                        <a:t>Aguas Negras</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15000"/>
                        </a:lnSpc>
                        <a:spcAft>
                          <a:spcPts val="0"/>
                        </a:spcAft>
                      </a:pPr>
                      <a:r>
                        <a:rPr lang="es-ES" sz="2800" b="0" dirty="0">
                          <a:solidFill>
                            <a:schemeClr val="bg1"/>
                          </a:solidFill>
                          <a:effectLst/>
                        </a:rPr>
                        <a:t>$482.22</a:t>
                      </a:r>
                      <a:endParaRPr lang="es-SV" sz="28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93128118"/>
                  </a:ext>
                </a:extLst>
              </a:tr>
              <a:tr h="442948">
                <a:tc>
                  <a:txBody>
                    <a:bodyPr/>
                    <a:lstStyle/>
                    <a:p>
                      <a:pPr>
                        <a:lnSpc>
                          <a:spcPct val="115000"/>
                        </a:lnSpc>
                        <a:spcAft>
                          <a:spcPts val="0"/>
                        </a:spcAft>
                      </a:pPr>
                      <a:r>
                        <a:rPr lang="es-ES" sz="2800">
                          <a:effectLst/>
                        </a:rPr>
                        <a:t>6</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ES" sz="2800">
                          <a:effectLst/>
                        </a:rPr>
                        <a:t>12115</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ES" sz="2800" dirty="0">
                          <a:effectLst/>
                        </a:rPr>
                        <a:t>Mercado</a:t>
                      </a:r>
                      <a:endParaRPr lang="es-SV"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15000"/>
                        </a:lnSpc>
                        <a:spcAft>
                          <a:spcPts val="0"/>
                        </a:spcAft>
                      </a:pPr>
                      <a:r>
                        <a:rPr lang="es-ES" sz="2800" b="0" dirty="0">
                          <a:solidFill>
                            <a:schemeClr val="bg1"/>
                          </a:solidFill>
                          <a:effectLst/>
                        </a:rPr>
                        <a:t>$460.59</a:t>
                      </a:r>
                      <a:endParaRPr lang="es-SV" sz="28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17862283"/>
                  </a:ext>
                </a:extLst>
              </a:tr>
              <a:tr h="442948">
                <a:tc>
                  <a:txBody>
                    <a:bodyPr/>
                    <a:lstStyle/>
                    <a:p>
                      <a:pPr>
                        <a:lnSpc>
                          <a:spcPct val="115000"/>
                        </a:lnSpc>
                        <a:spcAft>
                          <a:spcPts val="0"/>
                        </a:spcAft>
                      </a:pPr>
                      <a:r>
                        <a:rPr lang="es-ES" sz="2800">
                          <a:effectLst/>
                        </a:rPr>
                        <a:t>7</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ES" sz="2800">
                          <a:effectLst/>
                        </a:rPr>
                        <a:t>11801</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ES" sz="2800">
                          <a:effectLst/>
                        </a:rPr>
                        <a:t>Negocio</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15000"/>
                        </a:lnSpc>
                        <a:spcAft>
                          <a:spcPts val="0"/>
                        </a:spcAft>
                      </a:pPr>
                      <a:r>
                        <a:rPr lang="es-ES" sz="2800" b="0" dirty="0">
                          <a:solidFill>
                            <a:schemeClr val="bg1"/>
                          </a:solidFill>
                          <a:effectLst/>
                        </a:rPr>
                        <a:t>$1,944.18</a:t>
                      </a:r>
                      <a:endParaRPr lang="es-SV" sz="2800" b="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06521190"/>
                  </a:ext>
                </a:extLst>
              </a:tr>
              <a:tr h="548391">
                <a:tc>
                  <a:txBody>
                    <a:bodyPr/>
                    <a:lstStyle/>
                    <a:p>
                      <a:pPr>
                        <a:lnSpc>
                          <a:spcPct val="115000"/>
                        </a:lnSpc>
                        <a:spcAft>
                          <a:spcPts val="0"/>
                        </a:spcAft>
                      </a:pPr>
                      <a:r>
                        <a:rPr lang="es-ES" sz="2800">
                          <a:effectLst/>
                        </a:rPr>
                        <a:t> </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ES" sz="2800">
                          <a:effectLst/>
                        </a:rPr>
                        <a:t> </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s-ES" sz="2800" dirty="0">
                          <a:effectLst/>
                        </a:rPr>
                        <a:t>Total</a:t>
                      </a:r>
                      <a:endParaRPr lang="es-SV" sz="2800" dirty="0">
                        <a:effectLst/>
                      </a:endParaRPr>
                    </a:p>
                  </a:txBody>
                  <a:tcPr marL="68580" marR="68580" marT="0" marB="0"/>
                </a:tc>
                <a:tc>
                  <a:txBody>
                    <a:bodyPr/>
                    <a:lstStyle/>
                    <a:p>
                      <a:pPr algn="r">
                        <a:lnSpc>
                          <a:spcPct val="115000"/>
                        </a:lnSpc>
                        <a:spcAft>
                          <a:spcPts val="0"/>
                        </a:spcAft>
                      </a:pPr>
                      <a:r>
                        <a:rPr lang="es-ES" sz="2800" dirty="0">
                          <a:solidFill>
                            <a:schemeClr val="bg1"/>
                          </a:solidFill>
                          <a:effectLst/>
                        </a:rPr>
                        <a:t>$24,024.07</a:t>
                      </a:r>
                      <a:endParaRPr lang="es-SV"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7767626"/>
                  </a:ext>
                </a:extLst>
              </a:tr>
            </a:tbl>
          </a:graphicData>
        </a:graphic>
      </p:graphicFrame>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5630" y="0"/>
            <a:ext cx="1436370" cy="1066801"/>
          </a:xfrm>
          <a:prstGeom prst="rect">
            <a:avLst/>
          </a:prstGeom>
          <a:noFill/>
          <a:ln>
            <a:noFill/>
          </a:ln>
        </p:spPr>
      </p:pic>
      <p:pic>
        <p:nvPicPr>
          <p:cNvPr id="6" name="Imagen 2" descr="escudo">
            <a:extLst>
              <a:ext uri="{FF2B5EF4-FFF2-40B4-BE49-F238E27FC236}">
                <a16:creationId xmlns:a16="http://schemas.microsoft.com/office/drawing/2014/main" id="{97628886-AB3E-43CE-8ED7-EB96EEBD15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6008360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1596625" y="282806"/>
            <a:ext cx="9809807" cy="1066801"/>
          </a:xfrm>
        </p:spPr>
        <p:txBody>
          <a:bodyPr>
            <a:normAutofit fontScale="90000"/>
          </a:bodyPr>
          <a:lstStyle/>
          <a:p>
            <a:pPr algn="ctr"/>
            <a:br>
              <a:rPr lang="es-ES" sz="5300" b="1" dirty="0"/>
            </a:br>
            <a:r>
              <a:rPr lang="es-ES" sz="6700" b="1" dirty="0"/>
              <a:t>Catastro</a:t>
            </a:r>
            <a:br>
              <a:rPr lang="es-SV" b="1" dirty="0"/>
            </a:br>
            <a:br>
              <a:rPr lang="es-SV" dirty="0"/>
            </a:br>
            <a:endParaRPr lang="es-SV" dirty="0"/>
          </a:p>
        </p:txBody>
      </p:sp>
      <p:sp>
        <p:nvSpPr>
          <p:cNvPr id="3" name="Marcador de contenido 2">
            <a:extLst>
              <a:ext uri="{FF2B5EF4-FFF2-40B4-BE49-F238E27FC236}">
                <a16:creationId xmlns:a16="http://schemas.microsoft.com/office/drawing/2014/main" id="{8E8F50DC-5E72-425A-8138-99FBC1725344}"/>
              </a:ext>
            </a:extLst>
          </p:cNvPr>
          <p:cNvSpPr>
            <a:spLocks noGrp="1"/>
          </p:cNvSpPr>
          <p:nvPr>
            <p:ph idx="1"/>
          </p:nvPr>
        </p:nvSpPr>
        <p:spPr>
          <a:xfrm>
            <a:off x="1433228" y="1696826"/>
            <a:ext cx="10131425" cy="4358326"/>
          </a:xfrm>
        </p:spPr>
        <p:txBody>
          <a:bodyPr>
            <a:normAutofit fontScale="25000" lnSpcReduction="20000"/>
          </a:bodyPr>
          <a:lstStyle/>
          <a:p>
            <a:pPr marL="0" indent="0">
              <a:buNone/>
            </a:pPr>
            <a:r>
              <a:rPr lang="es-ES" sz="9600" b="1" u="sng" dirty="0"/>
              <a:t>SERVICIOS</a:t>
            </a:r>
            <a:endParaRPr lang="es-SV" sz="9600" dirty="0"/>
          </a:p>
          <a:p>
            <a:pPr lvl="0"/>
            <a:r>
              <a:rPr lang="es-ES" sz="9600" dirty="0"/>
              <a:t>EMPREDSA ELECTICA DE ORIENTE</a:t>
            </a:r>
            <a:endParaRPr lang="es-SV" sz="9600" dirty="0"/>
          </a:p>
          <a:p>
            <a:pPr lvl="0"/>
            <a:r>
              <a:rPr lang="es-ES" sz="9600" dirty="0"/>
              <a:t>TELECOM S.A DE C.V.</a:t>
            </a:r>
            <a:endParaRPr lang="es-SV" sz="9600" dirty="0"/>
          </a:p>
          <a:p>
            <a:pPr lvl="0"/>
            <a:r>
              <a:rPr lang="es-ES" sz="9600" dirty="0"/>
              <a:t>DIGECEL</a:t>
            </a:r>
            <a:endParaRPr lang="es-SV" sz="9600" dirty="0"/>
          </a:p>
          <a:p>
            <a:pPr lvl="0"/>
            <a:r>
              <a:rPr lang="es-ES" sz="9600" dirty="0"/>
              <a:t>TIGO</a:t>
            </a:r>
            <a:endParaRPr lang="es-SV" sz="9600" dirty="0"/>
          </a:p>
          <a:p>
            <a:pPr lvl="0"/>
            <a:r>
              <a:rPr lang="es-ES" sz="9600" dirty="0"/>
              <a:t>SBA TORRES EL SALVADOR S.A.DE C.V.</a:t>
            </a:r>
            <a:endParaRPr lang="es-SV" sz="9600" dirty="0"/>
          </a:p>
          <a:p>
            <a:pPr lvl="0"/>
            <a:r>
              <a:rPr lang="es-ES" sz="9600" dirty="0"/>
              <a:t>TELEMAS S.DE C.V.</a:t>
            </a:r>
            <a:endParaRPr lang="es-SV" sz="9600" dirty="0"/>
          </a:p>
          <a:p>
            <a:pPr marL="0" indent="0">
              <a:buNone/>
            </a:pPr>
            <a:r>
              <a:rPr lang="es-ES" sz="9600" dirty="0"/>
              <a:t> </a:t>
            </a:r>
            <a:endParaRPr lang="es-SV" sz="9600" dirty="0"/>
          </a:p>
          <a:p>
            <a:pPr marL="0" indent="0">
              <a:buNone/>
            </a:pPr>
            <a:r>
              <a:rPr lang="es-ES" sz="9600" dirty="0"/>
              <a:t> </a:t>
            </a:r>
            <a:r>
              <a:rPr lang="es-ES" sz="9600" b="1" dirty="0"/>
              <a:t>TURICENTROS </a:t>
            </a:r>
            <a:endParaRPr lang="es-SV" sz="9600" dirty="0"/>
          </a:p>
          <a:p>
            <a:pPr lvl="0"/>
            <a:r>
              <a:rPr lang="es-ES" sz="9600" dirty="0"/>
              <a:t>LAJA KARAN, CALLE SALIDA A GOTERA</a:t>
            </a:r>
            <a:endParaRPr lang="es-SV" sz="9600" dirty="0"/>
          </a:p>
          <a:p>
            <a:pPr lvl="0"/>
            <a:r>
              <a:rPr lang="es-ES" sz="9600" dirty="0"/>
              <a:t>APALIPUL CALLE A DELICIAS DE CONCECPON</a:t>
            </a:r>
            <a:endParaRPr lang="es-SV" sz="9600" dirty="0"/>
          </a:p>
          <a:p>
            <a:endParaRPr lang="es-SV" dirty="0"/>
          </a:p>
        </p:txBody>
      </p:sp>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5630" y="0"/>
            <a:ext cx="1436370" cy="1066801"/>
          </a:xfrm>
          <a:prstGeom prst="rect">
            <a:avLst/>
          </a:prstGeom>
          <a:noFill/>
          <a:ln>
            <a:noFill/>
          </a:ln>
        </p:spPr>
      </p:pic>
      <p:pic>
        <p:nvPicPr>
          <p:cNvPr id="7" name="Imagen 2" descr="escudo">
            <a:extLst>
              <a:ext uri="{FF2B5EF4-FFF2-40B4-BE49-F238E27FC236}">
                <a16:creationId xmlns:a16="http://schemas.microsoft.com/office/drawing/2014/main" id="{A5E3F35F-DD81-4F35-B6DD-0EB912BBF31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0547510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ircle(in)">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circle(in)">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circle(in)">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circle(in)">
                                      <p:cBhvr>
                                        <p:cTn id="52" dur="20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6" presetClass="entr" presetSubtype="16"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circle(in)">
                                      <p:cBhvr>
                                        <p:cTn id="57"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E8F50DC-5E72-425A-8138-99FBC1725344}"/>
              </a:ext>
            </a:extLst>
          </p:cNvPr>
          <p:cNvSpPr>
            <a:spLocks noGrp="1"/>
          </p:cNvSpPr>
          <p:nvPr>
            <p:ph idx="1"/>
          </p:nvPr>
        </p:nvSpPr>
        <p:spPr>
          <a:xfrm>
            <a:off x="0" y="2"/>
            <a:ext cx="12192000" cy="6677024"/>
          </a:xfrm>
        </p:spPr>
        <p:txBody>
          <a:bodyPr/>
          <a:lstStyle/>
          <a:p>
            <a:pPr marL="0" indent="0" algn="just">
              <a:buNone/>
            </a:pPr>
            <a:r>
              <a:rPr lang="es-ES" sz="3400" dirty="0"/>
              <a:t>El Concejo Municipal de Cacaopera, en cumplimiento a los artículos 85 y 86 de la Constitución de la República, artículo 125-E del Código Municipal; y artículo 3 de la Ley de Acceso a la Información Pública. Rendirá cuentas a la ciudadanía, de su administración sobre los aspectos relativos a las finanzas municipales, en lo relacionado a los estados financieros, servicios municipales; proyectos de inversión pública ejecutados y en ejecución, durante el período comprendido entre el uno de mayo al treinta y uno de diciembre de 2018.</a:t>
            </a:r>
            <a:endParaRPr lang="es-SV" sz="3400" dirty="0"/>
          </a:p>
          <a:p>
            <a:endParaRPr lang="es-SV" dirty="0"/>
          </a:p>
        </p:txBody>
      </p:sp>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5630" y="0"/>
            <a:ext cx="1436370" cy="1066801"/>
          </a:xfrm>
          <a:prstGeom prst="rect">
            <a:avLst/>
          </a:prstGeom>
          <a:noFill/>
          <a:ln>
            <a:noFill/>
          </a:ln>
        </p:spPr>
      </p:pic>
      <p:pic>
        <p:nvPicPr>
          <p:cNvPr id="5" name="Imagen 2" descr="escudo">
            <a:extLst>
              <a:ext uri="{FF2B5EF4-FFF2-40B4-BE49-F238E27FC236}">
                <a16:creationId xmlns:a16="http://schemas.microsoft.com/office/drawing/2014/main" id="{FABBEBCD-566D-4329-AE6B-B5C98486E6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0696794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Marcador de contenido 4">
            <a:extLst>
              <a:ext uri="{FF2B5EF4-FFF2-40B4-BE49-F238E27FC236}">
                <a16:creationId xmlns:a16="http://schemas.microsoft.com/office/drawing/2014/main" id="{3A9410F4-89CD-40B9-BACC-62C271CE9965}"/>
              </a:ext>
            </a:extLst>
          </p:cNvPr>
          <p:cNvGraphicFramePr>
            <a:graphicFrameLocks noGrp="1"/>
          </p:cNvGraphicFramePr>
          <p:nvPr>
            <p:ph idx="1"/>
            <p:extLst>
              <p:ext uri="{D42A27DB-BD31-4B8C-83A1-F6EECF244321}">
                <p14:modId xmlns:p14="http://schemas.microsoft.com/office/powerpoint/2010/main" val="3838029076"/>
              </p:ext>
            </p:extLst>
          </p:nvPr>
        </p:nvGraphicFramePr>
        <p:xfrm>
          <a:off x="1555421" y="2327804"/>
          <a:ext cx="9389097" cy="2920711"/>
        </p:xfrm>
        <a:graphic>
          <a:graphicData uri="http://schemas.openxmlformats.org/drawingml/2006/table">
            <a:tbl>
              <a:tblPr firstRow="1" firstCol="1" bandRow="1">
                <a:tableStyleId>{5C22544A-7EE6-4342-B048-85BDC9FD1C3A}</a:tableStyleId>
              </a:tblPr>
              <a:tblGrid>
                <a:gridCol w="952108">
                  <a:extLst>
                    <a:ext uri="{9D8B030D-6E8A-4147-A177-3AD203B41FA5}">
                      <a16:colId xmlns:a16="http://schemas.microsoft.com/office/drawing/2014/main" val="1036718304"/>
                    </a:ext>
                  </a:extLst>
                </a:gridCol>
                <a:gridCol w="6636470">
                  <a:extLst>
                    <a:ext uri="{9D8B030D-6E8A-4147-A177-3AD203B41FA5}">
                      <a16:colId xmlns:a16="http://schemas.microsoft.com/office/drawing/2014/main" val="4162331048"/>
                    </a:ext>
                  </a:extLst>
                </a:gridCol>
                <a:gridCol w="1800519">
                  <a:extLst>
                    <a:ext uri="{9D8B030D-6E8A-4147-A177-3AD203B41FA5}">
                      <a16:colId xmlns:a16="http://schemas.microsoft.com/office/drawing/2014/main" val="2183306032"/>
                    </a:ext>
                  </a:extLst>
                </a:gridCol>
              </a:tblGrid>
              <a:tr h="214630">
                <a:tc>
                  <a:txBody>
                    <a:bodyPr/>
                    <a:lstStyle/>
                    <a:p>
                      <a:pPr algn="just">
                        <a:lnSpc>
                          <a:spcPct val="115000"/>
                        </a:lnSpc>
                        <a:spcAft>
                          <a:spcPts val="1000"/>
                        </a:spcAft>
                      </a:pPr>
                      <a:r>
                        <a:rPr lang="es-ES" sz="2800">
                          <a:effectLst/>
                        </a:rPr>
                        <a:t>No</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es-ES" sz="2800">
                          <a:effectLst/>
                        </a:rPr>
                        <a:t>NOMBRES</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es-ES" sz="2800">
                          <a:effectLst/>
                        </a:rPr>
                        <a:t>TOTAL</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05485453"/>
                  </a:ext>
                </a:extLst>
              </a:tr>
              <a:tr h="224155">
                <a:tc>
                  <a:txBody>
                    <a:bodyPr/>
                    <a:lstStyle/>
                    <a:p>
                      <a:pPr algn="just">
                        <a:lnSpc>
                          <a:spcPct val="115000"/>
                        </a:lnSpc>
                        <a:spcAft>
                          <a:spcPts val="1000"/>
                        </a:spcAft>
                      </a:pPr>
                      <a:r>
                        <a:rPr lang="es-ES" sz="2800">
                          <a:effectLst/>
                        </a:rPr>
                        <a:t>1</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es-ES" sz="2800" dirty="0">
                          <a:effectLst/>
                        </a:rPr>
                        <a:t>Aseo</a:t>
                      </a:r>
                      <a:endParaRPr lang="es-SV"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es-ES" sz="2800">
                          <a:effectLst/>
                        </a:rPr>
                        <a:t>231</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99422902"/>
                  </a:ext>
                </a:extLst>
              </a:tr>
              <a:tr h="611216">
                <a:tc>
                  <a:txBody>
                    <a:bodyPr/>
                    <a:lstStyle/>
                    <a:p>
                      <a:pPr algn="just">
                        <a:lnSpc>
                          <a:spcPct val="115000"/>
                        </a:lnSpc>
                        <a:spcAft>
                          <a:spcPts val="1000"/>
                        </a:spcAft>
                      </a:pPr>
                      <a:r>
                        <a:rPr lang="es-ES" sz="2800">
                          <a:effectLst/>
                        </a:rPr>
                        <a:t>2</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es-ES" sz="2800" dirty="0">
                          <a:effectLst/>
                        </a:rPr>
                        <a:t>Aguas negras</a:t>
                      </a:r>
                      <a:endParaRPr lang="es-SV"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es-ES" sz="2800">
                          <a:effectLst/>
                        </a:rPr>
                        <a:t>121</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12167042"/>
                  </a:ext>
                </a:extLst>
              </a:tr>
              <a:tr h="224155">
                <a:tc>
                  <a:txBody>
                    <a:bodyPr/>
                    <a:lstStyle/>
                    <a:p>
                      <a:pPr algn="just">
                        <a:lnSpc>
                          <a:spcPct val="115000"/>
                        </a:lnSpc>
                        <a:spcAft>
                          <a:spcPts val="1000"/>
                        </a:spcAft>
                      </a:pPr>
                      <a:r>
                        <a:rPr lang="es-ES" sz="2800">
                          <a:effectLst/>
                        </a:rPr>
                        <a:t>3</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es-ES" sz="2800">
                          <a:effectLst/>
                        </a:rPr>
                        <a:t>Adoquinado</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es-ES" sz="2800">
                          <a:effectLst/>
                        </a:rPr>
                        <a:t>242</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39667344"/>
                  </a:ext>
                </a:extLst>
              </a:tr>
              <a:tr h="214630">
                <a:tc>
                  <a:txBody>
                    <a:bodyPr/>
                    <a:lstStyle/>
                    <a:p>
                      <a:pPr algn="just">
                        <a:lnSpc>
                          <a:spcPct val="115000"/>
                        </a:lnSpc>
                        <a:spcAft>
                          <a:spcPts val="1000"/>
                        </a:spcAft>
                      </a:pPr>
                      <a:r>
                        <a:rPr lang="es-ES" sz="2800">
                          <a:effectLst/>
                        </a:rPr>
                        <a:t>4</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es-ES" sz="2800" dirty="0">
                          <a:effectLst/>
                        </a:rPr>
                        <a:t>Alumbrado</a:t>
                      </a:r>
                      <a:endParaRPr lang="es-SV"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es-ES" sz="2800">
                          <a:effectLst/>
                        </a:rPr>
                        <a:t>225</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2953729"/>
                  </a:ext>
                </a:extLst>
              </a:tr>
              <a:tr h="292358">
                <a:tc>
                  <a:txBody>
                    <a:bodyPr/>
                    <a:lstStyle/>
                    <a:p>
                      <a:pPr algn="just">
                        <a:lnSpc>
                          <a:spcPct val="115000"/>
                        </a:lnSpc>
                        <a:spcAft>
                          <a:spcPts val="1000"/>
                        </a:spcAft>
                      </a:pPr>
                      <a:r>
                        <a:rPr lang="es-ES" sz="2800">
                          <a:effectLst/>
                        </a:rPr>
                        <a:t>5</a:t>
                      </a:r>
                      <a:endParaRPr lang="es-SV"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es-ES" sz="2800" dirty="0">
                          <a:effectLst/>
                        </a:rPr>
                        <a:t>Agua potable</a:t>
                      </a:r>
                      <a:endParaRPr lang="es-SV"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es-ES" sz="2800" dirty="0">
                          <a:effectLst/>
                        </a:rPr>
                        <a:t>803</a:t>
                      </a:r>
                      <a:endParaRPr lang="es-SV"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41980907"/>
                  </a:ext>
                </a:extLst>
              </a:tr>
            </a:tbl>
          </a:graphicData>
        </a:graphic>
      </p:graphicFrame>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5630" y="0"/>
            <a:ext cx="1436370" cy="1066801"/>
          </a:xfrm>
          <a:prstGeom prst="rect">
            <a:avLst/>
          </a:prstGeom>
          <a:noFill/>
          <a:ln>
            <a:noFill/>
          </a:ln>
        </p:spPr>
      </p:pic>
      <p:sp>
        <p:nvSpPr>
          <p:cNvPr id="8" name="Título 1">
            <a:extLst>
              <a:ext uri="{FF2B5EF4-FFF2-40B4-BE49-F238E27FC236}">
                <a16:creationId xmlns:a16="http://schemas.microsoft.com/office/drawing/2014/main" id="{D201F168-196F-4CB2-B9A6-18B4FC4A224D}"/>
              </a:ext>
            </a:extLst>
          </p:cNvPr>
          <p:cNvSpPr>
            <a:spLocks noGrp="1"/>
          </p:cNvSpPr>
          <p:nvPr>
            <p:ph type="title"/>
          </p:nvPr>
        </p:nvSpPr>
        <p:spPr>
          <a:xfrm>
            <a:off x="890245" y="24748"/>
            <a:ext cx="10131425" cy="1455738"/>
          </a:xfrm>
        </p:spPr>
        <p:txBody>
          <a:bodyPr>
            <a:normAutofit fontScale="90000"/>
          </a:bodyPr>
          <a:lstStyle/>
          <a:p>
            <a:pPr algn="ctr"/>
            <a:br>
              <a:rPr lang="es-ES" sz="5300" b="1" dirty="0"/>
            </a:br>
            <a:r>
              <a:rPr lang="es-ES" sz="6700" b="1" dirty="0"/>
              <a:t>Catastro</a:t>
            </a:r>
            <a:br>
              <a:rPr lang="es-SV" b="1" dirty="0"/>
            </a:br>
            <a:br>
              <a:rPr lang="es-SV" dirty="0"/>
            </a:br>
            <a:endParaRPr lang="es-SV" dirty="0"/>
          </a:p>
        </p:txBody>
      </p:sp>
      <p:pic>
        <p:nvPicPr>
          <p:cNvPr id="9" name="Imagen 2" descr="escudo">
            <a:extLst>
              <a:ext uri="{FF2B5EF4-FFF2-40B4-BE49-F238E27FC236}">
                <a16:creationId xmlns:a16="http://schemas.microsoft.com/office/drawing/2014/main" id="{1A78869B-CA97-4FCB-AB13-7BDFD6101A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0314384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5630" y="0"/>
            <a:ext cx="1436370" cy="1066801"/>
          </a:xfrm>
          <a:prstGeom prst="rect">
            <a:avLst/>
          </a:prstGeom>
          <a:noFill/>
          <a:ln>
            <a:noFill/>
          </a:ln>
        </p:spPr>
      </p:pic>
      <p:sp>
        <p:nvSpPr>
          <p:cNvPr id="8" name="Título 1">
            <a:extLst>
              <a:ext uri="{FF2B5EF4-FFF2-40B4-BE49-F238E27FC236}">
                <a16:creationId xmlns:a16="http://schemas.microsoft.com/office/drawing/2014/main" id="{D201F168-196F-4CB2-B9A6-18B4FC4A224D}"/>
              </a:ext>
            </a:extLst>
          </p:cNvPr>
          <p:cNvSpPr>
            <a:spLocks noGrp="1"/>
          </p:cNvSpPr>
          <p:nvPr>
            <p:ph type="title"/>
          </p:nvPr>
        </p:nvSpPr>
        <p:spPr>
          <a:xfrm>
            <a:off x="1703895" y="3889"/>
            <a:ext cx="10131425" cy="1455738"/>
          </a:xfrm>
        </p:spPr>
        <p:txBody>
          <a:bodyPr>
            <a:normAutofit fontScale="90000"/>
          </a:bodyPr>
          <a:lstStyle/>
          <a:p>
            <a:pPr algn="ctr"/>
            <a:br>
              <a:rPr lang="es-ES" sz="5300" b="1" dirty="0"/>
            </a:br>
            <a:r>
              <a:rPr lang="es-ES" sz="6700" b="1" dirty="0"/>
              <a:t>Registro familiar</a:t>
            </a:r>
            <a:br>
              <a:rPr lang="es-SV" b="1" dirty="0"/>
            </a:br>
            <a:br>
              <a:rPr lang="es-SV" dirty="0"/>
            </a:br>
            <a:endParaRPr lang="es-SV" dirty="0"/>
          </a:p>
        </p:txBody>
      </p:sp>
      <p:sp>
        <p:nvSpPr>
          <p:cNvPr id="3" name="Marcador de contenido 2">
            <a:extLst>
              <a:ext uri="{FF2B5EF4-FFF2-40B4-BE49-F238E27FC236}">
                <a16:creationId xmlns:a16="http://schemas.microsoft.com/office/drawing/2014/main" id="{B9F27B53-556A-4FED-B85C-24F9A296EA8E}"/>
              </a:ext>
            </a:extLst>
          </p:cNvPr>
          <p:cNvSpPr>
            <a:spLocks noGrp="1"/>
          </p:cNvSpPr>
          <p:nvPr>
            <p:ph idx="1"/>
          </p:nvPr>
        </p:nvSpPr>
        <p:spPr>
          <a:xfrm>
            <a:off x="685801" y="1459627"/>
            <a:ext cx="10937448" cy="4733783"/>
          </a:xfrm>
        </p:spPr>
        <p:txBody>
          <a:bodyPr>
            <a:normAutofit/>
          </a:bodyPr>
          <a:lstStyle/>
          <a:p>
            <a:pPr>
              <a:buFont typeface="Wingdings" panose="05000000000000000000" pitchFamily="2" charset="2"/>
              <a:buChar char="Ø"/>
            </a:pPr>
            <a:r>
              <a:rPr lang="es-ES" sz="2800" b="1" dirty="0"/>
              <a:t>REQUISITOS PARA ASENTAR UN RECIEN NACIDO/A</a:t>
            </a:r>
            <a:endParaRPr lang="es-SV" sz="2800" b="1" dirty="0"/>
          </a:p>
          <a:p>
            <a:pPr>
              <a:buFont typeface="Wingdings" panose="05000000000000000000" pitchFamily="2" charset="2"/>
              <a:buChar char="Ø"/>
            </a:pPr>
            <a:r>
              <a:rPr lang="es-ES" sz="2800" b="1" dirty="0"/>
              <a:t>REQUISITOS PARA ASENTAR UNA DEFUNCION (fallecido)</a:t>
            </a:r>
            <a:endParaRPr lang="es-SV" sz="2800" dirty="0"/>
          </a:p>
          <a:p>
            <a:pPr>
              <a:buFont typeface="Wingdings" panose="05000000000000000000" pitchFamily="2" charset="2"/>
              <a:buChar char="Ø"/>
            </a:pPr>
            <a:r>
              <a:rPr lang="es-ES" sz="2800" b="1" dirty="0"/>
              <a:t>REQUISITOS PARA MATRIMONIOS.</a:t>
            </a:r>
            <a:endParaRPr lang="es-SV" sz="2800" dirty="0"/>
          </a:p>
          <a:p>
            <a:pPr>
              <a:buFont typeface="Wingdings" panose="05000000000000000000" pitchFamily="2" charset="2"/>
              <a:buChar char="Ø"/>
            </a:pPr>
            <a:r>
              <a:rPr lang="es-ES" sz="2800" b="1" dirty="0"/>
              <a:t>REQUISITOS PARA CONSTANCIA DE MATRIMONIOS.</a:t>
            </a:r>
            <a:endParaRPr lang="es-SV" sz="2800" dirty="0"/>
          </a:p>
          <a:p>
            <a:pPr>
              <a:buFont typeface="Wingdings" panose="05000000000000000000" pitchFamily="2" charset="2"/>
              <a:buChar char="Ø"/>
            </a:pPr>
            <a:r>
              <a:rPr lang="es-ES" sz="2800" b="1" dirty="0"/>
              <a:t>REQUISITOS PARA CONSTANCIA DE DEFUNCION.</a:t>
            </a:r>
            <a:endParaRPr lang="es-SV" sz="2800" dirty="0"/>
          </a:p>
          <a:p>
            <a:pPr lvl="0"/>
            <a:endParaRPr lang="es-SV" dirty="0"/>
          </a:p>
        </p:txBody>
      </p:sp>
      <p:pic>
        <p:nvPicPr>
          <p:cNvPr id="7" name="Imagen 2" descr="escudo">
            <a:extLst>
              <a:ext uri="{FF2B5EF4-FFF2-40B4-BE49-F238E27FC236}">
                <a16:creationId xmlns:a16="http://schemas.microsoft.com/office/drawing/2014/main" id="{398B50FC-AE48-425C-A97D-55E55F7DD6A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9409329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FE2DBA-4A10-4697-903B-30AB60662365}"/>
              </a:ext>
            </a:extLst>
          </p:cNvPr>
          <p:cNvSpPr>
            <a:spLocks noGrp="1"/>
          </p:cNvSpPr>
          <p:nvPr>
            <p:ph type="title"/>
          </p:nvPr>
        </p:nvSpPr>
        <p:spPr>
          <a:xfrm>
            <a:off x="1421908" y="289089"/>
            <a:ext cx="10131425" cy="1555422"/>
          </a:xfrm>
        </p:spPr>
        <p:txBody>
          <a:bodyPr/>
          <a:lstStyle/>
          <a:p>
            <a:r>
              <a:rPr lang="es-SV" dirty="0">
                <a:solidFill>
                  <a:schemeClr val="bg1"/>
                </a:solidFill>
              </a:rPr>
              <a:t>Gracias por gozar de su atención </a:t>
            </a:r>
          </a:p>
        </p:txBody>
      </p:sp>
      <p:pic>
        <p:nvPicPr>
          <p:cNvPr id="4" name="Imagen 2" descr="escudo">
            <a:extLst>
              <a:ext uri="{FF2B5EF4-FFF2-40B4-BE49-F238E27FC236}">
                <a16:creationId xmlns:a16="http://schemas.microsoft.com/office/drawing/2014/main" id="{854E8715-4516-478D-A0CB-9B2AA3C47D6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n 4">
            <a:extLst>
              <a:ext uri="{FF2B5EF4-FFF2-40B4-BE49-F238E27FC236}">
                <a16:creationId xmlns:a16="http://schemas.microsoft.com/office/drawing/2014/main" id="{855D3811-130E-4B3A-9434-D5410DAC6B19}"/>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0755630" y="0"/>
            <a:ext cx="1436370" cy="1066801"/>
          </a:xfrm>
          <a:prstGeom prst="rect">
            <a:avLst/>
          </a:prstGeom>
          <a:noFill/>
          <a:ln>
            <a:noFill/>
          </a:ln>
        </p:spPr>
      </p:pic>
      <p:pic>
        <p:nvPicPr>
          <p:cNvPr id="9" name="Picture 106">
            <a:extLst>
              <a:ext uri="{FF2B5EF4-FFF2-40B4-BE49-F238E27FC236}">
                <a16:creationId xmlns:a16="http://schemas.microsoft.com/office/drawing/2014/main" id="{AACF51B5-6BBA-43F3-A831-D0B782A8A8BD}"/>
              </a:ext>
            </a:extLst>
          </p:cNvPr>
          <p:cNvPicPr>
            <a:picLocks noGrp="1"/>
          </p:cNvPicPr>
          <p:nvPr>
            <p:ph idx="1"/>
          </p:nvPr>
        </p:nvPicPr>
        <p:blipFill>
          <a:blip r:embed="rId4"/>
          <a:stretch>
            <a:fillRect/>
          </a:stretch>
        </p:blipFill>
        <p:spPr>
          <a:xfrm>
            <a:off x="2356868" y="1589988"/>
            <a:ext cx="6212096" cy="4509155"/>
          </a:xfrm>
          <a:prstGeom prst="rect">
            <a:avLst/>
          </a:prstGeom>
        </p:spPr>
      </p:pic>
    </p:spTree>
    <p:extLst>
      <p:ext uri="{BB962C8B-B14F-4D97-AF65-F5344CB8AC3E}">
        <p14:creationId xmlns:p14="http://schemas.microsoft.com/office/powerpoint/2010/main" val="153793082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390525" y="0"/>
            <a:ext cx="11191874" cy="1313862"/>
          </a:xfrm>
        </p:spPr>
        <p:txBody>
          <a:bodyPr>
            <a:normAutofit fontScale="90000"/>
          </a:bodyPr>
          <a:lstStyle/>
          <a:p>
            <a:pPr algn="ctr"/>
            <a:br>
              <a:rPr lang="es-ES" sz="6700" b="1" dirty="0"/>
            </a:br>
            <a:br>
              <a:rPr lang="es-ES" sz="6700" b="1" dirty="0"/>
            </a:br>
            <a:r>
              <a:rPr lang="es-ES" sz="6000" b="1" dirty="0">
                <a:solidFill>
                  <a:schemeClr val="bg1"/>
                </a:solidFill>
              </a:rPr>
              <a:t>INFORMACIÓN DEL GOBIERNO        LOCAL</a:t>
            </a:r>
            <a:br>
              <a:rPr lang="es-SV" b="1" dirty="0"/>
            </a:br>
            <a:br>
              <a:rPr lang="es-SV" dirty="0"/>
            </a:br>
            <a:endParaRPr lang="es-SV" dirty="0"/>
          </a:p>
        </p:txBody>
      </p:sp>
      <p:sp>
        <p:nvSpPr>
          <p:cNvPr id="3" name="Marcador de contenido 2">
            <a:extLst>
              <a:ext uri="{FF2B5EF4-FFF2-40B4-BE49-F238E27FC236}">
                <a16:creationId xmlns:a16="http://schemas.microsoft.com/office/drawing/2014/main" id="{8E8F50DC-5E72-425A-8138-99FBC1725344}"/>
              </a:ext>
            </a:extLst>
          </p:cNvPr>
          <p:cNvSpPr>
            <a:spLocks noGrp="1"/>
          </p:cNvSpPr>
          <p:nvPr>
            <p:ph idx="1"/>
          </p:nvPr>
        </p:nvSpPr>
        <p:spPr>
          <a:xfrm>
            <a:off x="390525" y="2390775"/>
            <a:ext cx="11487150" cy="4019550"/>
          </a:xfrm>
        </p:spPr>
        <p:txBody>
          <a:bodyPr>
            <a:normAutofit fontScale="92500" lnSpcReduction="10000"/>
          </a:bodyPr>
          <a:lstStyle/>
          <a:p>
            <a:pPr marL="0" indent="0" algn="just">
              <a:buNone/>
            </a:pPr>
            <a:r>
              <a:rPr lang="es-ES" sz="4800" dirty="0"/>
              <a:t>En este apartado se incluye la información oficiosa producida por el gobierno local en el año 2018, información derivada de las actas del Concejo Municipal, Concesiones, permisos, convenios, ordenanzas municipales, manuales, reglamentos, etc.</a:t>
            </a:r>
            <a:endParaRPr lang="es-SV" sz="4800" dirty="0"/>
          </a:p>
          <a:p>
            <a:endParaRPr lang="es-SV" dirty="0"/>
          </a:p>
        </p:txBody>
      </p:sp>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88014" y="0"/>
            <a:ext cx="1436370" cy="1066801"/>
          </a:xfrm>
          <a:prstGeom prst="rect">
            <a:avLst/>
          </a:prstGeom>
          <a:noFill/>
          <a:ln>
            <a:noFill/>
          </a:ln>
        </p:spPr>
      </p:pic>
      <p:pic>
        <p:nvPicPr>
          <p:cNvPr id="5" name="Imagen 2" descr="escudo">
            <a:extLst>
              <a:ext uri="{FF2B5EF4-FFF2-40B4-BE49-F238E27FC236}">
                <a16:creationId xmlns:a16="http://schemas.microsoft.com/office/drawing/2014/main" id="{AC4325E0-E7B2-4AD7-96F2-EE688AC0A98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3768194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685801" y="609600"/>
            <a:ext cx="10131425" cy="1247775"/>
          </a:xfrm>
        </p:spPr>
        <p:txBody>
          <a:bodyPr>
            <a:normAutofit fontScale="90000"/>
          </a:bodyPr>
          <a:lstStyle/>
          <a:p>
            <a:pPr algn="ctr"/>
            <a:r>
              <a:rPr lang="es-ES" sz="4400" b="1" dirty="0">
                <a:solidFill>
                  <a:schemeClr val="bg1"/>
                </a:solidFill>
              </a:rPr>
              <a:t>PROCEDIMIENTO DEL DESARROLLO DE LAS SESIONES DE CONCEJO.</a:t>
            </a:r>
            <a:br>
              <a:rPr lang="es-SV" dirty="0"/>
            </a:br>
            <a:endParaRPr lang="es-SV" dirty="0"/>
          </a:p>
        </p:txBody>
      </p:sp>
      <p:sp>
        <p:nvSpPr>
          <p:cNvPr id="3" name="Marcador de contenido 2">
            <a:extLst>
              <a:ext uri="{FF2B5EF4-FFF2-40B4-BE49-F238E27FC236}">
                <a16:creationId xmlns:a16="http://schemas.microsoft.com/office/drawing/2014/main" id="{8E8F50DC-5E72-425A-8138-99FBC1725344}"/>
              </a:ext>
            </a:extLst>
          </p:cNvPr>
          <p:cNvSpPr>
            <a:spLocks noGrp="1"/>
          </p:cNvSpPr>
          <p:nvPr>
            <p:ph idx="1"/>
          </p:nvPr>
        </p:nvSpPr>
        <p:spPr>
          <a:xfrm>
            <a:off x="314325" y="2142067"/>
            <a:ext cx="11525250" cy="4334933"/>
          </a:xfrm>
        </p:spPr>
        <p:txBody>
          <a:bodyPr>
            <a:normAutofit lnSpcReduction="10000"/>
          </a:bodyPr>
          <a:lstStyle/>
          <a:p>
            <a:pPr marL="0" indent="0" algn="just">
              <a:buNone/>
            </a:pPr>
            <a:r>
              <a:rPr lang="es-ES" sz="3600" dirty="0"/>
              <a:t>El alcalde Municipal a través de la secretaria Municipal en el cumplimiento del código municipal del art. 48, convoca a los señores miembros del Concejo Municipal a reunión ordinaria y extraordinarias para llevar un registro de las actas y acuerdos mediante un libro de actas que se autoriza por el señor alcalde, sindico y secretaria municipal por cada año fiscal en donde están plasmadas las decisiones y acuerdos por mayoría calificada según el Art. 4 del código Municipal.</a:t>
            </a:r>
            <a:endParaRPr lang="es-SV" sz="3600" dirty="0"/>
          </a:p>
          <a:p>
            <a:endParaRPr lang="es-SV" sz="3600" dirty="0"/>
          </a:p>
        </p:txBody>
      </p:sp>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5630" y="0"/>
            <a:ext cx="1436370" cy="1066801"/>
          </a:xfrm>
          <a:prstGeom prst="rect">
            <a:avLst/>
          </a:prstGeom>
          <a:noFill/>
          <a:ln>
            <a:noFill/>
          </a:ln>
        </p:spPr>
      </p:pic>
      <p:pic>
        <p:nvPicPr>
          <p:cNvPr id="5" name="Imagen 2" descr="escudo">
            <a:extLst>
              <a:ext uri="{FF2B5EF4-FFF2-40B4-BE49-F238E27FC236}">
                <a16:creationId xmlns:a16="http://schemas.microsoft.com/office/drawing/2014/main" id="{B6141A73-6662-4EBD-B453-F99018398EC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5378774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685801" y="304800"/>
            <a:ext cx="10131425" cy="1066801"/>
          </a:xfrm>
        </p:spPr>
        <p:txBody>
          <a:bodyPr>
            <a:normAutofit fontScale="90000"/>
          </a:bodyPr>
          <a:lstStyle/>
          <a:p>
            <a:pPr algn="ctr"/>
            <a:r>
              <a:rPr lang="es-ES" sz="4000" b="1" dirty="0"/>
              <a:t>Convenios firmados en el año 2018</a:t>
            </a:r>
            <a:br>
              <a:rPr lang="es-SV" b="1" dirty="0"/>
            </a:br>
            <a:endParaRPr lang="es-SV" dirty="0"/>
          </a:p>
        </p:txBody>
      </p:sp>
      <p:graphicFrame>
        <p:nvGraphicFramePr>
          <p:cNvPr id="5" name="Marcador de contenido 4">
            <a:extLst>
              <a:ext uri="{FF2B5EF4-FFF2-40B4-BE49-F238E27FC236}">
                <a16:creationId xmlns:a16="http://schemas.microsoft.com/office/drawing/2014/main" id="{D6E66273-A48A-4813-B6D3-3C2F476A22CE}"/>
              </a:ext>
            </a:extLst>
          </p:cNvPr>
          <p:cNvGraphicFramePr>
            <a:graphicFrameLocks noGrp="1"/>
          </p:cNvGraphicFramePr>
          <p:nvPr>
            <p:ph idx="1"/>
            <p:extLst>
              <p:ext uri="{D42A27DB-BD31-4B8C-83A1-F6EECF244321}">
                <p14:modId xmlns:p14="http://schemas.microsoft.com/office/powerpoint/2010/main" val="3694548140"/>
              </p:ext>
            </p:extLst>
          </p:nvPr>
        </p:nvGraphicFramePr>
        <p:xfrm>
          <a:off x="385763" y="1236562"/>
          <a:ext cx="11420474" cy="5316638"/>
        </p:xfrm>
        <a:graphic>
          <a:graphicData uri="http://schemas.openxmlformats.org/drawingml/2006/table">
            <a:tbl>
              <a:tblPr firstRow="1" firstCol="1" bandRow="1">
                <a:tableStyleId>{5C22544A-7EE6-4342-B048-85BDC9FD1C3A}</a:tableStyleId>
              </a:tblPr>
              <a:tblGrid>
                <a:gridCol w="571023">
                  <a:extLst>
                    <a:ext uri="{9D8B030D-6E8A-4147-A177-3AD203B41FA5}">
                      <a16:colId xmlns:a16="http://schemas.microsoft.com/office/drawing/2014/main" val="1753015588"/>
                    </a:ext>
                  </a:extLst>
                </a:gridCol>
                <a:gridCol w="5888397">
                  <a:extLst>
                    <a:ext uri="{9D8B030D-6E8A-4147-A177-3AD203B41FA5}">
                      <a16:colId xmlns:a16="http://schemas.microsoft.com/office/drawing/2014/main" val="197102475"/>
                    </a:ext>
                  </a:extLst>
                </a:gridCol>
                <a:gridCol w="2322925">
                  <a:extLst>
                    <a:ext uri="{9D8B030D-6E8A-4147-A177-3AD203B41FA5}">
                      <a16:colId xmlns:a16="http://schemas.microsoft.com/office/drawing/2014/main" val="130125106"/>
                    </a:ext>
                  </a:extLst>
                </a:gridCol>
                <a:gridCol w="2638129">
                  <a:extLst>
                    <a:ext uri="{9D8B030D-6E8A-4147-A177-3AD203B41FA5}">
                      <a16:colId xmlns:a16="http://schemas.microsoft.com/office/drawing/2014/main" val="1230257502"/>
                    </a:ext>
                  </a:extLst>
                </a:gridCol>
              </a:tblGrid>
              <a:tr h="606911">
                <a:tc>
                  <a:txBody>
                    <a:bodyPr/>
                    <a:lstStyle/>
                    <a:p>
                      <a:pPr algn="ctr">
                        <a:lnSpc>
                          <a:spcPct val="115000"/>
                        </a:lnSpc>
                        <a:spcAft>
                          <a:spcPts val="1000"/>
                        </a:spcAft>
                      </a:pPr>
                      <a:r>
                        <a:rPr lang="es-ES" sz="1300" dirty="0">
                          <a:effectLst/>
                        </a:rPr>
                        <a:t>N°</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300" dirty="0">
                          <a:effectLst/>
                        </a:rPr>
                        <a:t>NOMBRE DE CONVENIO</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300">
                          <a:effectLst/>
                        </a:rPr>
                        <a:t>COOPERANTE</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300">
                          <a:effectLst/>
                        </a:rPr>
                        <a:t>CONTRAPARTIDA</a:t>
                      </a:r>
                      <a:endParaRPr lang="es-SV" sz="1300">
                        <a:effectLst/>
                      </a:endParaRPr>
                    </a:p>
                    <a:p>
                      <a:pPr algn="ctr">
                        <a:lnSpc>
                          <a:spcPct val="115000"/>
                        </a:lnSpc>
                        <a:spcAft>
                          <a:spcPts val="1000"/>
                        </a:spcAft>
                      </a:pPr>
                      <a:r>
                        <a:rPr lang="es-ES" sz="1300">
                          <a:effectLst/>
                        </a:rPr>
                        <a:t>DE LA ALCALDÍA</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226336484"/>
                  </a:ext>
                </a:extLst>
              </a:tr>
              <a:tr h="686561">
                <a:tc>
                  <a:txBody>
                    <a:bodyPr/>
                    <a:lstStyle/>
                    <a:p>
                      <a:pPr algn="ctr">
                        <a:lnSpc>
                          <a:spcPct val="115000"/>
                        </a:lnSpc>
                        <a:spcAft>
                          <a:spcPts val="1000"/>
                        </a:spcAft>
                      </a:pPr>
                      <a:r>
                        <a:rPr lang="es-ES" sz="1300">
                          <a:effectLst/>
                        </a:rPr>
                        <a:t>1</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1000"/>
                        </a:spcAft>
                      </a:pPr>
                      <a:r>
                        <a:rPr lang="es-ES" sz="1300" dirty="0">
                          <a:effectLst/>
                        </a:rPr>
                        <a:t>Convenio de Cooperación entre la Municipalidad de Cacaopera y la Unidad de Salud de Cacaopera</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s-ES" sz="1300" dirty="0">
                          <a:effectLst/>
                        </a:rPr>
                        <a:t>Convenio</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42900" lvl="0" indent="-342900" algn="ctr">
                        <a:lnSpc>
                          <a:spcPct val="115000"/>
                        </a:lnSpc>
                        <a:spcAft>
                          <a:spcPts val="0"/>
                        </a:spcAft>
                        <a:buFont typeface="Cambria" panose="02040503050406030204" pitchFamily="18" charset="0"/>
                        <a:buChar char="-"/>
                      </a:pPr>
                      <a:r>
                        <a:rPr lang="es-ES" sz="1300" dirty="0">
                          <a:effectLst/>
                        </a:rPr>
                        <a:t>Motorista</a:t>
                      </a:r>
                      <a:endParaRPr lang="es-SV" sz="1300" dirty="0">
                        <a:effectLst/>
                      </a:endParaRPr>
                    </a:p>
                    <a:p>
                      <a:pPr marL="342900" lvl="0" indent="-342900" algn="ctr">
                        <a:lnSpc>
                          <a:spcPct val="115000"/>
                        </a:lnSpc>
                        <a:spcAft>
                          <a:spcPts val="0"/>
                        </a:spcAft>
                        <a:buFont typeface="Cambria" panose="02040503050406030204" pitchFamily="18" charset="0"/>
                        <a:buChar char="-"/>
                      </a:pPr>
                      <a:r>
                        <a:rPr lang="es-ES" sz="1300" dirty="0">
                          <a:effectLst/>
                        </a:rPr>
                        <a:t>carro</a:t>
                      </a:r>
                      <a:endParaRPr lang="es-SV" sz="1300" dirty="0">
                        <a:effectLst/>
                      </a:endParaRPr>
                    </a:p>
                    <a:p>
                      <a:pPr marL="342900" lvl="0" indent="-342900" algn="ctr">
                        <a:lnSpc>
                          <a:spcPct val="115000"/>
                        </a:lnSpc>
                        <a:spcAft>
                          <a:spcPts val="1000"/>
                        </a:spcAft>
                        <a:buFont typeface="Cambria" panose="02040503050406030204" pitchFamily="18" charset="0"/>
                        <a:buChar char="-"/>
                      </a:pPr>
                      <a:r>
                        <a:rPr lang="es-ES" sz="1300" dirty="0">
                          <a:effectLst/>
                        </a:rPr>
                        <a:t>combustible</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29295491"/>
                  </a:ext>
                </a:extLst>
              </a:tr>
              <a:tr h="424777">
                <a:tc>
                  <a:txBody>
                    <a:bodyPr/>
                    <a:lstStyle/>
                    <a:p>
                      <a:pPr algn="ctr">
                        <a:lnSpc>
                          <a:spcPct val="115000"/>
                        </a:lnSpc>
                        <a:spcAft>
                          <a:spcPts val="1000"/>
                        </a:spcAft>
                      </a:pPr>
                      <a:r>
                        <a:rPr lang="es-ES" sz="1300">
                          <a:effectLst/>
                        </a:rPr>
                        <a:t>2</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1000"/>
                        </a:spcAft>
                      </a:pPr>
                      <a:r>
                        <a:rPr lang="es-ES" sz="1300" dirty="0">
                          <a:effectLst/>
                        </a:rPr>
                        <a:t>Convenio de ejecución proyecto Ampliación de red de distribución de energía eléctrica en Caserío Albania, Cantón Ocotillo y Caserío Ocote Seco, Cantón Guachipilín, Cacaopera </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s-ES" sz="1300" dirty="0">
                          <a:effectLst/>
                        </a:rPr>
                        <a:t>FISDL</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300">
                          <a:effectLst/>
                        </a:rPr>
                        <a:t>$ 35,260.38</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67223754"/>
                  </a:ext>
                </a:extLst>
              </a:tr>
              <a:tr h="424777">
                <a:tc>
                  <a:txBody>
                    <a:bodyPr/>
                    <a:lstStyle/>
                    <a:p>
                      <a:pPr algn="ctr">
                        <a:lnSpc>
                          <a:spcPct val="115000"/>
                        </a:lnSpc>
                        <a:spcAft>
                          <a:spcPts val="1000"/>
                        </a:spcAft>
                      </a:pPr>
                      <a:r>
                        <a:rPr lang="es-ES" sz="1300">
                          <a:effectLst/>
                        </a:rPr>
                        <a:t>3</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1000"/>
                        </a:spcAft>
                      </a:pPr>
                      <a:r>
                        <a:rPr lang="es-ES" sz="1300" dirty="0">
                          <a:effectLst/>
                        </a:rPr>
                        <a:t>Convenio entre FISDL y la Municipalidad ampliación de red de distribución de energía eléctrica en Caserío San Pedro, llano la Estaca, la </a:t>
                      </a:r>
                      <a:r>
                        <a:rPr lang="es-ES" sz="1300" dirty="0" err="1">
                          <a:effectLst/>
                        </a:rPr>
                        <a:t>Guacamayita</a:t>
                      </a:r>
                      <a:r>
                        <a:rPr lang="es-ES" sz="1300" dirty="0">
                          <a:effectLst/>
                        </a:rPr>
                        <a:t> y cantones</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s-ES" sz="1300" dirty="0">
                          <a:effectLst/>
                        </a:rPr>
                        <a:t>FISDL</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300">
                          <a:effectLst/>
                        </a:rPr>
                        <a:t>         $32,963.27</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72273379"/>
                  </a:ext>
                </a:extLst>
              </a:tr>
              <a:tr h="424777">
                <a:tc>
                  <a:txBody>
                    <a:bodyPr/>
                    <a:lstStyle/>
                    <a:p>
                      <a:pPr algn="ctr">
                        <a:lnSpc>
                          <a:spcPct val="115000"/>
                        </a:lnSpc>
                        <a:spcAft>
                          <a:spcPts val="1000"/>
                        </a:spcAft>
                      </a:pPr>
                      <a:r>
                        <a:rPr lang="es-ES" sz="1300">
                          <a:effectLst/>
                        </a:rPr>
                        <a:t>4</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1000"/>
                        </a:spcAft>
                      </a:pPr>
                      <a:r>
                        <a:rPr lang="es-ES" sz="1300">
                          <a:effectLst/>
                        </a:rPr>
                        <a:t>Convenio cooperación de Asociación Denis Manuel Romero, Caserío San Miguelito, Cantón Guachipilín.</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s-ES" sz="1300" dirty="0">
                          <a:effectLst/>
                        </a:rPr>
                        <a:t>ADESCO</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300">
                          <a:effectLst/>
                        </a:rPr>
                        <a:t>Pago a 3 educadoras a        $ 40.00</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395886952"/>
                  </a:ext>
                </a:extLst>
              </a:tr>
              <a:tr h="508193">
                <a:tc>
                  <a:txBody>
                    <a:bodyPr/>
                    <a:lstStyle/>
                    <a:p>
                      <a:pPr algn="just">
                        <a:lnSpc>
                          <a:spcPct val="115000"/>
                        </a:lnSpc>
                        <a:spcAft>
                          <a:spcPts val="1000"/>
                        </a:spcAft>
                      </a:pPr>
                      <a:r>
                        <a:rPr lang="es-ES" sz="1300">
                          <a:effectLst/>
                        </a:rPr>
                        <a:t>5</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1000"/>
                        </a:spcAft>
                      </a:pPr>
                      <a:r>
                        <a:rPr lang="es-ES" sz="1300">
                          <a:effectLst/>
                        </a:rPr>
                        <a:t>Convenio con Fundación Salvadoreña ayuda comunitaria y La Municipalidad</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s-ES" sz="1300" dirty="0">
                          <a:effectLst/>
                        </a:rPr>
                        <a:t>FUNDASALCON</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s-ES" sz="1300" dirty="0">
                          <a:effectLst/>
                        </a:rPr>
                        <a:t>Cooperación interinstitucional</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099506"/>
                  </a:ext>
                </a:extLst>
              </a:tr>
              <a:tr h="452839">
                <a:tc>
                  <a:txBody>
                    <a:bodyPr/>
                    <a:lstStyle/>
                    <a:p>
                      <a:pPr algn="ctr">
                        <a:lnSpc>
                          <a:spcPct val="115000"/>
                        </a:lnSpc>
                        <a:spcAft>
                          <a:spcPts val="1000"/>
                        </a:spcAft>
                      </a:pPr>
                      <a:r>
                        <a:rPr lang="es-ES" sz="1300">
                          <a:effectLst/>
                        </a:rPr>
                        <a:t>6</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1000"/>
                        </a:spcAft>
                      </a:pPr>
                      <a:r>
                        <a:rPr lang="es-ES" sz="1300">
                          <a:effectLst/>
                        </a:rPr>
                        <a:t>Convenio con Policía Nacional Civil subdirección General</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s-ES" sz="1300" dirty="0">
                          <a:effectLst/>
                        </a:rPr>
                        <a:t>POLICIA</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300" dirty="0">
                          <a:effectLst/>
                        </a:rPr>
                        <a:t>Cooperación interinstitucional</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925862099"/>
                  </a:ext>
                </a:extLst>
              </a:tr>
              <a:tr h="736535">
                <a:tc>
                  <a:txBody>
                    <a:bodyPr/>
                    <a:lstStyle/>
                    <a:p>
                      <a:pPr algn="ctr">
                        <a:lnSpc>
                          <a:spcPct val="115000"/>
                        </a:lnSpc>
                        <a:spcAft>
                          <a:spcPts val="1000"/>
                        </a:spcAft>
                      </a:pPr>
                      <a:r>
                        <a:rPr lang="es-ES" sz="1300">
                          <a:effectLst/>
                        </a:rPr>
                        <a:t>7</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1000"/>
                        </a:spcAft>
                      </a:pPr>
                      <a:r>
                        <a:rPr lang="es-ES" sz="1300">
                          <a:effectLst/>
                        </a:rPr>
                        <a:t>Convenio de ejecución del componente Inclusión Financiera y productiva como parte de la Estrategia de la Erradicación de la pobreza familia sostenible</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s-ES" sz="1300" dirty="0">
                          <a:effectLst/>
                        </a:rPr>
                        <a:t>FISDL</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300" dirty="0">
                          <a:effectLst/>
                        </a:rPr>
                        <a:t>Espacio Físico</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23057427"/>
                  </a:ext>
                </a:extLst>
              </a:tr>
              <a:tr h="424777">
                <a:tc>
                  <a:txBody>
                    <a:bodyPr/>
                    <a:lstStyle/>
                    <a:p>
                      <a:pPr algn="ctr">
                        <a:lnSpc>
                          <a:spcPct val="115000"/>
                        </a:lnSpc>
                        <a:spcAft>
                          <a:spcPts val="1000"/>
                        </a:spcAft>
                      </a:pPr>
                      <a:r>
                        <a:rPr lang="es-ES" sz="1300">
                          <a:effectLst/>
                        </a:rPr>
                        <a:t>8</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1000"/>
                        </a:spcAft>
                      </a:pPr>
                      <a:r>
                        <a:rPr lang="es-ES" sz="1300">
                          <a:effectLst/>
                        </a:rPr>
                        <a:t>Fortalecimiento a las Municipalidades para la gestión y ejecución de los programas sociales con enfoque de mejoramiento de vida </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s-ES" sz="1300" dirty="0">
                          <a:effectLst/>
                        </a:rPr>
                        <a:t>FISDL</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300" dirty="0">
                          <a:effectLst/>
                        </a:rPr>
                        <a:t>Espacio físico</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84246989"/>
                  </a:ext>
                </a:extLst>
              </a:tr>
              <a:tr h="424777">
                <a:tc>
                  <a:txBody>
                    <a:bodyPr/>
                    <a:lstStyle/>
                    <a:p>
                      <a:pPr algn="ctr">
                        <a:lnSpc>
                          <a:spcPct val="115000"/>
                        </a:lnSpc>
                        <a:spcAft>
                          <a:spcPts val="1000"/>
                        </a:spcAft>
                      </a:pPr>
                      <a:r>
                        <a:rPr lang="es-ES" sz="1300">
                          <a:effectLst/>
                        </a:rPr>
                        <a:t>9</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07000"/>
                        </a:lnSpc>
                        <a:spcAft>
                          <a:spcPts val="1000"/>
                        </a:spcAft>
                      </a:pPr>
                      <a:r>
                        <a:rPr lang="es-ES" sz="1300">
                          <a:effectLst/>
                        </a:rPr>
                        <a:t>Convenio marco de cooperación Interinstitucional entre Alcaldía Municipal de Cacaopera y Universidad de Oriente UNIVO</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s-ES" sz="1300" dirty="0">
                          <a:effectLst/>
                        </a:rPr>
                        <a:t>UNIVO</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300" dirty="0">
                          <a:effectLst/>
                        </a:rPr>
                        <a:t>50%</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95663177"/>
                  </a:ext>
                </a:extLst>
              </a:tr>
            </a:tbl>
          </a:graphicData>
        </a:graphic>
      </p:graphicFrame>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55630" y="0"/>
            <a:ext cx="1436370" cy="1066801"/>
          </a:xfrm>
          <a:prstGeom prst="rect">
            <a:avLst/>
          </a:prstGeom>
          <a:noFill/>
          <a:ln>
            <a:noFill/>
          </a:ln>
        </p:spPr>
      </p:pic>
      <p:pic>
        <p:nvPicPr>
          <p:cNvPr id="6" name="Imagen 2" descr="escudo">
            <a:extLst>
              <a:ext uri="{FF2B5EF4-FFF2-40B4-BE49-F238E27FC236}">
                <a16:creationId xmlns:a16="http://schemas.microsoft.com/office/drawing/2014/main" id="{6E682299-58F9-495E-BDB7-9C806A165C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6574079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519112" y="184361"/>
            <a:ext cx="11153774" cy="1353607"/>
          </a:xfrm>
        </p:spPr>
        <p:txBody>
          <a:bodyPr>
            <a:normAutofit fontScale="90000"/>
          </a:bodyPr>
          <a:lstStyle/>
          <a:p>
            <a:pPr algn="ctr"/>
            <a:r>
              <a:rPr lang="es-ES" b="1" dirty="0">
                <a:solidFill>
                  <a:schemeClr val="bg1"/>
                </a:solidFill>
              </a:rPr>
              <a:t>Acuerdos importantes de firma de                                          convenios</a:t>
            </a:r>
            <a:br>
              <a:rPr lang="es-SV" b="1" dirty="0"/>
            </a:br>
            <a:endParaRPr lang="es-SV" dirty="0"/>
          </a:p>
        </p:txBody>
      </p:sp>
      <p:graphicFrame>
        <p:nvGraphicFramePr>
          <p:cNvPr id="5" name="Marcador de contenido 4">
            <a:extLst>
              <a:ext uri="{FF2B5EF4-FFF2-40B4-BE49-F238E27FC236}">
                <a16:creationId xmlns:a16="http://schemas.microsoft.com/office/drawing/2014/main" id="{B27AB884-15E4-4893-8DCB-D68CC520A1C1}"/>
              </a:ext>
            </a:extLst>
          </p:cNvPr>
          <p:cNvGraphicFramePr>
            <a:graphicFrameLocks noGrp="1"/>
          </p:cNvGraphicFramePr>
          <p:nvPr>
            <p:ph idx="1"/>
            <p:extLst>
              <p:ext uri="{D42A27DB-BD31-4B8C-83A1-F6EECF244321}">
                <p14:modId xmlns:p14="http://schemas.microsoft.com/office/powerpoint/2010/main" val="3613217625"/>
              </p:ext>
            </p:extLst>
          </p:nvPr>
        </p:nvGraphicFramePr>
        <p:xfrm>
          <a:off x="352425" y="1303869"/>
          <a:ext cx="11487149" cy="5173134"/>
        </p:xfrm>
        <a:graphic>
          <a:graphicData uri="http://schemas.openxmlformats.org/drawingml/2006/table">
            <a:tbl>
              <a:tblPr firstRow="1" firstCol="1" bandRow="1">
                <a:tableStyleId>{5C22544A-7EE6-4342-B048-85BDC9FD1C3A}</a:tableStyleId>
              </a:tblPr>
              <a:tblGrid>
                <a:gridCol w="599629">
                  <a:extLst>
                    <a:ext uri="{9D8B030D-6E8A-4147-A177-3AD203B41FA5}">
                      <a16:colId xmlns:a16="http://schemas.microsoft.com/office/drawing/2014/main" val="3186889179"/>
                    </a:ext>
                  </a:extLst>
                </a:gridCol>
                <a:gridCol w="1093562">
                  <a:extLst>
                    <a:ext uri="{9D8B030D-6E8A-4147-A177-3AD203B41FA5}">
                      <a16:colId xmlns:a16="http://schemas.microsoft.com/office/drawing/2014/main" val="2447107871"/>
                    </a:ext>
                  </a:extLst>
                </a:gridCol>
                <a:gridCol w="1498862">
                  <a:extLst>
                    <a:ext uri="{9D8B030D-6E8A-4147-A177-3AD203B41FA5}">
                      <a16:colId xmlns:a16="http://schemas.microsoft.com/office/drawing/2014/main" val="2811824390"/>
                    </a:ext>
                  </a:extLst>
                </a:gridCol>
                <a:gridCol w="2083324">
                  <a:extLst>
                    <a:ext uri="{9D8B030D-6E8A-4147-A177-3AD203B41FA5}">
                      <a16:colId xmlns:a16="http://schemas.microsoft.com/office/drawing/2014/main" val="446994155"/>
                    </a:ext>
                  </a:extLst>
                </a:gridCol>
                <a:gridCol w="6211772">
                  <a:extLst>
                    <a:ext uri="{9D8B030D-6E8A-4147-A177-3AD203B41FA5}">
                      <a16:colId xmlns:a16="http://schemas.microsoft.com/office/drawing/2014/main" val="1919287580"/>
                    </a:ext>
                  </a:extLst>
                </a:gridCol>
              </a:tblGrid>
              <a:tr h="508929">
                <a:tc>
                  <a:txBody>
                    <a:bodyPr/>
                    <a:lstStyle/>
                    <a:p>
                      <a:pPr algn="ctr">
                        <a:lnSpc>
                          <a:spcPct val="115000"/>
                        </a:lnSpc>
                        <a:spcAft>
                          <a:spcPts val="1000"/>
                        </a:spcAft>
                      </a:pPr>
                      <a:r>
                        <a:rPr lang="es-ES" sz="1300" dirty="0">
                          <a:effectLst/>
                        </a:rPr>
                        <a:t>N°</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300" dirty="0">
                          <a:effectLst/>
                        </a:rPr>
                        <a:t>Numero Acta </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300" dirty="0">
                          <a:effectLst/>
                        </a:rPr>
                        <a:t>Numero de Acuerdo</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300">
                          <a:effectLst/>
                        </a:rPr>
                        <a:t>Fecha</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300">
                          <a:effectLst/>
                        </a:rPr>
                        <a:t>Tipo de Acuerdo</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54380391"/>
                  </a:ext>
                </a:extLst>
              </a:tr>
              <a:tr h="400650">
                <a:tc>
                  <a:txBody>
                    <a:bodyPr/>
                    <a:lstStyle/>
                    <a:p>
                      <a:pPr>
                        <a:lnSpc>
                          <a:spcPct val="115000"/>
                        </a:lnSpc>
                        <a:spcAft>
                          <a:spcPts val="1000"/>
                        </a:spcAft>
                      </a:pPr>
                      <a:r>
                        <a:rPr lang="es-ES" sz="1300">
                          <a:effectLst/>
                        </a:rPr>
                        <a:t>1</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1000"/>
                        </a:spcAft>
                      </a:pPr>
                      <a:r>
                        <a:rPr lang="es-ES" sz="1300" dirty="0">
                          <a:effectLst/>
                        </a:rPr>
                        <a:t>1</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300" dirty="0">
                          <a:effectLst/>
                        </a:rPr>
                        <a:t>23</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300">
                          <a:effectLst/>
                        </a:rPr>
                        <a:t>03/05/2018</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50000"/>
                        </a:lnSpc>
                        <a:spcAft>
                          <a:spcPts val="1000"/>
                        </a:spcAft>
                      </a:pPr>
                      <a:r>
                        <a:rPr lang="es-ES" sz="1300" dirty="0">
                          <a:effectLst/>
                        </a:rPr>
                        <a:t>Convenio de cooperación entre la municipalidad de Cacaopera y la Unidad de Salud</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49065818"/>
                  </a:ext>
                </a:extLst>
              </a:tr>
              <a:tr h="648553">
                <a:tc>
                  <a:txBody>
                    <a:bodyPr/>
                    <a:lstStyle/>
                    <a:p>
                      <a:pPr algn="ctr">
                        <a:lnSpc>
                          <a:spcPct val="115000"/>
                        </a:lnSpc>
                        <a:spcAft>
                          <a:spcPts val="1000"/>
                        </a:spcAft>
                      </a:pPr>
                      <a:r>
                        <a:rPr lang="es-ES" sz="1300">
                          <a:effectLst/>
                        </a:rPr>
                        <a:t>2</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1000"/>
                        </a:spcAft>
                      </a:pPr>
                      <a:r>
                        <a:rPr lang="es-ES" sz="1300">
                          <a:effectLst/>
                        </a:rPr>
                        <a:t>2</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300">
                          <a:effectLst/>
                        </a:rPr>
                        <a:t>1</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300" dirty="0">
                          <a:effectLst/>
                        </a:rPr>
                        <a:t>11/05/2018</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50000"/>
                        </a:lnSpc>
                        <a:spcAft>
                          <a:spcPts val="1000"/>
                        </a:spcAft>
                      </a:pPr>
                      <a:r>
                        <a:rPr lang="es-ES" sz="1300" dirty="0">
                          <a:effectLst/>
                        </a:rPr>
                        <a:t>Convenio para ejecución de ampliación de red de distribución de energía eléctrica en Caserío San Pedro, llano la Estaca, la </a:t>
                      </a:r>
                      <a:r>
                        <a:rPr lang="es-ES" sz="1300" dirty="0" err="1">
                          <a:effectLst/>
                        </a:rPr>
                        <a:t>Guacamayita</a:t>
                      </a:r>
                      <a:r>
                        <a:rPr lang="es-ES" sz="1300" dirty="0">
                          <a:effectLst/>
                        </a:rPr>
                        <a:t>. </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65781212"/>
                  </a:ext>
                </a:extLst>
              </a:tr>
              <a:tr h="508929">
                <a:tc>
                  <a:txBody>
                    <a:bodyPr/>
                    <a:lstStyle/>
                    <a:p>
                      <a:pPr algn="ctr">
                        <a:lnSpc>
                          <a:spcPct val="115000"/>
                        </a:lnSpc>
                        <a:spcAft>
                          <a:spcPts val="1000"/>
                        </a:spcAft>
                      </a:pPr>
                      <a:r>
                        <a:rPr lang="es-ES" sz="1300">
                          <a:effectLst/>
                        </a:rPr>
                        <a:t>3</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1000"/>
                        </a:spcAft>
                      </a:pPr>
                      <a:r>
                        <a:rPr lang="es-ES" sz="1300">
                          <a:effectLst/>
                        </a:rPr>
                        <a:t>3</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300">
                          <a:effectLst/>
                        </a:rPr>
                        <a:t>15</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300" dirty="0">
                          <a:effectLst/>
                        </a:rPr>
                        <a:t>24/05/2018</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s-ES" sz="1300">
                          <a:effectLst/>
                        </a:rPr>
                        <a:t>Convenio con la ADESCO Denis Manuel Romero, Caserío San Miguelito, Cantón Guachipilín,</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93064977"/>
                  </a:ext>
                </a:extLst>
              </a:tr>
              <a:tr h="771078">
                <a:tc>
                  <a:txBody>
                    <a:bodyPr/>
                    <a:lstStyle/>
                    <a:p>
                      <a:pPr algn="ctr">
                        <a:lnSpc>
                          <a:spcPct val="115000"/>
                        </a:lnSpc>
                        <a:spcAft>
                          <a:spcPts val="1000"/>
                        </a:spcAft>
                      </a:pPr>
                      <a:r>
                        <a:rPr lang="es-ES" sz="1300">
                          <a:effectLst/>
                        </a:rPr>
                        <a:t>4</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1000"/>
                        </a:spcAft>
                      </a:pPr>
                      <a:r>
                        <a:rPr lang="es-ES" sz="1300">
                          <a:effectLst/>
                        </a:rPr>
                        <a:t>4</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300">
                          <a:effectLst/>
                        </a:rPr>
                        <a:t>1</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300" dirty="0">
                          <a:effectLst/>
                        </a:rPr>
                        <a:t>08/06/2018</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s-ES" sz="1300" dirty="0">
                          <a:effectLst/>
                        </a:rPr>
                        <a:t>Convenio de ejecución proyecto Ampliación de red de distribución de energía eléctrica en Caserío Albania, Cantón Ocotillo y Caserío Ocote Seco, Cantón Guachipilín, Cacaopera</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80912815"/>
                  </a:ext>
                </a:extLst>
              </a:tr>
              <a:tr h="404104">
                <a:tc>
                  <a:txBody>
                    <a:bodyPr/>
                    <a:lstStyle/>
                    <a:p>
                      <a:pPr algn="ctr">
                        <a:lnSpc>
                          <a:spcPct val="115000"/>
                        </a:lnSpc>
                        <a:spcAft>
                          <a:spcPts val="1000"/>
                        </a:spcAft>
                      </a:pPr>
                      <a:r>
                        <a:rPr lang="es-ES" sz="1300">
                          <a:effectLst/>
                        </a:rPr>
                        <a:t>5</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1000"/>
                        </a:spcAft>
                      </a:pPr>
                      <a:r>
                        <a:rPr lang="es-ES" sz="1300">
                          <a:effectLst/>
                        </a:rPr>
                        <a:t>4</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300">
                          <a:effectLst/>
                        </a:rPr>
                        <a:t>15</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300">
                          <a:effectLst/>
                        </a:rPr>
                        <a:t>08/06/2018</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s-ES" sz="1300" dirty="0">
                          <a:effectLst/>
                        </a:rPr>
                        <a:t>Convenio con Fundación Salvadoreña ayuda comunitaria y Municipal</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59471420"/>
                  </a:ext>
                </a:extLst>
              </a:tr>
              <a:tr h="508929">
                <a:tc>
                  <a:txBody>
                    <a:bodyPr/>
                    <a:lstStyle/>
                    <a:p>
                      <a:pPr algn="ctr">
                        <a:lnSpc>
                          <a:spcPct val="115000"/>
                        </a:lnSpc>
                        <a:spcAft>
                          <a:spcPts val="1000"/>
                        </a:spcAft>
                      </a:pPr>
                      <a:r>
                        <a:rPr lang="es-ES" sz="1300">
                          <a:effectLst/>
                        </a:rPr>
                        <a:t>6</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1000"/>
                        </a:spcAft>
                      </a:pPr>
                      <a:r>
                        <a:rPr lang="es-ES" sz="1300">
                          <a:effectLst/>
                        </a:rPr>
                        <a:t>4</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300">
                          <a:effectLst/>
                        </a:rPr>
                        <a:t>17</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300">
                          <a:effectLst/>
                        </a:rPr>
                        <a:t>08/06/2018</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s-ES" sz="1300" dirty="0">
                          <a:effectLst/>
                        </a:rPr>
                        <a:t>Realización conjunta de acciones, actividades y programas estratégicos de prevención de la violencia en el Municipio</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16853132"/>
                  </a:ext>
                </a:extLst>
              </a:tr>
              <a:tr h="508929">
                <a:tc>
                  <a:txBody>
                    <a:bodyPr/>
                    <a:lstStyle/>
                    <a:p>
                      <a:pPr algn="ctr">
                        <a:lnSpc>
                          <a:spcPct val="115000"/>
                        </a:lnSpc>
                        <a:spcAft>
                          <a:spcPts val="1000"/>
                        </a:spcAft>
                      </a:pPr>
                      <a:r>
                        <a:rPr lang="es-ES" sz="1300">
                          <a:effectLst/>
                        </a:rPr>
                        <a:t>7</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1000"/>
                        </a:spcAft>
                      </a:pPr>
                      <a:r>
                        <a:rPr lang="es-ES" sz="1300">
                          <a:effectLst/>
                        </a:rPr>
                        <a:t>20</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300">
                          <a:effectLst/>
                        </a:rPr>
                        <a:t>1</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300">
                          <a:effectLst/>
                        </a:rPr>
                        <a:t>16/11/2018</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s-ES" sz="1300" dirty="0">
                          <a:effectLst/>
                        </a:rPr>
                        <a:t>Autorización de firma de convenio proyecto fortalecimiento de las Municipalidades para la gestión y ejecución de los Programas Sociales con enfoque de mejoramiento de vida</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5933970"/>
                  </a:ext>
                </a:extLst>
              </a:tr>
              <a:tr h="404104">
                <a:tc>
                  <a:txBody>
                    <a:bodyPr/>
                    <a:lstStyle/>
                    <a:p>
                      <a:pPr algn="ctr">
                        <a:lnSpc>
                          <a:spcPct val="115000"/>
                        </a:lnSpc>
                        <a:spcAft>
                          <a:spcPts val="1000"/>
                        </a:spcAft>
                      </a:pPr>
                      <a:r>
                        <a:rPr lang="es-ES" sz="1300">
                          <a:effectLst/>
                        </a:rPr>
                        <a:t>8</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1000"/>
                        </a:spcAft>
                      </a:pPr>
                      <a:r>
                        <a:rPr lang="es-ES" sz="1300">
                          <a:effectLst/>
                        </a:rPr>
                        <a:t>21</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300">
                          <a:effectLst/>
                        </a:rPr>
                        <a:t>7</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300">
                          <a:effectLst/>
                        </a:rPr>
                        <a:t>27/11/2018</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s-ES" sz="1300" dirty="0">
                          <a:effectLst/>
                        </a:rPr>
                        <a:t>Socializar convenio entre la UNIVO y la Municipalidad de Cacaopera</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34756607"/>
                  </a:ext>
                </a:extLst>
              </a:tr>
              <a:tr h="508929">
                <a:tc>
                  <a:txBody>
                    <a:bodyPr/>
                    <a:lstStyle/>
                    <a:p>
                      <a:pPr algn="ctr">
                        <a:lnSpc>
                          <a:spcPct val="115000"/>
                        </a:lnSpc>
                        <a:spcAft>
                          <a:spcPts val="1000"/>
                        </a:spcAft>
                      </a:pPr>
                      <a:r>
                        <a:rPr lang="es-ES" sz="1300">
                          <a:effectLst/>
                        </a:rPr>
                        <a:t>9</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1000"/>
                        </a:spcAft>
                      </a:pPr>
                      <a:r>
                        <a:rPr lang="es-ES" sz="1300">
                          <a:effectLst/>
                        </a:rPr>
                        <a:t>2</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300">
                          <a:effectLst/>
                        </a:rPr>
                        <a:t>3</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300">
                          <a:effectLst/>
                        </a:rPr>
                        <a:t>11/05/2018</a:t>
                      </a:r>
                      <a:endParaRPr lang="es-SV"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s-ES" sz="1300" dirty="0">
                          <a:effectLst/>
                        </a:rPr>
                        <a:t>Autorización de firma de convenio de alcalde-FISDL, ejecución de Componente de inclusión productiva como parte de le estrategia de la erradicación de la pobreza</a:t>
                      </a:r>
                      <a:endParaRPr lang="es-SV"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67570862"/>
                  </a:ext>
                </a:extLst>
              </a:tr>
            </a:tbl>
          </a:graphicData>
        </a:graphic>
      </p:graphicFrame>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36581" y="0"/>
            <a:ext cx="1436370" cy="1066801"/>
          </a:xfrm>
          <a:prstGeom prst="rect">
            <a:avLst/>
          </a:prstGeom>
          <a:noFill/>
          <a:ln>
            <a:noFill/>
          </a:ln>
        </p:spPr>
      </p:pic>
      <p:pic>
        <p:nvPicPr>
          <p:cNvPr id="6" name="Imagen 2" descr="escudo">
            <a:extLst>
              <a:ext uri="{FF2B5EF4-FFF2-40B4-BE49-F238E27FC236}">
                <a16:creationId xmlns:a16="http://schemas.microsoft.com/office/drawing/2014/main" id="{BCEC0B1D-113D-41C2-B778-44E2EB49E31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3010800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25DF4-D0CE-49A1-A32F-1188B97FD819}"/>
              </a:ext>
            </a:extLst>
          </p:cNvPr>
          <p:cNvSpPr>
            <a:spLocks noGrp="1"/>
          </p:cNvSpPr>
          <p:nvPr>
            <p:ph type="title"/>
          </p:nvPr>
        </p:nvSpPr>
        <p:spPr>
          <a:xfrm>
            <a:off x="285750" y="35942"/>
            <a:ext cx="11220449" cy="1409700"/>
          </a:xfrm>
        </p:spPr>
        <p:txBody>
          <a:bodyPr>
            <a:normAutofit/>
          </a:bodyPr>
          <a:lstStyle/>
          <a:p>
            <a:pPr algn="ctr"/>
            <a:r>
              <a:rPr lang="es-ES" sz="3200" dirty="0">
                <a:latin typeface="Arial" panose="020B0604020202020204" pitchFamily="34" charset="0"/>
                <a:ea typeface="Calibri" panose="020F0502020204030204" pitchFamily="34" charset="0"/>
              </a:rPr>
              <a:t>Acuerdos de aprobación de perfiles  y   Carpetas Técnicas.</a:t>
            </a:r>
            <a:endParaRPr lang="es-SV" sz="3200" dirty="0"/>
          </a:p>
        </p:txBody>
      </p:sp>
      <p:graphicFrame>
        <p:nvGraphicFramePr>
          <p:cNvPr id="5" name="Marcador de contenido 4">
            <a:extLst>
              <a:ext uri="{FF2B5EF4-FFF2-40B4-BE49-F238E27FC236}">
                <a16:creationId xmlns:a16="http://schemas.microsoft.com/office/drawing/2014/main" id="{68AFE30C-D573-4145-B208-AC928A8CF9FC}"/>
              </a:ext>
            </a:extLst>
          </p:cNvPr>
          <p:cNvGraphicFramePr>
            <a:graphicFrameLocks noGrp="1"/>
          </p:cNvGraphicFramePr>
          <p:nvPr>
            <p:ph idx="1"/>
            <p:extLst>
              <p:ext uri="{D42A27DB-BD31-4B8C-83A1-F6EECF244321}">
                <p14:modId xmlns:p14="http://schemas.microsoft.com/office/powerpoint/2010/main" val="1386697536"/>
              </p:ext>
            </p:extLst>
          </p:nvPr>
        </p:nvGraphicFramePr>
        <p:xfrm>
          <a:off x="390525" y="1390652"/>
          <a:ext cx="11382376" cy="5067255"/>
        </p:xfrm>
        <a:graphic>
          <a:graphicData uri="http://schemas.openxmlformats.org/drawingml/2006/table">
            <a:tbl>
              <a:tblPr firstRow="1" firstCol="1" bandRow="1">
                <a:tableStyleId>{5C22544A-7EE6-4342-B048-85BDC9FD1C3A}</a:tableStyleId>
              </a:tblPr>
              <a:tblGrid>
                <a:gridCol w="456786">
                  <a:extLst>
                    <a:ext uri="{9D8B030D-6E8A-4147-A177-3AD203B41FA5}">
                      <a16:colId xmlns:a16="http://schemas.microsoft.com/office/drawing/2014/main" val="1458961304"/>
                    </a:ext>
                  </a:extLst>
                </a:gridCol>
                <a:gridCol w="913573">
                  <a:extLst>
                    <a:ext uri="{9D8B030D-6E8A-4147-A177-3AD203B41FA5}">
                      <a16:colId xmlns:a16="http://schemas.microsoft.com/office/drawing/2014/main" val="2658844830"/>
                    </a:ext>
                  </a:extLst>
                </a:gridCol>
                <a:gridCol w="1295782">
                  <a:extLst>
                    <a:ext uri="{9D8B030D-6E8A-4147-A177-3AD203B41FA5}">
                      <a16:colId xmlns:a16="http://schemas.microsoft.com/office/drawing/2014/main" val="3295822614"/>
                    </a:ext>
                  </a:extLst>
                </a:gridCol>
                <a:gridCol w="1314427">
                  <a:extLst>
                    <a:ext uri="{9D8B030D-6E8A-4147-A177-3AD203B41FA5}">
                      <a16:colId xmlns:a16="http://schemas.microsoft.com/office/drawing/2014/main" val="1048443158"/>
                    </a:ext>
                  </a:extLst>
                </a:gridCol>
                <a:gridCol w="5779750">
                  <a:extLst>
                    <a:ext uri="{9D8B030D-6E8A-4147-A177-3AD203B41FA5}">
                      <a16:colId xmlns:a16="http://schemas.microsoft.com/office/drawing/2014/main" val="2524613628"/>
                    </a:ext>
                  </a:extLst>
                </a:gridCol>
                <a:gridCol w="1622058">
                  <a:extLst>
                    <a:ext uri="{9D8B030D-6E8A-4147-A177-3AD203B41FA5}">
                      <a16:colId xmlns:a16="http://schemas.microsoft.com/office/drawing/2014/main" val="2278012021"/>
                    </a:ext>
                  </a:extLst>
                </a:gridCol>
              </a:tblGrid>
              <a:tr h="554910">
                <a:tc>
                  <a:txBody>
                    <a:bodyPr/>
                    <a:lstStyle/>
                    <a:p>
                      <a:pPr algn="ctr">
                        <a:lnSpc>
                          <a:spcPct val="115000"/>
                        </a:lnSpc>
                        <a:spcAft>
                          <a:spcPts val="1000"/>
                        </a:spcAft>
                      </a:pPr>
                      <a:r>
                        <a:rPr lang="es-ES" sz="1800" dirty="0">
                          <a:effectLst/>
                        </a:rPr>
                        <a:t>N°</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800">
                          <a:effectLst/>
                        </a:rPr>
                        <a:t>Numero Acta </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800">
                          <a:effectLst/>
                        </a:rPr>
                        <a:t>Numero de Acuerdo</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800">
                          <a:effectLst/>
                        </a:rPr>
                        <a:t>Fecha</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800">
                          <a:effectLst/>
                        </a:rPr>
                        <a:t>Tipo de Acuerdo</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s-ES" sz="1800">
                          <a:effectLst/>
                        </a:rPr>
                        <a:t>Monto del perfil</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9725245"/>
                  </a:ext>
                </a:extLst>
              </a:tr>
              <a:tr h="1080014">
                <a:tc>
                  <a:txBody>
                    <a:bodyPr/>
                    <a:lstStyle/>
                    <a:p>
                      <a:pPr algn="ctr">
                        <a:lnSpc>
                          <a:spcPct val="115000"/>
                        </a:lnSpc>
                        <a:spcAft>
                          <a:spcPts val="1000"/>
                        </a:spcAft>
                      </a:pPr>
                      <a:r>
                        <a:rPr lang="es-ES" sz="1800">
                          <a:effectLst/>
                        </a:rPr>
                        <a:t>1</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1000"/>
                        </a:spcAft>
                      </a:pPr>
                      <a:r>
                        <a:rPr lang="es-ES" sz="1800" dirty="0">
                          <a:effectLst/>
                        </a:rPr>
                        <a:t>3</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800" dirty="0">
                          <a:effectLst/>
                        </a:rPr>
                        <a:t>4</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800">
                          <a:effectLst/>
                        </a:rPr>
                        <a:t>24/05/2018</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50000"/>
                        </a:lnSpc>
                        <a:spcAft>
                          <a:spcPts val="1000"/>
                        </a:spcAft>
                      </a:pPr>
                      <a:r>
                        <a:rPr lang="es-ES" sz="1800" dirty="0">
                          <a:effectLst/>
                        </a:rPr>
                        <a:t>Contrapartida, ampliación de red de distribución de energía eléctrica en caserío Albania, Cantón Ocotillo, y Caserío Ocote Seco, Cantón Guachipilín, Cacaopera. </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1000"/>
                        </a:spcAft>
                      </a:pPr>
                      <a:r>
                        <a:rPr lang="es-ES" sz="1800">
                          <a:effectLst/>
                        </a:rPr>
                        <a:t>$ 35,260.38</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14358801"/>
                  </a:ext>
                </a:extLst>
              </a:tr>
              <a:tr h="795962">
                <a:tc>
                  <a:txBody>
                    <a:bodyPr/>
                    <a:lstStyle/>
                    <a:p>
                      <a:pPr algn="ctr">
                        <a:lnSpc>
                          <a:spcPct val="115000"/>
                        </a:lnSpc>
                        <a:spcAft>
                          <a:spcPts val="1000"/>
                        </a:spcAft>
                      </a:pPr>
                      <a:r>
                        <a:rPr lang="es-ES" sz="1800">
                          <a:effectLst/>
                        </a:rPr>
                        <a:t>2</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1000"/>
                        </a:spcAft>
                      </a:pPr>
                      <a:r>
                        <a:rPr lang="es-ES" sz="1800" dirty="0">
                          <a:effectLst/>
                        </a:rPr>
                        <a:t>11</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800" dirty="0">
                          <a:effectLst/>
                        </a:rPr>
                        <a:t>1</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800">
                          <a:effectLst/>
                        </a:rPr>
                        <a:t>23/08/2018</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50000"/>
                        </a:lnSpc>
                        <a:spcAft>
                          <a:spcPts val="1000"/>
                        </a:spcAft>
                      </a:pPr>
                      <a:r>
                        <a:rPr lang="es-ES" sz="1800" dirty="0">
                          <a:effectLst/>
                        </a:rPr>
                        <a:t>Mejoramiento de calle de acceso principal, Caserío Los Hernández, el Campo, Cantón Ocotillo, Cacaopera, Morazán</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1000"/>
                        </a:spcAft>
                      </a:pPr>
                      <a:r>
                        <a:rPr lang="es-ES" sz="1800">
                          <a:effectLst/>
                        </a:rPr>
                        <a:t>$ 29,165.62</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54825498"/>
                  </a:ext>
                </a:extLst>
              </a:tr>
              <a:tr h="554910">
                <a:tc>
                  <a:txBody>
                    <a:bodyPr/>
                    <a:lstStyle/>
                    <a:p>
                      <a:pPr algn="ctr">
                        <a:lnSpc>
                          <a:spcPct val="115000"/>
                        </a:lnSpc>
                        <a:spcAft>
                          <a:spcPts val="1000"/>
                        </a:spcAft>
                      </a:pPr>
                      <a:r>
                        <a:rPr lang="es-ES" sz="1800">
                          <a:effectLst/>
                        </a:rPr>
                        <a:t>3</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1000"/>
                        </a:spcAft>
                      </a:pPr>
                      <a:r>
                        <a:rPr lang="es-ES" sz="1800">
                          <a:effectLst/>
                        </a:rPr>
                        <a:t>11</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800" dirty="0">
                          <a:effectLst/>
                        </a:rPr>
                        <a:t>2</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800">
                          <a:effectLst/>
                        </a:rPr>
                        <a:t>23/08/2018</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s-ES" sz="1800" dirty="0">
                          <a:effectLst/>
                        </a:rPr>
                        <a:t>Mejoramiento de calle de acceso a Colonia El Junquillo, Cantón Junquillo, Cacaopera</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es-ES" sz="1800">
                          <a:effectLst/>
                        </a:rPr>
                        <a:t>$ 28,008.77</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69313349"/>
                  </a:ext>
                </a:extLst>
              </a:tr>
              <a:tr h="554910">
                <a:tc>
                  <a:txBody>
                    <a:bodyPr/>
                    <a:lstStyle/>
                    <a:p>
                      <a:pPr algn="ctr">
                        <a:lnSpc>
                          <a:spcPct val="115000"/>
                        </a:lnSpc>
                        <a:spcAft>
                          <a:spcPts val="1000"/>
                        </a:spcAft>
                      </a:pPr>
                      <a:r>
                        <a:rPr lang="es-ES" sz="1800">
                          <a:effectLst/>
                        </a:rPr>
                        <a:t>4</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1000"/>
                        </a:spcAft>
                      </a:pPr>
                      <a:r>
                        <a:rPr lang="es-ES" sz="1800">
                          <a:effectLst/>
                        </a:rPr>
                        <a:t>12</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800" dirty="0">
                          <a:effectLst/>
                        </a:rPr>
                        <a:t>2</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800" dirty="0">
                          <a:effectLst/>
                        </a:rPr>
                        <a:t>29/08/2018</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s-ES" sz="1800" dirty="0">
                          <a:effectLst/>
                        </a:rPr>
                        <a:t>Mejoramiento de calle de Centro Escolar Los Fuentes, Cantón Sunsulaca, Cacaopera, Morazán</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es-ES" sz="1800">
                          <a:effectLst/>
                        </a:rPr>
                        <a:t>$ 33,745.63</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44840716"/>
                  </a:ext>
                </a:extLst>
              </a:tr>
              <a:tr h="840765">
                <a:tc>
                  <a:txBody>
                    <a:bodyPr/>
                    <a:lstStyle/>
                    <a:p>
                      <a:pPr algn="ctr">
                        <a:lnSpc>
                          <a:spcPct val="115000"/>
                        </a:lnSpc>
                        <a:spcAft>
                          <a:spcPts val="1000"/>
                        </a:spcAft>
                      </a:pPr>
                      <a:r>
                        <a:rPr lang="es-ES" sz="1800">
                          <a:effectLst/>
                        </a:rPr>
                        <a:t>5</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1000"/>
                        </a:spcAft>
                      </a:pPr>
                      <a:r>
                        <a:rPr lang="es-ES" sz="1800">
                          <a:effectLst/>
                        </a:rPr>
                        <a:t>16</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800">
                          <a:effectLst/>
                        </a:rPr>
                        <a:t>7</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800" dirty="0">
                          <a:effectLst/>
                        </a:rPr>
                        <a:t>02/10/2018</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s-ES" sz="1800" dirty="0">
                          <a:effectLst/>
                        </a:rPr>
                        <a:t>Aprobar carpeta técnica del proyecto “Mejoramiento de Cancha Municipal en Caserío San José Centro, Cantón Calavera, Cacaopera, Morazán</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es-ES" sz="1800">
                          <a:effectLst/>
                        </a:rPr>
                        <a:t>$ 28,549.01</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28080399"/>
                  </a:ext>
                </a:extLst>
              </a:tr>
              <a:tr h="314354">
                <a:tc>
                  <a:txBody>
                    <a:bodyPr/>
                    <a:lstStyle/>
                    <a:p>
                      <a:pPr algn="ctr">
                        <a:lnSpc>
                          <a:spcPct val="115000"/>
                        </a:lnSpc>
                        <a:spcAft>
                          <a:spcPts val="1000"/>
                        </a:spcAft>
                      </a:pPr>
                      <a:r>
                        <a:rPr lang="es-ES" sz="1800">
                          <a:effectLst/>
                        </a:rPr>
                        <a:t>6</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1000"/>
                        </a:spcAft>
                      </a:pPr>
                      <a:r>
                        <a:rPr lang="es-ES" sz="1800">
                          <a:effectLst/>
                        </a:rPr>
                        <a:t>18</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1000"/>
                        </a:spcAft>
                      </a:pPr>
                      <a:r>
                        <a:rPr lang="es-ES" sz="1800">
                          <a:effectLst/>
                        </a:rPr>
                        <a:t>1</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1000"/>
                        </a:spcAft>
                      </a:pPr>
                      <a:r>
                        <a:rPr lang="es-ES" sz="1800">
                          <a:effectLst/>
                        </a:rPr>
                        <a:t>30/10/2018</a:t>
                      </a:r>
                      <a:endParaRPr lang="es-SV"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s-ES" sz="1800" dirty="0">
                          <a:effectLst/>
                        </a:rPr>
                        <a:t>Mantenimiento de la Red Vial Municipal</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es-ES" sz="1800" dirty="0">
                          <a:effectLst/>
                        </a:rPr>
                        <a:t>$ 158,643.51</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00158612"/>
                  </a:ext>
                </a:extLst>
              </a:tr>
            </a:tbl>
          </a:graphicData>
        </a:graphic>
      </p:graphicFrame>
      <p:pic>
        <p:nvPicPr>
          <p:cNvPr id="4" name="Imagen 3">
            <a:extLst>
              <a:ext uri="{FF2B5EF4-FFF2-40B4-BE49-F238E27FC236}">
                <a16:creationId xmlns:a16="http://schemas.microsoft.com/office/drawing/2014/main" id="{630216E4-F73E-4453-96B3-1254B2EE16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788014" y="0"/>
            <a:ext cx="1436370" cy="1066801"/>
          </a:xfrm>
          <a:prstGeom prst="rect">
            <a:avLst/>
          </a:prstGeom>
          <a:noFill/>
          <a:ln>
            <a:noFill/>
          </a:ln>
        </p:spPr>
      </p:pic>
      <p:pic>
        <p:nvPicPr>
          <p:cNvPr id="6" name="Imagen 2" descr="escudo">
            <a:extLst>
              <a:ext uri="{FF2B5EF4-FFF2-40B4-BE49-F238E27FC236}">
                <a16:creationId xmlns:a16="http://schemas.microsoft.com/office/drawing/2014/main" id="{CEC22542-74D1-42FD-964E-2003F93B13F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4" y="1589"/>
            <a:ext cx="1151520" cy="1120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7774344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04C7E"/>
      </a:dk2>
      <a:lt2>
        <a:srgbClr val="EBEBEB"/>
      </a:lt2>
      <a:accent1>
        <a:srgbClr val="94CE67"/>
      </a:accent1>
      <a:accent2>
        <a:srgbClr val="49D1CD"/>
      </a:accent2>
      <a:accent3>
        <a:srgbClr val="61A5D6"/>
      </a:accent3>
      <a:accent4>
        <a:srgbClr val="9D8CD3"/>
      </a:accent4>
      <a:accent5>
        <a:srgbClr val="E45C8A"/>
      </a:accent5>
      <a:accent6>
        <a:srgbClr val="F98C61"/>
      </a:accent6>
      <a:hlink>
        <a:srgbClr val="AAF172"/>
      </a:hlink>
      <a:folHlink>
        <a:srgbClr val="E7F19A"/>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E44E6A2F-09CD-4BE0-B42D-107FF03CEED6}"/>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TM03457452[[fn=Celestial]]</Template>
  <TotalTime>316</TotalTime>
  <Words>4655</Words>
  <Application>Microsoft Office PowerPoint</Application>
  <PresentationFormat>Panorámica</PresentationFormat>
  <Paragraphs>1047</Paragraphs>
  <Slides>42</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42</vt:i4>
      </vt:variant>
    </vt:vector>
  </HeadingPairs>
  <TitlesOfParts>
    <vt:vector size="48" baseType="lpstr">
      <vt:lpstr>Arial</vt:lpstr>
      <vt:lpstr>Calibri</vt:lpstr>
      <vt:lpstr>Calibri Light</vt:lpstr>
      <vt:lpstr>Cambria</vt:lpstr>
      <vt:lpstr>Wingdings</vt:lpstr>
      <vt:lpstr>Celestial</vt:lpstr>
      <vt:lpstr>INFORME DE RENDICIÓN  DE CUENTAS DE LA MUNICIPALIDAD DE CACAOPERA MORAZáN  </vt:lpstr>
      <vt:lpstr>Presentación de PowerPoint</vt:lpstr>
      <vt:lpstr>Presentación de PowerPoint</vt:lpstr>
      <vt:lpstr>Presentación de PowerPoint</vt:lpstr>
      <vt:lpstr>  INFORMACIÓN DEL GOBIERNO        LOCAL  </vt:lpstr>
      <vt:lpstr>PROCEDIMIENTO DEL DESARROLLO DE LAS SESIONES DE CONCEJO. </vt:lpstr>
      <vt:lpstr>Convenios firmados en el año 2018 </vt:lpstr>
      <vt:lpstr>Acuerdos importantes de firma de                                          convenios </vt:lpstr>
      <vt:lpstr>Acuerdos de aprobación de perfiles  y   Carpetas Técnicas.</vt:lpstr>
      <vt:lpstr>Acuerdos de aprobación de perfiles  y   Carpetas Técnicas.</vt:lpstr>
      <vt:lpstr>INFORMACIÓN FINANCIERA </vt:lpstr>
      <vt:lpstr>Ingresos municipales 2018 </vt:lpstr>
      <vt:lpstr>Egresos municipales 2018 EJECUCION PRESUPUESTARIA GASTOS DE FUNCIONAMIENTO ADMINISTRATIVOS </vt:lpstr>
      <vt:lpstr>EJECUCION PRESUPUESTARIA GASTOS DE INVERSION EN PROYECTOS </vt:lpstr>
      <vt:lpstr>Pago de monto cancelado durante                          el 2018 de los prestamos </vt:lpstr>
      <vt:lpstr>Detalle de los préstamos vigentes adquiridos por la municipalidad </vt:lpstr>
      <vt:lpstr>Servicios subsidiados por la municipalidad 2018 DE MAYO-DICIEMBRE 2018 </vt:lpstr>
      <vt:lpstr>Estado de las cuentas bancarias al 31 de diciembre de 2018 </vt:lpstr>
      <vt:lpstr>Estado de las cuentas bancarias al                                 31 de diciembre de 2018</vt:lpstr>
      <vt:lpstr>Contribuciones efectuadas en 2018            fondos propios y 25% de FODES </vt:lpstr>
      <vt:lpstr>PLANILLA EMPLEADOS PERMANENTES PLANILLA EMPLEADOS DE DESECHOS SOLIDOS </vt:lpstr>
      <vt:lpstr>PLANILLA DE CONCEJALES </vt:lpstr>
      <vt:lpstr>INFORMACIÓN ADMINISTRATIVA </vt:lpstr>
      <vt:lpstr>PROYECTOS REALIZADOS DE INFRAESTRUCTURA </vt:lpstr>
      <vt:lpstr>PROYECTOS REALIZADOS DE INFRAESTRUCTURA      CON CONTRAPARTIDA </vt:lpstr>
      <vt:lpstr>  PROYECTOS REALIZADOS CON PERFILES ADMINISTRATIVOS  </vt:lpstr>
      <vt:lpstr> CONSULTURIAS  </vt:lpstr>
      <vt:lpstr>  ADQUISICIONES  </vt:lpstr>
      <vt:lpstr>     Niñez y Adolescencia Presupuesto ejecutado    </vt:lpstr>
      <vt:lpstr>  Unidad Ambiental Municipal  </vt:lpstr>
      <vt:lpstr>  Proyección Social:  </vt:lpstr>
      <vt:lpstr>Presentación de PowerPoint</vt:lpstr>
      <vt:lpstr>  Unidad de Turismo  </vt:lpstr>
      <vt:lpstr>  UNIDAD DE ACCESO A LA INFORMACIÓN PUBLICA DEL 01 DE MAYO AL 31 DE DICIEMBRE 2018  </vt:lpstr>
      <vt:lpstr> Para la solicitud de información </vt:lpstr>
      <vt:lpstr>  INFORMACIÓN DE SERVICIOS MUNICIPALES Servicios e impuestos municipales que se cobran según ordenanzas vigentes  </vt:lpstr>
      <vt:lpstr>  INFORMACIÓN DE SERVICIOS MUNICIPALES Servicios e impuestos municipales que se cobran según ordenanzas vigentes  </vt:lpstr>
      <vt:lpstr>MORA TRIBUTARIA AL 31 DE DICIEMBRE DE 2018</vt:lpstr>
      <vt:lpstr> Catastro  </vt:lpstr>
      <vt:lpstr> Catastro  </vt:lpstr>
      <vt:lpstr> Registro familiar  </vt:lpstr>
      <vt:lpstr>Gracias por gozar de su atención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INFORME DE RENDICIÓN  DE CUENTAS DE LA MUNICIPALIDAD DE CACAOPERA MORAZAN</dc:title>
  <dc:creator>win10</dc:creator>
  <cp:lastModifiedBy>win10</cp:lastModifiedBy>
  <cp:revision>38</cp:revision>
  <cp:lastPrinted>2019-11-28T21:51:29Z</cp:lastPrinted>
  <dcterms:created xsi:type="dcterms:W3CDTF">2019-11-28T15:57:40Z</dcterms:created>
  <dcterms:modified xsi:type="dcterms:W3CDTF">2019-11-28T22:30:53Z</dcterms:modified>
</cp:coreProperties>
</file>