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9144000" cy="6858000" type="letter"/>
  <p:notesSz cx="9388475" cy="7102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251" autoAdjust="0"/>
  </p:normalViewPr>
  <p:slideViewPr>
    <p:cSldViewPr snapToGrid="0">
      <p:cViewPr>
        <p:scale>
          <a:sx n="118" d="100"/>
          <a:sy n="118" d="100"/>
        </p:scale>
        <p:origin x="-30" y="-2190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192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68339" cy="356768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318506" y="0"/>
            <a:ext cx="4068339" cy="356768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6F78CB0C-FAC8-4418-AF7D-7EF11A34F246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97213" y="887413"/>
            <a:ext cx="31940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38848" y="3418067"/>
            <a:ext cx="7510780" cy="2796599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745708"/>
            <a:ext cx="4068339" cy="356767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318506" y="6745708"/>
            <a:ext cx="4068339" cy="356767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8BD569FA-8C59-4853-9189-08EA8B7C44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92211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36409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551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98111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3879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3390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4312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27810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5028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97859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916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3B309-36E5-4C6E-A83D-67E3BE0F0D0B}" type="datetimeFigureOut">
              <a:rPr lang="es-SV" smtClean="0"/>
              <a:t>4/2/2022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CC34A-FDEB-41B9-BF3B-872A8096B0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208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802" y="-18000"/>
            <a:ext cx="8577172" cy="6876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A9FEA0E-E939-405D-9F41-E785E949C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4049" y="770945"/>
            <a:ext cx="3335931" cy="211605"/>
          </a:xfrm>
        </p:spPr>
        <p:txBody>
          <a:bodyPr>
            <a:noAutofit/>
          </a:bodyPr>
          <a:lstStyle/>
          <a:p>
            <a:r>
              <a:rPr lang="es-SV" sz="700" b="1" dirty="0">
                <a:latin typeface="Century Gothic" panose="020B0502020202020204" pitchFamily="34" charset="0"/>
              </a:rPr>
              <a:t>ESTRUCTURA ORGANIZATIVA DE LA ADMINISTRACIÓN MUNICIPAL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6A8DD646-E4D4-483A-BF47-578C6CDB4B2A}"/>
              </a:ext>
            </a:extLst>
          </p:cNvPr>
          <p:cNvSpPr/>
          <p:nvPr/>
        </p:nvSpPr>
        <p:spPr>
          <a:xfrm>
            <a:off x="3948389" y="1132289"/>
            <a:ext cx="1260000" cy="25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CONCEJO MUNICIPAL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xmlns="" id="{3A486D2F-D869-42E6-A11B-8D82B92FF129}"/>
              </a:ext>
            </a:extLst>
          </p:cNvPr>
          <p:cNvCxnSpPr>
            <a:cxnSpLocks/>
          </p:cNvCxnSpPr>
          <p:nvPr/>
        </p:nvCxnSpPr>
        <p:spPr>
          <a:xfrm flipH="1">
            <a:off x="4569533" y="1384289"/>
            <a:ext cx="0" cy="1778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F687BEEA-0D13-43FC-BF8E-2972696C3073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4569651" y="3414815"/>
            <a:ext cx="0" cy="1238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xmlns="" id="{BEA05820-D322-422C-9932-008763950215}"/>
              </a:ext>
            </a:extLst>
          </p:cNvPr>
          <p:cNvCxnSpPr>
            <a:cxnSpLocks/>
          </p:cNvCxnSpPr>
          <p:nvPr/>
        </p:nvCxnSpPr>
        <p:spPr>
          <a:xfrm>
            <a:off x="4582454" y="4901753"/>
            <a:ext cx="0" cy="760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xmlns="" id="{0C698544-7DAB-487F-976D-C5CE6746EF70}"/>
              </a:ext>
            </a:extLst>
          </p:cNvPr>
          <p:cNvCxnSpPr>
            <a:cxnSpLocks/>
            <a:stCxn id="15" idx="1"/>
            <a:endCxn id="22" idx="3"/>
          </p:cNvCxnSpPr>
          <p:nvPr/>
        </p:nvCxnSpPr>
        <p:spPr>
          <a:xfrm flipH="1">
            <a:off x="3851250" y="1554005"/>
            <a:ext cx="1440316" cy="22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8B34FD2F-395F-4183-9770-4471989CDA21}"/>
              </a:ext>
            </a:extLst>
          </p:cNvPr>
          <p:cNvSpPr/>
          <p:nvPr/>
        </p:nvSpPr>
        <p:spPr>
          <a:xfrm>
            <a:off x="3951541" y="3162815"/>
            <a:ext cx="1260000" cy="25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DESPACHO MUNICIPAL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9522A3FE-6E9A-4018-A08D-46F0FC0C00A3}"/>
              </a:ext>
            </a:extLst>
          </p:cNvPr>
          <p:cNvSpPr/>
          <p:nvPr/>
        </p:nvSpPr>
        <p:spPr>
          <a:xfrm>
            <a:off x="5295222" y="2305847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600" dirty="0"/>
              <a:t>AUDITORÍA </a:t>
            </a:r>
            <a:r>
              <a:rPr lang="es-SV" sz="600" dirty="0" smtClean="0"/>
              <a:t>INTERNA</a:t>
            </a:r>
            <a:endParaRPr lang="es-SV" sz="600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B4FD60C6-6784-4535-A501-D7037241DF25}"/>
              </a:ext>
            </a:extLst>
          </p:cNvPr>
          <p:cNvSpPr/>
          <p:nvPr/>
        </p:nvSpPr>
        <p:spPr>
          <a:xfrm>
            <a:off x="5291566" y="2567753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600" dirty="0"/>
              <a:t>C. SALUD Y SEGURIDAD OCUPACIONAL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E448939C-E4BA-4988-9CF1-F89461CE0CF7}"/>
              </a:ext>
            </a:extLst>
          </p:cNvPr>
          <p:cNvSpPr/>
          <p:nvPr/>
        </p:nvSpPr>
        <p:spPr>
          <a:xfrm>
            <a:off x="5291566" y="1464005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600" dirty="0"/>
              <a:t>SINDICATURA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769F0EF4-A943-4D37-9FB3-1AE25F6326FB}"/>
              </a:ext>
            </a:extLst>
          </p:cNvPr>
          <p:cNvSpPr/>
          <p:nvPr/>
        </p:nvSpPr>
        <p:spPr>
          <a:xfrm>
            <a:off x="5297753" y="1734678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600" dirty="0" smtClean="0"/>
              <a:t>UAIP</a:t>
            </a:r>
            <a:endParaRPr lang="es-SV" sz="600" dirty="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xmlns="" id="{738239DE-3C0D-43BF-AA33-C631FBB25F15}"/>
              </a:ext>
            </a:extLst>
          </p:cNvPr>
          <p:cNvSpPr/>
          <p:nvPr/>
        </p:nvSpPr>
        <p:spPr>
          <a:xfrm>
            <a:off x="5296474" y="2033366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600" dirty="0"/>
              <a:t>UNIDAD AMBIENTAL MUNICIPAL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2FAA77B2-77A0-4C0B-8C67-23F37C4A4B1A}"/>
              </a:ext>
            </a:extLst>
          </p:cNvPr>
          <p:cNvSpPr/>
          <p:nvPr/>
        </p:nvSpPr>
        <p:spPr>
          <a:xfrm>
            <a:off x="2767963" y="3843399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U. JURÍDICA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xmlns="" id="{1EB1FECE-E948-4D4B-9556-1EF04CF2FDB3}"/>
              </a:ext>
            </a:extLst>
          </p:cNvPr>
          <p:cNvSpPr/>
          <p:nvPr/>
        </p:nvSpPr>
        <p:spPr>
          <a:xfrm>
            <a:off x="2774056" y="2569960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600" dirty="0"/>
              <a:t>COMISIÓN DE ÉTICA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345E3D43-C26E-4BDB-805A-2692D37AAF98}"/>
              </a:ext>
            </a:extLst>
          </p:cNvPr>
          <p:cNvSpPr/>
          <p:nvPr/>
        </p:nvSpPr>
        <p:spPr>
          <a:xfrm>
            <a:off x="2771248" y="2284137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600" dirty="0"/>
              <a:t>C. MPAL. DE LA CARRERA ADMINISTRATIVA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xmlns="" id="{1F11487E-B807-4AFF-B45F-C56F853D0FB0}"/>
              </a:ext>
            </a:extLst>
          </p:cNvPr>
          <p:cNvSpPr/>
          <p:nvPr/>
        </p:nvSpPr>
        <p:spPr>
          <a:xfrm>
            <a:off x="2771249" y="1734411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600" dirty="0"/>
              <a:t>SECRETARÍA MUNICIPAL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xmlns="" id="{59721CD2-F137-432A-B23D-E0F3526FB6CD}"/>
              </a:ext>
            </a:extLst>
          </p:cNvPr>
          <p:cNvSpPr/>
          <p:nvPr/>
        </p:nvSpPr>
        <p:spPr>
          <a:xfrm>
            <a:off x="2771250" y="1466254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600" dirty="0"/>
              <a:t>COMISIONES DEL CONCEJO MUNICIPAL</a:t>
            </a:r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xmlns="" id="{047E5C25-3470-46B7-8044-F9E391745528}"/>
              </a:ext>
            </a:extLst>
          </p:cNvPr>
          <p:cNvCxnSpPr>
            <a:cxnSpLocks/>
            <a:stCxn id="16" idx="1"/>
            <a:endCxn id="21" idx="3"/>
          </p:cNvCxnSpPr>
          <p:nvPr/>
        </p:nvCxnSpPr>
        <p:spPr>
          <a:xfrm flipH="1" flipV="1">
            <a:off x="3851249" y="1824411"/>
            <a:ext cx="1446504" cy="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xmlns="" id="{44B02018-56DB-4104-9EE5-3B67360A88CC}"/>
              </a:ext>
            </a:extLst>
          </p:cNvPr>
          <p:cNvCxnSpPr>
            <a:cxnSpLocks/>
          </p:cNvCxnSpPr>
          <p:nvPr/>
        </p:nvCxnSpPr>
        <p:spPr>
          <a:xfrm flipH="1">
            <a:off x="3307290" y="1914411"/>
            <a:ext cx="0" cy="979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xmlns="" id="{3BAD361D-5B30-4859-A92C-43391F912A6E}"/>
              </a:ext>
            </a:extLst>
          </p:cNvPr>
          <p:cNvCxnSpPr>
            <a:cxnSpLocks/>
          </p:cNvCxnSpPr>
          <p:nvPr/>
        </p:nvCxnSpPr>
        <p:spPr>
          <a:xfrm flipH="1" flipV="1">
            <a:off x="4573861" y="2107871"/>
            <a:ext cx="7226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xmlns="" id="{248FD53E-7608-447A-A03A-697838B716C0}"/>
              </a:ext>
            </a:extLst>
          </p:cNvPr>
          <p:cNvCxnSpPr>
            <a:cxnSpLocks/>
          </p:cNvCxnSpPr>
          <p:nvPr/>
        </p:nvCxnSpPr>
        <p:spPr>
          <a:xfrm flipH="1">
            <a:off x="3847787" y="2380113"/>
            <a:ext cx="1442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ángulo 27">
            <a:extLst>
              <a:ext uri="{FF2B5EF4-FFF2-40B4-BE49-F238E27FC236}">
                <a16:creationId xmlns:a16="http://schemas.microsoft.com/office/drawing/2014/main" xmlns="" id="{3EACD817-A708-4FE1-B19B-3A28BE608081}"/>
              </a:ext>
            </a:extLst>
          </p:cNvPr>
          <p:cNvSpPr/>
          <p:nvPr/>
        </p:nvSpPr>
        <p:spPr>
          <a:xfrm>
            <a:off x="5296475" y="2833687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600" dirty="0" smtClean="0"/>
              <a:t>AUDITORIA EXTERNA</a:t>
            </a:r>
            <a:endParaRPr lang="es-SV" sz="600" dirty="0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xmlns="" id="{68EE74F7-EB69-4917-9F1D-98E432705C03}"/>
              </a:ext>
            </a:extLst>
          </p:cNvPr>
          <p:cNvSpPr/>
          <p:nvPr/>
        </p:nvSpPr>
        <p:spPr>
          <a:xfrm>
            <a:off x="2767290" y="2012317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600" dirty="0"/>
              <a:t>UGDA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xmlns="" id="{5BAB032F-2BC0-4A41-BC51-3B94554A5644}"/>
              </a:ext>
            </a:extLst>
          </p:cNvPr>
          <p:cNvCxnSpPr>
            <a:cxnSpLocks/>
          </p:cNvCxnSpPr>
          <p:nvPr/>
        </p:nvCxnSpPr>
        <p:spPr>
          <a:xfrm flipH="1">
            <a:off x="4578388" y="2913765"/>
            <a:ext cx="72184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ángulo 35">
            <a:extLst>
              <a:ext uri="{FF2B5EF4-FFF2-40B4-BE49-F238E27FC236}">
                <a16:creationId xmlns:a16="http://schemas.microsoft.com/office/drawing/2014/main" xmlns="" id="{5277BE25-6DA4-46EB-948C-0DDBFE3BC5B0}"/>
              </a:ext>
            </a:extLst>
          </p:cNvPr>
          <p:cNvSpPr/>
          <p:nvPr/>
        </p:nvSpPr>
        <p:spPr>
          <a:xfrm>
            <a:off x="2768102" y="3559249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CMAC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xmlns="" id="{BED58720-F9AD-4113-A415-03DA2A8473A4}"/>
              </a:ext>
            </a:extLst>
          </p:cNvPr>
          <p:cNvSpPr/>
          <p:nvPr/>
        </p:nvSpPr>
        <p:spPr>
          <a:xfrm>
            <a:off x="2765261" y="4366860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PROMOCIÓN SOCIAL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xmlns="" id="{09C0C655-E578-484D-96FB-048B6DC2C2F4}"/>
              </a:ext>
            </a:extLst>
          </p:cNvPr>
          <p:cNvSpPr/>
          <p:nvPr/>
        </p:nvSpPr>
        <p:spPr>
          <a:xfrm>
            <a:off x="2770664" y="4110738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REGISTRO MPAL. DE LA CARRE. ADMIN.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xmlns="" id="{2F5237C7-757F-4A78-8062-AAF7EDD709BD}"/>
              </a:ext>
            </a:extLst>
          </p:cNvPr>
          <p:cNvSpPr/>
          <p:nvPr/>
        </p:nvSpPr>
        <p:spPr>
          <a:xfrm>
            <a:off x="3949176" y="4653757"/>
            <a:ext cx="1260000" cy="25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760" dirty="0" smtClean="0"/>
              <a:t>GERENCIA</a:t>
            </a:r>
            <a:endParaRPr lang="es-SV" sz="760" dirty="0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xmlns="" id="{3AEAEC3C-A125-4BCD-9434-8118842AD701}"/>
              </a:ext>
            </a:extLst>
          </p:cNvPr>
          <p:cNvSpPr/>
          <p:nvPr/>
        </p:nvSpPr>
        <p:spPr>
          <a:xfrm>
            <a:off x="5296475" y="3846060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UNIDAD CONTRAVENCIONAL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xmlns="" id="{C08E58A3-6312-4741-908C-D477D4977107}"/>
              </a:ext>
            </a:extLst>
          </p:cNvPr>
          <p:cNvSpPr/>
          <p:nvPr/>
        </p:nvSpPr>
        <p:spPr>
          <a:xfrm>
            <a:off x="5295222" y="3549741"/>
            <a:ext cx="1080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COMUNICACIONES</a:t>
            </a:r>
          </a:p>
        </p:txBody>
      </p: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xmlns="" id="{E53DB890-E7B5-4B94-A345-5F17DE35C86D}"/>
              </a:ext>
            </a:extLst>
          </p:cNvPr>
          <p:cNvCxnSpPr>
            <a:cxnSpLocks/>
            <a:stCxn id="41" idx="1"/>
            <a:endCxn id="36" idx="3"/>
          </p:cNvCxnSpPr>
          <p:nvPr/>
        </p:nvCxnSpPr>
        <p:spPr>
          <a:xfrm flipH="1">
            <a:off x="3848102" y="3639741"/>
            <a:ext cx="1447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xmlns="" id="{8263651E-5F49-47F9-B504-0E9245DE939C}"/>
              </a:ext>
            </a:extLst>
          </p:cNvPr>
          <p:cNvCxnSpPr>
            <a:cxnSpLocks/>
          </p:cNvCxnSpPr>
          <p:nvPr/>
        </p:nvCxnSpPr>
        <p:spPr>
          <a:xfrm flipH="1" flipV="1">
            <a:off x="4568995" y="3934955"/>
            <a:ext cx="727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xmlns="" id="{732F50B2-C71E-4967-8A14-F75BBD3B23FA}"/>
              </a:ext>
            </a:extLst>
          </p:cNvPr>
          <p:cNvCxnSpPr>
            <a:cxnSpLocks/>
          </p:cNvCxnSpPr>
          <p:nvPr/>
        </p:nvCxnSpPr>
        <p:spPr>
          <a:xfrm flipH="1" flipV="1">
            <a:off x="3850666" y="4198731"/>
            <a:ext cx="14520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xmlns="" id="{7E6FAF79-B41B-4275-9CE7-5B1FF820F943}"/>
              </a:ext>
            </a:extLst>
          </p:cNvPr>
          <p:cNvCxnSpPr>
            <a:cxnSpLocks/>
          </p:cNvCxnSpPr>
          <p:nvPr/>
        </p:nvCxnSpPr>
        <p:spPr>
          <a:xfrm flipH="1">
            <a:off x="1163016" y="5071879"/>
            <a:ext cx="6840534" cy="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ángulo 49">
            <a:extLst>
              <a:ext uri="{FF2B5EF4-FFF2-40B4-BE49-F238E27FC236}">
                <a16:creationId xmlns:a16="http://schemas.microsoft.com/office/drawing/2014/main" xmlns="" id="{67FC5814-5C91-4BE4-990C-C21CA93A9C57}"/>
              </a:ext>
            </a:extLst>
          </p:cNvPr>
          <p:cNvSpPr/>
          <p:nvPr/>
        </p:nvSpPr>
        <p:spPr>
          <a:xfrm>
            <a:off x="3155000" y="5789562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CASA DE LA CULTURA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xmlns="" id="{A270D96A-5ED1-4B44-800C-AA58CE6FC4B3}"/>
              </a:ext>
            </a:extLst>
          </p:cNvPr>
          <p:cNvSpPr/>
          <p:nvPr/>
        </p:nvSpPr>
        <p:spPr>
          <a:xfrm>
            <a:off x="5302692" y="4101492"/>
            <a:ext cx="1068874" cy="2030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UACI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2E4EB3C2-F7EE-4D85-8289-C570A065B735}"/>
              </a:ext>
            </a:extLst>
          </p:cNvPr>
          <p:cNvSpPr/>
          <p:nvPr/>
        </p:nvSpPr>
        <p:spPr>
          <a:xfrm>
            <a:off x="1957489" y="5329718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TALENTO HUMANO</a:t>
            </a: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xmlns="" id="{32D10E9B-F9F5-498B-BA4E-9966960D968F}"/>
              </a:ext>
            </a:extLst>
          </p:cNvPr>
          <p:cNvSpPr/>
          <p:nvPr/>
        </p:nvSpPr>
        <p:spPr>
          <a:xfrm>
            <a:off x="6410229" y="5319772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CATASTRO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xmlns="" id="{8A0AC008-E67E-47A0-85A8-AC66F1D7AB9E}"/>
              </a:ext>
            </a:extLst>
          </p:cNvPr>
          <p:cNvSpPr/>
          <p:nvPr/>
        </p:nvSpPr>
        <p:spPr>
          <a:xfrm>
            <a:off x="5507566" y="5327017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CUENTAS CORRIENTES</a:t>
            </a:r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xmlns="" id="{E2A584E6-2B1F-43C3-9CAE-791503F7CB85}"/>
              </a:ext>
            </a:extLst>
          </p:cNvPr>
          <p:cNvSpPr/>
          <p:nvPr/>
        </p:nvSpPr>
        <p:spPr>
          <a:xfrm>
            <a:off x="4264527" y="5312735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 smtClean="0"/>
              <a:t>DESARROLLO SOCIAL</a:t>
            </a:r>
            <a:endParaRPr lang="es-SV" sz="500" dirty="0"/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xmlns="" id="{20F10F82-7F35-44CD-9471-5BC9D32E8413}"/>
              </a:ext>
            </a:extLst>
          </p:cNvPr>
          <p:cNvSpPr/>
          <p:nvPr/>
        </p:nvSpPr>
        <p:spPr>
          <a:xfrm>
            <a:off x="2989765" y="5338596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REF</a:t>
            </a: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xmlns="" id="{AC78AE55-52C7-4CFF-B12E-6D2B08FC4799}"/>
              </a:ext>
            </a:extLst>
          </p:cNvPr>
          <p:cNvSpPr/>
          <p:nvPr/>
        </p:nvSpPr>
        <p:spPr>
          <a:xfrm>
            <a:off x="2437416" y="5782356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UDEL</a:t>
            </a:r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xmlns="" id="{D0BFD485-D58E-485D-AB5C-DF52FF898A74}"/>
              </a:ext>
            </a:extLst>
          </p:cNvPr>
          <p:cNvSpPr/>
          <p:nvPr/>
        </p:nvSpPr>
        <p:spPr>
          <a:xfrm>
            <a:off x="7681749" y="5341943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SERVICIOS MUNICIPALES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xmlns="" id="{90E61F6D-F79D-48EB-A040-92AB268042C1}"/>
              </a:ext>
            </a:extLst>
          </p:cNvPr>
          <p:cNvSpPr/>
          <p:nvPr/>
        </p:nvSpPr>
        <p:spPr>
          <a:xfrm>
            <a:off x="4609688" y="5785082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NIÑEZ Y ADOLESCENCIA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xmlns="" id="{49279389-F5AA-45A0-A50D-D6BF735165A4}"/>
              </a:ext>
            </a:extLst>
          </p:cNvPr>
          <p:cNvSpPr/>
          <p:nvPr/>
        </p:nvSpPr>
        <p:spPr>
          <a:xfrm>
            <a:off x="8363964" y="5787100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AGUA POTABLE</a:t>
            </a: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xmlns="" id="{7D07C2F5-E0A7-44DF-88ED-87F12F0EB85C}"/>
              </a:ext>
            </a:extLst>
          </p:cNvPr>
          <p:cNvSpPr/>
          <p:nvPr/>
        </p:nvSpPr>
        <p:spPr>
          <a:xfrm>
            <a:off x="5381164" y="5785082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OMADIS</a:t>
            </a: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xmlns="" id="{B38236AC-839A-4902-A111-842E2A786D60}"/>
              </a:ext>
            </a:extLst>
          </p:cNvPr>
          <p:cNvSpPr/>
          <p:nvPr/>
        </p:nvSpPr>
        <p:spPr>
          <a:xfrm>
            <a:off x="3881366" y="5787246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DEPORTE</a:t>
            </a: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xmlns="" id="{72939749-1AFE-4B09-BD13-BB83E3C0E4D7}"/>
              </a:ext>
            </a:extLst>
          </p:cNvPr>
          <p:cNvSpPr/>
          <p:nvPr/>
        </p:nvSpPr>
        <p:spPr>
          <a:xfrm>
            <a:off x="6125371" y="5789562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 smtClean="0"/>
              <a:t>UNIDAD M. DE LA MUJER</a:t>
            </a:r>
            <a:endParaRPr lang="es-SV" sz="500" dirty="0"/>
          </a:p>
        </p:txBody>
      </p:sp>
      <p:sp>
        <p:nvSpPr>
          <p:cNvPr id="68" name="Rectángulo 67">
            <a:extLst>
              <a:ext uri="{FF2B5EF4-FFF2-40B4-BE49-F238E27FC236}">
                <a16:creationId xmlns:a16="http://schemas.microsoft.com/office/drawing/2014/main" xmlns="" id="{97077030-EF36-4CBF-ACC7-0E5C8A604A4E}"/>
              </a:ext>
            </a:extLst>
          </p:cNvPr>
          <p:cNvSpPr/>
          <p:nvPr/>
        </p:nvSpPr>
        <p:spPr>
          <a:xfrm>
            <a:off x="6986118" y="5787100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CEMENTERIO</a:t>
            </a:r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xmlns="" id="{6B34F308-8EDE-4605-B933-D8CD6A691244}"/>
              </a:ext>
            </a:extLst>
          </p:cNvPr>
          <p:cNvSpPr/>
          <p:nvPr/>
        </p:nvSpPr>
        <p:spPr>
          <a:xfrm>
            <a:off x="7675041" y="5787100"/>
            <a:ext cx="648000" cy="16748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ASEO Y RECOLECCION</a:t>
            </a:r>
          </a:p>
        </p:txBody>
      </p:sp>
      <p:sp>
        <p:nvSpPr>
          <p:cNvPr id="89" name="Rectángulo 88">
            <a:extLst>
              <a:ext uri="{FF2B5EF4-FFF2-40B4-BE49-F238E27FC236}">
                <a16:creationId xmlns:a16="http://schemas.microsoft.com/office/drawing/2014/main" xmlns="" id="{42725243-803B-45B7-90DE-8EDD51823CE8}"/>
              </a:ext>
            </a:extLst>
          </p:cNvPr>
          <p:cNvSpPr/>
          <p:nvPr/>
        </p:nvSpPr>
        <p:spPr>
          <a:xfrm>
            <a:off x="100462" y="5789562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PRESUPUESTO</a:t>
            </a:r>
          </a:p>
        </p:txBody>
      </p:sp>
      <p:sp>
        <p:nvSpPr>
          <p:cNvPr id="90" name="Rectángulo 89">
            <a:extLst>
              <a:ext uri="{FF2B5EF4-FFF2-40B4-BE49-F238E27FC236}">
                <a16:creationId xmlns:a16="http://schemas.microsoft.com/office/drawing/2014/main" xmlns="" id="{9D4B561B-E7B8-40C8-ADCE-DD3D92905791}"/>
              </a:ext>
            </a:extLst>
          </p:cNvPr>
          <p:cNvSpPr/>
          <p:nvPr/>
        </p:nvSpPr>
        <p:spPr>
          <a:xfrm>
            <a:off x="832776" y="5324002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UFI</a:t>
            </a:r>
          </a:p>
        </p:txBody>
      </p:sp>
      <p:sp>
        <p:nvSpPr>
          <p:cNvPr id="91" name="Rectángulo 90">
            <a:extLst>
              <a:ext uri="{FF2B5EF4-FFF2-40B4-BE49-F238E27FC236}">
                <a16:creationId xmlns:a16="http://schemas.microsoft.com/office/drawing/2014/main" xmlns="" id="{351AFAE4-9CE4-41AA-923A-BE52273A50FC}"/>
              </a:ext>
            </a:extLst>
          </p:cNvPr>
          <p:cNvSpPr/>
          <p:nvPr/>
        </p:nvSpPr>
        <p:spPr>
          <a:xfrm>
            <a:off x="1582821" y="5787809"/>
            <a:ext cx="684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CONTABILIDAD</a:t>
            </a:r>
          </a:p>
        </p:txBody>
      </p:sp>
      <p:cxnSp>
        <p:nvCxnSpPr>
          <p:cNvPr id="127" name="Conector recto 126">
            <a:extLst>
              <a:ext uri="{FF2B5EF4-FFF2-40B4-BE49-F238E27FC236}">
                <a16:creationId xmlns:a16="http://schemas.microsoft.com/office/drawing/2014/main" xmlns="" id="{7E6FAF79-B41B-4275-9CE7-5B1FF820F943}"/>
              </a:ext>
            </a:extLst>
          </p:cNvPr>
          <p:cNvCxnSpPr>
            <a:cxnSpLocks/>
          </p:cNvCxnSpPr>
          <p:nvPr/>
        </p:nvCxnSpPr>
        <p:spPr>
          <a:xfrm flipH="1">
            <a:off x="2768102" y="5670034"/>
            <a:ext cx="36812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ector recto 138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422793" y="5676131"/>
            <a:ext cx="0" cy="1123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ector recto 141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1952450" y="5676131"/>
            <a:ext cx="0" cy="112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ector recto 142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1154762" y="5930613"/>
            <a:ext cx="2014" cy="3250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recto 156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5705164" y="5670034"/>
            <a:ext cx="0" cy="115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ector recto 158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6734229" y="5061073"/>
            <a:ext cx="0" cy="260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ector recto 159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5831566" y="5069447"/>
            <a:ext cx="0" cy="260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ector recto 160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8005444" y="5061073"/>
            <a:ext cx="0" cy="260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ector recto 163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2281489" y="5070147"/>
            <a:ext cx="0" cy="260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ector recto 165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3306411" y="5070210"/>
            <a:ext cx="0" cy="260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ector recto 166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1163017" y="5071320"/>
            <a:ext cx="0" cy="260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ángulo 172"/>
          <p:cNvSpPr/>
          <p:nvPr/>
        </p:nvSpPr>
        <p:spPr>
          <a:xfrm>
            <a:off x="1706389" y="221025"/>
            <a:ext cx="5756437" cy="5259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49" name="Imagen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161" y="224160"/>
            <a:ext cx="720000" cy="672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Imagen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69" y="232880"/>
            <a:ext cx="720000" cy="655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5" name="Rectangle 4"/>
          <p:cNvSpPr>
            <a:spLocks noChangeArrowheads="1"/>
          </p:cNvSpPr>
          <p:nvPr/>
        </p:nvSpPr>
        <p:spPr bwMode="auto">
          <a:xfrm>
            <a:off x="-123284" y="364121"/>
            <a:ext cx="8934994" cy="23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6" name="Rectangle 5"/>
          <p:cNvSpPr>
            <a:spLocks noChangeArrowheads="1"/>
          </p:cNvSpPr>
          <p:nvPr/>
        </p:nvSpPr>
        <p:spPr bwMode="auto">
          <a:xfrm>
            <a:off x="1695932" y="374487"/>
            <a:ext cx="576491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n-US" sz="1200" b="1" i="0" u="none" strike="noStrike" cap="none" normalizeH="0" baseline="0" dirty="0">
                <a:ln>
                  <a:noFill/>
                </a:ln>
                <a:solidFill>
                  <a:srgbClr val="17365D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ALCALD</a:t>
            </a:r>
            <a:r>
              <a:rPr kumimoji="0" lang="es-ES_tradnl" altLang="en-US" sz="1200" b="1" i="0" u="none" strike="noStrike" cap="none" normalizeH="0" baseline="0" dirty="0">
                <a:ln>
                  <a:noFill/>
                </a:ln>
                <a:solidFill>
                  <a:srgbClr val="17365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Í</a:t>
            </a:r>
            <a:r>
              <a:rPr kumimoji="0" lang="es-ES_tradnl" altLang="en-US" sz="1200" b="1" i="0" u="none" strike="noStrike" cap="none" normalizeH="0" baseline="0" dirty="0">
                <a:ln>
                  <a:noFill/>
                </a:ln>
                <a:solidFill>
                  <a:srgbClr val="17365D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MUNICIPAL VILLA EL CARMEN</a:t>
            </a:r>
            <a:endParaRPr kumimoji="0" lang="es-ES_tradnl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xmlns="" id="{B1F0A3D5-8A70-457B-90F3-2D704803E2A2}"/>
              </a:ext>
            </a:extLst>
          </p:cNvPr>
          <p:cNvCxnSpPr>
            <a:cxnSpLocks/>
          </p:cNvCxnSpPr>
          <p:nvPr/>
        </p:nvCxnSpPr>
        <p:spPr>
          <a:xfrm flipH="1">
            <a:off x="3848381" y="2659960"/>
            <a:ext cx="1442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ángulo 102">
            <a:extLst>
              <a:ext uri="{FF2B5EF4-FFF2-40B4-BE49-F238E27FC236}">
                <a16:creationId xmlns:a16="http://schemas.microsoft.com/office/drawing/2014/main" xmlns="" id="{AC165B3A-E963-4D7B-AE52-045991FB8EFA}"/>
              </a:ext>
            </a:extLst>
          </p:cNvPr>
          <p:cNvSpPr/>
          <p:nvPr/>
        </p:nvSpPr>
        <p:spPr>
          <a:xfrm>
            <a:off x="832462" y="5789562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TESORERIA</a:t>
            </a:r>
          </a:p>
        </p:txBody>
      </p:sp>
      <p:cxnSp>
        <p:nvCxnSpPr>
          <p:cNvPr id="104" name="Conector recto 103">
            <a:extLst>
              <a:ext uri="{FF2B5EF4-FFF2-40B4-BE49-F238E27FC236}">
                <a16:creationId xmlns:a16="http://schemas.microsoft.com/office/drawing/2014/main" xmlns="" id="{23F6AC77-3CB0-4EFF-BC56-7697EEBAFE61}"/>
              </a:ext>
            </a:extLst>
          </p:cNvPr>
          <p:cNvCxnSpPr>
            <a:cxnSpLocks/>
            <a:stCxn id="90" idx="2"/>
            <a:endCxn id="103" idx="0"/>
          </p:cNvCxnSpPr>
          <p:nvPr/>
        </p:nvCxnSpPr>
        <p:spPr>
          <a:xfrm flipH="1">
            <a:off x="1156462" y="5504002"/>
            <a:ext cx="314" cy="285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xmlns="" id="{6ADDFDE3-785F-4BB5-8A03-BFA0604233EE}"/>
              </a:ext>
            </a:extLst>
          </p:cNvPr>
          <p:cNvCxnSpPr>
            <a:cxnSpLocks/>
          </p:cNvCxnSpPr>
          <p:nvPr/>
        </p:nvCxnSpPr>
        <p:spPr>
          <a:xfrm>
            <a:off x="422793" y="5676131"/>
            <a:ext cx="15296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ángulo 84">
            <a:extLst>
              <a:ext uri="{FF2B5EF4-FFF2-40B4-BE49-F238E27FC236}">
                <a16:creationId xmlns:a16="http://schemas.microsoft.com/office/drawing/2014/main" xmlns="" id="{E896168F-6AFA-4CD5-9769-A5D840193C6E}"/>
              </a:ext>
            </a:extLst>
          </p:cNvPr>
          <p:cNvSpPr/>
          <p:nvPr/>
        </p:nvSpPr>
        <p:spPr>
          <a:xfrm>
            <a:off x="1600419" y="6161040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/>
              <a:t>ACTIVO FIJO</a:t>
            </a:r>
          </a:p>
        </p:txBody>
      </p:sp>
      <p:sp>
        <p:nvSpPr>
          <p:cNvPr id="93" name="Rectángulo 92">
            <a:extLst>
              <a:ext uri="{FF2B5EF4-FFF2-40B4-BE49-F238E27FC236}">
                <a16:creationId xmlns:a16="http://schemas.microsoft.com/office/drawing/2014/main" xmlns="" id="{E896168F-6AFA-4CD5-9769-A5D840193C6E}"/>
              </a:ext>
            </a:extLst>
          </p:cNvPr>
          <p:cNvSpPr/>
          <p:nvPr/>
        </p:nvSpPr>
        <p:spPr>
          <a:xfrm>
            <a:off x="1600419" y="6505495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 smtClean="0"/>
              <a:t>PROVEEDURÍA  BODEGA</a:t>
            </a:r>
            <a:endParaRPr lang="es-SV" sz="500" dirty="0"/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xmlns="" id="{E896168F-6AFA-4CD5-9769-A5D840193C6E}"/>
              </a:ext>
            </a:extLst>
          </p:cNvPr>
          <p:cNvSpPr/>
          <p:nvPr/>
        </p:nvSpPr>
        <p:spPr>
          <a:xfrm>
            <a:off x="838416" y="6152060"/>
            <a:ext cx="648000" cy="1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 smtClean="0"/>
              <a:t>COLECTURÍA</a:t>
            </a:r>
            <a:endParaRPr lang="es-SV" sz="500" dirty="0"/>
          </a:p>
        </p:txBody>
      </p:sp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  <a:stCxn id="91" idx="2"/>
            <a:endCxn id="85" idx="0"/>
          </p:cNvCxnSpPr>
          <p:nvPr/>
        </p:nvCxnSpPr>
        <p:spPr>
          <a:xfrm flipH="1">
            <a:off x="1924419" y="5967809"/>
            <a:ext cx="402" cy="1932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  <a:stCxn id="93" idx="0"/>
            <a:endCxn id="85" idx="2"/>
          </p:cNvCxnSpPr>
          <p:nvPr/>
        </p:nvCxnSpPr>
        <p:spPr>
          <a:xfrm flipV="1">
            <a:off x="1924419" y="6341040"/>
            <a:ext cx="0" cy="1644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7295758" y="5670034"/>
            <a:ext cx="0" cy="1123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8687399" y="5670034"/>
            <a:ext cx="0" cy="112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106">
            <a:extLst>
              <a:ext uri="{FF2B5EF4-FFF2-40B4-BE49-F238E27FC236}">
                <a16:creationId xmlns:a16="http://schemas.microsoft.com/office/drawing/2014/main" xmlns="" id="{23F6AC77-3CB0-4EFF-BC56-7697EEBAFE61}"/>
              </a:ext>
            </a:extLst>
          </p:cNvPr>
          <p:cNvCxnSpPr>
            <a:cxnSpLocks/>
          </p:cNvCxnSpPr>
          <p:nvPr/>
        </p:nvCxnSpPr>
        <p:spPr>
          <a:xfrm flipH="1">
            <a:off x="8003550" y="5532409"/>
            <a:ext cx="314" cy="25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xmlns="" id="{6ADDFDE3-785F-4BB5-8A03-BFA0604233EE}"/>
              </a:ext>
            </a:extLst>
          </p:cNvPr>
          <p:cNvCxnSpPr>
            <a:cxnSpLocks/>
          </p:cNvCxnSpPr>
          <p:nvPr/>
        </p:nvCxnSpPr>
        <p:spPr>
          <a:xfrm>
            <a:off x="7295758" y="5661397"/>
            <a:ext cx="14002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ctor recto 115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6449371" y="5674047"/>
            <a:ext cx="0" cy="115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ctor recto 116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4921382" y="5665421"/>
            <a:ext cx="0" cy="115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ector recto 117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2779291" y="5665421"/>
            <a:ext cx="0" cy="115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 recto 118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3479000" y="5674810"/>
            <a:ext cx="0" cy="115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xmlns="" id="{3C37D911-2E14-4655-8F80-BE589FC764ED}"/>
              </a:ext>
            </a:extLst>
          </p:cNvPr>
          <p:cNvCxnSpPr>
            <a:cxnSpLocks/>
          </p:cNvCxnSpPr>
          <p:nvPr/>
        </p:nvCxnSpPr>
        <p:spPr>
          <a:xfrm>
            <a:off x="4195449" y="5666184"/>
            <a:ext cx="0" cy="115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ector recto 123">
            <a:extLst>
              <a:ext uri="{FF2B5EF4-FFF2-40B4-BE49-F238E27FC236}">
                <a16:creationId xmlns:a16="http://schemas.microsoft.com/office/drawing/2014/main" xmlns="" id="{732F50B2-C71E-4967-8A14-F75BBD3B23FA}"/>
              </a:ext>
            </a:extLst>
          </p:cNvPr>
          <p:cNvCxnSpPr>
            <a:cxnSpLocks/>
          </p:cNvCxnSpPr>
          <p:nvPr/>
        </p:nvCxnSpPr>
        <p:spPr>
          <a:xfrm flipH="1">
            <a:off x="3857270" y="4456860"/>
            <a:ext cx="7117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xmlns="" id="{8263651E-5F49-47F9-B504-0E9245DE939C}"/>
              </a:ext>
            </a:extLst>
          </p:cNvPr>
          <p:cNvCxnSpPr>
            <a:cxnSpLocks/>
          </p:cNvCxnSpPr>
          <p:nvPr/>
        </p:nvCxnSpPr>
        <p:spPr>
          <a:xfrm flipH="1" flipV="1">
            <a:off x="3852423" y="3934191"/>
            <a:ext cx="716572" cy="25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ángulo 94">
            <a:extLst>
              <a:ext uri="{FF2B5EF4-FFF2-40B4-BE49-F238E27FC236}">
                <a16:creationId xmlns:a16="http://schemas.microsoft.com/office/drawing/2014/main" xmlns="" id="{2F5237C7-757F-4A78-8062-AAF7EDD709BD}"/>
              </a:ext>
            </a:extLst>
          </p:cNvPr>
          <p:cNvSpPr/>
          <p:nvPr/>
        </p:nvSpPr>
        <p:spPr>
          <a:xfrm>
            <a:off x="3061128" y="6223381"/>
            <a:ext cx="1222131" cy="530577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760" dirty="0" smtClean="0">
                <a:solidFill>
                  <a:srgbClr val="FF0000"/>
                </a:solidFill>
              </a:rPr>
              <a:t>NOTA</a:t>
            </a:r>
          </a:p>
          <a:p>
            <a:pPr algn="ctr"/>
            <a:r>
              <a:rPr lang="es-SV" sz="760" dirty="0" smtClean="0">
                <a:solidFill>
                  <a:srgbClr val="FF0000"/>
                </a:solidFill>
              </a:rPr>
              <a:t>Pendiente de incorporar las funciones a las unidades</a:t>
            </a:r>
            <a:r>
              <a:rPr lang="es-SV" sz="760" dirty="0" smtClean="0"/>
              <a:t>.</a:t>
            </a:r>
            <a:endParaRPr lang="es-SV" sz="760" dirty="0"/>
          </a:p>
        </p:txBody>
      </p:sp>
      <p:sp>
        <p:nvSpPr>
          <p:cNvPr id="96" name="Rectángulo 95">
            <a:extLst>
              <a:ext uri="{FF2B5EF4-FFF2-40B4-BE49-F238E27FC236}">
                <a16:creationId xmlns:a16="http://schemas.microsoft.com/office/drawing/2014/main" xmlns="" id="{7D07C2F5-E0A7-44DF-88ED-87F12F0EB85C}"/>
              </a:ext>
            </a:extLst>
          </p:cNvPr>
          <p:cNvSpPr/>
          <p:nvPr/>
        </p:nvSpPr>
        <p:spPr>
          <a:xfrm>
            <a:off x="5017062" y="6438383"/>
            <a:ext cx="3825303" cy="203103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 smtClean="0"/>
              <a:t>APROBADO BAJO ACUERDO NÚMERO SIETE DE ACTA NUMERO VEINTISIETE DE FECHA DIECIOCHO DE DICIEMBRE DE DOS MIL VEINTIUNO.</a:t>
            </a:r>
            <a:endParaRPr lang="es-SV" sz="500" dirty="0"/>
          </a:p>
        </p:txBody>
      </p:sp>
    </p:spTree>
    <p:extLst>
      <p:ext uri="{BB962C8B-B14F-4D97-AF65-F5344CB8AC3E}">
        <p14:creationId xmlns:p14="http://schemas.microsoft.com/office/powerpoint/2010/main" val="21777704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514</TotalTime>
  <Words>138</Words>
  <Application>Microsoft Office PowerPoint</Application>
  <PresentationFormat>Carta (216 x 279 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josue pineda rodriguez</dc:creator>
  <cp:lastModifiedBy>USUARIO</cp:lastModifiedBy>
  <cp:revision>43</cp:revision>
  <cp:lastPrinted>2021-12-20T15:09:28Z</cp:lastPrinted>
  <dcterms:created xsi:type="dcterms:W3CDTF">2021-05-28T18:19:50Z</dcterms:created>
  <dcterms:modified xsi:type="dcterms:W3CDTF">2022-02-04T17:14:56Z</dcterms:modified>
</cp:coreProperties>
</file>