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74" r:id="rId5"/>
    <p:sldId id="276" r:id="rId6"/>
    <p:sldId id="277" r:id="rId7"/>
    <p:sldId id="273" r:id="rId8"/>
    <p:sldId id="264" r:id="rId9"/>
    <p:sldId id="275" r:id="rId10"/>
    <p:sldId id="260" r:id="rId11"/>
    <p:sldId id="269" r:id="rId12"/>
    <p:sldId id="265" r:id="rId13"/>
    <p:sldId id="270" r:id="rId14"/>
    <p:sldId id="261" r:id="rId15"/>
    <p:sldId id="285" r:id="rId16"/>
    <p:sldId id="286" r:id="rId17"/>
    <p:sldId id="287" r:id="rId18"/>
    <p:sldId id="262" r:id="rId19"/>
    <p:sldId id="278" r:id="rId20"/>
    <p:sldId id="279" r:id="rId21"/>
    <p:sldId id="280" r:id="rId22"/>
    <p:sldId id="283" r:id="rId23"/>
    <p:sldId id="284" r:id="rId24"/>
    <p:sldId id="263" r:id="rId25"/>
    <p:sldId id="288" r:id="rId26"/>
    <p:sldId id="289" r:id="rId27"/>
    <p:sldId id="290" r:id="rId28"/>
    <p:sldId id="268" r:id="rId29"/>
    <p:sldId id="291" r:id="rId30"/>
    <p:sldId id="271" r:id="rId31"/>
    <p:sldId id="292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4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9" orient="horz" pos="3929" userDrawn="1">
          <p15:clr>
            <a:srgbClr val="A4A3A4"/>
          </p15:clr>
        </p15:guide>
        <p15:guide id="10" pos="658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551" userDrawn="1">
          <p15:clr>
            <a:srgbClr val="A4A3A4"/>
          </p15:clr>
        </p15:guide>
        <p15:guide id="13" orient="horz" pos="2183" userDrawn="1">
          <p15:clr>
            <a:srgbClr val="A4A3A4"/>
          </p15:clr>
        </p15:guide>
        <p15:guide id="14" orient="horz" pos="1321" userDrawn="1">
          <p15:clr>
            <a:srgbClr val="A4A3A4"/>
          </p15:clr>
        </p15:guide>
        <p15:guide id="15" pos="1096" userDrawn="1">
          <p15:clr>
            <a:srgbClr val="A4A3A4"/>
          </p15:clr>
        </p15:guide>
        <p15:guide id="16" pos="6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CF1"/>
    <a:srgbClr val="FF3631"/>
    <a:srgbClr val="F85252"/>
    <a:srgbClr val="DD2837"/>
    <a:srgbClr val="23346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84" autoAdjust="0"/>
  </p:normalViewPr>
  <p:slideViewPr>
    <p:cSldViewPr snapToGrid="0" showGuides="1">
      <p:cViewPr>
        <p:scale>
          <a:sx n="75" d="100"/>
          <a:sy n="75" d="100"/>
        </p:scale>
        <p:origin x="-2016" y="-1002"/>
      </p:cViewPr>
      <p:guideLst>
        <p:guide orient="horz" pos="3045"/>
        <p:guide orient="horz" pos="300"/>
        <p:guide orient="horz" pos="4020"/>
        <p:guide orient="horz" pos="3929"/>
        <p:guide orient="horz" pos="2183"/>
        <p:guide orient="horz" pos="1321"/>
        <p:guide pos="325"/>
        <p:guide pos="7378"/>
        <p:guide pos="6584"/>
        <p:guide pos="3840"/>
        <p:guide pos="551"/>
        <p:guide pos="1096"/>
        <p:guide pos="66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m.%20Alas\Desktop\SISTEMA%20TRIBUTARIO%20TEPETITAN%202021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%201\Desktop\ESTADOS%20FINANCIER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77285318559496E-2"/>
          <c:y val="0.20000081380539494"/>
          <c:w val="0.9044321329639885"/>
          <c:h val="0.67916943021431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RMOR!$A$12</c:f>
              <c:strCache>
                <c:ptCount val="1"/>
                <c:pt idx="0">
                  <c:v>POTENCIAL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RMOR!$B$11:$M$11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RMOR!$B$12:$M$12</c:f>
              <c:numCache>
                <c:formatCode>"$"\ #,##0.00</c:formatCode>
                <c:ptCount val="12"/>
                <c:pt idx="0">
                  <c:v>7179.4514500000341</c:v>
                </c:pt>
                <c:pt idx="1">
                  <c:v>7179.4514500000341</c:v>
                </c:pt>
                <c:pt idx="2">
                  <c:v>7179.4514500000341</c:v>
                </c:pt>
                <c:pt idx="3">
                  <c:v>7179.4514500000341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4A-44CD-959D-BFE594ABE6F0}"/>
            </c:ext>
          </c:extLst>
        </c:ser>
        <c:ser>
          <c:idx val="2"/>
          <c:order val="1"/>
          <c:tx>
            <c:strRef>
              <c:f>RMOR!$A$13</c:f>
              <c:strCache>
                <c:ptCount val="1"/>
                <c:pt idx="0">
                  <c:v>INGRESO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RMOR!$B$11:$M$11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RMOR!$B$13:$M$13</c:f>
              <c:numCache>
                <c:formatCode>"$"#,##0.00</c:formatCode>
                <c:ptCount val="12"/>
                <c:pt idx="0">
                  <c:v>4625.2195999999822</c:v>
                </c:pt>
                <c:pt idx="1">
                  <c:v>4426.3129999999855</c:v>
                </c:pt>
                <c:pt idx="2">
                  <c:v>3815.6666499999947</c:v>
                </c:pt>
                <c:pt idx="3">
                  <c:v>1842.9310999999971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4A-44CD-959D-BFE594ABE6F0}"/>
            </c:ext>
          </c:extLst>
        </c:ser>
        <c:ser>
          <c:idx val="1"/>
          <c:order val="2"/>
          <c:tx>
            <c:strRef>
              <c:f>RMOR!$A$14</c:f>
              <c:strCache>
                <c:ptCount val="1"/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RMOR!$B$11:$M$11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RMOR!$B$14:$M$14</c:f>
              <c:numCache>
                <c:formatCode>"$"#,##0.00</c:formatCode>
                <c:ptCount val="12"/>
                <c:pt idx="0">
                  <c:v>2358.361849999997</c:v>
                </c:pt>
                <c:pt idx="1">
                  <c:v>2629.0034499999956</c:v>
                </c:pt>
                <c:pt idx="2">
                  <c:v>3294.5607999999906</c:v>
                </c:pt>
                <c:pt idx="3">
                  <c:v>5314.3663500000157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4A-44CD-959D-BFE594ABE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709632"/>
        <c:axId val="48711168"/>
        <c:axId val="0"/>
      </c:bar3DChart>
      <c:catAx>
        <c:axId val="487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S"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SV"/>
          </a:p>
        </c:txPr>
        <c:crossAx val="4871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711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\ 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S"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SV"/>
          </a:p>
        </c:txPr>
        <c:crossAx val="48709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2"/>
        <c:txPr>
          <a:bodyPr/>
          <a:lstStyle/>
          <a:p>
            <a:pPr>
              <a:defRPr sz="735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s-SV"/>
          </a:p>
        </c:txPr>
      </c:legendEntry>
      <c:layout>
        <c:manualLayout>
          <c:xMode val="edge"/>
          <c:yMode val="edge"/>
          <c:x val="0.74238227146814462"/>
          <c:y val="2.0833333333333412E-2"/>
          <c:w val="0.25207756232688538"/>
          <c:h val="9.16671041119862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s-ES"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'EST SITUACION F'!$A$3</c:f>
              <c:strCache>
                <c:ptCount val="1"/>
                <c:pt idx="0">
                  <c:v>RECURSOS</c:v>
                </c:pt>
              </c:strCache>
            </c:strRef>
          </c:tx>
          <c:invertIfNegative val="0"/>
          <c:cat>
            <c:numRef>
              <c:f>'EST SITUACION F'!$B$2:$D$2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'EST SITUACION F'!$B$3:$D$3</c:f>
              <c:numCache>
                <c:formatCode>_("$"* #,##0.00_);_("$"* \(#,##0.00\);_("$"* "-"??_);_(@_)</c:formatCode>
                <c:ptCount val="3"/>
                <c:pt idx="0">
                  <c:v>1078451.5900000001</c:v>
                </c:pt>
                <c:pt idx="1">
                  <c:v>1570352.06</c:v>
                </c:pt>
                <c:pt idx="2">
                  <c:v>2821061.36</c:v>
                </c:pt>
              </c:numCache>
            </c:numRef>
          </c:val>
        </c:ser>
        <c:ser>
          <c:idx val="1"/>
          <c:order val="1"/>
          <c:tx>
            <c:strRef>
              <c:f>'EST SITUACION F'!$A$4</c:f>
              <c:strCache>
                <c:ptCount val="1"/>
                <c:pt idx="0">
                  <c:v>OBLIACIONES CON TERCEROS</c:v>
                </c:pt>
              </c:strCache>
            </c:strRef>
          </c:tx>
          <c:invertIfNegative val="0"/>
          <c:cat>
            <c:numRef>
              <c:f>'EST SITUACION F'!$B$2:$D$2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'EST SITUACION F'!$B$4:$D$4</c:f>
              <c:numCache>
                <c:formatCode>_("$"* #,##0.00_);_("$"* \(#,##0.00\);_("$"* "-"??_);_(@_)</c:formatCode>
                <c:ptCount val="3"/>
                <c:pt idx="0">
                  <c:v>968132.57</c:v>
                </c:pt>
                <c:pt idx="1">
                  <c:v>1055003.04</c:v>
                </c:pt>
                <c:pt idx="2">
                  <c:v>1218772.1599999999</c:v>
                </c:pt>
              </c:numCache>
            </c:numRef>
          </c:val>
        </c:ser>
        <c:ser>
          <c:idx val="2"/>
          <c:order val="2"/>
          <c:tx>
            <c:strRef>
              <c:f>'EST SITUACION F'!$A$5</c:f>
              <c:strCache>
                <c:ptCount val="1"/>
                <c:pt idx="0">
                  <c:v>OBLIACIONES PROPIAS</c:v>
                </c:pt>
              </c:strCache>
            </c:strRef>
          </c:tx>
          <c:invertIfNegative val="0"/>
          <c:cat>
            <c:numRef>
              <c:f>'EST SITUACION F'!$B$2:$D$2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'EST SITUACION F'!$B$5:$D$5</c:f>
              <c:numCache>
                <c:formatCode>_("$"* #,##0.00_);_("$"* \(#,##0.00\);_("$"* "-"??_);_(@_)</c:formatCode>
                <c:ptCount val="3"/>
                <c:pt idx="0">
                  <c:v>110319.02</c:v>
                </c:pt>
                <c:pt idx="1">
                  <c:v>515349.02</c:v>
                </c:pt>
                <c:pt idx="2">
                  <c:v>1602289.2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90240"/>
        <c:axId val="48891776"/>
      </c:barChart>
      <c:catAx>
        <c:axId val="4889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8891776"/>
        <c:crosses val="autoZero"/>
        <c:auto val="1"/>
        <c:lblAlgn val="ctr"/>
        <c:lblOffset val="100"/>
        <c:noMultiLvlLbl val="0"/>
      </c:catAx>
      <c:valAx>
        <c:axId val="48891776"/>
        <c:scaling>
          <c:orientation val="minMax"/>
        </c:scaling>
        <c:delete val="0"/>
        <c:axPos val="b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4889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78440536841191E-2"/>
          <c:y val="0"/>
          <c:w val="0.96302155946315882"/>
          <c:h val="0.8608199448763184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consultas </c:v>
                </c:pt>
              </c:strCache>
            </c:strRef>
          </c:tx>
          <c:dPt>
            <c:idx val="0"/>
            <c:bubble3D val="0"/>
            <c:spPr>
              <a:solidFill>
                <a:srgbClr val="DD283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rgbClr val="F8525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rgbClr val="FF363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DBA4A45-4492-4AD4-9007-1495A5C39638}" type="CATEGORYNAME">
                      <a:rPr lang="en-US">
                        <a:latin typeface="Montserrat ExtraBold" panose="00000900000000000000" pitchFamily="50" charset="0"/>
                      </a:rPr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7566A56F-91B8-4621-BB9A-979972DBA7DA}" type="PERCENTAGE">
                      <a:rPr lang="en-US" baseline="0">
                        <a:latin typeface="Montserrat ExtraBold" panose="00000900000000000000" pitchFamily="50" charset="0"/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5C726E-1D84-4F2C-9D0D-F67330C0AB35}" type="CATEGORYNAME">
                      <a:rPr lang="en-US" sz="1400">
                        <a:latin typeface="Montserrat ExtraBold" panose="00000900000000000000" pitchFamily="50" charset="0"/>
                      </a:rPr>
                      <a:pPr/>
                      <a:t>[NOMBRE DE CATEGORÍA]</a:t>
                    </a:fld>
                    <a:r>
                      <a:rPr lang="en-US" sz="1400" baseline="0" dirty="0">
                        <a:latin typeface="Montserrat ExtraBold" panose="00000900000000000000" pitchFamily="50" charset="0"/>
                      </a:rPr>
                      <a:t>
</a:t>
                    </a:r>
                    <a:fld id="{02AC2DC5-90A1-42F0-9B74-CCDC812207D6}" type="PERCENTAGE">
                      <a:rPr lang="en-US" sz="1400" baseline="0">
                        <a:latin typeface="Montserrat ExtraBold" panose="00000900000000000000" pitchFamily="50" charset="0"/>
                      </a:rPr>
                      <a:pPr/>
                      <a:t>[PORCENTAJE]</a:t>
                    </a:fld>
                    <a:endParaRPr lang="en-US" sz="1400" baseline="0" dirty="0">
                      <a:latin typeface="Montserrat ExtraBold" panose="00000900000000000000" pitchFamily="50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8827611-252E-46EF-90A4-2780B181EF31}" type="CATEGORYNAME">
                      <a:rPr lang="en-US">
                        <a:latin typeface="Montserrat ExtraBold" panose="00000900000000000000" pitchFamily="50" charset="0"/>
                      </a:rPr>
                      <a:pPr/>
                      <a:t>[NOMBRE DE CATEGORÍA]</a:t>
                    </a:fld>
                    <a:r>
                      <a:rPr lang="en-US" baseline="0" dirty="0">
                        <a:latin typeface="Montserrat ExtraBold" panose="00000900000000000000" pitchFamily="50" charset="0"/>
                      </a:rPr>
                      <a:t>
</a:t>
                    </a:r>
                    <a:fld id="{93C69F5D-2A08-4C26-B3B2-2027758CA8B2}" type="PERCENTAGE">
                      <a:rPr lang="en-US" baseline="0">
                        <a:latin typeface="Montserrat ExtraBold" panose="00000900000000000000" pitchFamily="50" charset="0"/>
                      </a:rPr>
                      <a:pPr/>
                      <a:t>[PORCENTAJE]</a:t>
                    </a:fld>
                    <a:endParaRPr lang="en-US" baseline="0" dirty="0">
                      <a:latin typeface="Montserrat ExtraBold" panose="00000900000000000000" pitchFamily="50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Montserrat ExtraBold" panose="00000900000000000000" pitchFamily="50" charset="0"/>
                        <a:ea typeface="+mn-ea"/>
                        <a:cs typeface="+mn-cs"/>
                      </a:defRPr>
                    </a:pPr>
                    <a:fld id="{EE95C9E2-2E1F-407D-8CEC-6DCACF3FDA8E}" type="CATEGORYNAME">
                      <a:rPr lang="en-US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Montserrat ExtraBold" panose="00000900000000000000" pitchFamily="50" charset="0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A5040DDD-8B9D-43C5-B979-EF2F5086CA35}" type="PERCENTAGE">
                      <a:rPr lang="en-US" baseline="0">
                        <a:latin typeface="Montserrat ExtraBold" panose="00000900000000000000" pitchFamily="50" charset="0"/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Montserrat ExtraBold" panose="00000900000000000000" pitchFamily="50" charset="0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Hoja1!$B$2:$B$5</c:f>
              <c:numCache>
                <c:formatCode>#,##0</c:formatCode>
                <c:ptCount val="4"/>
                <c:pt idx="0">
                  <c:v>2841</c:v>
                </c:pt>
                <c:pt idx="1">
                  <c:v>3511</c:v>
                </c:pt>
                <c:pt idx="2">
                  <c:v>2664</c:v>
                </c:pt>
                <c:pt idx="3" formatCode="General">
                  <c:v>522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C11D-E3A4-4CD5-B05C-3A808202FA52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3AB1-FC31-43A8-A0BD-80CA48704F5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905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08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45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39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45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4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80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66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085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082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356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4582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B80-1887-459A-A104-8D8E56087E8E}" type="datetimeFigureOut">
              <a:rPr lang="es-SV" smtClean="0"/>
              <a:t>02/07/2021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07C9-B28C-4163-A512-ECE3BB8C7A5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463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crdownload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6381750"/>
            <a:ext cx="12204706" cy="4762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796988"/>
            <a:ext cx="12192000" cy="3584761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CuadroTexto 9"/>
          <p:cNvSpPr txBox="1"/>
          <p:nvPr/>
        </p:nvSpPr>
        <p:spPr>
          <a:xfrm>
            <a:off x="785066" y="4283276"/>
            <a:ext cx="769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TRASPASO MUNICIPAL</a:t>
            </a:r>
            <a:endParaRPr lang="es-SV" sz="4800" b="1" dirty="0">
              <a:solidFill>
                <a:srgbClr val="23346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5066" y="5143936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Montserrat Medium" panose="00000600000000000000" pitchFamily="50" charset="0"/>
              </a:rPr>
              <a:t>Y RENDICIÓN DE CUENTAS DEL PERIODO 2018/2021</a:t>
            </a:r>
            <a:endParaRPr lang="es-SV" dirty="0">
              <a:latin typeface="Montserrat Medium" panose="00000600000000000000" pitchFamily="50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4706" cy="2796987"/>
          </a:xfrm>
          <a:prstGeom prst="rect">
            <a:avLst/>
          </a:prstGeom>
        </p:spPr>
      </p:pic>
      <p:pic>
        <p:nvPicPr>
          <p:cNvPr id="1024" name="Imagen 10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2836" r="46563" b="42889"/>
          <a:stretch/>
        </p:blipFill>
        <p:spPr>
          <a:xfrm>
            <a:off x="793376" y="3348318"/>
            <a:ext cx="240702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6508376"/>
            <a:ext cx="12204706" cy="3496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36595" y="2644170"/>
            <a:ext cx="3797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Informe de</a:t>
            </a:r>
          </a:p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Tesorería.</a:t>
            </a:r>
            <a:endParaRPr lang="es-SV" sz="4800" b="1" dirty="0">
              <a:solidFill>
                <a:srgbClr val="23346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68388" y="2644170"/>
            <a:ext cx="106550" cy="1788459"/>
          </a:xfrm>
          <a:prstGeom prst="rect">
            <a:avLst/>
          </a:prstGeom>
          <a:solidFill>
            <a:srgbClr val="23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2836" r="46563" b="42889"/>
          <a:stretch/>
        </p:blipFill>
        <p:spPr>
          <a:xfrm>
            <a:off x="9611819" y="468197"/>
            <a:ext cx="2064243" cy="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45642"/>
              </p:ext>
            </p:extLst>
          </p:nvPr>
        </p:nvGraphicFramePr>
        <p:xfrm>
          <a:off x="1954050" y="1449388"/>
          <a:ext cx="8915400" cy="46858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3755"/>
                <a:gridCol w="3061645"/>
              </a:tblGrid>
              <a:tr h="5186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CONCEPTO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DEUDA ACUMULADA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51868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SALARIOS DE PERSONAL PERMANENTE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$ 114,621.52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1868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AGUINALDO DICIEMBRE 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$ 23,610.51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3641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INCENTIVOS A EMPLEADOS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$ 3,000.00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1868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INDEMNIZACIONES AL PERSONAL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$ 9,500.00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1868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SALARIOS DE PERSONAL EVENTUAL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$ 7,207.56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1868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OTROS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 COMPROMISOS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$ 10,685.20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1868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DEUDA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 CON PROVEEDORES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$ 41,857.55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5186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1600" b="1" dirty="0">
                        <a:solidFill>
                          <a:schemeClr val="tx1"/>
                        </a:solidFill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ExtraBold" panose="00000900000000000000" pitchFamily="50" charset="0"/>
                        </a:rPr>
                        <a:t>$ 199,797.14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67027" y="476250"/>
            <a:ext cx="945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latin typeface="Montserrat Medium" panose="00000600000000000000" pitchFamily="50" charset="0"/>
              </a:rPr>
              <a:t>DEUDA INSTITUCIONAL POR </a:t>
            </a:r>
            <a:r>
              <a:rPr lang="es-SV" sz="2400" b="1" dirty="0" smtClean="0">
                <a:latin typeface="Montserrat Medium" panose="00000600000000000000" pitchFamily="50" charset="0"/>
              </a:rPr>
              <a:t>SALARIOS</a:t>
            </a:r>
            <a:r>
              <a:rPr lang="es-SV" sz="2400" b="1" dirty="0">
                <a:latin typeface="Montserrat Medium" panose="00000600000000000000" pitchFamily="50" charset="0"/>
              </a:rPr>
              <a:t> </a:t>
            </a:r>
            <a:r>
              <a:rPr lang="es-SV" sz="2400" b="1" dirty="0" smtClean="0">
                <a:latin typeface="Montserrat Medium" panose="00000600000000000000" pitchFamily="50" charset="0"/>
              </a:rPr>
              <a:t>Y POVEEDORES.</a:t>
            </a:r>
            <a:endParaRPr lang="es-SV" sz="2400" b="1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03464"/>
              </p:ext>
            </p:extLst>
          </p:nvPr>
        </p:nvGraphicFramePr>
        <p:xfrm>
          <a:off x="1943100" y="1697038"/>
          <a:ext cx="8915400" cy="41703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3755"/>
                <a:gridCol w="3061645"/>
              </a:tblGrid>
              <a:tr h="8908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000" dirty="0" smtClean="0">
                          <a:latin typeface="Montserrat ExtraBold" panose="00000900000000000000" pitchFamily="50" charset="0"/>
                        </a:rPr>
                        <a:t>NOMBRE</a:t>
                      </a:r>
                      <a:r>
                        <a:rPr lang="es-MX" sz="2000" baseline="0" dirty="0" smtClean="0">
                          <a:latin typeface="Montserrat ExtraBold" panose="00000900000000000000" pitchFamily="50" charset="0"/>
                        </a:rPr>
                        <a:t> DE LA CUENTA</a:t>
                      </a:r>
                      <a:endParaRPr lang="es-SV" sz="20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000" dirty="0" smtClean="0">
                          <a:latin typeface="Montserrat ExtraBold" panose="00000900000000000000" pitchFamily="50" charset="0"/>
                        </a:rPr>
                        <a:t>MONTO</a:t>
                      </a:r>
                      <a:endParaRPr lang="es-SV" sz="20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14298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FONDOS PARA ATENCION DE LA EMERGENCIA COVID-19-TTA, PRIMER DESEMBOLSO</a:t>
                      </a:r>
                      <a:r>
                        <a:rPr lang="es-SV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, DL650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endParaRPr lang="es-SV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$ 21, 909.24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95870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SV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FONDOS PARA ATENCION DE LA EMERGENCIA COVID-19, SEGUNDO DESEMBOLSO, DL 728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SV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$ 71, 101.59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89088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ExtraBold" panose="00000900000000000000" pitchFamily="50" charset="0"/>
                        </a:rPr>
                        <a:t>$ 93, 010.83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67027" y="476250"/>
            <a:ext cx="973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Montserrat Medium" panose="00000600000000000000" pitchFamily="50" charset="0"/>
              </a:rPr>
              <a:t>DEUDA POR TRANSFERENCIAS PARA PAGO DE SALARIOS</a:t>
            </a:r>
            <a:endParaRPr lang="es-SV" sz="2400" b="1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37214"/>
              </p:ext>
            </p:extLst>
          </p:nvPr>
        </p:nvGraphicFramePr>
        <p:xfrm>
          <a:off x="1943100" y="1697038"/>
          <a:ext cx="8915400" cy="41703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3755"/>
                <a:gridCol w="3061645"/>
              </a:tblGrid>
              <a:tr h="8908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000" dirty="0" smtClean="0">
                          <a:latin typeface="Montserrat ExtraBold" panose="00000900000000000000" pitchFamily="50" charset="0"/>
                        </a:rPr>
                        <a:t>DETALE</a:t>
                      </a:r>
                      <a:endParaRPr lang="es-SV" sz="20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MX" sz="2000" dirty="0" smtClean="0">
                          <a:latin typeface="Montserrat ExtraBold" panose="00000900000000000000" pitchFamily="50" charset="0"/>
                        </a:rPr>
                        <a:t>MONTO</a:t>
                      </a:r>
                      <a:r>
                        <a:rPr lang="es-MX" sz="2000" baseline="0" dirty="0" smtClean="0">
                          <a:latin typeface="Montserrat ExtraBold" panose="00000900000000000000" pitchFamily="50" charset="0"/>
                        </a:rPr>
                        <a:t> ACUMULADO</a:t>
                      </a:r>
                      <a:endParaRPr lang="es-SV" sz="20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14298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AÑO 2020 (JUNIO/DICIEMBRE)</a:t>
                      </a:r>
                      <a:endParaRPr lang="es-SV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</a:t>
                      </a:r>
                      <a:r>
                        <a:rPr lang="es-MX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 529,560.99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95870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AÑO</a:t>
                      </a:r>
                      <a:r>
                        <a:rPr lang="es-MX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 2021 (ENERO/ABRIL)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Light" panose="00000400000000000000" pitchFamily="50" charset="0"/>
                        </a:rPr>
                        <a:t>$ 337,680.84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Light" panose="000004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890889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ExtraBold" panose="00000900000000000000" pitchFamily="50" charset="0"/>
                        </a:rPr>
                        <a:t>TOTAL DEUDA DEL GOES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ExtraBold" panose="00000900000000000000" pitchFamily="50" charset="0"/>
                        </a:rPr>
                        <a:t>$ 867,241.83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67027" y="476250"/>
            <a:ext cx="9834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Montserrat Medium" panose="00000600000000000000" pitchFamily="50" charset="0"/>
              </a:rPr>
              <a:t>FODES PENDIENTE DE TRANSFERIR A LA MUNICIPALIDAD</a:t>
            </a:r>
          </a:p>
          <a:p>
            <a:r>
              <a:rPr lang="es-MX" sz="2400" b="1" dirty="0" smtClean="0">
                <a:latin typeface="Montserrat Medium" panose="00000600000000000000" pitchFamily="50" charset="0"/>
              </a:rPr>
              <a:t>POR PARTE DEL GOES</a:t>
            </a:r>
            <a:endParaRPr lang="es-SV" sz="2400" b="1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6508376"/>
            <a:ext cx="12204706" cy="3496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36595" y="2644170"/>
            <a:ext cx="3797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Informe de</a:t>
            </a:r>
          </a:p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UACI.</a:t>
            </a:r>
            <a:endParaRPr lang="es-SV" sz="4800" b="1" dirty="0">
              <a:solidFill>
                <a:srgbClr val="23346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68388" y="2644170"/>
            <a:ext cx="106550" cy="1788459"/>
          </a:xfrm>
          <a:prstGeom prst="rect">
            <a:avLst/>
          </a:prstGeom>
          <a:solidFill>
            <a:srgbClr val="23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2836" r="46563" b="42889"/>
          <a:stretch/>
        </p:blipFill>
        <p:spPr>
          <a:xfrm>
            <a:off x="9611819" y="468197"/>
            <a:ext cx="2064243" cy="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latin typeface="Montserrat" panose="00000500000000000000" pitchFamily="50" charset="0"/>
              </a:rPr>
              <a:t>PROYECTOS EJECUTADOS AÑO </a:t>
            </a:r>
            <a:r>
              <a:rPr lang="es-SV" sz="2400" b="1" dirty="0" smtClean="0">
                <a:latin typeface="Montserrat" panose="00000500000000000000" pitchFamily="50" charset="0"/>
              </a:rPr>
              <a:t>2018</a:t>
            </a:r>
            <a:r>
              <a:rPr lang="es-SV" sz="2400" dirty="0" smtClean="0">
                <a:latin typeface="Montserrat" panose="00000500000000000000" pitchFamily="50" charset="0"/>
              </a:rPr>
              <a:t> </a:t>
            </a:r>
            <a:endParaRPr lang="es-SV" sz="2400" b="1" dirty="0">
              <a:latin typeface="Montserrat" panose="00000500000000000000" pitchFamily="50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28" y="2104342"/>
            <a:ext cx="8694343" cy="27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latin typeface="Montserrat" panose="00000500000000000000" pitchFamily="50" charset="0"/>
              </a:rPr>
              <a:t>PROYECTOS EJECUTADOS AÑO </a:t>
            </a:r>
            <a:r>
              <a:rPr lang="es-SV" sz="2400" b="1" dirty="0" smtClean="0">
                <a:latin typeface="Montserrat" panose="00000500000000000000" pitchFamily="50" charset="0"/>
              </a:rPr>
              <a:t>2019</a:t>
            </a:r>
            <a:r>
              <a:rPr lang="es-SV" sz="2400" dirty="0" smtClean="0">
                <a:latin typeface="Montserrat" panose="00000500000000000000" pitchFamily="50" charset="0"/>
              </a:rPr>
              <a:t> </a:t>
            </a:r>
            <a:endParaRPr lang="es-SV" sz="2400" b="1" dirty="0">
              <a:latin typeface="Montserrat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2134251"/>
            <a:ext cx="8621991" cy="26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6231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latin typeface="Montserrat" panose="00000500000000000000" pitchFamily="50" charset="0"/>
              </a:rPr>
              <a:t>PROYECTOS EJECUTADOS AÑO </a:t>
            </a:r>
            <a:r>
              <a:rPr lang="es-SV" sz="2400" b="1" dirty="0" smtClean="0">
                <a:latin typeface="Montserrat" panose="00000500000000000000" pitchFamily="50" charset="0"/>
              </a:rPr>
              <a:t>2020</a:t>
            </a:r>
            <a:r>
              <a:rPr lang="es-SV" sz="2400" dirty="0" smtClean="0">
                <a:latin typeface="Montserrat" panose="00000500000000000000" pitchFamily="50" charset="0"/>
              </a:rPr>
              <a:t> </a:t>
            </a:r>
            <a:endParaRPr lang="es-SV" sz="2400" b="1" dirty="0">
              <a:latin typeface="Montserrat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17" y="2173466"/>
            <a:ext cx="8758165" cy="25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6508376"/>
            <a:ext cx="12204706" cy="3496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36595" y="2644170"/>
            <a:ext cx="4564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Informe de</a:t>
            </a:r>
          </a:p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Contabilidad.</a:t>
            </a:r>
            <a:endParaRPr lang="es-SV" sz="4800" b="1" dirty="0">
              <a:solidFill>
                <a:srgbClr val="23346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68388" y="2644170"/>
            <a:ext cx="106550" cy="1788459"/>
          </a:xfrm>
          <a:prstGeom prst="rect">
            <a:avLst/>
          </a:prstGeom>
          <a:solidFill>
            <a:srgbClr val="23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2836" r="46563" b="42889"/>
          <a:stretch/>
        </p:blipFill>
        <p:spPr>
          <a:xfrm>
            <a:off x="9611819" y="468197"/>
            <a:ext cx="2064243" cy="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9028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latin typeface="Montserrat Medium" panose="00000600000000000000" pitchFamily="50" charset="0"/>
              </a:rPr>
              <a:t>GENERACION  DE 4 ESTADOS FINANCIEROS BASICOS</a:t>
            </a:r>
          </a:p>
          <a:p>
            <a:endParaRPr lang="es-SV" sz="2400" b="1" dirty="0">
              <a:latin typeface="Montserrat Medium" panose="000006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79538" y="1449388"/>
            <a:ext cx="92170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SV" sz="2400" dirty="0">
                <a:latin typeface="Montserrat Light" panose="00000400000000000000" pitchFamily="50" charset="0"/>
              </a:rPr>
              <a:t>1- BALANZA DE COMPROBACION</a:t>
            </a:r>
          </a:p>
          <a:p>
            <a:pPr>
              <a:lnSpc>
                <a:spcPct val="250000"/>
              </a:lnSpc>
            </a:pPr>
            <a:r>
              <a:rPr lang="es-SV" sz="2400" dirty="0">
                <a:latin typeface="Montserrat Light" panose="00000400000000000000" pitchFamily="50" charset="0"/>
              </a:rPr>
              <a:t>2-ESTADO DE SITUACION FINANCIERA</a:t>
            </a:r>
          </a:p>
          <a:p>
            <a:pPr>
              <a:lnSpc>
                <a:spcPct val="250000"/>
              </a:lnSpc>
            </a:pPr>
            <a:r>
              <a:rPr lang="es-SV" sz="2400" dirty="0">
                <a:latin typeface="Montserrat Light" panose="00000400000000000000" pitchFamily="50" charset="0"/>
              </a:rPr>
              <a:t>3- ESTADO DE RENDIMIENTO ECONOMICO</a:t>
            </a:r>
          </a:p>
          <a:p>
            <a:pPr>
              <a:lnSpc>
                <a:spcPct val="250000"/>
              </a:lnSpc>
            </a:pPr>
            <a:r>
              <a:rPr lang="es-SV" sz="2400" dirty="0">
                <a:latin typeface="Montserrat Light" panose="00000400000000000000" pitchFamily="50" charset="0"/>
              </a:rPr>
              <a:t>4- ESTADO DE FLUJO DE FONDOS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492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38" y="499907"/>
            <a:ext cx="2101476" cy="2679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34927" y="1422703"/>
            <a:ext cx="6122146" cy="455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MX" sz="2400" dirty="0" smtClean="0">
                <a:latin typeface="Montserrat Medium" panose="00000600000000000000" pitchFamily="50" charset="0"/>
              </a:rPr>
              <a:t>Informe de Cuentas Corrientes.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MX" sz="2400" dirty="0" smtClean="0">
                <a:latin typeface="Montserrat Medium" panose="00000600000000000000" pitchFamily="50" charset="0"/>
              </a:rPr>
              <a:t>Informe de Tesorería</a:t>
            </a:r>
            <a:r>
              <a:rPr lang="es-SV" sz="2400" dirty="0" smtClean="0">
                <a:latin typeface="Montserrat Medium" panose="00000600000000000000" pitchFamily="50" charset="0"/>
              </a:rPr>
              <a:t>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MX" sz="2400" dirty="0" smtClean="0">
                <a:latin typeface="Montserrat Medium" panose="00000600000000000000" pitchFamily="50" charset="0"/>
              </a:rPr>
              <a:t>Informe de UACI.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MX" sz="2400" dirty="0" smtClean="0">
                <a:latin typeface="Montserrat Medium" panose="00000600000000000000" pitchFamily="50" charset="0"/>
              </a:rPr>
              <a:t>Informe de Contabilidad.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s-MX" sz="2400" dirty="0" smtClean="0">
                <a:latin typeface="Montserrat Medium" panose="00000600000000000000" pitchFamily="50" charset="0"/>
              </a:rPr>
              <a:t>Informe de la Clínica Municipal</a:t>
            </a:r>
            <a:r>
              <a:rPr lang="es-MX" dirty="0" smtClean="0">
                <a:latin typeface="Montserrat Medium" panose="00000600000000000000" pitchFamily="50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51464"/>
              </p:ext>
            </p:extLst>
          </p:nvPr>
        </p:nvGraphicFramePr>
        <p:xfrm>
          <a:off x="2114852" y="476250"/>
          <a:ext cx="7962295" cy="22995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2459"/>
                <a:gridCol w="1592459"/>
                <a:gridCol w="1592459"/>
                <a:gridCol w="1592459"/>
                <a:gridCol w="1592459"/>
              </a:tblGrid>
              <a:tr h="414592">
                <a:tc>
                  <a:txBody>
                    <a:bodyPr/>
                    <a:lstStyle/>
                    <a:p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2018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2019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2020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</a:tr>
              <a:tr h="414592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Montserrat Light" panose="00000400000000000000" pitchFamily="50" charset="0"/>
                        </a:rPr>
                        <a:t>RECURSOS</a:t>
                      </a:r>
                      <a:endParaRPr lang="es-SV" sz="16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$1,078,451.59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$1,570,352.06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$2,821,061.36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$5,469,865.01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6474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Montserrat Light" panose="00000400000000000000" pitchFamily="50" charset="0"/>
                        </a:rPr>
                        <a:t>Obligaciones</a:t>
                      </a:r>
                      <a:r>
                        <a:rPr lang="es-MX" sz="1600" baseline="0" dirty="0" smtClean="0">
                          <a:latin typeface="Montserrat Light" panose="00000400000000000000" pitchFamily="50" charset="0"/>
                        </a:rPr>
                        <a:t> con terceros</a:t>
                      </a:r>
                      <a:endParaRPr lang="es-SV" sz="16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$968,132.57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$1,055,003.04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$1218,772.16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$3,241,907.77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6474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Montserrat Light" panose="00000400000000000000" pitchFamily="50" charset="0"/>
                        </a:rPr>
                        <a:t>Obligaciones</a:t>
                      </a:r>
                      <a:r>
                        <a:rPr lang="es-MX" sz="1600" baseline="0" dirty="0" smtClean="0">
                          <a:latin typeface="Montserrat Light" panose="00000400000000000000" pitchFamily="50" charset="0"/>
                        </a:rPr>
                        <a:t> Propias</a:t>
                      </a:r>
                      <a:endParaRPr lang="es-SV" sz="1600" dirty="0">
                        <a:latin typeface="Montserrat Light" panose="000004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110,319.02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$515,349.02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$1,602,289.20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Montserrat ExtraBold" panose="00000900000000000000" pitchFamily="50" charset="0"/>
                        </a:rPr>
                        <a:t>$2,227,957.24</a:t>
                      </a:r>
                      <a:endParaRPr lang="es-SV" sz="14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396408"/>
              </p:ext>
            </p:extLst>
          </p:nvPr>
        </p:nvGraphicFramePr>
        <p:xfrm>
          <a:off x="2861130" y="2809611"/>
          <a:ext cx="6469739" cy="357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00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967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latin typeface="Montserrat Medium" panose="00000600000000000000" pitchFamily="50" charset="0"/>
              </a:rPr>
              <a:t>RECURSOS = </a:t>
            </a:r>
            <a:r>
              <a:rPr lang="es-SV" sz="2000" dirty="0">
                <a:latin typeface="Montserrat Medium" panose="00000600000000000000" pitchFamily="50" charset="0"/>
              </a:rPr>
              <a:t>OBLICACIONES CON TERCEROS + OBLIGACIONES PROPIAS</a:t>
            </a:r>
            <a:endParaRPr lang="es-SV" sz="2000" b="1" dirty="0">
              <a:latin typeface="Montserrat Medium" panose="000006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0474" y="1208604"/>
            <a:ext cx="8428302" cy="502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s-SV" dirty="0">
                <a:latin typeface="Montserrat ExtraBold" panose="00000900000000000000" pitchFamily="50" charset="0"/>
              </a:rPr>
              <a:t>RECURSOS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DISPONIBILIDADES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INVERSION EN BIENES DE USOS DEPRECIABLES Y NO DEPRECIABLES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INVERSION EN PROYECTOS Y PROGRAMAS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s-SV" dirty="0">
                <a:latin typeface="Montserrat ExtraBold" panose="00000900000000000000" pitchFamily="50" charset="0"/>
              </a:rPr>
              <a:t>OBLIGACIONES CON TERCEROS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DEUDA CORRIENTE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FINANCIAMIENTO CON </a:t>
            </a:r>
            <a:r>
              <a:rPr lang="es-SV" dirty="0" smtClean="0">
                <a:latin typeface="Montserrat Light" panose="00000400000000000000" pitchFamily="50" charset="0"/>
              </a:rPr>
              <a:t>TERCEROS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es-SV" dirty="0" smtClean="0">
                <a:latin typeface="Montserrat ExtraBold" panose="00000900000000000000" pitchFamily="50" charset="0"/>
              </a:rPr>
              <a:t>OBLIACIONES PROPIAS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 smtClean="0">
                <a:latin typeface="Montserrat Light" panose="00000400000000000000" pitchFamily="50" charset="0"/>
              </a:rPr>
              <a:t>PATRIMONIO </a:t>
            </a:r>
            <a:r>
              <a:rPr lang="es-SV" dirty="0">
                <a:latin typeface="Montserrat Light" panose="00000400000000000000" pitchFamily="50" charset="0"/>
              </a:rPr>
              <a:t>MUNICIPAL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RESULTADOS DE EJERCICIOS ANTERIORES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dirty="0">
                <a:latin typeface="Montserrat Light" panose="00000400000000000000" pitchFamily="50" charset="0"/>
              </a:rPr>
              <a:t>RESULTADOS DE EJERCICIOS CORRIENTE</a:t>
            </a:r>
          </a:p>
        </p:txBody>
      </p:sp>
    </p:spTree>
    <p:extLst>
      <p:ext uri="{BB962C8B-B14F-4D97-AF65-F5344CB8AC3E}">
        <p14:creationId xmlns:p14="http://schemas.microsoft.com/office/powerpoint/2010/main" val="3708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Montserrat Medium" panose="00000600000000000000" pitchFamily="50" charset="0"/>
              </a:rPr>
              <a:t>BIENES DE USO</a:t>
            </a:r>
            <a:endParaRPr lang="es-SV" sz="2800" b="1" dirty="0">
              <a:latin typeface="Montserrat Medium" panose="000006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0474" y="1449388"/>
            <a:ext cx="93160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SV" b="1" dirty="0">
                <a:latin typeface="Montserrat ExtraBold" panose="00000900000000000000" pitchFamily="50" charset="0"/>
              </a:rPr>
              <a:t>A )  BIENES MUEBLES DEPRECIABLES </a:t>
            </a:r>
            <a:r>
              <a:rPr lang="es-SV" dirty="0">
                <a:latin typeface="Montserrat ExtraBold" panose="00000900000000000000" pitchFamily="50" charset="0"/>
              </a:rPr>
              <a:t>: </a:t>
            </a:r>
            <a:r>
              <a:rPr lang="es-SV" dirty="0">
                <a:latin typeface="Montserrat Medium" panose="00000600000000000000" pitchFamily="50" charset="0"/>
              </a:rPr>
              <a:t>TODOS AQUELLOS BIENES CUYO VALOR DE ADQUISICION ES MAYOR A $</a:t>
            </a:r>
            <a:r>
              <a:rPr lang="es-SV" dirty="0" smtClean="0">
                <a:latin typeface="Montserrat Medium" panose="00000600000000000000" pitchFamily="50" charset="0"/>
              </a:rPr>
              <a:t>600.</a:t>
            </a:r>
          </a:p>
          <a:p>
            <a:pPr>
              <a:lnSpc>
                <a:spcPct val="150000"/>
              </a:lnSpc>
            </a:pPr>
            <a:r>
              <a:rPr lang="es-SV" dirty="0" smtClean="0">
                <a:latin typeface="Montserrat Medium" panose="00000600000000000000" pitchFamily="50" charset="0"/>
              </a:rPr>
              <a:t>                </a:t>
            </a:r>
          </a:p>
          <a:p>
            <a:pPr>
              <a:lnSpc>
                <a:spcPct val="150000"/>
              </a:lnSpc>
            </a:pPr>
            <a:r>
              <a:rPr lang="es-SV" dirty="0">
                <a:latin typeface="Montserrat Medium" panose="00000600000000000000" pitchFamily="50" charset="0"/>
              </a:rPr>
              <a:t>	</a:t>
            </a:r>
            <a:r>
              <a:rPr lang="es-SV" dirty="0" smtClean="0">
                <a:latin typeface="Montserrat Medium" panose="00000600000000000000" pitchFamily="50" charset="0"/>
              </a:rPr>
              <a:t>AL  </a:t>
            </a:r>
            <a:r>
              <a:rPr lang="es-SV" dirty="0">
                <a:latin typeface="Montserrat Medium" panose="00000600000000000000" pitchFamily="50" charset="0"/>
              </a:rPr>
              <a:t>31 /12/2020    </a:t>
            </a:r>
            <a:r>
              <a:rPr lang="es-SV" dirty="0">
                <a:latin typeface="Montserrat ExtraBold" panose="00000900000000000000" pitchFamily="50" charset="0"/>
              </a:rPr>
              <a:t>$ 122,415.75</a:t>
            </a:r>
          </a:p>
          <a:p>
            <a:pPr>
              <a:lnSpc>
                <a:spcPct val="150000"/>
              </a:lnSpc>
            </a:pPr>
            <a:r>
              <a:rPr lang="es-SV" b="1" dirty="0">
                <a:latin typeface="Montserrat Medium" panose="00000600000000000000" pitchFamily="50" charset="0"/>
              </a:rPr>
              <a:t>    </a:t>
            </a:r>
            <a:r>
              <a:rPr lang="es-SV" b="1" dirty="0" smtClean="0">
                <a:latin typeface="Montserrat Medium" panose="00000600000000000000" pitchFamily="50" charset="0"/>
              </a:rPr>
              <a:t>	</a:t>
            </a:r>
            <a:r>
              <a:rPr lang="es-SV" dirty="0" smtClean="0">
                <a:latin typeface="Montserrat Medium" panose="00000600000000000000" pitchFamily="50" charset="0"/>
              </a:rPr>
              <a:t>AL </a:t>
            </a:r>
            <a:r>
              <a:rPr lang="es-SV" dirty="0">
                <a:latin typeface="Montserrat Medium" panose="00000600000000000000" pitchFamily="50" charset="0"/>
              </a:rPr>
              <a:t>31/03/2021  </a:t>
            </a:r>
            <a:r>
              <a:rPr lang="es-SV" b="1" dirty="0" smtClean="0">
                <a:latin typeface="Montserrat Medium" panose="00000600000000000000" pitchFamily="50" charset="0"/>
              </a:rPr>
              <a:t>	 </a:t>
            </a:r>
            <a:r>
              <a:rPr lang="es-SV" b="1" dirty="0" smtClean="0">
                <a:latin typeface="Montserrat ExtraBold" panose="00000900000000000000" pitchFamily="50" charset="0"/>
              </a:rPr>
              <a:t>$ 234,415.75</a:t>
            </a:r>
          </a:p>
          <a:p>
            <a:pPr>
              <a:lnSpc>
                <a:spcPct val="150000"/>
              </a:lnSpc>
            </a:pPr>
            <a:endParaRPr lang="es-SV" b="1" dirty="0"/>
          </a:p>
          <a:p>
            <a:pPr>
              <a:lnSpc>
                <a:spcPct val="150000"/>
              </a:lnSpc>
            </a:pPr>
            <a:r>
              <a:rPr lang="es-SV" dirty="0" smtClean="0">
                <a:latin typeface="Montserrat Medium" panose="00000600000000000000" pitchFamily="50" charset="0"/>
              </a:rPr>
              <a:t>EQUIPO </a:t>
            </a:r>
            <a:r>
              <a:rPr lang="es-SV" dirty="0">
                <a:latin typeface="Montserrat Medium" panose="00000600000000000000" pitchFamily="50" charset="0"/>
              </a:rPr>
              <a:t>DE TRANSPORTE	</a:t>
            </a:r>
            <a:r>
              <a:rPr lang="es-SV" dirty="0" smtClean="0">
                <a:latin typeface="Montserrat Light" panose="00000400000000000000" pitchFamily="50" charset="0"/>
              </a:rPr>
              <a:t>$</a:t>
            </a:r>
            <a:r>
              <a:rPr lang="es-SV" dirty="0">
                <a:latin typeface="Montserrat Light" panose="00000400000000000000" pitchFamily="50" charset="0"/>
              </a:rPr>
              <a:t>85,333.49 </a:t>
            </a:r>
            <a:r>
              <a:rPr lang="es-SV" dirty="0" smtClean="0">
                <a:latin typeface="Montserrat Light" panose="00000400000000000000" pitchFamily="50" charset="0"/>
              </a:rPr>
              <a:t>+ $</a:t>
            </a:r>
            <a:r>
              <a:rPr lang="es-SV" dirty="0">
                <a:latin typeface="Montserrat Light" panose="00000400000000000000" pitchFamily="50" charset="0"/>
              </a:rPr>
              <a:t>112,000= </a:t>
            </a:r>
            <a:r>
              <a:rPr lang="es-SV" dirty="0" smtClean="0">
                <a:latin typeface="Montserrat Light" panose="00000400000000000000" pitchFamily="50" charset="0"/>
              </a:rPr>
              <a:t>$197,333.49</a:t>
            </a:r>
            <a:r>
              <a:rPr lang="es-SV" dirty="0">
                <a:latin typeface="Montserrat Medium" panose="00000600000000000000" pitchFamily="50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s-SV" dirty="0" smtClean="0">
                <a:latin typeface="Montserrat Medium" panose="00000600000000000000" pitchFamily="50" charset="0"/>
              </a:rPr>
              <a:t>MOBILIARIO</a:t>
            </a:r>
            <a:r>
              <a:rPr lang="es-SV" dirty="0">
                <a:latin typeface="Montserrat Medium" panose="00000600000000000000" pitchFamily="50" charset="0"/>
              </a:rPr>
              <a:t>	                    </a:t>
            </a:r>
            <a:r>
              <a:rPr lang="es-SV" dirty="0" smtClean="0">
                <a:latin typeface="Montserrat Medium" panose="00000600000000000000" pitchFamily="50" charset="0"/>
              </a:rPr>
              <a:t>	</a:t>
            </a:r>
            <a:r>
              <a:rPr lang="es-SV" dirty="0" smtClean="0">
                <a:latin typeface="Montserrat Light" panose="00000400000000000000" pitchFamily="50" charset="0"/>
              </a:rPr>
              <a:t>$</a:t>
            </a:r>
            <a:r>
              <a:rPr lang="es-SV" dirty="0">
                <a:latin typeface="Montserrat Light" panose="00000400000000000000" pitchFamily="50" charset="0"/>
              </a:rPr>
              <a:t>4,116.50 </a:t>
            </a:r>
          </a:p>
          <a:p>
            <a:pPr>
              <a:lnSpc>
                <a:spcPct val="150000"/>
              </a:lnSpc>
            </a:pPr>
            <a:r>
              <a:rPr lang="es-SV" dirty="0">
                <a:latin typeface="Montserrat Medium" panose="00000600000000000000" pitchFamily="50" charset="0"/>
              </a:rPr>
              <a:t>MAQ Y EQUIPO	                    </a:t>
            </a:r>
            <a:r>
              <a:rPr lang="es-SV" dirty="0" smtClean="0">
                <a:latin typeface="Montserrat Medium" panose="00000600000000000000" pitchFamily="50" charset="0"/>
              </a:rPr>
              <a:t>	</a:t>
            </a:r>
            <a:r>
              <a:rPr lang="es-SV" dirty="0" smtClean="0">
                <a:latin typeface="Montserrat Light" panose="00000400000000000000" pitchFamily="50" charset="0"/>
              </a:rPr>
              <a:t>$</a:t>
            </a:r>
            <a:r>
              <a:rPr lang="es-SV" dirty="0">
                <a:latin typeface="Montserrat Light" panose="00000400000000000000" pitchFamily="50" charset="0"/>
              </a:rPr>
              <a:t>7,825.00 </a:t>
            </a:r>
          </a:p>
          <a:p>
            <a:pPr>
              <a:lnSpc>
                <a:spcPct val="150000"/>
              </a:lnSpc>
            </a:pPr>
            <a:r>
              <a:rPr lang="es-SV" dirty="0">
                <a:latin typeface="Montserrat Medium" panose="00000600000000000000" pitchFamily="50" charset="0"/>
              </a:rPr>
              <a:t>EQ INFORMATICO	            </a:t>
            </a:r>
            <a:r>
              <a:rPr lang="es-SV" dirty="0" smtClean="0">
                <a:latin typeface="Montserrat Medium" panose="00000600000000000000" pitchFamily="50" charset="0"/>
              </a:rPr>
              <a:t>	</a:t>
            </a:r>
            <a:r>
              <a:rPr lang="es-SV" dirty="0" smtClean="0">
                <a:latin typeface="Montserrat Light" panose="00000400000000000000" pitchFamily="50" charset="0"/>
              </a:rPr>
              <a:t>$</a:t>
            </a:r>
            <a:r>
              <a:rPr lang="es-SV" dirty="0">
                <a:latin typeface="Montserrat Light" panose="00000400000000000000" pitchFamily="50" charset="0"/>
              </a:rPr>
              <a:t>18,640.85 </a:t>
            </a:r>
          </a:p>
          <a:p>
            <a:pPr>
              <a:lnSpc>
                <a:spcPct val="150000"/>
              </a:lnSpc>
            </a:pPr>
            <a:r>
              <a:rPr lang="es-SV" dirty="0" smtClean="0">
                <a:latin typeface="Montserrat Medium" panose="00000600000000000000" pitchFamily="50" charset="0"/>
              </a:rPr>
              <a:t>MUEBLES </a:t>
            </a:r>
            <a:r>
              <a:rPr lang="es-SV" dirty="0">
                <a:latin typeface="Montserrat Medium" panose="00000600000000000000" pitchFamily="50" charset="0"/>
              </a:rPr>
              <a:t>DIVERSOS	 </a:t>
            </a:r>
            <a:r>
              <a:rPr lang="es-SV" dirty="0" smtClean="0">
                <a:latin typeface="Montserrat Medium" panose="00000600000000000000" pitchFamily="50" charset="0"/>
              </a:rPr>
              <a:t>	</a:t>
            </a:r>
            <a:r>
              <a:rPr lang="es-SV" dirty="0" smtClean="0">
                <a:latin typeface="Montserrat Light" panose="00000400000000000000" pitchFamily="50" charset="0"/>
              </a:rPr>
              <a:t>$</a:t>
            </a:r>
            <a:r>
              <a:rPr lang="es-SV" dirty="0">
                <a:latin typeface="Montserrat Light" panose="00000400000000000000" pitchFamily="50" charset="0"/>
              </a:rPr>
              <a:t>6,499.91 </a:t>
            </a:r>
          </a:p>
          <a:p>
            <a:pPr marL="137160" indent="0">
              <a:lnSpc>
                <a:spcPct val="150000"/>
              </a:lnSpc>
              <a:buNone/>
            </a:pPr>
            <a:endParaRPr lang="es-SV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0474" y="476250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Montserrat Medium" panose="00000600000000000000" pitchFamily="50" charset="0"/>
              </a:rPr>
              <a:t>BIENES DE USO</a:t>
            </a:r>
            <a:endParaRPr lang="es-SV" sz="2800" b="1" dirty="0">
              <a:latin typeface="Montserrat Medium" panose="000006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80474" y="1449388"/>
            <a:ext cx="931608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lnSpc>
                <a:spcPct val="200000"/>
              </a:lnSpc>
              <a:buNone/>
            </a:pPr>
            <a:r>
              <a:rPr lang="es-SV" sz="2400" b="1" dirty="0" smtClean="0">
                <a:latin typeface="Montserrat ExtraBold" panose="00000900000000000000" pitchFamily="50" charset="0"/>
              </a:rPr>
              <a:t>B</a:t>
            </a:r>
            <a:r>
              <a:rPr lang="es-SV" sz="2400" b="1" dirty="0">
                <a:latin typeface="Montserrat ExtraBold" panose="00000900000000000000" pitchFamily="50" charset="0"/>
              </a:rPr>
              <a:t>) BIENES </a:t>
            </a:r>
            <a:r>
              <a:rPr lang="es-SV" sz="2400" b="1" dirty="0" smtClean="0">
                <a:latin typeface="Montserrat ExtraBold" panose="00000900000000000000" pitchFamily="50" charset="0"/>
              </a:rPr>
              <a:t>INMUELBLES</a:t>
            </a:r>
            <a:endParaRPr lang="es-SV" sz="2400" dirty="0">
              <a:latin typeface="Montserrat Medium" panose="00000600000000000000" pitchFamily="50" charset="0"/>
            </a:endParaRPr>
          </a:p>
          <a:p>
            <a:pPr marL="137160" indent="0">
              <a:lnSpc>
                <a:spcPct val="200000"/>
              </a:lnSpc>
              <a:buNone/>
            </a:pPr>
            <a:r>
              <a:rPr lang="es-SV" sz="2400" dirty="0">
                <a:latin typeface="Montserrat Light" panose="00000400000000000000" pitchFamily="50" charset="0"/>
              </a:rPr>
              <a:t>LA MUNICIPALIDAD POSEE UN TOTAL DE 27 INMUEBLES  POR UN VALOR DE ADQUISICON TOTAL DE </a:t>
            </a:r>
            <a:r>
              <a:rPr lang="es-SV" sz="2400" b="1" dirty="0">
                <a:latin typeface="Montserrat Light" panose="00000400000000000000" pitchFamily="50" charset="0"/>
              </a:rPr>
              <a:t>$ </a:t>
            </a:r>
            <a:r>
              <a:rPr lang="es-SV" sz="2400" b="1" dirty="0" smtClean="0">
                <a:latin typeface="Montserrat Light" panose="00000400000000000000" pitchFamily="50" charset="0"/>
              </a:rPr>
              <a:t>412,239.42.</a:t>
            </a:r>
            <a:endParaRPr lang="es-SV" sz="1600" b="1" dirty="0">
              <a:solidFill>
                <a:srgbClr val="0070C0"/>
              </a:solidFill>
              <a:latin typeface="Montserrat Light" panose="00000400000000000000" pitchFamily="50" charset="0"/>
            </a:endParaRPr>
          </a:p>
          <a:p>
            <a:pPr>
              <a:lnSpc>
                <a:spcPct val="150000"/>
              </a:lnSpc>
            </a:pPr>
            <a:endParaRPr lang="es-SV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6508376"/>
            <a:ext cx="12204706" cy="3496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36595" y="2644170"/>
            <a:ext cx="5960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Informe de</a:t>
            </a:r>
          </a:p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Clínica Municipal.</a:t>
            </a:r>
            <a:endParaRPr lang="es-SV" sz="4800" b="1" dirty="0">
              <a:solidFill>
                <a:srgbClr val="23346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68388" y="2644170"/>
            <a:ext cx="106550" cy="1788459"/>
          </a:xfrm>
          <a:prstGeom prst="rect">
            <a:avLst/>
          </a:prstGeom>
          <a:solidFill>
            <a:srgbClr val="23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2836" r="46563" b="42889"/>
          <a:stretch/>
        </p:blipFill>
        <p:spPr>
          <a:xfrm>
            <a:off x="9611819" y="468197"/>
            <a:ext cx="2064243" cy="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67027" y="47625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SV" sz="2400" b="1" dirty="0" smtClean="0">
                <a:latin typeface="Montserrat Medium" panose="00000600000000000000" pitchFamily="50" charset="0"/>
                <a:cs typeface="Arial" panose="020B0604020202020204" pitchFamily="34" charset="0"/>
              </a:rPr>
              <a:t>MISIÓN</a:t>
            </a:r>
            <a:endParaRPr lang="es-SV" altLang="es-SV" sz="20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6221" y="1187355"/>
            <a:ext cx="81003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s-SV" sz="2400" dirty="0">
                <a:latin typeface="Montserrat" panose="00000500000000000000" pitchFamily="50" charset="0"/>
              </a:rPr>
              <a:t>Somos una entidad sin fines de lucro, que contribuye al cuidado de la vida y recuperación de la salud, de manera preventiva y curativa mediante servicios múltiples, centrado en el usuario atreves de un trato personalizado y humano.</a:t>
            </a:r>
          </a:p>
          <a:p>
            <a:pPr algn="just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316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67027" y="47625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SV" sz="2400" b="1" dirty="0" smtClean="0">
                <a:latin typeface="Montserrat Medium" panose="00000600000000000000" pitchFamily="50" charset="0"/>
                <a:cs typeface="Arial" panose="020B0604020202020204" pitchFamily="34" charset="0"/>
              </a:rPr>
              <a:t>VISIÓN</a:t>
            </a:r>
            <a:endParaRPr lang="es-SV" altLang="es-SV" sz="20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6221" y="1187355"/>
            <a:ext cx="8100305" cy="293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s-SV" sz="2400" dirty="0">
                <a:latin typeface="Montserrat" panose="00000500000000000000" pitchFamily="50" charset="0"/>
              </a:rPr>
              <a:t>Prestar un servicio integral, con equidad, calidad y calidez para la conservación y restablecimiento de la salud de cada uno de los pobladores del municipio de </a:t>
            </a:r>
            <a:r>
              <a:rPr lang="es-SV" sz="2400" dirty="0" smtClean="0">
                <a:latin typeface="Montserrat" panose="00000500000000000000" pitchFamily="50" charset="0"/>
              </a:rPr>
              <a:t>Tepetitán.</a:t>
            </a:r>
            <a:endParaRPr lang="es-SV" sz="2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67027" y="476250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SV" sz="2000" b="1" dirty="0" smtClean="0">
                <a:latin typeface="Montserrat" panose="00000500000000000000" pitchFamily="50" charset="0"/>
                <a:cs typeface="Arial" panose="020B0604020202020204" pitchFamily="34" charset="0"/>
              </a:rPr>
              <a:t>BASE LEGAL</a:t>
            </a:r>
            <a:endParaRPr lang="es-SV" altLang="es-SV" sz="2000" b="1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6221" y="1187355"/>
            <a:ext cx="8100305" cy="390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Montserrat" panose="00000500000000000000" pitchFamily="50" charset="0"/>
              </a:rPr>
              <a:t>Junta </a:t>
            </a:r>
            <a:r>
              <a:rPr lang="es-SV" sz="2400" dirty="0">
                <a:latin typeface="Montserrat" panose="00000500000000000000" pitchFamily="50" charset="0"/>
              </a:rPr>
              <a:t>de vigilancia médica.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SV" sz="2400" dirty="0">
              <a:latin typeface="Montserrat" panose="00000500000000000000" pitchFamily="50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Montserrat" panose="00000500000000000000" pitchFamily="50" charset="0"/>
              </a:rPr>
              <a:t>Junta </a:t>
            </a:r>
            <a:r>
              <a:rPr lang="es-SV" sz="2400" dirty="0">
                <a:latin typeface="Montserrat" panose="00000500000000000000" pitchFamily="50" charset="0"/>
              </a:rPr>
              <a:t>de vigilancia de enfermería.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SV" sz="2400" dirty="0">
              <a:latin typeface="Montserrat" panose="00000500000000000000" pitchFamily="50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Montserrat" panose="00000500000000000000" pitchFamily="50" charset="0"/>
              </a:rPr>
              <a:t>Código </a:t>
            </a:r>
            <a:r>
              <a:rPr lang="es-SV" sz="2400" dirty="0">
                <a:latin typeface="Montserrat" panose="00000500000000000000" pitchFamily="50" charset="0"/>
              </a:rPr>
              <a:t>de trabajo.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SV" sz="2400" dirty="0">
              <a:latin typeface="Montserrat" panose="00000500000000000000" pitchFamily="50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Montserrat" panose="00000500000000000000" pitchFamily="50" charset="0"/>
              </a:rPr>
              <a:t>Reglamento </a:t>
            </a:r>
            <a:r>
              <a:rPr lang="es-SV" sz="2400" dirty="0">
                <a:latin typeface="Montserrat" panose="00000500000000000000" pitchFamily="50" charset="0"/>
              </a:rPr>
              <a:t>interno de la alcaldía de </a:t>
            </a:r>
            <a:r>
              <a:rPr lang="es-SV" sz="2400" dirty="0" smtClean="0">
                <a:latin typeface="Montserrat" panose="00000500000000000000" pitchFamily="50" charset="0"/>
              </a:rPr>
              <a:t>Tepetitán.</a:t>
            </a:r>
            <a:endParaRPr lang="es-SV" sz="2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19988"/>
              </p:ext>
            </p:extLst>
          </p:nvPr>
        </p:nvGraphicFramePr>
        <p:xfrm>
          <a:off x="2031999" y="1788458"/>
          <a:ext cx="8349130" cy="47990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483"/>
                <a:gridCol w="1077405"/>
                <a:gridCol w="1035968"/>
                <a:gridCol w="1063592"/>
                <a:gridCol w="978160"/>
                <a:gridCol w="1391522"/>
              </a:tblGrid>
              <a:tr h="383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PROCEDIMIENTO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2018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2019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2020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2021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Medium" panose="00000600000000000000" pitchFamily="50" charset="0"/>
                        </a:rPr>
                        <a:t>Terapias</a:t>
                      </a:r>
                      <a:r>
                        <a:rPr lang="es-MX" sz="1600" baseline="0" dirty="0" smtClean="0">
                          <a:latin typeface="Montserrat Medium" panose="00000600000000000000" pitchFamily="50" charset="0"/>
                        </a:rPr>
                        <a:t> Respiratorias</a:t>
                      </a:r>
                      <a:endParaRPr lang="es-SV" sz="1600" dirty="0">
                        <a:latin typeface="Montserrat Medium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  <a:ea typeface="+mn-ea"/>
                          <a:cs typeface="+mn-cs"/>
                        </a:rPr>
                        <a:t>88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ExtraBold" panose="00000900000000000000" pitchFamily="50" charset="0"/>
                          <a:ea typeface="+mn-ea"/>
                          <a:cs typeface="+mn-cs"/>
                        </a:rPr>
                        <a:t>183</a:t>
                      </a:r>
                      <a:endParaRPr lang="es-SV" sz="1600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  <a:tr h="472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Medium" panose="00000600000000000000" pitchFamily="50" charset="0"/>
                        </a:rPr>
                        <a:t>Inyecciones</a:t>
                      </a:r>
                      <a:endParaRPr lang="es-SV" sz="1600" dirty="0">
                        <a:latin typeface="Montserrat Medium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747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550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385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138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ExtraBold" panose="00000900000000000000" pitchFamily="50" charset="0"/>
                        </a:rPr>
                        <a:t>1,820</a:t>
                      </a:r>
                      <a:endParaRPr lang="es-SV" sz="1600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  <a:tr h="472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Medium" panose="00000600000000000000" pitchFamily="50" charset="0"/>
                        </a:rPr>
                        <a:t>Curaciones</a:t>
                      </a:r>
                      <a:endParaRPr lang="es-SV" sz="1600" dirty="0">
                        <a:latin typeface="Montserrat Medium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48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94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84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25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ExtraBold" panose="00000900000000000000" pitchFamily="50" charset="0"/>
                        </a:rPr>
                        <a:t>251</a:t>
                      </a:r>
                      <a:endParaRPr lang="es-SV" sz="1600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  <a:tr h="4727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Medium" panose="00000600000000000000" pitchFamily="50" charset="0"/>
                        </a:rPr>
                        <a:t>Pequeña</a:t>
                      </a:r>
                      <a:r>
                        <a:rPr lang="es-MX" sz="1600" baseline="0" dirty="0" smtClean="0">
                          <a:latin typeface="Montserrat Medium" panose="00000600000000000000" pitchFamily="50" charset="0"/>
                        </a:rPr>
                        <a:t> Cirugía</a:t>
                      </a:r>
                      <a:endParaRPr lang="es-SV" sz="1600" dirty="0">
                        <a:latin typeface="Montserrat Medium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2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7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5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ExtraBold" panose="00000900000000000000" pitchFamily="50" charset="0"/>
                        </a:rPr>
                        <a:t>14</a:t>
                      </a:r>
                      <a:endParaRPr lang="es-SV" sz="1600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  <a:tr h="850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Medium" panose="00000600000000000000" pitchFamily="50" charset="0"/>
                        </a:rPr>
                        <a:t>Procedimientos Especiales</a:t>
                      </a:r>
                      <a:endParaRPr lang="es-SV" sz="1600" dirty="0">
                        <a:latin typeface="Montserrat Medium" panose="000006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4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16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11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ExtraBold" panose="000009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ExtraBold" panose="00000900000000000000" pitchFamily="50" charset="0"/>
                        </a:rPr>
                        <a:t>31</a:t>
                      </a:r>
                      <a:endParaRPr lang="es-SV" sz="1600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  <a:tr h="85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Referencias</a:t>
                      </a:r>
                      <a:r>
                        <a:rPr lang="es-SV" sz="1600" baseline="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red publica. MINSAL</a:t>
                      </a:r>
                      <a:endParaRPr lang="es-SV" sz="1600" dirty="0" smtClean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SV" sz="1600" b="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0" dirty="0" smtClean="0">
                          <a:effectLst/>
                          <a:latin typeface="Montserrat Medium" panose="000006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1600" b="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b="1" dirty="0" smtClean="0">
                          <a:effectLst/>
                          <a:latin typeface="Montserrat ExtraBold" panose="000009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s-SV" sz="1600" b="1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  <a:tr h="472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Consultas</a:t>
                      </a:r>
                      <a:endParaRPr lang="es-SV" sz="1600" dirty="0" smtClean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2,841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3,511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2,664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Medium" panose="000006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Medium" panose="00000600000000000000" pitchFamily="50" charset="0"/>
                        </a:rPr>
                        <a:t>522</a:t>
                      </a:r>
                      <a:endParaRPr lang="es-SV" sz="1600" dirty="0">
                        <a:effectLst/>
                        <a:latin typeface="Montserrat Medium" panose="000006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  <a:latin typeface="Montserrat ExtraBold" panose="00000900000000000000" pitchFamily="50" charset="0"/>
                        </a:rPr>
                        <a:t> </a:t>
                      </a:r>
                      <a:r>
                        <a:rPr lang="es-SV" sz="1600" dirty="0" smtClean="0">
                          <a:effectLst/>
                          <a:latin typeface="Montserrat ExtraBold" panose="00000900000000000000" pitchFamily="50" charset="0"/>
                        </a:rPr>
                        <a:t>9,538</a:t>
                      </a:r>
                      <a:endParaRPr lang="es-SV" sz="1600" dirty="0">
                        <a:effectLst/>
                        <a:latin typeface="Montserrat ExtraBold" panose="000009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267027" y="476250"/>
            <a:ext cx="8528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altLang="es-SV" sz="2400" b="1" dirty="0" smtClean="0">
                <a:latin typeface="Montserrat Medium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USUARIOS ATENDIDOS EN LA CLÍNICA MUNICIPAL</a:t>
            </a:r>
          </a:p>
          <a:p>
            <a:pPr lvl="0"/>
            <a:r>
              <a:rPr lang="es-SV" altLang="es-SV" sz="2000" dirty="0" smtClean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SV" altLang="es-SV" sz="2000" dirty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los diferentes áreas de Mayo 2018 – Abril 2021</a:t>
            </a:r>
            <a:r>
              <a:rPr lang="es-SV" altLang="es-SV" sz="2000" dirty="0" smtClean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altLang="es-SV" sz="20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67027" y="476250"/>
            <a:ext cx="8528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altLang="es-SV" sz="2400" b="1" dirty="0" smtClean="0">
                <a:latin typeface="Montserrat Medium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USUARIOS ATENDIDOS EN LA CLÍNICA MUNICIPAL</a:t>
            </a:r>
          </a:p>
          <a:p>
            <a:pPr lvl="0"/>
            <a:r>
              <a:rPr lang="es-SV" altLang="es-SV" sz="2000" smtClean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POR EMERGENCIA COVID de </a:t>
            </a:r>
            <a:r>
              <a:rPr lang="es-SV" altLang="es-SV" sz="2000" dirty="0" smtClean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2020– </a:t>
            </a:r>
            <a:r>
              <a:rPr lang="es-SV" altLang="es-SV" sz="2000" dirty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Abril 2021</a:t>
            </a:r>
            <a:r>
              <a:rPr lang="es-SV" altLang="es-SV" sz="2000" dirty="0" smtClean="0">
                <a:latin typeface="Montserrat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altLang="es-SV" sz="20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08064"/>
              </p:ext>
            </p:extLst>
          </p:nvPr>
        </p:nvGraphicFramePr>
        <p:xfrm>
          <a:off x="1739896" y="1726242"/>
          <a:ext cx="9816228" cy="18840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2632"/>
                <a:gridCol w="1240625"/>
                <a:gridCol w="1694941"/>
                <a:gridCol w="1450310"/>
                <a:gridCol w="1712413"/>
                <a:gridCol w="1365307"/>
              </a:tblGrid>
              <a:tr h="942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PROCEDIMIENTOS</a:t>
                      </a:r>
                      <a:endParaRPr lang="es-SV" sz="16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AÑO 2018</a:t>
                      </a:r>
                      <a:endParaRPr lang="es-SV" sz="16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AÑO 2019</a:t>
                      </a:r>
                      <a:endParaRPr lang="es-SV" sz="16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AÑO 2020</a:t>
                      </a:r>
                      <a:endParaRPr lang="es-SV" sz="16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AÑO 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Montserrat" panose="00000500000000000000" pitchFamily="50" charset="0"/>
                        </a:rPr>
                        <a:t>(16/04/2021)</a:t>
                      </a:r>
                      <a:endParaRPr lang="es-SV" sz="14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 smtClean="0">
                          <a:effectLst/>
                          <a:latin typeface="Montserrat" panose="00000500000000000000" pitchFamily="50" charset="0"/>
                        </a:rPr>
                        <a:t>TOTAL</a:t>
                      </a:r>
                      <a:endParaRPr lang="es-SV" sz="16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</a:tr>
              <a:tr h="942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200" dirty="0" smtClean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PACIENTES</a:t>
                      </a:r>
                      <a:r>
                        <a:rPr lang="es-SV" sz="1400" baseline="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SOSPECHOSOS DE COVID-19</a:t>
                      </a:r>
                      <a:endParaRPr lang="es-SV" sz="14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SV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SV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9055" marR="4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effectLst/>
                          <a:latin typeface="Montserrat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SV" sz="18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6" y="6508376"/>
            <a:ext cx="12204706" cy="34962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36595" y="2644170"/>
            <a:ext cx="66752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Informe de</a:t>
            </a:r>
          </a:p>
          <a:p>
            <a:r>
              <a:rPr lang="es-MX" sz="4800" b="1" dirty="0" smtClean="0">
                <a:solidFill>
                  <a:srgbClr val="233465"/>
                </a:solidFill>
                <a:latin typeface="Montserrat ExtraBold" panose="00000900000000000000" pitchFamily="50" charset="0"/>
              </a:rPr>
              <a:t>Cuentas Corrientes.</a:t>
            </a:r>
            <a:endParaRPr lang="es-SV" sz="4800" b="1" dirty="0">
              <a:solidFill>
                <a:srgbClr val="23346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68388" y="2644170"/>
            <a:ext cx="106550" cy="1788459"/>
          </a:xfrm>
          <a:prstGeom prst="rect">
            <a:avLst/>
          </a:prstGeom>
          <a:solidFill>
            <a:srgbClr val="23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2836" r="46563" b="42889"/>
          <a:stretch/>
        </p:blipFill>
        <p:spPr>
          <a:xfrm>
            <a:off x="9611819" y="468197"/>
            <a:ext cx="2064243" cy="5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40448" y="338561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altLang="es-SV" sz="2400" b="1" dirty="0" smtClean="0">
                <a:latin typeface="Montserrat Medium" panose="000006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CONSULTAS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165792624"/>
              </p:ext>
            </p:extLst>
          </p:nvPr>
        </p:nvGraphicFramePr>
        <p:xfrm>
          <a:off x="2318123" y="1478957"/>
          <a:ext cx="7555754" cy="490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436049490"/>
              </p:ext>
            </p:extLst>
          </p:nvPr>
        </p:nvGraphicFramePr>
        <p:xfrm>
          <a:off x="2368450" y="1146331"/>
          <a:ext cx="7636435" cy="509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25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FOTOGRAFÍAS</a:t>
            </a:r>
            <a:endParaRPr lang="es-SV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3551707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2" y="631825"/>
            <a:ext cx="5226504" cy="348297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87" y="2387600"/>
            <a:ext cx="6475600" cy="43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8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0" y="161925"/>
            <a:ext cx="6528940" cy="435133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76" y="2540001"/>
            <a:ext cx="6250252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0" y="212725"/>
            <a:ext cx="6528940" cy="4351338"/>
          </a:xfrm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30" y="2397125"/>
            <a:ext cx="65289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7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698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7470" y="476250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Montserrat Medium" panose="00000600000000000000" pitchFamily="50" charset="0"/>
              </a:rPr>
              <a:t>INGRESOS DE NEGOCIOS</a:t>
            </a:r>
            <a:endParaRPr lang="es-SV" sz="2400" dirty="0">
              <a:latin typeface="Montserrat Medium" panose="000006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94305"/>
              </p:ext>
            </p:extLst>
          </p:nvPr>
        </p:nvGraphicFramePr>
        <p:xfrm>
          <a:off x="2818886" y="1449388"/>
          <a:ext cx="6554228" cy="44022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77114"/>
                <a:gridCol w="3277114"/>
              </a:tblGrid>
              <a:tr h="591714">
                <a:tc gridSpan="2">
                  <a:txBody>
                    <a:bodyPr/>
                    <a:lstStyle/>
                    <a:p>
                      <a:pPr algn="ctr"/>
                      <a:r>
                        <a:rPr lang="es-SV" sz="1800" dirty="0" smtClean="0">
                          <a:latin typeface="Montserrat ExtraBold" panose="00000900000000000000" pitchFamily="50" charset="0"/>
                        </a:rPr>
                        <a:t>INGRESO DE NEGOCIOS</a:t>
                      </a:r>
                      <a:endParaRPr lang="es-SV" sz="1800" dirty="0">
                        <a:latin typeface="Montserrat ExtraBold" panose="00000900000000000000" pitchFamily="50" charset="0"/>
                      </a:endParaRPr>
                    </a:p>
                  </a:txBody>
                  <a:tcPr marL="107587" marR="107587" marT="53794" marB="53794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93343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Enero</a:t>
                      </a: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$10,188.15</a:t>
                      </a:r>
                    </a:p>
                  </a:txBody>
                  <a:tcPr marL="11207" marR="11207" marT="11207" marB="0" anchor="ctr"/>
                </a:tc>
              </a:tr>
              <a:tr h="793343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Febrero</a:t>
                      </a: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$10,188.96</a:t>
                      </a:r>
                    </a:p>
                  </a:txBody>
                  <a:tcPr marL="11207" marR="11207" marT="11207" marB="0" anchor="ctr"/>
                </a:tc>
              </a:tr>
              <a:tr h="793343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Marzo</a:t>
                      </a: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$10,188.91</a:t>
                      </a:r>
                    </a:p>
                  </a:txBody>
                  <a:tcPr marL="11207" marR="11207" marT="11207" marB="0" anchor="ctr"/>
                </a:tc>
              </a:tr>
              <a:tr h="793343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Abril</a:t>
                      </a: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$176.91</a:t>
                      </a:r>
                    </a:p>
                  </a:txBody>
                  <a:tcPr marL="11207" marR="11207" marT="11207" marB="0" anchor="ctr"/>
                </a:tc>
              </a:tr>
              <a:tr h="637208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MX" sz="1800" b="0" i="0" u="none" strike="noStrike" dirty="0" smtClean="0">
                          <a:effectLst/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1800" b="0" i="0" u="none" strike="noStrike" dirty="0"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0" i="0" u="none" strike="noStrike" dirty="0">
                          <a:effectLst/>
                          <a:latin typeface="Montserrat ExtraBold" panose="00000900000000000000" pitchFamily="50" charset="0"/>
                        </a:rPr>
                        <a:t> $30,742.93 </a:t>
                      </a:r>
                    </a:p>
                  </a:txBody>
                  <a:tcPr marL="11207" marR="11207" marT="112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7470" y="476250"/>
            <a:ext cx="828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Montserrat Medium" panose="00000600000000000000" pitchFamily="50" charset="0"/>
              </a:rPr>
              <a:t>RESUMEN DE INGRESOS POR TASAS MUNICIPALES</a:t>
            </a:r>
          </a:p>
          <a:p>
            <a:r>
              <a:rPr lang="es-MX" sz="2400" dirty="0" smtClean="0">
                <a:latin typeface="Montserrat Medium" panose="00000600000000000000" pitchFamily="50" charset="0"/>
              </a:rPr>
              <a:t>(Desde Enero hasta Abril)</a:t>
            </a:r>
            <a:endParaRPr lang="es-SV" sz="2400" dirty="0">
              <a:latin typeface="Montserrat Medium" panose="000006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2319"/>
              </p:ext>
            </p:extLst>
          </p:nvPr>
        </p:nvGraphicFramePr>
        <p:xfrm>
          <a:off x="2818885" y="1449387"/>
          <a:ext cx="6943679" cy="43597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67091"/>
                <a:gridCol w="3476588"/>
              </a:tblGrid>
              <a:tr h="91622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Montserrat ExtraBold" panose="00000900000000000000" pitchFamily="50" charset="0"/>
                        </a:rPr>
                        <a:t>RESUMEN</a:t>
                      </a:r>
                      <a:r>
                        <a:rPr lang="es-MX" sz="1800" baseline="0" dirty="0" smtClean="0">
                          <a:latin typeface="Montserrat ExtraBold" panose="00000900000000000000" pitchFamily="50" charset="0"/>
                        </a:rPr>
                        <a:t> DE INGRESOS</a:t>
                      </a:r>
                      <a:endParaRPr lang="es-SV" sz="1800" dirty="0">
                        <a:latin typeface="Montserrat ExtraBold" panose="00000900000000000000" pitchFamily="50" charset="0"/>
                      </a:endParaRPr>
                    </a:p>
                  </a:txBody>
                  <a:tcPr marL="107587" marR="107587" marT="53794" marB="53794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228427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 dirty="0" smtClean="0">
                          <a:effectLst/>
                          <a:latin typeface="Montserrat ExtraLight" panose="00000300000000000000" pitchFamily="50" charset="0"/>
                        </a:rPr>
                        <a:t>INGRESO POR TASAS</a:t>
                      </a:r>
                      <a:endParaRPr lang="es-SV" sz="1800" b="0" i="0" u="none" strike="noStrike" dirty="0">
                        <a:effectLst/>
                        <a:latin typeface="Montserrat ExtraLight" panose="00000300000000000000" pitchFamily="50" charset="0"/>
                      </a:endParaRP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$14,710.13</a:t>
                      </a:r>
                    </a:p>
                  </a:txBody>
                  <a:tcPr marL="0" marR="0" marT="0" marB="0" anchor="ctr"/>
                </a:tc>
              </a:tr>
              <a:tr h="1228427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SV" sz="1800" b="0" i="0" u="none" strike="noStrike" dirty="0" smtClean="0">
                          <a:effectLst/>
                          <a:latin typeface="Montserrat ExtraLight" panose="00000300000000000000" pitchFamily="50" charset="0"/>
                        </a:rPr>
                        <a:t>INGRESO POR FIESTAS</a:t>
                      </a:r>
                      <a:endParaRPr lang="es-SV" sz="1800" b="0" i="0" u="none" strike="noStrike" dirty="0">
                        <a:effectLst/>
                        <a:latin typeface="Montserrat ExtraLight" panose="00000300000000000000" pitchFamily="50" charset="0"/>
                      </a:endParaRP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$735.51</a:t>
                      </a:r>
                    </a:p>
                  </a:txBody>
                  <a:tcPr marL="0" marR="0" marT="0" marB="0" anchor="ctr"/>
                </a:tc>
              </a:tr>
              <a:tr h="98666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s-MX" sz="1800" b="0" i="0" u="none" strike="noStrike" dirty="0" smtClean="0">
                          <a:effectLst/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1800" b="0" i="0" u="none" strike="noStrike" dirty="0"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11207" marR="11207" marT="112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0" u="none" strike="noStrike" dirty="0" smtClean="0">
                          <a:effectLst/>
                          <a:latin typeface="Montserrat ExtraBold" panose="00000900000000000000" pitchFamily="50" charset="0"/>
                        </a:rPr>
                        <a:t>$15,445.64</a:t>
                      </a:r>
                      <a:endParaRPr lang="es-SV" sz="1800" b="1" i="0" u="none" strike="noStrike" dirty="0"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7470" y="476250"/>
            <a:ext cx="968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Montserrat Medium" panose="00000600000000000000" pitchFamily="50" charset="0"/>
              </a:rPr>
              <a:t>RESUMEN DE ESTADOS DE MORA POR TASAS MUNICIPALES</a:t>
            </a:r>
          </a:p>
          <a:p>
            <a:r>
              <a:rPr lang="es-MX" sz="2400" dirty="0" smtClean="0">
                <a:latin typeface="Montserrat Medium" panose="00000600000000000000" pitchFamily="50" charset="0"/>
              </a:rPr>
              <a:t>(Desde Enero hasta Abril)</a:t>
            </a:r>
            <a:endParaRPr lang="es-SV" sz="2400" dirty="0">
              <a:latin typeface="Montserrat Medium" panose="00000600000000000000" pitchFamily="50" charset="0"/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C00-000069D43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44794"/>
              </p:ext>
            </p:extLst>
          </p:nvPr>
        </p:nvGraphicFramePr>
        <p:xfrm>
          <a:off x="1116106" y="1812459"/>
          <a:ext cx="10596469" cy="402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5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7470" y="476250"/>
            <a:ext cx="7241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dirty="0">
                <a:latin typeface="Montserrat Medium" panose="00000600000000000000" pitchFamily="50" charset="0"/>
              </a:rPr>
              <a:t>INFORME DE INGRESOS Y BASES </a:t>
            </a:r>
            <a:endParaRPr lang="es-SV" sz="2400" dirty="0" smtClean="0">
              <a:latin typeface="Montserrat Medium" panose="00000600000000000000" pitchFamily="50" charset="0"/>
            </a:endParaRPr>
          </a:p>
          <a:p>
            <a:r>
              <a:rPr lang="es-SV" sz="2400" dirty="0" smtClean="0">
                <a:latin typeface="Montserrat Medium" panose="00000600000000000000" pitchFamily="50" charset="0"/>
              </a:rPr>
              <a:t>IMPONIBLES </a:t>
            </a:r>
            <a:r>
              <a:rPr lang="es-SV" sz="2400" dirty="0">
                <a:latin typeface="Montserrat Medium" panose="00000600000000000000" pitchFamily="50" charset="0"/>
              </a:rPr>
              <a:t>TASAS POR SERVICIO PUBLICO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13982"/>
              </p:ext>
            </p:extLst>
          </p:nvPr>
        </p:nvGraphicFramePr>
        <p:xfrm>
          <a:off x="1491407" y="1546413"/>
          <a:ext cx="9105155" cy="41551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79640"/>
                <a:gridCol w="1775012"/>
                <a:gridCol w="1694329"/>
                <a:gridCol w="1855694"/>
                <a:gridCol w="1600480"/>
              </a:tblGrid>
              <a:tr h="6137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effectLst/>
                          <a:latin typeface="Montserrat ExtraBold" panose="00000900000000000000" pitchFamily="50" charset="0"/>
                        </a:rPr>
                        <a:t>N°</a:t>
                      </a:r>
                      <a:r>
                        <a:rPr lang="es-MX" sz="1600" b="1" i="0" u="none" strike="noStrike" baseline="0" dirty="0" smtClean="0">
                          <a:effectLst/>
                          <a:latin typeface="Montserrat ExtraBold" panose="00000900000000000000" pitchFamily="50" charset="0"/>
                        </a:rPr>
                        <a:t> CONTRIBUYENTES</a:t>
                      </a:r>
                      <a:endParaRPr lang="es-SV" sz="1600" b="1" i="0" u="none" strike="noStrike" dirty="0"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effectLst/>
                          <a:latin typeface="Montserrat ExtraBold" panose="00000900000000000000" pitchFamily="50" charset="0"/>
                        </a:rPr>
                        <a:t>SERVICIO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effectLst/>
                          <a:latin typeface="Montserrat ExtraBold" panose="00000900000000000000" pitchFamily="50" charset="0"/>
                        </a:rPr>
                        <a:t>EN TARJETA MENSUAL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effectLst/>
                          <a:latin typeface="Montserrat ExtraBold" panose="00000900000000000000" pitchFamily="50" charset="0"/>
                        </a:rPr>
                        <a:t>PROMEDIO DE INGRESO MES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effectLst/>
                          <a:latin typeface="Montserrat ExtraBold" panose="00000900000000000000" pitchFamily="50" charset="0"/>
                        </a:rPr>
                        <a:t>DIFERENCIA</a:t>
                      </a:r>
                    </a:p>
                  </a:txBody>
                  <a:tcPr marL="0" marR="0" marT="0" marB="0" anchor="ctr"/>
                </a:tc>
              </a:tr>
              <a:tr h="60601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ALUMBRADO PUBLICO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$ 535.37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$286.42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$248.95</a:t>
                      </a:r>
                    </a:p>
                  </a:txBody>
                  <a:tcPr marL="0" marR="0" marT="0" marB="0" anchor="ctr"/>
                </a:tc>
              </a:tr>
              <a:tr h="46082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ASEO PUBLICO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$ 953.57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$591.78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$361.79</a:t>
                      </a:r>
                    </a:p>
                  </a:txBody>
                  <a:tcPr marL="0" marR="0" marT="0" marB="0" anchor="ctr"/>
                </a:tc>
              </a:tr>
              <a:tr h="60601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DISPOSICION FINAL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$ 876.77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$548.50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$328.27</a:t>
                      </a:r>
                    </a:p>
                  </a:txBody>
                  <a:tcPr marL="0" marR="0" marT="0" marB="0" anchor="ctr"/>
                </a:tc>
              </a:tr>
              <a:tr h="46082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effectLst/>
                          <a:latin typeface="Montserrat Medium" panose="00000600000000000000" pitchFamily="50" charset="0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PAVIMENTO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$ 151.98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$80.43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$71.55</a:t>
                      </a:r>
                    </a:p>
                  </a:txBody>
                  <a:tcPr marL="0" marR="0" marT="0" marB="0" anchor="ctr"/>
                </a:tc>
              </a:tr>
              <a:tr h="46082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AGUA POTABLE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$ 4,661.76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$3,118.08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$1,543.68</a:t>
                      </a:r>
                    </a:p>
                  </a:txBody>
                  <a:tcPr marL="0" marR="0" marT="0" marB="0" anchor="ctr"/>
                </a:tc>
              </a:tr>
              <a:tr h="946897">
                <a:tc>
                  <a:txBody>
                    <a:bodyPr/>
                    <a:lstStyle/>
                    <a:p>
                      <a:endParaRPr lang="es-SV" sz="44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4400" dirty="0">
                        <a:latin typeface="Montserrat ExtraBold" panose="000009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effectLst/>
                          <a:latin typeface="Montserrat ExtraBold" panose="00000900000000000000" pitchFamily="50" charset="0"/>
                        </a:rPr>
                        <a:t>$ 7,179.45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>
                          <a:effectLst/>
                          <a:latin typeface="Montserrat ExtraBold" panose="00000900000000000000" pitchFamily="50" charset="0"/>
                        </a:rPr>
                        <a:t>$4,625.22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2000" b="0" i="0" u="none" strike="noStrike" dirty="0" smtClean="0">
                          <a:effectLst/>
                          <a:latin typeface="Montserrat ExtraBold" panose="00000900000000000000" pitchFamily="50" charset="0"/>
                        </a:rPr>
                        <a:t>$2,554.23</a:t>
                      </a:r>
                      <a:endParaRPr lang="es-SV" sz="2000" b="0" i="0" u="none" strike="noStrike" dirty="0"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7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63732"/>
              </p:ext>
            </p:extLst>
          </p:nvPr>
        </p:nvGraphicFramePr>
        <p:xfrm>
          <a:off x="1579901" y="1449388"/>
          <a:ext cx="9032197" cy="43136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7037"/>
                <a:gridCol w="1774522"/>
                <a:gridCol w="1774522"/>
                <a:gridCol w="3276116"/>
              </a:tblGrid>
              <a:tr h="1356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CONCEPTO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Montserrat ExtraBold" panose="00000900000000000000" pitchFamily="50" charset="0"/>
                        </a:rPr>
                        <a:t>CANTIDAD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SV" sz="1600" dirty="0" smtClean="0">
                          <a:latin typeface="Montserrat ExtraBold" panose="00000900000000000000" pitchFamily="50" charset="0"/>
                        </a:rPr>
                        <a:t>PAGO POTENCIAL MENSUAL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SV" sz="1600" dirty="0" smtClean="0">
                          <a:latin typeface="Montserrat ExtraBold" panose="00000900000000000000" pitchFamily="50" charset="0"/>
                        </a:rPr>
                        <a:t>PAGO POTENCIA</a:t>
                      </a:r>
                      <a:r>
                        <a:rPr lang="es-SV" sz="1600" baseline="0" dirty="0" smtClean="0">
                          <a:latin typeface="Montserrat ExtraBold" panose="00000900000000000000" pitchFamily="50" charset="0"/>
                        </a:rPr>
                        <a:t> </a:t>
                      </a:r>
                      <a:r>
                        <a:rPr lang="es-SV" sz="1600" dirty="0" smtClean="0">
                          <a:latin typeface="Montserrat ExtraBold" panose="00000900000000000000" pitchFamily="50" charset="0"/>
                        </a:rPr>
                        <a:t>ANUAL</a:t>
                      </a:r>
                      <a:endParaRPr lang="es-SV" sz="1600" dirty="0"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</a:tr>
              <a:tr h="48737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COMERCIO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89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$ 207.33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$2,487.96</a:t>
                      </a:r>
                    </a:p>
                  </a:txBody>
                  <a:tcPr marL="0" marR="0" marT="0" marB="0" anchor="ctr"/>
                </a:tc>
              </a:tr>
              <a:tr h="48737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SERVICIOS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600" b="0" i="0" u="none" strike="noStrike">
                          <a:effectLst/>
                          <a:latin typeface="Montserrat Medium" panose="00000600000000000000" pitchFamily="50" charset="0"/>
                        </a:rPr>
                        <a:t>$ 29.22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$350.64</a:t>
                      </a:r>
                    </a:p>
                  </a:txBody>
                  <a:tcPr marL="0" marR="0" marT="0" marB="0" anchor="ctr"/>
                </a:tc>
              </a:tr>
              <a:tr h="487377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INDUSTRIAS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$ 10,001.72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SV" sz="1600" b="0" i="0" u="none" strike="noStrike" dirty="0">
                          <a:effectLst/>
                          <a:latin typeface="Montserrat Medium" panose="00000600000000000000" pitchFamily="50" charset="0"/>
                        </a:rPr>
                        <a:t>$120,020.64</a:t>
                      </a:r>
                    </a:p>
                  </a:txBody>
                  <a:tcPr marL="0" marR="0" marT="0" marB="0" anchor="ctr"/>
                </a:tc>
              </a:tr>
              <a:tr h="5992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FINANCIERAS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Medium" panose="00000600000000000000" pitchFamily="50" charset="0"/>
                        </a:rPr>
                        <a:t>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0000600000000000000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8953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Montserrat ExtraBold" panose="00000900000000000000" pitchFamily="50" charset="0"/>
                        </a:rPr>
                        <a:t>TOTAL</a:t>
                      </a:r>
                      <a:endParaRPr lang="es-SV" sz="1600" b="1" dirty="0">
                        <a:solidFill>
                          <a:schemeClr val="tx1"/>
                        </a:solidFill>
                        <a:latin typeface="Montserrat ExtraBold" panose="000009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 ExtraBold" panose="00000900000000000000" pitchFamily="50" charset="0"/>
                        </a:rPr>
                        <a:t>101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ExtraBold" panose="000009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dirty="0" smtClean="0">
                          <a:effectLst/>
                          <a:latin typeface="Montserrat ExtraBold" panose="00000900000000000000" pitchFamily="50" charset="0"/>
                        </a:rPr>
                        <a:t>$ 10,238.27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0" u="none" strike="noStrike" dirty="0">
                          <a:effectLst/>
                          <a:latin typeface="Montserrat ExtraBold" panose="00000900000000000000" pitchFamily="50" charset="0"/>
                        </a:rPr>
                        <a:t>$122,859.24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77470" y="476250"/>
            <a:ext cx="972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>
                <a:latin typeface="Montserrat Medium" panose="00000600000000000000" pitchFamily="50" charset="0"/>
              </a:rPr>
              <a:t>POTENCIACION DE PAGOS </a:t>
            </a:r>
            <a:r>
              <a:rPr lang="es-SV" sz="2400" b="1" dirty="0" smtClean="0">
                <a:latin typeface="Montserrat Medium" panose="00000600000000000000" pitchFamily="50" charset="0"/>
              </a:rPr>
              <a:t>DE IMPUESTOS MUNICIPALES</a:t>
            </a:r>
            <a:r>
              <a:rPr lang="es-SV" sz="2400" dirty="0" smtClean="0">
                <a:latin typeface="Montserrat Medium" panose="00000600000000000000" pitchFamily="50" charset="0"/>
              </a:rPr>
              <a:t> </a:t>
            </a:r>
            <a:endParaRPr lang="es-SV" sz="24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171032" y="3171033"/>
            <a:ext cx="6858002" cy="5159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32313" y="2600325"/>
            <a:ext cx="632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Montserrat ExtraBold" panose="00000900000000000000" pitchFamily="50" charset="0"/>
              </a:rPr>
              <a:t>MONTO TOTAL DE MORA</a:t>
            </a:r>
            <a:endParaRPr lang="es-SV" sz="3600" dirty="0">
              <a:latin typeface="Montserrat ExtraBold" panose="00000900000000000000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69124" y="3367447"/>
            <a:ext cx="3253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Montserrat Medium" panose="00000600000000000000" pitchFamily="50" charset="0"/>
              </a:rPr>
              <a:t>$93,340.46</a:t>
            </a:r>
            <a:endParaRPr lang="es-SV" sz="44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722</Words>
  <Application>Microsoft Office PowerPoint</Application>
  <PresentationFormat>Personalizado</PresentationFormat>
  <Paragraphs>283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FOTOGRAFÍAS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Fam. Alas</dc:creator>
  <cp:lastModifiedBy>Admin</cp:lastModifiedBy>
  <cp:revision>65</cp:revision>
  <dcterms:created xsi:type="dcterms:W3CDTF">2021-04-26T17:10:16Z</dcterms:created>
  <dcterms:modified xsi:type="dcterms:W3CDTF">2021-07-02T19:58:20Z</dcterms:modified>
</cp:coreProperties>
</file>