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9" r:id="rId3"/>
    <p:sldId id="260" r:id="rId4"/>
    <p:sldId id="257" r:id="rId5"/>
  </p:sldIdLst>
  <p:sldSz cx="12192000" cy="6858000"/>
  <p:notesSz cx="9144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PERMISOS DEL CUARTO TRIMESTRE DE 2021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Hoja1!$A$2:$A$4</c:f>
              <c:strCache>
                <c:ptCount val="3"/>
                <c:pt idx="0">
                  <c:v>OCTUBRE</c:v>
                </c:pt>
                <c:pt idx="1">
                  <c:v>NOVIEMBRE</c:v>
                </c:pt>
                <c:pt idx="2">
                  <c:v>DICIEMBRE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AAF-4B9B-90CA-DF21642479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0837224"/>
        <c:axId val="340846080"/>
      </c:lineChart>
      <c:catAx>
        <c:axId val="340837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340846080"/>
        <c:crosses val="autoZero"/>
        <c:auto val="1"/>
        <c:lblAlgn val="ctr"/>
        <c:lblOffset val="100"/>
        <c:noMultiLvlLbl val="0"/>
      </c:catAx>
      <c:valAx>
        <c:axId val="340846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340837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EBA8E-EA1C-4948-AAD1-3E39918AACF1}" type="datetimeFigureOut">
              <a:rPr lang="es-ES" smtClean="0"/>
              <a:t>19/01/2022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8DD4D-7379-41E6-943D-0B41F46FA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9846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19/01/2022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19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19/01/2022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9134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19/01/2022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526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19/01/2022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757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19/01/2022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6439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19/01/2022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4448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19/01/2022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4338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19/01/2022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4426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19/01/2022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1204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19/01/2022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0539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19/01/2022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806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093CE-70E0-40C1-B954-0769A4160901}" type="datetimeFigureOut">
              <a:rPr lang="es-ES" smtClean="0"/>
              <a:t>19/01/2022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4761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660216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INFORMACION ESTADISTICA DE LOS SERVICIOS BRINDADOS POR LA UNIDAD DE LA JUVENTUD OCTUBRE-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3200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CLASES DE AEROBICOS EN CASA DE ENCUENTRO JUVENIL - ASISTENCIA</a:t>
            </a:r>
            <a:endParaRPr lang="es-E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0867460"/>
              </p:ext>
            </p:extLst>
          </p:nvPr>
        </p:nvGraphicFramePr>
        <p:xfrm>
          <a:off x="838200" y="1825625"/>
          <a:ext cx="10515602" cy="443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7691">
                  <a:extLst>
                    <a:ext uri="{9D8B030D-6E8A-4147-A177-3AD203B41FA5}">
                      <a16:colId xmlns:a16="http://schemas.microsoft.com/office/drawing/2014/main" val="1820564462"/>
                    </a:ext>
                  </a:extLst>
                </a:gridCol>
                <a:gridCol w="616527">
                  <a:extLst>
                    <a:ext uri="{9D8B030D-6E8A-4147-A177-3AD203B41FA5}">
                      <a16:colId xmlns:a16="http://schemas.microsoft.com/office/drawing/2014/main" val="2417571380"/>
                    </a:ext>
                  </a:extLst>
                </a:gridCol>
                <a:gridCol w="616528">
                  <a:extLst>
                    <a:ext uri="{9D8B030D-6E8A-4147-A177-3AD203B41FA5}">
                      <a16:colId xmlns:a16="http://schemas.microsoft.com/office/drawing/2014/main" val="2793237841"/>
                    </a:ext>
                  </a:extLst>
                </a:gridCol>
                <a:gridCol w="616527">
                  <a:extLst>
                    <a:ext uri="{9D8B030D-6E8A-4147-A177-3AD203B41FA5}">
                      <a16:colId xmlns:a16="http://schemas.microsoft.com/office/drawing/2014/main" val="4023536024"/>
                    </a:ext>
                  </a:extLst>
                </a:gridCol>
                <a:gridCol w="616528">
                  <a:extLst>
                    <a:ext uri="{9D8B030D-6E8A-4147-A177-3AD203B41FA5}">
                      <a16:colId xmlns:a16="http://schemas.microsoft.com/office/drawing/2014/main" val="4135431113"/>
                    </a:ext>
                  </a:extLst>
                </a:gridCol>
                <a:gridCol w="616527">
                  <a:extLst>
                    <a:ext uri="{9D8B030D-6E8A-4147-A177-3AD203B41FA5}">
                      <a16:colId xmlns:a16="http://schemas.microsoft.com/office/drawing/2014/main" val="2039738786"/>
                    </a:ext>
                  </a:extLst>
                </a:gridCol>
                <a:gridCol w="616527">
                  <a:extLst>
                    <a:ext uri="{9D8B030D-6E8A-4147-A177-3AD203B41FA5}">
                      <a16:colId xmlns:a16="http://schemas.microsoft.com/office/drawing/2014/main" val="497483315"/>
                    </a:ext>
                  </a:extLst>
                </a:gridCol>
                <a:gridCol w="616528">
                  <a:extLst>
                    <a:ext uri="{9D8B030D-6E8A-4147-A177-3AD203B41FA5}">
                      <a16:colId xmlns:a16="http://schemas.microsoft.com/office/drawing/2014/main" val="110925046"/>
                    </a:ext>
                  </a:extLst>
                </a:gridCol>
                <a:gridCol w="616527">
                  <a:extLst>
                    <a:ext uri="{9D8B030D-6E8A-4147-A177-3AD203B41FA5}">
                      <a16:colId xmlns:a16="http://schemas.microsoft.com/office/drawing/2014/main" val="506037731"/>
                    </a:ext>
                  </a:extLst>
                </a:gridCol>
                <a:gridCol w="616528">
                  <a:extLst>
                    <a:ext uri="{9D8B030D-6E8A-4147-A177-3AD203B41FA5}">
                      <a16:colId xmlns:a16="http://schemas.microsoft.com/office/drawing/2014/main" val="3982519442"/>
                    </a:ext>
                  </a:extLst>
                </a:gridCol>
                <a:gridCol w="616527">
                  <a:extLst>
                    <a:ext uri="{9D8B030D-6E8A-4147-A177-3AD203B41FA5}">
                      <a16:colId xmlns:a16="http://schemas.microsoft.com/office/drawing/2014/main" val="2754132644"/>
                    </a:ext>
                  </a:extLst>
                </a:gridCol>
                <a:gridCol w="616527">
                  <a:extLst>
                    <a:ext uri="{9D8B030D-6E8A-4147-A177-3AD203B41FA5}">
                      <a16:colId xmlns:a16="http://schemas.microsoft.com/office/drawing/2014/main" val="246461774"/>
                    </a:ext>
                  </a:extLst>
                </a:gridCol>
                <a:gridCol w="616528">
                  <a:extLst>
                    <a:ext uri="{9D8B030D-6E8A-4147-A177-3AD203B41FA5}">
                      <a16:colId xmlns:a16="http://schemas.microsoft.com/office/drawing/2014/main" val="3341249468"/>
                    </a:ext>
                  </a:extLst>
                </a:gridCol>
                <a:gridCol w="616527">
                  <a:extLst>
                    <a:ext uri="{9D8B030D-6E8A-4147-A177-3AD203B41FA5}">
                      <a16:colId xmlns:a16="http://schemas.microsoft.com/office/drawing/2014/main" val="2322960587"/>
                    </a:ext>
                  </a:extLst>
                </a:gridCol>
                <a:gridCol w="616528">
                  <a:extLst>
                    <a:ext uri="{9D8B030D-6E8A-4147-A177-3AD203B41FA5}">
                      <a16:colId xmlns:a16="http://schemas.microsoft.com/office/drawing/2014/main" val="1959560098"/>
                    </a:ext>
                  </a:extLst>
                </a:gridCol>
                <a:gridCol w="616527">
                  <a:extLst>
                    <a:ext uri="{9D8B030D-6E8A-4147-A177-3AD203B41FA5}">
                      <a16:colId xmlns:a16="http://schemas.microsoft.com/office/drawing/2014/main" val="4175945837"/>
                    </a:ext>
                  </a:extLst>
                </a:gridCol>
              </a:tblGrid>
              <a:tr h="55463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OCTUBRE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NOVIEMBRE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DICIEMBRE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513412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DIAS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DIAS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DIAS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6972708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SEMANAS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L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M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X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J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V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L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M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X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J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V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L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M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X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J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V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2424143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16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16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3426627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17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16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19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3569997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27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28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19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36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mtClean="0"/>
                        <a:t>24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27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19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4557683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18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17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18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28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27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29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6741706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16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18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36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7776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5877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CLASES DE </a:t>
            </a:r>
            <a:r>
              <a:rPr lang="es-ES" dirty="0" smtClean="0"/>
              <a:t>MUSICA EN </a:t>
            </a:r>
            <a:r>
              <a:rPr lang="es-ES" dirty="0" smtClean="0"/>
              <a:t>CASA </a:t>
            </a:r>
            <a:r>
              <a:rPr lang="es-ES" dirty="0" smtClean="0"/>
              <a:t>DE ENCUENTRO JUVENIL - ASISTENCIA</a:t>
            </a:r>
            <a:endParaRPr lang="es-E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5275813"/>
              </p:ext>
            </p:extLst>
          </p:nvPr>
        </p:nvGraphicFramePr>
        <p:xfrm>
          <a:off x="838200" y="1825625"/>
          <a:ext cx="10515604" cy="443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7909">
                  <a:extLst>
                    <a:ext uri="{9D8B030D-6E8A-4147-A177-3AD203B41FA5}">
                      <a16:colId xmlns:a16="http://schemas.microsoft.com/office/drawing/2014/main" val="1820564462"/>
                    </a:ext>
                  </a:extLst>
                </a:gridCol>
                <a:gridCol w="592513">
                  <a:extLst>
                    <a:ext uri="{9D8B030D-6E8A-4147-A177-3AD203B41FA5}">
                      <a16:colId xmlns:a16="http://schemas.microsoft.com/office/drawing/2014/main" val="2417571380"/>
                    </a:ext>
                  </a:extLst>
                </a:gridCol>
                <a:gridCol w="592513">
                  <a:extLst>
                    <a:ext uri="{9D8B030D-6E8A-4147-A177-3AD203B41FA5}">
                      <a16:colId xmlns:a16="http://schemas.microsoft.com/office/drawing/2014/main" val="2793237841"/>
                    </a:ext>
                  </a:extLst>
                </a:gridCol>
                <a:gridCol w="592513">
                  <a:extLst>
                    <a:ext uri="{9D8B030D-6E8A-4147-A177-3AD203B41FA5}">
                      <a16:colId xmlns:a16="http://schemas.microsoft.com/office/drawing/2014/main" val="4023536024"/>
                    </a:ext>
                  </a:extLst>
                </a:gridCol>
                <a:gridCol w="592513">
                  <a:extLst>
                    <a:ext uri="{9D8B030D-6E8A-4147-A177-3AD203B41FA5}">
                      <a16:colId xmlns:a16="http://schemas.microsoft.com/office/drawing/2014/main" val="4135431113"/>
                    </a:ext>
                  </a:extLst>
                </a:gridCol>
                <a:gridCol w="592513">
                  <a:extLst>
                    <a:ext uri="{9D8B030D-6E8A-4147-A177-3AD203B41FA5}">
                      <a16:colId xmlns:a16="http://schemas.microsoft.com/office/drawing/2014/main" val="2039738786"/>
                    </a:ext>
                  </a:extLst>
                </a:gridCol>
                <a:gridCol w="592513">
                  <a:extLst>
                    <a:ext uri="{9D8B030D-6E8A-4147-A177-3AD203B41FA5}">
                      <a16:colId xmlns:a16="http://schemas.microsoft.com/office/drawing/2014/main" val="497483315"/>
                    </a:ext>
                  </a:extLst>
                </a:gridCol>
                <a:gridCol w="592513">
                  <a:extLst>
                    <a:ext uri="{9D8B030D-6E8A-4147-A177-3AD203B41FA5}">
                      <a16:colId xmlns:a16="http://schemas.microsoft.com/office/drawing/2014/main" val="110925046"/>
                    </a:ext>
                  </a:extLst>
                </a:gridCol>
                <a:gridCol w="592513">
                  <a:extLst>
                    <a:ext uri="{9D8B030D-6E8A-4147-A177-3AD203B41FA5}">
                      <a16:colId xmlns:a16="http://schemas.microsoft.com/office/drawing/2014/main" val="506037731"/>
                    </a:ext>
                  </a:extLst>
                </a:gridCol>
                <a:gridCol w="592513">
                  <a:extLst>
                    <a:ext uri="{9D8B030D-6E8A-4147-A177-3AD203B41FA5}">
                      <a16:colId xmlns:a16="http://schemas.microsoft.com/office/drawing/2014/main" val="3982519442"/>
                    </a:ext>
                  </a:extLst>
                </a:gridCol>
                <a:gridCol w="592513">
                  <a:extLst>
                    <a:ext uri="{9D8B030D-6E8A-4147-A177-3AD203B41FA5}">
                      <a16:colId xmlns:a16="http://schemas.microsoft.com/office/drawing/2014/main" val="2754132644"/>
                    </a:ext>
                  </a:extLst>
                </a:gridCol>
                <a:gridCol w="592513">
                  <a:extLst>
                    <a:ext uri="{9D8B030D-6E8A-4147-A177-3AD203B41FA5}">
                      <a16:colId xmlns:a16="http://schemas.microsoft.com/office/drawing/2014/main" val="246461774"/>
                    </a:ext>
                  </a:extLst>
                </a:gridCol>
                <a:gridCol w="592513">
                  <a:extLst>
                    <a:ext uri="{9D8B030D-6E8A-4147-A177-3AD203B41FA5}">
                      <a16:colId xmlns:a16="http://schemas.microsoft.com/office/drawing/2014/main" val="3341249468"/>
                    </a:ext>
                  </a:extLst>
                </a:gridCol>
                <a:gridCol w="592513">
                  <a:extLst>
                    <a:ext uri="{9D8B030D-6E8A-4147-A177-3AD203B41FA5}">
                      <a16:colId xmlns:a16="http://schemas.microsoft.com/office/drawing/2014/main" val="2322960587"/>
                    </a:ext>
                  </a:extLst>
                </a:gridCol>
                <a:gridCol w="592513">
                  <a:extLst>
                    <a:ext uri="{9D8B030D-6E8A-4147-A177-3AD203B41FA5}">
                      <a16:colId xmlns:a16="http://schemas.microsoft.com/office/drawing/2014/main" val="1959560098"/>
                    </a:ext>
                  </a:extLst>
                </a:gridCol>
                <a:gridCol w="592513">
                  <a:extLst>
                    <a:ext uri="{9D8B030D-6E8A-4147-A177-3AD203B41FA5}">
                      <a16:colId xmlns:a16="http://schemas.microsoft.com/office/drawing/2014/main" val="4175945837"/>
                    </a:ext>
                  </a:extLst>
                </a:gridCol>
              </a:tblGrid>
              <a:tr h="55463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OCTUBRE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NOVIEMBRE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DICIEMBRE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513412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SEMANAS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SEMANAS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SEMANAS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6972708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INSTRUMENTO</a:t>
                      </a:r>
                      <a:endParaRPr lang="es-E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2424143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GUITARRA</a:t>
                      </a:r>
                      <a:endParaRPr lang="es-E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3426627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PIANO</a:t>
                      </a:r>
                      <a:endParaRPr lang="es-E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8196326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BATERIA</a:t>
                      </a:r>
                      <a:endParaRPr lang="es-E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1500634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CANTO</a:t>
                      </a:r>
                      <a:endParaRPr lang="es-E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0645740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TIMBAL</a:t>
                      </a:r>
                      <a:endParaRPr lang="es-E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6436423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787236" y="6386945"/>
            <a:ext cx="8409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*NUMERO DE PERSONAS PROMEDIO ATENDIDAS POR SEMANA SEGÚN INSTRUMENTO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1180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ESTADISTICA DE PERMISOS CONCEDIDOS EN LA CASA DE ENCUENTRO JUVENIL</a:t>
            </a:r>
            <a:endParaRPr lang="es-ES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077510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42865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233</Words>
  <Application>Microsoft Office PowerPoint</Application>
  <PresentationFormat>Panorámica</PresentationFormat>
  <Paragraphs>178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INFORMACION ESTADISTICA DE LOS SERVICIOS BRINDADOS POR LA UNIDAD DE LA JUVENTUD OCTUBRE- DICIEMBRE 2021</vt:lpstr>
      <vt:lpstr>CLASES DE AEROBICOS EN CASA DE ENCUENTRO JUVENIL - ASISTENCIA</vt:lpstr>
      <vt:lpstr>CLASES DE MUSICA EN CASA DE ENCUENTRO JUVENIL - ASISTENCIA</vt:lpstr>
      <vt:lpstr>ESTADISTICA DE PERMISOS CONCEDIDOS EN LA CASA DE ENCUENTRO JUVENIL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 ESTADISTICA DE LOS SERVICIOS BRINDADOS POR LA UNIDAD DE LA JUVENTUD OCTUBRE- DICIEMBRE 2021</dc:title>
  <dc:creator>Usuario de Windows</dc:creator>
  <cp:lastModifiedBy>Usuario de Windows</cp:lastModifiedBy>
  <cp:revision>8</cp:revision>
  <cp:lastPrinted>2022-01-19T15:55:17Z</cp:lastPrinted>
  <dcterms:created xsi:type="dcterms:W3CDTF">2022-01-18T17:45:30Z</dcterms:created>
  <dcterms:modified xsi:type="dcterms:W3CDTF">2022-01-19T15:55:24Z</dcterms:modified>
</cp:coreProperties>
</file>