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4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0" r:id="rId27"/>
    <p:sldId id="283" r:id="rId28"/>
    <p:sldId id="282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4" r:id="rId39"/>
    <p:sldId id="293" r:id="rId40"/>
    <p:sldId id="295" r:id="rId41"/>
    <p:sldId id="296" r:id="rId42"/>
    <p:sldId id="298" r:id="rId43"/>
    <p:sldId id="297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70" d="100"/>
          <a:sy n="70" d="100"/>
        </p:scale>
        <p:origin x="73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C6BD0D-C846-495A-AE9A-C3D8D5EFA0D0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653B9-A402-40D5-8BEE-9A85CD2679D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25496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E653B9-A402-40D5-8BEE-9A85CD2679D4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691793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E653B9-A402-40D5-8BEE-9A85CD2679D4}" type="slidenum">
              <a:rPr lang="es-ES" smtClean="0"/>
              <a:t>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820216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CE653B9-A402-40D5-8BEE-9A85CD2679D4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8263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E653B9-A402-40D5-8BEE-9A85CD2679D4}" type="slidenum">
              <a:rPr lang="es-ES" smtClean="0"/>
              <a:t>15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30974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16352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5997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3719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1055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67086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13365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1182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962318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4459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14595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04079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C8D0D5-CC6D-4606-81A2-46393B7C0361}" type="datetimeFigureOut">
              <a:rPr lang="es-ES" smtClean="0"/>
              <a:t>09/07/2020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F7A01-E55A-4511-AFA9-195C7716B52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34099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slide" Target="slide14.xml"/><Relationship Id="rId18" Type="http://schemas.openxmlformats.org/officeDocument/2006/relationships/slide" Target="slide17.xml"/><Relationship Id="rId26" Type="http://schemas.openxmlformats.org/officeDocument/2006/relationships/slide" Target="slide25.xml"/><Relationship Id="rId39" Type="http://schemas.openxmlformats.org/officeDocument/2006/relationships/slide" Target="slide39.xml"/><Relationship Id="rId21" Type="http://schemas.openxmlformats.org/officeDocument/2006/relationships/slide" Target="slide18.xml"/><Relationship Id="rId34" Type="http://schemas.openxmlformats.org/officeDocument/2006/relationships/slide" Target="slide32.xml"/><Relationship Id="rId42" Type="http://schemas.openxmlformats.org/officeDocument/2006/relationships/slide" Target="slide43.xml"/><Relationship Id="rId47" Type="http://schemas.openxmlformats.org/officeDocument/2006/relationships/slide" Target="slide47.xml"/><Relationship Id="rId50" Type="http://schemas.openxmlformats.org/officeDocument/2006/relationships/slide" Target="slide52.xml"/><Relationship Id="rId7" Type="http://schemas.openxmlformats.org/officeDocument/2006/relationships/slide" Target="slide7.xml"/><Relationship Id="rId2" Type="http://schemas.openxmlformats.org/officeDocument/2006/relationships/notesSlide" Target="../notesSlides/notesSlide1.xml"/><Relationship Id="rId16" Type="http://schemas.openxmlformats.org/officeDocument/2006/relationships/slide" Target="slide16.xml"/><Relationship Id="rId29" Type="http://schemas.openxmlformats.org/officeDocument/2006/relationships/slide" Target="slide29.xml"/><Relationship Id="rId11" Type="http://schemas.openxmlformats.org/officeDocument/2006/relationships/slide" Target="slide2.xml"/><Relationship Id="rId24" Type="http://schemas.openxmlformats.org/officeDocument/2006/relationships/slide" Target="slide23.xml"/><Relationship Id="rId32" Type="http://schemas.openxmlformats.org/officeDocument/2006/relationships/slide" Target="slide31.xml"/><Relationship Id="rId37" Type="http://schemas.openxmlformats.org/officeDocument/2006/relationships/slide" Target="slide37.xml"/><Relationship Id="rId40" Type="http://schemas.openxmlformats.org/officeDocument/2006/relationships/slide" Target="slide40.xml"/><Relationship Id="rId45" Type="http://schemas.openxmlformats.org/officeDocument/2006/relationships/slide" Target="slide46.xml"/><Relationship Id="rId5" Type="http://schemas.openxmlformats.org/officeDocument/2006/relationships/slide" Target="slide3.xml"/><Relationship Id="rId15" Type="http://schemas.openxmlformats.org/officeDocument/2006/relationships/slide" Target="slide19.xml"/><Relationship Id="rId23" Type="http://schemas.openxmlformats.org/officeDocument/2006/relationships/slide" Target="slide22.xml"/><Relationship Id="rId28" Type="http://schemas.openxmlformats.org/officeDocument/2006/relationships/slide" Target="slide28.xml"/><Relationship Id="rId36" Type="http://schemas.openxmlformats.org/officeDocument/2006/relationships/slide" Target="slide33.xml"/><Relationship Id="rId49" Type="http://schemas.openxmlformats.org/officeDocument/2006/relationships/slide" Target="slide48.xml"/><Relationship Id="rId10" Type="http://schemas.openxmlformats.org/officeDocument/2006/relationships/slide" Target="slide10.xml"/><Relationship Id="rId19" Type="http://schemas.openxmlformats.org/officeDocument/2006/relationships/slide" Target="slide13.xml"/><Relationship Id="rId31" Type="http://schemas.openxmlformats.org/officeDocument/2006/relationships/slide" Target="slide30.xml"/><Relationship Id="rId44" Type="http://schemas.openxmlformats.org/officeDocument/2006/relationships/slide" Target="slide44.xml"/><Relationship Id="rId52" Type="http://schemas.openxmlformats.org/officeDocument/2006/relationships/slide" Target="slide50.xml"/><Relationship Id="rId4" Type="http://schemas.openxmlformats.org/officeDocument/2006/relationships/image" Target="../media/image2.png"/><Relationship Id="rId9" Type="http://schemas.openxmlformats.org/officeDocument/2006/relationships/slide" Target="slide9.xml"/><Relationship Id="rId14" Type="http://schemas.openxmlformats.org/officeDocument/2006/relationships/slide" Target="slide12.xml"/><Relationship Id="rId22" Type="http://schemas.openxmlformats.org/officeDocument/2006/relationships/slide" Target="slide21.xml"/><Relationship Id="rId27" Type="http://schemas.openxmlformats.org/officeDocument/2006/relationships/slide" Target="slide26.xml"/><Relationship Id="rId30" Type="http://schemas.openxmlformats.org/officeDocument/2006/relationships/slide" Target="slide8.xml"/><Relationship Id="rId35" Type="http://schemas.openxmlformats.org/officeDocument/2006/relationships/slide" Target="slide36.xml"/><Relationship Id="rId43" Type="http://schemas.openxmlformats.org/officeDocument/2006/relationships/slide" Target="slide41.xml"/><Relationship Id="rId48" Type="http://schemas.openxmlformats.org/officeDocument/2006/relationships/slide" Target="slide51.xml"/><Relationship Id="rId8" Type="http://schemas.openxmlformats.org/officeDocument/2006/relationships/slide" Target="slide6.xml"/><Relationship Id="rId51" Type="http://schemas.openxmlformats.org/officeDocument/2006/relationships/slide" Target="slide49.xml"/><Relationship Id="rId3" Type="http://schemas.openxmlformats.org/officeDocument/2006/relationships/image" Target="../media/image1.jpeg"/><Relationship Id="rId12" Type="http://schemas.openxmlformats.org/officeDocument/2006/relationships/slide" Target="slide11.xml"/><Relationship Id="rId17" Type="http://schemas.openxmlformats.org/officeDocument/2006/relationships/slide" Target="slide15.xml"/><Relationship Id="rId25" Type="http://schemas.openxmlformats.org/officeDocument/2006/relationships/slide" Target="slide24.xml"/><Relationship Id="rId33" Type="http://schemas.openxmlformats.org/officeDocument/2006/relationships/slide" Target="slide35.xml"/><Relationship Id="rId38" Type="http://schemas.openxmlformats.org/officeDocument/2006/relationships/slide" Target="slide34.xml"/><Relationship Id="rId46" Type="http://schemas.openxmlformats.org/officeDocument/2006/relationships/slide" Target="slide45.xml"/><Relationship Id="rId20" Type="http://schemas.openxmlformats.org/officeDocument/2006/relationships/slide" Target="slide20.xml"/><Relationship Id="rId41" Type="http://schemas.openxmlformats.org/officeDocument/2006/relationships/slide" Target="slide4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0.xml"/><Relationship Id="rId5" Type="http://schemas.openxmlformats.org/officeDocument/2006/relationships/slide" Target="slide49.xml"/><Relationship Id="rId4" Type="http://schemas.openxmlformats.org/officeDocument/2006/relationships/image" Target="../media/image4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slide" Target="slide1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>
            <a:extLst>
              <a:ext uri="{FF2B5EF4-FFF2-40B4-BE49-F238E27FC236}">
                <a16:creationId xmlns:a16="http://schemas.microsoft.com/office/drawing/2014/main" xmlns="" id="{47B93D39-B20C-4E6A-8800-76C6C394004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01" y="97675"/>
            <a:ext cx="637314" cy="637314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FD24FFB0-FB33-4668-9995-01EA541F3A5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7486" y="308610"/>
            <a:ext cx="835693" cy="417847"/>
          </a:xfrm>
          <a:prstGeom prst="rect">
            <a:avLst/>
          </a:prstGeom>
        </p:spPr>
      </p:pic>
      <p:sp>
        <p:nvSpPr>
          <p:cNvPr id="14" name="CuadroTexto 13">
            <a:hlinkClick r:id="rId5" action="ppaction://hlinksldjump"/>
            <a:extLst>
              <a:ext uri="{FF2B5EF4-FFF2-40B4-BE49-F238E27FC236}">
                <a16:creationId xmlns:a16="http://schemas.microsoft.com/office/drawing/2014/main" xmlns="" id="{D804C48B-1B61-464F-B50C-3B54FC2FBCD0}"/>
              </a:ext>
            </a:extLst>
          </p:cNvPr>
          <p:cNvSpPr txBox="1"/>
          <p:nvPr/>
        </p:nvSpPr>
        <p:spPr>
          <a:xfrm>
            <a:off x="433058" y="1087115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1000" dirty="0"/>
              <a:t>Comisiones del Concejo Municipal  </a:t>
            </a:r>
          </a:p>
        </p:txBody>
      </p:sp>
      <p:sp>
        <p:nvSpPr>
          <p:cNvPr id="15" name="CuadroTexto 14">
            <a:hlinkClick r:id="rId6" action="ppaction://hlinksldjump"/>
            <a:extLst>
              <a:ext uri="{FF2B5EF4-FFF2-40B4-BE49-F238E27FC236}">
                <a16:creationId xmlns:a16="http://schemas.microsoft.com/office/drawing/2014/main" xmlns="" id="{12EE4663-77A0-47F0-B15E-38C5A3E4F0E4}"/>
              </a:ext>
            </a:extLst>
          </p:cNvPr>
          <p:cNvSpPr txBox="1"/>
          <p:nvPr/>
        </p:nvSpPr>
        <p:spPr>
          <a:xfrm>
            <a:off x="1674788" y="1078084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Secretaría Municipal  </a:t>
            </a:r>
          </a:p>
        </p:txBody>
      </p:sp>
      <p:sp>
        <p:nvSpPr>
          <p:cNvPr id="16" name="CuadroTexto 15">
            <a:hlinkClick r:id="rId7" action="ppaction://hlinksldjump"/>
            <a:extLst>
              <a:ext uri="{FF2B5EF4-FFF2-40B4-BE49-F238E27FC236}">
                <a16:creationId xmlns:a16="http://schemas.microsoft.com/office/drawing/2014/main" xmlns="" id="{7CFBFE96-73B4-40C1-B13E-901E7644E774}"/>
              </a:ext>
            </a:extLst>
          </p:cNvPr>
          <p:cNvSpPr txBox="1"/>
          <p:nvPr/>
        </p:nvSpPr>
        <p:spPr>
          <a:xfrm>
            <a:off x="2921085" y="1078084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Comisiones de LCAM</a:t>
            </a:r>
          </a:p>
        </p:txBody>
      </p:sp>
      <p:sp>
        <p:nvSpPr>
          <p:cNvPr id="17" name="CuadroTexto 16">
            <a:hlinkClick r:id="rId6" action="ppaction://hlinksldjump"/>
            <a:extLst>
              <a:ext uri="{FF2B5EF4-FFF2-40B4-BE49-F238E27FC236}">
                <a16:creationId xmlns:a16="http://schemas.microsoft.com/office/drawing/2014/main" xmlns="" id="{44274EB3-C4AB-4041-B51A-5A7ADB84E642}"/>
              </a:ext>
            </a:extLst>
          </p:cNvPr>
          <p:cNvSpPr txBox="1"/>
          <p:nvPr/>
        </p:nvSpPr>
        <p:spPr>
          <a:xfrm>
            <a:off x="4256538" y="1078084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Sindicatura</a:t>
            </a:r>
          </a:p>
          <a:p>
            <a:pPr algn="ctr"/>
            <a:endParaRPr lang="es-ES" sz="1000" dirty="0"/>
          </a:p>
        </p:txBody>
      </p:sp>
      <p:sp>
        <p:nvSpPr>
          <p:cNvPr id="18" name="CuadroTexto 17">
            <a:hlinkClick r:id="rId8" action="ppaction://hlinksldjump"/>
            <a:extLst>
              <a:ext uri="{FF2B5EF4-FFF2-40B4-BE49-F238E27FC236}">
                <a16:creationId xmlns:a16="http://schemas.microsoft.com/office/drawing/2014/main" xmlns="" id="{E2D8240A-88D5-4BA8-A013-1F7F97A7C026}"/>
              </a:ext>
            </a:extLst>
          </p:cNvPr>
          <p:cNvSpPr txBox="1"/>
          <p:nvPr/>
        </p:nvSpPr>
        <p:spPr>
          <a:xfrm>
            <a:off x="6777443" y="1087115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Auditoria Interna</a:t>
            </a:r>
          </a:p>
          <a:p>
            <a:pPr algn="ctr"/>
            <a:endParaRPr lang="es-ES" sz="1000" dirty="0"/>
          </a:p>
        </p:txBody>
      </p:sp>
      <p:sp>
        <p:nvSpPr>
          <p:cNvPr id="20" name="CuadroTexto 19">
            <a:hlinkClick r:id="rId9" action="ppaction://hlinksldjump"/>
            <a:extLst>
              <a:ext uri="{FF2B5EF4-FFF2-40B4-BE49-F238E27FC236}">
                <a16:creationId xmlns:a16="http://schemas.microsoft.com/office/drawing/2014/main" xmlns="" id="{5E361771-DC81-4FCD-BB87-7E7F4B75634A}"/>
              </a:ext>
            </a:extLst>
          </p:cNvPr>
          <p:cNvSpPr txBox="1"/>
          <p:nvPr/>
        </p:nvSpPr>
        <p:spPr>
          <a:xfrm>
            <a:off x="8032050" y="1087115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Higiene y </a:t>
            </a:r>
            <a:r>
              <a:rPr lang="es-ES" sz="1000" dirty="0" err="1"/>
              <a:t>Seg</a:t>
            </a:r>
            <a:r>
              <a:rPr lang="es-ES" sz="1000" dirty="0"/>
              <a:t>. ocupacional</a:t>
            </a:r>
          </a:p>
        </p:txBody>
      </p:sp>
      <p:sp>
        <p:nvSpPr>
          <p:cNvPr id="22" name="CuadroTexto 21">
            <a:hlinkClick r:id="rId10" action="ppaction://hlinksldjump"/>
            <a:extLst>
              <a:ext uri="{FF2B5EF4-FFF2-40B4-BE49-F238E27FC236}">
                <a16:creationId xmlns:a16="http://schemas.microsoft.com/office/drawing/2014/main" xmlns="" id="{9C8F3E98-3489-4A33-9FE2-E535EBC955D5}"/>
              </a:ext>
            </a:extLst>
          </p:cNvPr>
          <p:cNvSpPr txBox="1"/>
          <p:nvPr/>
        </p:nvSpPr>
        <p:spPr>
          <a:xfrm>
            <a:off x="9286657" y="1078084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Auditoria Externa</a:t>
            </a:r>
          </a:p>
          <a:p>
            <a:pPr algn="ctr"/>
            <a:endParaRPr lang="es-ES" sz="1000" dirty="0"/>
          </a:p>
        </p:txBody>
      </p:sp>
      <p:cxnSp>
        <p:nvCxnSpPr>
          <p:cNvPr id="24" name="Conector recto 23">
            <a:extLst>
              <a:ext uri="{FF2B5EF4-FFF2-40B4-BE49-F238E27FC236}">
                <a16:creationId xmlns:a16="http://schemas.microsoft.com/office/drawing/2014/main" xmlns="" id="{CEC77D82-0B60-4129-BEC0-1E596FCF0911}"/>
              </a:ext>
            </a:extLst>
          </p:cNvPr>
          <p:cNvCxnSpPr>
            <a:cxnSpLocks/>
          </p:cNvCxnSpPr>
          <p:nvPr/>
        </p:nvCxnSpPr>
        <p:spPr>
          <a:xfrm flipH="1">
            <a:off x="6063402" y="471740"/>
            <a:ext cx="1" cy="3186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>
            <a:hlinkClick r:id="rId11" action="ppaction://hlinksldjump"/>
            <a:extLst>
              <a:ext uri="{FF2B5EF4-FFF2-40B4-BE49-F238E27FC236}">
                <a16:creationId xmlns:a16="http://schemas.microsoft.com/office/drawing/2014/main" xmlns="" id="{F5D9D17E-F44B-4AFD-9B57-04BC50EBD1AA}"/>
              </a:ext>
            </a:extLst>
          </p:cNvPr>
          <p:cNvSpPr txBox="1"/>
          <p:nvPr/>
        </p:nvSpPr>
        <p:spPr>
          <a:xfrm>
            <a:off x="5507503" y="200888"/>
            <a:ext cx="1176997" cy="215444"/>
          </a:xfrm>
          <a:prstGeom prst="rect">
            <a:avLst/>
          </a:prstGeom>
          <a:noFill/>
          <a:ln w="50800" cmpd="dbl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800" dirty="0"/>
              <a:t>Concejo Municipal </a:t>
            </a:r>
          </a:p>
        </p:txBody>
      </p:sp>
      <p:cxnSp>
        <p:nvCxnSpPr>
          <p:cNvPr id="27" name="Conector recto 26">
            <a:extLst>
              <a:ext uri="{FF2B5EF4-FFF2-40B4-BE49-F238E27FC236}">
                <a16:creationId xmlns:a16="http://schemas.microsoft.com/office/drawing/2014/main" xmlns="" id="{A0F4EA85-A9A3-492E-97E5-235952EBA06B}"/>
              </a:ext>
            </a:extLst>
          </p:cNvPr>
          <p:cNvCxnSpPr/>
          <p:nvPr/>
        </p:nvCxnSpPr>
        <p:spPr>
          <a:xfrm>
            <a:off x="1021555" y="790395"/>
            <a:ext cx="50744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xmlns="" id="{D1BAFA3D-7529-44D1-B07F-652AF9FA4FD9}"/>
              </a:ext>
            </a:extLst>
          </p:cNvPr>
          <p:cNvCxnSpPr/>
          <p:nvPr/>
        </p:nvCxnSpPr>
        <p:spPr>
          <a:xfrm flipH="1">
            <a:off x="6095999" y="790395"/>
            <a:ext cx="377915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ector recto 30">
            <a:extLst>
              <a:ext uri="{FF2B5EF4-FFF2-40B4-BE49-F238E27FC236}">
                <a16:creationId xmlns:a16="http://schemas.microsoft.com/office/drawing/2014/main" xmlns="" id="{65E12727-79C0-48C2-80C6-6D72DD9FA773}"/>
              </a:ext>
            </a:extLst>
          </p:cNvPr>
          <p:cNvCxnSpPr>
            <a:cxnSpLocks/>
          </p:cNvCxnSpPr>
          <p:nvPr/>
        </p:nvCxnSpPr>
        <p:spPr>
          <a:xfrm>
            <a:off x="1043846" y="781364"/>
            <a:ext cx="1" cy="2967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>
            <a:extLst>
              <a:ext uri="{FF2B5EF4-FFF2-40B4-BE49-F238E27FC236}">
                <a16:creationId xmlns:a16="http://schemas.microsoft.com/office/drawing/2014/main" xmlns="" id="{848D383D-021D-4838-9E99-004C0A420C15}"/>
              </a:ext>
            </a:extLst>
          </p:cNvPr>
          <p:cNvCxnSpPr>
            <a:endCxn id="15" idx="0"/>
          </p:cNvCxnSpPr>
          <p:nvPr/>
        </p:nvCxnSpPr>
        <p:spPr>
          <a:xfrm>
            <a:off x="2263286" y="790397"/>
            <a:ext cx="1" cy="2876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xmlns="" id="{B8F93B7F-A1C8-40A3-9B04-F20A7D6E6AD1}"/>
              </a:ext>
            </a:extLst>
          </p:cNvPr>
          <p:cNvCxnSpPr>
            <a:endCxn id="16" idx="0"/>
          </p:cNvCxnSpPr>
          <p:nvPr/>
        </p:nvCxnSpPr>
        <p:spPr>
          <a:xfrm>
            <a:off x="3509583" y="790397"/>
            <a:ext cx="1" cy="2876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>
            <a:extLst>
              <a:ext uri="{FF2B5EF4-FFF2-40B4-BE49-F238E27FC236}">
                <a16:creationId xmlns:a16="http://schemas.microsoft.com/office/drawing/2014/main" xmlns="" id="{A223F8C4-A8D4-4D94-8498-A02B41C72730}"/>
              </a:ext>
            </a:extLst>
          </p:cNvPr>
          <p:cNvCxnSpPr>
            <a:endCxn id="17" idx="0"/>
          </p:cNvCxnSpPr>
          <p:nvPr/>
        </p:nvCxnSpPr>
        <p:spPr>
          <a:xfrm>
            <a:off x="4845036" y="787993"/>
            <a:ext cx="1" cy="290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xmlns="" id="{7C2636F8-99DB-4940-AF8A-40CA1CAE736D}"/>
              </a:ext>
            </a:extLst>
          </p:cNvPr>
          <p:cNvCxnSpPr/>
          <p:nvPr/>
        </p:nvCxnSpPr>
        <p:spPr>
          <a:xfrm>
            <a:off x="7340363" y="789196"/>
            <a:ext cx="1" cy="29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50">
            <a:extLst>
              <a:ext uri="{FF2B5EF4-FFF2-40B4-BE49-F238E27FC236}">
                <a16:creationId xmlns:a16="http://schemas.microsoft.com/office/drawing/2014/main" xmlns="" id="{FA720CD3-E399-4F8C-91A6-195A177B995B}"/>
              </a:ext>
            </a:extLst>
          </p:cNvPr>
          <p:cNvCxnSpPr/>
          <p:nvPr/>
        </p:nvCxnSpPr>
        <p:spPr>
          <a:xfrm>
            <a:off x="8607759" y="797024"/>
            <a:ext cx="1" cy="29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52">
            <a:extLst>
              <a:ext uri="{FF2B5EF4-FFF2-40B4-BE49-F238E27FC236}">
                <a16:creationId xmlns:a16="http://schemas.microsoft.com/office/drawing/2014/main" xmlns="" id="{4C700838-349B-4AEE-A997-4804CBE507C8}"/>
              </a:ext>
            </a:extLst>
          </p:cNvPr>
          <p:cNvCxnSpPr/>
          <p:nvPr/>
        </p:nvCxnSpPr>
        <p:spPr>
          <a:xfrm>
            <a:off x="9875153" y="797022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>
            <a:extLst>
              <a:ext uri="{FF2B5EF4-FFF2-40B4-BE49-F238E27FC236}">
                <a16:creationId xmlns:a16="http://schemas.microsoft.com/office/drawing/2014/main" xmlns="" id="{63C6D449-F578-4684-B480-02A0DD99A18E}"/>
              </a:ext>
            </a:extLst>
          </p:cNvPr>
          <p:cNvCxnSpPr/>
          <p:nvPr/>
        </p:nvCxnSpPr>
        <p:spPr>
          <a:xfrm>
            <a:off x="9875155" y="787993"/>
            <a:ext cx="1" cy="290093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CuadroTexto 61">
            <a:hlinkClick r:id="rId12" action="ppaction://hlinksldjump"/>
            <a:extLst>
              <a:ext uri="{FF2B5EF4-FFF2-40B4-BE49-F238E27FC236}">
                <a16:creationId xmlns:a16="http://schemas.microsoft.com/office/drawing/2014/main" xmlns="" id="{2231A6BA-AAED-4591-8CA2-E2BF3FC4F6FC}"/>
              </a:ext>
            </a:extLst>
          </p:cNvPr>
          <p:cNvSpPr txBox="1"/>
          <p:nvPr/>
        </p:nvSpPr>
        <p:spPr>
          <a:xfrm>
            <a:off x="5474903" y="1459937"/>
            <a:ext cx="1176997" cy="400110"/>
          </a:xfrm>
          <a:prstGeom prst="rect">
            <a:avLst/>
          </a:prstGeom>
          <a:noFill/>
          <a:ln w="50800" cmpd="dbl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Despacho Municipal </a:t>
            </a:r>
          </a:p>
        </p:txBody>
      </p:sp>
      <p:sp>
        <p:nvSpPr>
          <p:cNvPr id="63" name="CuadroTexto 62">
            <a:hlinkClick r:id="rId13" action="ppaction://hlinksldjump"/>
            <a:extLst>
              <a:ext uri="{FF2B5EF4-FFF2-40B4-BE49-F238E27FC236}">
                <a16:creationId xmlns:a16="http://schemas.microsoft.com/office/drawing/2014/main" xmlns="" id="{3F4D4C8D-E6DE-446E-8863-C799B792D4B2}"/>
              </a:ext>
            </a:extLst>
          </p:cNvPr>
          <p:cNvSpPr txBox="1"/>
          <p:nvPr/>
        </p:nvSpPr>
        <p:spPr>
          <a:xfrm>
            <a:off x="5507502" y="2153577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Gerencia General</a:t>
            </a:r>
          </a:p>
          <a:p>
            <a:pPr algn="ctr"/>
            <a:endParaRPr lang="es-ES" sz="1000" dirty="0"/>
          </a:p>
        </p:txBody>
      </p:sp>
      <p:cxnSp>
        <p:nvCxnSpPr>
          <p:cNvPr id="73" name="Conector recto 72">
            <a:extLst>
              <a:ext uri="{FF2B5EF4-FFF2-40B4-BE49-F238E27FC236}">
                <a16:creationId xmlns:a16="http://schemas.microsoft.com/office/drawing/2014/main" xmlns="" id="{D160356A-8EE5-454D-BF7A-58D27EEEB677}"/>
              </a:ext>
            </a:extLst>
          </p:cNvPr>
          <p:cNvCxnSpPr>
            <a:cxnSpLocks/>
          </p:cNvCxnSpPr>
          <p:nvPr/>
        </p:nvCxnSpPr>
        <p:spPr>
          <a:xfrm>
            <a:off x="6063402" y="797024"/>
            <a:ext cx="755" cy="36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Conector recto 77">
            <a:extLst>
              <a:ext uri="{FF2B5EF4-FFF2-40B4-BE49-F238E27FC236}">
                <a16:creationId xmlns:a16="http://schemas.microsoft.com/office/drawing/2014/main" xmlns="" id="{EE2BD7B2-7DB0-4E67-89B3-9F520FE414DA}"/>
              </a:ext>
            </a:extLst>
          </p:cNvPr>
          <p:cNvCxnSpPr>
            <a:cxnSpLocks/>
            <a:endCxn id="62" idx="0"/>
          </p:cNvCxnSpPr>
          <p:nvPr/>
        </p:nvCxnSpPr>
        <p:spPr>
          <a:xfrm>
            <a:off x="6063400" y="797022"/>
            <a:ext cx="2" cy="662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78">
            <a:extLst>
              <a:ext uri="{FF2B5EF4-FFF2-40B4-BE49-F238E27FC236}">
                <a16:creationId xmlns:a16="http://schemas.microsoft.com/office/drawing/2014/main" xmlns="" id="{47A15B55-C709-4E4D-BF29-EAD9092CFC82}"/>
              </a:ext>
            </a:extLst>
          </p:cNvPr>
          <p:cNvCxnSpPr/>
          <p:nvPr/>
        </p:nvCxnSpPr>
        <p:spPr>
          <a:xfrm>
            <a:off x="6063398" y="1863486"/>
            <a:ext cx="1" cy="2900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CuadroTexto 82">
            <a:hlinkClick r:id="rId14" action="ppaction://hlinksldjump"/>
            <a:extLst>
              <a:ext uri="{FF2B5EF4-FFF2-40B4-BE49-F238E27FC236}">
                <a16:creationId xmlns:a16="http://schemas.microsoft.com/office/drawing/2014/main" xmlns="" id="{F20BA25A-DEFF-4C27-B3DA-AB22AFE8886F}"/>
              </a:ext>
            </a:extLst>
          </p:cNvPr>
          <p:cNvSpPr txBox="1"/>
          <p:nvPr/>
        </p:nvSpPr>
        <p:spPr>
          <a:xfrm>
            <a:off x="1241179" y="2754231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s-ES" sz="1000" dirty="0"/>
              <a:t>Unidad Jurídica y Contravencional </a:t>
            </a:r>
          </a:p>
        </p:txBody>
      </p:sp>
      <p:sp>
        <p:nvSpPr>
          <p:cNvPr id="84" name="CuadroTexto 83">
            <a:hlinkClick r:id="rId15" action="ppaction://hlinksldjump"/>
            <a:extLst>
              <a:ext uri="{FF2B5EF4-FFF2-40B4-BE49-F238E27FC236}">
                <a16:creationId xmlns:a16="http://schemas.microsoft.com/office/drawing/2014/main" xmlns="" id="{E9CFA757-9E37-4696-B092-DA0FDE08E467}"/>
              </a:ext>
            </a:extLst>
          </p:cNvPr>
          <p:cNvSpPr txBox="1"/>
          <p:nvPr/>
        </p:nvSpPr>
        <p:spPr>
          <a:xfrm>
            <a:off x="30488" y="2750024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Gestión y Cooperación</a:t>
            </a:r>
          </a:p>
        </p:txBody>
      </p:sp>
      <p:sp>
        <p:nvSpPr>
          <p:cNvPr id="85" name="CuadroTexto 84">
            <a:hlinkClick r:id="rId16" action="ppaction://hlinksldjump"/>
            <a:extLst>
              <a:ext uri="{FF2B5EF4-FFF2-40B4-BE49-F238E27FC236}">
                <a16:creationId xmlns:a16="http://schemas.microsoft.com/office/drawing/2014/main" xmlns="" id="{9ED3D68A-06CC-476D-9545-AC9EA7E879FC}"/>
              </a:ext>
            </a:extLst>
          </p:cNvPr>
          <p:cNvSpPr txBox="1"/>
          <p:nvPr/>
        </p:nvSpPr>
        <p:spPr>
          <a:xfrm>
            <a:off x="3668040" y="2758409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Comunicaciones</a:t>
            </a:r>
          </a:p>
          <a:p>
            <a:pPr algn="ctr"/>
            <a:endParaRPr lang="es-ES" sz="1000" dirty="0"/>
          </a:p>
        </p:txBody>
      </p:sp>
      <p:sp>
        <p:nvSpPr>
          <p:cNvPr id="86" name="CuadroTexto 85">
            <a:hlinkClick r:id="rId17" action="ppaction://hlinksldjump"/>
            <a:extLst>
              <a:ext uri="{FF2B5EF4-FFF2-40B4-BE49-F238E27FC236}">
                <a16:creationId xmlns:a16="http://schemas.microsoft.com/office/drawing/2014/main" xmlns="" id="{73419B36-BC01-4F24-BE64-0869E811F24A}"/>
              </a:ext>
            </a:extLst>
          </p:cNvPr>
          <p:cNvSpPr txBox="1"/>
          <p:nvPr/>
        </p:nvSpPr>
        <p:spPr>
          <a:xfrm>
            <a:off x="2443620" y="2759643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 smtClean="0"/>
              <a:t>Recursos </a:t>
            </a:r>
            <a:r>
              <a:rPr lang="es-ES" sz="1000" dirty="0"/>
              <a:t>Humanos</a:t>
            </a:r>
          </a:p>
          <a:p>
            <a:pPr algn="ctr"/>
            <a:endParaRPr lang="es-ES" sz="1000" dirty="0"/>
          </a:p>
        </p:txBody>
      </p:sp>
      <p:sp>
        <p:nvSpPr>
          <p:cNvPr id="87" name="CuadroTexto 86">
            <a:hlinkClick r:id="rId18" action="ppaction://hlinksldjump"/>
            <a:extLst>
              <a:ext uri="{FF2B5EF4-FFF2-40B4-BE49-F238E27FC236}">
                <a16:creationId xmlns:a16="http://schemas.microsoft.com/office/drawing/2014/main" xmlns="" id="{1910FA4D-EE21-47AD-8A1A-1DCBA4BD2324}"/>
              </a:ext>
            </a:extLst>
          </p:cNvPr>
          <p:cNvSpPr txBox="1"/>
          <p:nvPr/>
        </p:nvSpPr>
        <p:spPr>
          <a:xfrm>
            <a:off x="6136274" y="2745155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Unidad de la Mujer </a:t>
            </a:r>
          </a:p>
          <a:p>
            <a:pPr algn="ctr"/>
            <a:endParaRPr lang="es-ES" sz="1000" dirty="0"/>
          </a:p>
        </p:txBody>
      </p:sp>
      <p:sp>
        <p:nvSpPr>
          <p:cNvPr id="89" name="CuadroTexto 88">
            <a:hlinkClick r:id="rId19" action="ppaction://hlinksldjump"/>
            <a:extLst>
              <a:ext uri="{FF2B5EF4-FFF2-40B4-BE49-F238E27FC236}">
                <a16:creationId xmlns:a16="http://schemas.microsoft.com/office/drawing/2014/main" xmlns="" id="{1D5BF02F-42A0-4D22-AEBB-D67C4E893AAB}"/>
              </a:ext>
            </a:extLst>
          </p:cNvPr>
          <p:cNvSpPr txBox="1"/>
          <p:nvPr/>
        </p:nvSpPr>
        <p:spPr>
          <a:xfrm>
            <a:off x="7345126" y="2745155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Cuerpo de Agentes </a:t>
            </a:r>
            <a:r>
              <a:rPr lang="es-ES" sz="1000" dirty="0" smtClean="0"/>
              <a:t>Municipales </a:t>
            </a:r>
            <a:endParaRPr lang="es-ES" sz="1000" dirty="0"/>
          </a:p>
        </p:txBody>
      </p:sp>
      <p:sp>
        <p:nvSpPr>
          <p:cNvPr id="90" name="CuadroTexto 89">
            <a:hlinkClick r:id="rId20" action="ppaction://hlinksldjump"/>
            <a:extLst>
              <a:ext uri="{FF2B5EF4-FFF2-40B4-BE49-F238E27FC236}">
                <a16:creationId xmlns:a16="http://schemas.microsoft.com/office/drawing/2014/main" xmlns="" id="{76DBF492-697F-4E83-B3EC-3C41C81AB6EB}"/>
              </a:ext>
            </a:extLst>
          </p:cNvPr>
          <p:cNvSpPr txBox="1"/>
          <p:nvPr/>
        </p:nvSpPr>
        <p:spPr>
          <a:xfrm>
            <a:off x="8553978" y="2751740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UACI</a:t>
            </a:r>
          </a:p>
          <a:p>
            <a:pPr algn="ctr"/>
            <a:endParaRPr lang="es-ES" sz="1000" dirty="0"/>
          </a:p>
        </p:txBody>
      </p:sp>
      <p:sp>
        <p:nvSpPr>
          <p:cNvPr id="91" name="CuadroTexto 90">
            <a:hlinkClick r:id="rId21" action="ppaction://hlinksldjump"/>
            <a:extLst>
              <a:ext uri="{FF2B5EF4-FFF2-40B4-BE49-F238E27FC236}">
                <a16:creationId xmlns:a16="http://schemas.microsoft.com/office/drawing/2014/main" xmlns="" id="{AA08A231-E4BB-46DC-ADE4-70749BDF5F3D}"/>
              </a:ext>
            </a:extLst>
          </p:cNvPr>
          <p:cNvSpPr txBox="1"/>
          <p:nvPr/>
        </p:nvSpPr>
        <p:spPr>
          <a:xfrm>
            <a:off x="4878731" y="2746394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informática</a:t>
            </a:r>
          </a:p>
          <a:p>
            <a:pPr algn="ctr"/>
            <a:endParaRPr lang="es-ES" sz="1000" dirty="0"/>
          </a:p>
        </p:txBody>
      </p:sp>
      <p:sp>
        <p:nvSpPr>
          <p:cNvPr id="40" name="CuadroTexto 39">
            <a:hlinkClick r:id="rId22" action="ppaction://hlinksldjump"/>
            <a:extLst>
              <a:ext uri="{FF2B5EF4-FFF2-40B4-BE49-F238E27FC236}">
                <a16:creationId xmlns:a16="http://schemas.microsoft.com/office/drawing/2014/main" xmlns="" id="{5171464D-5967-4E0A-A8E3-8D75868BD0D9}"/>
              </a:ext>
            </a:extLst>
          </p:cNvPr>
          <p:cNvSpPr txBox="1"/>
          <p:nvPr/>
        </p:nvSpPr>
        <p:spPr>
          <a:xfrm>
            <a:off x="9773111" y="2740348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 smtClean="0"/>
              <a:t>Servicios </a:t>
            </a:r>
            <a:r>
              <a:rPr lang="es-ES" sz="1000" dirty="0"/>
              <a:t>Generales </a:t>
            </a:r>
          </a:p>
        </p:txBody>
      </p:sp>
      <p:sp>
        <p:nvSpPr>
          <p:cNvPr id="42" name="CuadroTexto 41">
            <a:hlinkClick r:id="rId23" action="ppaction://hlinksldjump"/>
            <a:extLst>
              <a:ext uri="{FF2B5EF4-FFF2-40B4-BE49-F238E27FC236}">
                <a16:creationId xmlns:a16="http://schemas.microsoft.com/office/drawing/2014/main" xmlns="" id="{21831830-5F82-4559-8F4A-FF2BA44DA736}"/>
              </a:ext>
            </a:extLst>
          </p:cNvPr>
          <p:cNvSpPr txBox="1"/>
          <p:nvPr/>
        </p:nvSpPr>
        <p:spPr>
          <a:xfrm>
            <a:off x="10996558" y="2751740"/>
            <a:ext cx="1176997" cy="400110"/>
          </a:xfrm>
          <a:prstGeom prst="rect">
            <a:avLst/>
          </a:prstGeom>
          <a:noFill/>
          <a:ln w="19050" cmpd="sng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Activo Fijo</a:t>
            </a:r>
          </a:p>
          <a:p>
            <a:pPr algn="ctr"/>
            <a:endParaRPr lang="es-ES" sz="1000" dirty="0"/>
          </a:p>
        </p:txBody>
      </p:sp>
      <p:cxnSp>
        <p:nvCxnSpPr>
          <p:cNvPr id="43" name="Conector recto 42">
            <a:extLst>
              <a:ext uri="{FF2B5EF4-FFF2-40B4-BE49-F238E27FC236}">
                <a16:creationId xmlns:a16="http://schemas.microsoft.com/office/drawing/2014/main" xmlns="" id="{E1158ACF-36A3-472A-AA0A-B3142CD1E66A}"/>
              </a:ext>
            </a:extLst>
          </p:cNvPr>
          <p:cNvCxnSpPr>
            <a:cxnSpLocks/>
          </p:cNvCxnSpPr>
          <p:nvPr/>
        </p:nvCxnSpPr>
        <p:spPr>
          <a:xfrm>
            <a:off x="6095999" y="2541840"/>
            <a:ext cx="1" cy="11087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>
            <a:extLst>
              <a:ext uri="{FF2B5EF4-FFF2-40B4-BE49-F238E27FC236}">
                <a16:creationId xmlns:a16="http://schemas.microsoft.com/office/drawing/2014/main" xmlns="" id="{698995E5-D111-4682-9064-55331619F8A4}"/>
              </a:ext>
            </a:extLst>
          </p:cNvPr>
          <p:cNvCxnSpPr>
            <a:cxnSpLocks/>
          </p:cNvCxnSpPr>
          <p:nvPr/>
        </p:nvCxnSpPr>
        <p:spPr>
          <a:xfrm>
            <a:off x="557213" y="2652713"/>
            <a:ext cx="550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46">
            <a:extLst>
              <a:ext uri="{FF2B5EF4-FFF2-40B4-BE49-F238E27FC236}">
                <a16:creationId xmlns:a16="http://schemas.microsoft.com/office/drawing/2014/main" xmlns="" id="{200BE870-160A-447D-87DF-14795B04F578}"/>
              </a:ext>
            </a:extLst>
          </p:cNvPr>
          <p:cNvCxnSpPr>
            <a:cxnSpLocks/>
          </p:cNvCxnSpPr>
          <p:nvPr/>
        </p:nvCxnSpPr>
        <p:spPr>
          <a:xfrm>
            <a:off x="6063397" y="2652713"/>
            <a:ext cx="550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xmlns="" id="{39171957-6005-4B60-833B-9432D3FB3FCA}"/>
              </a:ext>
            </a:extLst>
          </p:cNvPr>
          <p:cNvCxnSpPr/>
          <p:nvPr/>
        </p:nvCxnSpPr>
        <p:spPr>
          <a:xfrm>
            <a:off x="557213" y="2652713"/>
            <a:ext cx="0" cy="97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>
            <a:extLst>
              <a:ext uri="{FF2B5EF4-FFF2-40B4-BE49-F238E27FC236}">
                <a16:creationId xmlns:a16="http://schemas.microsoft.com/office/drawing/2014/main" xmlns="" id="{F47A19F5-CC2F-4C28-B2B5-DCBACAB3AA71}"/>
              </a:ext>
            </a:extLst>
          </p:cNvPr>
          <p:cNvCxnSpPr/>
          <p:nvPr/>
        </p:nvCxnSpPr>
        <p:spPr>
          <a:xfrm>
            <a:off x="1830846" y="2652713"/>
            <a:ext cx="0" cy="97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53">
            <a:extLst>
              <a:ext uri="{FF2B5EF4-FFF2-40B4-BE49-F238E27FC236}">
                <a16:creationId xmlns:a16="http://schemas.microsoft.com/office/drawing/2014/main" xmlns="" id="{DA51AE5C-601E-4497-B583-60EBE5F426AB}"/>
              </a:ext>
            </a:extLst>
          </p:cNvPr>
          <p:cNvCxnSpPr>
            <a:cxnSpLocks/>
          </p:cNvCxnSpPr>
          <p:nvPr/>
        </p:nvCxnSpPr>
        <p:spPr>
          <a:xfrm>
            <a:off x="3038197" y="2662332"/>
            <a:ext cx="0" cy="97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ector recto 54">
            <a:extLst>
              <a:ext uri="{FF2B5EF4-FFF2-40B4-BE49-F238E27FC236}">
                <a16:creationId xmlns:a16="http://schemas.microsoft.com/office/drawing/2014/main" xmlns="" id="{6B91F4E9-868E-46E0-9DEB-7FD9CCA2167E}"/>
              </a:ext>
            </a:extLst>
          </p:cNvPr>
          <p:cNvCxnSpPr/>
          <p:nvPr/>
        </p:nvCxnSpPr>
        <p:spPr>
          <a:xfrm>
            <a:off x="4256538" y="2652713"/>
            <a:ext cx="0" cy="97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ector recto 55">
            <a:extLst>
              <a:ext uri="{FF2B5EF4-FFF2-40B4-BE49-F238E27FC236}">
                <a16:creationId xmlns:a16="http://schemas.microsoft.com/office/drawing/2014/main" xmlns="" id="{2CF8961F-EC8B-4CEC-81E3-136DDA66A95A}"/>
              </a:ext>
            </a:extLst>
          </p:cNvPr>
          <p:cNvCxnSpPr/>
          <p:nvPr/>
        </p:nvCxnSpPr>
        <p:spPr>
          <a:xfrm>
            <a:off x="5457059" y="2662331"/>
            <a:ext cx="0" cy="97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56">
            <a:extLst>
              <a:ext uri="{FF2B5EF4-FFF2-40B4-BE49-F238E27FC236}">
                <a16:creationId xmlns:a16="http://schemas.microsoft.com/office/drawing/2014/main" xmlns="" id="{CB8AD51C-7F2E-4519-84A7-0F5364A09760}"/>
              </a:ext>
            </a:extLst>
          </p:cNvPr>
          <p:cNvCxnSpPr/>
          <p:nvPr/>
        </p:nvCxnSpPr>
        <p:spPr>
          <a:xfrm>
            <a:off x="6651900" y="2662330"/>
            <a:ext cx="0" cy="97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xmlns="" id="{7A8EC3FE-B99F-4269-A972-254327464577}"/>
              </a:ext>
            </a:extLst>
          </p:cNvPr>
          <p:cNvCxnSpPr/>
          <p:nvPr/>
        </p:nvCxnSpPr>
        <p:spPr>
          <a:xfrm>
            <a:off x="7906461" y="2638843"/>
            <a:ext cx="0" cy="97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>
            <a:extLst>
              <a:ext uri="{FF2B5EF4-FFF2-40B4-BE49-F238E27FC236}">
                <a16:creationId xmlns:a16="http://schemas.microsoft.com/office/drawing/2014/main" xmlns="" id="{E0D762BA-5EDC-44CC-97DB-E465377276A1}"/>
              </a:ext>
            </a:extLst>
          </p:cNvPr>
          <p:cNvCxnSpPr/>
          <p:nvPr/>
        </p:nvCxnSpPr>
        <p:spPr>
          <a:xfrm>
            <a:off x="9129275" y="2647844"/>
            <a:ext cx="0" cy="97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xmlns="" id="{E0D7A8B3-D141-40C1-81EE-1AAA2F4FB019}"/>
              </a:ext>
            </a:extLst>
          </p:cNvPr>
          <p:cNvCxnSpPr/>
          <p:nvPr/>
        </p:nvCxnSpPr>
        <p:spPr>
          <a:xfrm>
            <a:off x="10347423" y="2641635"/>
            <a:ext cx="0" cy="97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ector recto 64">
            <a:extLst>
              <a:ext uri="{FF2B5EF4-FFF2-40B4-BE49-F238E27FC236}">
                <a16:creationId xmlns:a16="http://schemas.microsoft.com/office/drawing/2014/main" xmlns="" id="{36E3D238-EA9C-4241-957C-339B652F0F34}"/>
              </a:ext>
            </a:extLst>
          </p:cNvPr>
          <p:cNvCxnSpPr/>
          <p:nvPr/>
        </p:nvCxnSpPr>
        <p:spPr>
          <a:xfrm>
            <a:off x="11569581" y="2652712"/>
            <a:ext cx="0" cy="9731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CuadroTexto 65">
            <a:hlinkClick r:id="rId24" action="ppaction://hlinksldjump"/>
            <a:extLst>
              <a:ext uri="{FF2B5EF4-FFF2-40B4-BE49-F238E27FC236}">
                <a16:creationId xmlns:a16="http://schemas.microsoft.com/office/drawing/2014/main" xmlns="" id="{9E00F98B-7567-4655-96E3-CBE34E810722}"/>
              </a:ext>
            </a:extLst>
          </p:cNvPr>
          <p:cNvSpPr txBox="1"/>
          <p:nvPr/>
        </p:nvSpPr>
        <p:spPr>
          <a:xfrm>
            <a:off x="53834" y="3516724"/>
            <a:ext cx="1176997" cy="400110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Desarrollo Local</a:t>
            </a:r>
          </a:p>
          <a:p>
            <a:pPr algn="ctr"/>
            <a:endParaRPr lang="es-ES" sz="1000" dirty="0"/>
          </a:p>
        </p:txBody>
      </p:sp>
      <p:sp>
        <p:nvSpPr>
          <p:cNvPr id="67" name="CuadroTexto 66">
            <a:hlinkClick r:id="rId25" action="ppaction://hlinksldjump"/>
            <a:extLst>
              <a:ext uri="{FF2B5EF4-FFF2-40B4-BE49-F238E27FC236}">
                <a16:creationId xmlns:a16="http://schemas.microsoft.com/office/drawing/2014/main" xmlns="" id="{0FD7FF9E-4CC3-4A4E-AB01-71F229286B9C}"/>
              </a:ext>
            </a:extLst>
          </p:cNvPr>
          <p:cNvSpPr txBox="1"/>
          <p:nvPr/>
        </p:nvSpPr>
        <p:spPr>
          <a:xfrm>
            <a:off x="1353820" y="3514094"/>
            <a:ext cx="1176997" cy="400110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Proyectos</a:t>
            </a:r>
          </a:p>
          <a:p>
            <a:pPr algn="ctr"/>
            <a:endParaRPr lang="es-ES" sz="1000" dirty="0"/>
          </a:p>
        </p:txBody>
      </p:sp>
      <p:sp>
        <p:nvSpPr>
          <p:cNvPr id="68" name="CuadroTexto 67">
            <a:hlinkClick r:id="rId26" action="ppaction://hlinksldjump"/>
            <a:extLst>
              <a:ext uri="{FF2B5EF4-FFF2-40B4-BE49-F238E27FC236}">
                <a16:creationId xmlns:a16="http://schemas.microsoft.com/office/drawing/2014/main" xmlns="" id="{A44589F0-3902-4BE3-9F4D-33722D678776}"/>
              </a:ext>
            </a:extLst>
          </p:cNvPr>
          <p:cNvSpPr txBox="1"/>
          <p:nvPr/>
        </p:nvSpPr>
        <p:spPr>
          <a:xfrm>
            <a:off x="2668636" y="3514094"/>
            <a:ext cx="1176997" cy="400110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UFI</a:t>
            </a:r>
          </a:p>
          <a:p>
            <a:pPr algn="ctr"/>
            <a:endParaRPr lang="es-ES" sz="1000" dirty="0"/>
          </a:p>
        </p:txBody>
      </p:sp>
      <p:sp>
        <p:nvSpPr>
          <p:cNvPr id="71" name="CuadroTexto 70">
            <a:hlinkClick r:id="rId27" action="ppaction://hlinksldjump"/>
            <a:extLst>
              <a:ext uri="{FF2B5EF4-FFF2-40B4-BE49-F238E27FC236}">
                <a16:creationId xmlns:a16="http://schemas.microsoft.com/office/drawing/2014/main" xmlns="" id="{3478C0B0-3E97-46C7-B030-EF64E2242D24}"/>
              </a:ext>
            </a:extLst>
          </p:cNvPr>
          <p:cNvSpPr txBox="1"/>
          <p:nvPr/>
        </p:nvSpPr>
        <p:spPr>
          <a:xfrm>
            <a:off x="3983452" y="3527930"/>
            <a:ext cx="1176997" cy="400110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Mercado y Terminales </a:t>
            </a:r>
          </a:p>
        </p:txBody>
      </p:sp>
      <p:sp>
        <p:nvSpPr>
          <p:cNvPr id="72" name="CuadroTexto 71">
            <a:hlinkClick r:id="rId28" action="ppaction://hlinksldjump"/>
            <a:extLst>
              <a:ext uri="{FF2B5EF4-FFF2-40B4-BE49-F238E27FC236}">
                <a16:creationId xmlns:a16="http://schemas.microsoft.com/office/drawing/2014/main" xmlns="" id="{C8F5C6AD-73D8-46F8-BDB8-2AE5AB6CA406}"/>
              </a:ext>
            </a:extLst>
          </p:cNvPr>
          <p:cNvSpPr txBox="1"/>
          <p:nvPr/>
        </p:nvSpPr>
        <p:spPr>
          <a:xfrm>
            <a:off x="5397393" y="3525747"/>
            <a:ext cx="1176997" cy="400110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UATM</a:t>
            </a:r>
          </a:p>
          <a:p>
            <a:pPr algn="ctr"/>
            <a:endParaRPr lang="es-ES" sz="1000" dirty="0"/>
          </a:p>
        </p:txBody>
      </p:sp>
      <p:sp>
        <p:nvSpPr>
          <p:cNvPr id="75" name="CuadroTexto 74">
            <a:hlinkClick r:id="rId28" action="ppaction://hlinksldjump"/>
            <a:extLst>
              <a:ext uri="{FF2B5EF4-FFF2-40B4-BE49-F238E27FC236}">
                <a16:creationId xmlns:a16="http://schemas.microsoft.com/office/drawing/2014/main" xmlns="" id="{FE226FB4-01C0-4A2A-BD5D-84B4F14BD7B5}"/>
              </a:ext>
            </a:extLst>
          </p:cNvPr>
          <p:cNvSpPr txBox="1"/>
          <p:nvPr/>
        </p:nvSpPr>
        <p:spPr>
          <a:xfrm>
            <a:off x="6756627" y="3530032"/>
            <a:ext cx="1176997" cy="415498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700" dirty="0"/>
              <a:t>Registro del Estado Fam. Y Carnet de minoridad</a:t>
            </a:r>
          </a:p>
          <a:p>
            <a:pPr algn="ctr"/>
            <a:endParaRPr lang="es-ES" sz="700" dirty="0"/>
          </a:p>
        </p:txBody>
      </p:sp>
      <p:sp>
        <p:nvSpPr>
          <p:cNvPr id="77" name="CuadroTexto 76">
            <a:hlinkClick r:id="rId29" action="ppaction://hlinksldjump"/>
            <a:extLst>
              <a:ext uri="{FF2B5EF4-FFF2-40B4-BE49-F238E27FC236}">
                <a16:creationId xmlns:a16="http://schemas.microsoft.com/office/drawing/2014/main" xmlns="" id="{A5FE61C0-A8F2-497C-95C6-C3006CF5A5F1}"/>
              </a:ext>
            </a:extLst>
          </p:cNvPr>
          <p:cNvSpPr txBox="1"/>
          <p:nvPr/>
        </p:nvSpPr>
        <p:spPr>
          <a:xfrm>
            <a:off x="8113590" y="3524432"/>
            <a:ext cx="1176997" cy="400110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Servicios municipales </a:t>
            </a:r>
          </a:p>
        </p:txBody>
      </p:sp>
      <p:sp>
        <p:nvSpPr>
          <p:cNvPr id="81" name="CuadroTexto 80">
            <a:hlinkClick r:id="rId30" action="ppaction://hlinksldjump"/>
            <a:extLst>
              <a:ext uri="{FF2B5EF4-FFF2-40B4-BE49-F238E27FC236}">
                <a16:creationId xmlns:a16="http://schemas.microsoft.com/office/drawing/2014/main" xmlns="" id="{D90B6C18-3232-451A-AC44-0B25CF21DA70}"/>
              </a:ext>
            </a:extLst>
          </p:cNvPr>
          <p:cNvSpPr txBox="1"/>
          <p:nvPr/>
        </p:nvSpPr>
        <p:spPr>
          <a:xfrm>
            <a:off x="9419886" y="3524432"/>
            <a:ext cx="1176997" cy="400110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/>
              <a:t>UAIP y Archivo</a:t>
            </a:r>
          </a:p>
          <a:p>
            <a:pPr algn="ctr"/>
            <a:r>
              <a:rPr lang="es-ES" sz="1000" dirty="0"/>
              <a:t> </a:t>
            </a:r>
          </a:p>
        </p:txBody>
      </p:sp>
      <p:sp>
        <p:nvSpPr>
          <p:cNvPr id="88" name="CuadroTexto 87">
            <a:hlinkClick r:id="rId31" action="ppaction://hlinksldjump"/>
            <a:extLst>
              <a:ext uri="{FF2B5EF4-FFF2-40B4-BE49-F238E27FC236}">
                <a16:creationId xmlns:a16="http://schemas.microsoft.com/office/drawing/2014/main" xmlns="" id="{B2AD95A6-7077-45FE-BBEF-142DEC3E35AB}"/>
              </a:ext>
            </a:extLst>
          </p:cNvPr>
          <p:cNvSpPr txBox="1"/>
          <p:nvPr/>
        </p:nvSpPr>
        <p:spPr>
          <a:xfrm>
            <a:off x="10726182" y="3524432"/>
            <a:ext cx="1176997" cy="400110"/>
          </a:xfrm>
          <a:prstGeom prst="rect">
            <a:avLst/>
          </a:prstGeom>
          <a:noFill/>
          <a:ln w="38100" cmpd="sng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1000" dirty="0" err="1"/>
              <a:t>Prev</a:t>
            </a:r>
            <a:r>
              <a:rPr lang="es-ES" sz="1000" dirty="0"/>
              <a:t>. Del crimen y la violencia </a:t>
            </a:r>
          </a:p>
        </p:txBody>
      </p:sp>
      <p:cxnSp>
        <p:nvCxnSpPr>
          <p:cNvPr id="92" name="Conector recto 91">
            <a:extLst>
              <a:ext uri="{FF2B5EF4-FFF2-40B4-BE49-F238E27FC236}">
                <a16:creationId xmlns:a16="http://schemas.microsoft.com/office/drawing/2014/main" xmlns="" id="{20728EBE-0D06-488B-8E1F-29E9B404605E}"/>
              </a:ext>
            </a:extLst>
          </p:cNvPr>
          <p:cNvCxnSpPr>
            <a:cxnSpLocks/>
          </p:cNvCxnSpPr>
          <p:nvPr/>
        </p:nvCxnSpPr>
        <p:spPr>
          <a:xfrm>
            <a:off x="6095080" y="2652712"/>
            <a:ext cx="2" cy="6629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xmlns="" id="{284A34A1-19D0-4FF6-B3E0-F2F770BF8817}"/>
              </a:ext>
            </a:extLst>
          </p:cNvPr>
          <p:cNvCxnSpPr>
            <a:cxnSpLocks/>
          </p:cNvCxnSpPr>
          <p:nvPr/>
        </p:nvCxnSpPr>
        <p:spPr>
          <a:xfrm>
            <a:off x="588896" y="3315627"/>
            <a:ext cx="550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Conector recto 93">
            <a:extLst>
              <a:ext uri="{FF2B5EF4-FFF2-40B4-BE49-F238E27FC236}">
                <a16:creationId xmlns:a16="http://schemas.microsoft.com/office/drawing/2014/main" xmlns="" id="{F19E0F27-D093-44D8-BAEE-9CA237D85DD9}"/>
              </a:ext>
            </a:extLst>
          </p:cNvPr>
          <p:cNvCxnSpPr>
            <a:cxnSpLocks/>
          </p:cNvCxnSpPr>
          <p:nvPr/>
        </p:nvCxnSpPr>
        <p:spPr>
          <a:xfrm>
            <a:off x="6095080" y="3315627"/>
            <a:ext cx="55061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ector recto 33">
            <a:extLst>
              <a:ext uri="{FF2B5EF4-FFF2-40B4-BE49-F238E27FC236}">
                <a16:creationId xmlns:a16="http://schemas.microsoft.com/office/drawing/2014/main" xmlns="" id="{B7D89CBD-CF13-4133-B989-6379801CCD51}"/>
              </a:ext>
            </a:extLst>
          </p:cNvPr>
          <p:cNvCxnSpPr/>
          <p:nvPr/>
        </p:nvCxnSpPr>
        <p:spPr>
          <a:xfrm>
            <a:off x="590938" y="332832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Conector recto 95">
            <a:extLst>
              <a:ext uri="{FF2B5EF4-FFF2-40B4-BE49-F238E27FC236}">
                <a16:creationId xmlns:a16="http://schemas.microsoft.com/office/drawing/2014/main" xmlns="" id="{CAA52A39-C9C3-4967-A7C7-E81F0F953C88}"/>
              </a:ext>
            </a:extLst>
          </p:cNvPr>
          <p:cNvCxnSpPr/>
          <p:nvPr/>
        </p:nvCxnSpPr>
        <p:spPr>
          <a:xfrm>
            <a:off x="1909696" y="3346450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>
            <a:extLst>
              <a:ext uri="{FF2B5EF4-FFF2-40B4-BE49-F238E27FC236}">
                <a16:creationId xmlns:a16="http://schemas.microsoft.com/office/drawing/2014/main" xmlns="" id="{E5B86BF8-1D42-40F9-A27E-9B1B0FEEF260}"/>
              </a:ext>
            </a:extLst>
          </p:cNvPr>
          <p:cNvCxnSpPr/>
          <p:nvPr/>
        </p:nvCxnSpPr>
        <p:spPr>
          <a:xfrm>
            <a:off x="3224146" y="331562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Conector recto 97">
            <a:extLst>
              <a:ext uri="{FF2B5EF4-FFF2-40B4-BE49-F238E27FC236}">
                <a16:creationId xmlns:a16="http://schemas.microsoft.com/office/drawing/2014/main" xmlns="" id="{435DCCC6-0484-410A-BD88-B3A6A4860A6B}"/>
              </a:ext>
            </a:extLst>
          </p:cNvPr>
          <p:cNvCxnSpPr/>
          <p:nvPr/>
        </p:nvCxnSpPr>
        <p:spPr>
          <a:xfrm>
            <a:off x="4583046" y="332832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Conector recto 98">
            <a:extLst>
              <a:ext uri="{FF2B5EF4-FFF2-40B4-BE49-F238E27FC236}">
                <a16:creationId xmlns:a16="http://schemas.microsoft.com/office/drawing/2014/main" xmlns="" id="{138E75A2-EB4E-43E8-A596-52755CD99426}"/>
              </a:ext>
            </a:extLst>
          </p:cNvPr>
          <p:cNvCxnSpPr/>
          <p:nvPr/>
        </p:nvCxnSpPr>
        <p:spPr>
          <a:xfrm>
            <a:off x="5980046" y="331562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cto 99">
            <a:extLst>
              <a:ext uri="{FF2B5EF4-FFF2-40B4-BE49-F238E27FC236}">
                <a16:creationId xmlns:a16="http://schemas.microsoft.com/office/drawing/2014/main" xmlns="" id="{2B2508EA-8056-470E-B5FD-933CF5E35292}"/>
              </a:ext>
            </a:extLst>
          </p:cNvPr>
          <p:cNvCxnSpPr/>
          <p:nvPr/>
        </p:nvCxnSpPr>
        <p:spPr>
          <a:xfrm>
            <a:off x="7340363" y="332832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100">
            <a:extLst>
              <a:ext uri="{FF2B5EF4-FFF2-40B4-BE49-F238E27FC236}">
                <a16:creationId xmlns:a16="http://schemas.microsoft.com/office/drawing/2014/main" xmlns="" id="{C3FD4438-E7F3-4571-9939-170C224BE56B}"/>
              </a:ext>
            </a:extLst>
          </p:cNvPr>
          <p:cNvCxnSpPr/>
          <p:nvPr/>
        </p:nvCxnSpPr>
        <p:spPr>
          <a:xfrm>
            <a:off x="8626572" y="332832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101">
            <a:extLst>
              <a:ext uri="{FF2B5EF4-FFF2-40B4-BE49-F238E27FC236}">
                <a16:creationId xmlns:a16="http://schemas.microsoft.com/office/drawing/2014/main" xmlns="" id="{43BCED0D-893F-4BD1-9DA2-8B3005BD4052}"/>
              </a:ext>
            </a:extLst>
          </p:cNvPr>
          <p:cNvCxnSpPr/>
          <p:nvPr/>
        </p:nvCxnSpPr>
        <p:spPr>
          <a:xfrm>
            <a:off x="9966422" y="332832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Conector recto 102">
            <a:extLst>
              <a:ext uri="{FF2B5EF4-FFF2-40B4-BE49-F238E27FC236}">
                <a16:creationId xmlns:a16="http://schemas.microsoft.com/office/drawing/2014/main" xmlns="" id="{D9A6ED72-1B55-4D87-BC96-7180A8C974C0}"/>
              </a:ext>
            </a:extLst>
          </p:cNvPr>
          <p:cNvCxnSpPr/>
          <p:nvPr/>
        </p:nvCxnSpPr>
        <p:spPr>
          <a:xfrm>
            <a:off x="11604536" y="332832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Conector recto 103">
            <a:extLst>
              <a:ext uri="{FF2B5EF4-FFF2-40B4-BE49-F238E27FC236}">
                <a16:creationId xmlns:a16="http://schemas.microsoft.com/office/drawing/2014/main" xmlns="" id="{85BCA41A-2A2D-40ED-B568-A54FDEAA740D}"/>
              </a:ext>
            </a:extLst>
          </p:cNvPr>
          <p:cNvCxnSpPr>
            <a:cxnSpLocks/>
          </p:cNvCxnSpPr>
          <p:nvPr/>
        </p:nvCxnSpPr>
        <p:spPr>
          <a:xfrm>
            <a:off x="858146" y="3924542"/>
            <a:ext cx="25922" cy="22181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45">
            <a:extLst>
              <a:ext uri="{FF2B5EF4-FFF2-40B4-BE49-F238E27FC236}">
                <a16:creationId xmlns:a16="http://schemas.microsoft.com/office/drawing/2014/main" xmlns="" id="{D321D623-3E13-49BC-82C7-F2219BB82333}"/>
              </a:ext>
            </a:extLst>
          </p:cNvPr>
          <p:cNvCxnSpPr>
            <a:cxnSpLocks/>
          </p:cNvCxnSpPr>
          <p:nvPr/>
        </p:nvCxnSpPr>
        <p:spPr>
          <a:xfrm>
            <a:off x="700076" y="4337940"/>
            <a:ext cx="285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CuadroTexto 105">
            <a:hlinkClick r:id="rId32" action="ppaction://hlinksldjump"/>
            <a:extLst>
              <a:ext uri="{FF2B5EF4-FFF2-40B4-BE49-F238E27FC236}">
                <a16:creationId xmlns:a16="http://schemas.microsoft.com/office/drawing/2014/main" xmlns="" id="{71EA7CDB-E5EA-48F5-B39A-1E07A55302BE}"/>
              </a:ext>
            </a:extLst>
          </p:cNvPr>
          <p:cNvSpPr txBox="1"/>
          <p:nvPr/>
        </p:nvSpPr>
        <p:spPr>
          <a:xfrm>
            <a:off x="36503" y="4205760"/>
            <a:ext cx="667599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 err="1"/>
              <a:t>Prom</a:t>
            </a:r>
            <a:r>
              <a:rPr lang="es-ES" sz="900" dirty="0"/>
              <a:t>. Soc</a:t>
            </a:r>
            <a:r>
              <a:rPr lang="es-ES" sz="600" dirty="0"/>
              <a:t>.</a:t>
            </a:r>
          </a:p>
        </p:txBody>
      </p:sp>
      <p:sp>
        <p:nvSpPr>
          <p:cNvPr id="107" name="CuadroTexto 106">
            <a:hlinkClick r:id="rId33" action="ppaction://hlinksldjump"/>
            <a:extLst>
              <a:ext uri="{FF2B5EF4-FFF2-40B4-BE49-F238E27FC236}">
                <a16:creationId xmlns:a16="http://schemas.microsoft.com/office/drawing/2014/main" xmlns="" id="{9550BC83-4920-4E3F-88E8-72FEBB6147CB}"/>
              </a:ext>
            </a:extLst>
          </p:cNvPr>
          <p:cNvSpPr txBox="1"/>
          <p:nvPr/>
        </p:nvSpPr>
        <p:spPr>
          <a:xfrm>
            <a:off x="997870" y="4250527"/>
            <a:ext cx="697685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Turismo</a:t>
            </a:r>
          </a:p>
        </p:txBody>
      </p:sp>
      <p:cxnSp>
        <p:nvCxnSpPr>
          <p:cNvPr id="109" name="Conector recto 108">
            <a:extLst>
              <a:ext uri="{FF2B5EF4-FFF2-40B4-BE49-F238E27FC236}">
                <a16:creationId xmlns:a16="http://schemas.microsoft.com/office/drawing/2014/main" xmlns="" id="{DF844586-2FF0-45D4-BEC4-7688D82FB1C2}"/>
              </a:ext>
            </a:extLst>
          </p:cNvPr>
          <p:cNvCxnSpPr>
            <a:cxnSpLocks/>
          </p:cNvCxnSpPr>
          <p:nvPr/>
        </p:nvCxnSpPr>
        <p:spPr>
          <a:xfrm>
            <a:off x="717689" y="4858833"/>
            <a:ext cx="285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CuadroTexto 109">
            <a:hlinkClick r:id="rId34" action="ppaction://hlinksldjump"/>
            <a:extLst>
              <a:ext uri="{FF2B5EF4-FFF2-40B4-BE49-F238E27FC236}">
                <a16:creationId xmlns:a16="http://schemas.microsoft.com/office/drawing/2014/main" xmlns="" id="{23E88876-40CD-4B5D-9150-43E19EC725A4}"/>
              </a:ext>
            </a:extLst>
          </p:cNvPr>
          <p:cNvSpPr txBox="1"/>
          <p:nvPr/>
        </p:nvSpPr>
        <p:spPr>
          <a:xfrm>
            <a:off x="93236" y="4568772"/>
            <a:ext cx="617775" cy="646331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Niñez </a:t>
            </a:r>
            <a:r>
              <a:rPr lang="es-ES" sz="900" dirty="0" err="1"/>
              <a:t>Juv</a:t>
            </a:r>
            <a:r>
              <a:rPr lang="es-ES" sz="900" dirty="0"/>
              <a:t>. Y Adulto mayor</a:t>
            </a:r>
          </a:p>
        </p:txBody>
      </p:sp>
      <p:sp>
        <p:nvSpPr>
          <p:cNvPr id="111" name="CuadroTexto 110">
            <a:hlinkClick r:id="rId35" action="ppaction://hlinksldjump"/>
            <a:extLst>
              <a:ext uri="{FF2B5EF4-FFF2-40B4-BE49-F238E27FC236}">
                <a16:creationId xmlns:a16="http://schemas.microsoft.com/office/drawing/2014/main" xmlns="" id="{90453A7C-7249-4275-9357-0121283FEC52}"/>
              </a:ext>
            </a:extLst>
          </p:cNvPr>
          <p:cNvSpPr txBox="1"/>
          <p:nvPr/>
        </p:nvSpPr>
        <p:spPr>
          <a:xfrm>
            <a:off x="1003024" y="4682302"/>
            <a:ext cx="756364" cy="3693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Medio Ambiente</a:t>
            </a:r>
          </a:p>
        </p:txBody>
      </p:sp>
      <p:sp>
        <p:nvSpPr>
          <p:cNvPr id="113" name="CuadroTexto 112">
            <a:hlinkClick r:id="rId36" action="ppaction://hlinksldjump"/>
            <a:extLst>
              <a:ext uri="{FF2B5EF4-FFF2-40B4-BE49-F238E27FC236}">
                <a16:creationId xmlns:a16="http://schemas.microsoft.com/office/drawing/2014/main" xmlns="" id="{9E392FBD-7995-43ED-A46C-236FEFC10CE6}"/>
              </a:ext>
            </a:extLst>
          </p:cNvPr>
          <p:cNvSpPr txBox="1"/>
          <p:nvPr/>
        </p:nvSpPr>
        <p:spPr>
          <a:xfrm>
            <a:off x="93236" y="5332636"/>
            <a:ext cx="667598" cy="3693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Gestión de Riesgo</a:t>
            </a:r>
          </a:p>
        </p:txBody>
      </p:sp>
      <p:cxnSp>
        <p:nvCxnSpPr>
          <p:cNvPr id="114" name="Conector recto 113">
            <a:extLst>
              <a:ext uri="{FF2B5EF4-FFF2-40B4-BE49-F238E27FC236}">
                <a16:creationId xmlns:a16="http://schemas.microsoft.com/office/drawing/2014/main" xmlns="" id="{B1DEF4B4-7F46-4593-A8B4-092C773B904E}"/>
              </a:ext>
            </a:extLst>
          </p:cNvPr>
          <p:cNvCxnSpPr>
            <a:cxnSpLocks/>
          </p:cNvCxnSpPr>
          <p:nvPr/>
        </p:nvCxnSpPr>
        <p:spPr>
          <a:xfrm>
            <a:off x="762215" y="5510431"/>
            <a:ext cx="285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CuadroTexto 114">
            <a:hlinkClick r:id="rId37" action="ppaction://hlinksldjump"/>
            <a:extLst>
              <a:ext uri="{FF2B5EF4-FFF2-40B4-BE49-F238E27FC236}">
                <a16:creationId xmlns:a16="http://schemas.microsoft.com/office/drawing/2014/main" xmlns="" id="{FA9D8314-82B7-48CE-A2DE-EC16A6878AE6}"/>
              </a:ext>
            </a:extLst>
          </p:cNvPr>
          <p:cNvSpPr txBox="1"/>
          <p:nvPr/>
        </p:nvSpPr>
        <p:spPr>
          <a:xfrm>
            <a:off x="1050427" y="5386833"/>
            <a:ext cx="756364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Clínica</a:t>
            </a:r>
          </a:p>
        </p:txBody>
      </p:sp>
      <p:cxnSp>
        <p:nvCxnSpPr>
          <p:cNvPr id="116" name="Conector recto 115">
            <a:extLst>
              <a:ext uri="{FF2B5EF4-FFF2-40B4-BE49-F238E27FC236}">
                <a16:creationId xmlns:a16="http://schemas.microsoft.com/office/drawing/2014/main" xmlns="" id="{62F13C0D-6C74-41A3-84CD-1C7D565A40D7}"/>
              </a:ext>
            </a:extLst>
          </p:cNvPr>
          <p:cNvCxnSpPr>
            <a:cxnSpLocks/>
          </p:cNvCxnSpPr>
          <p:nvPr/>
        </p:nvCxnSpPr>
        <p:spPr>
          <a:xfrm>
            <a:off x="751715" y="6146405"/>
            <a:ext cx="285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CuadroTexto 117">
            <a:hlinkClick r:id="rId38" action="ppaction://hlinksldjump"/>
            <a:extLst>
              <a:ext uri="{FF2B5EF4-FFF2-40B4-BE49-F238E27FC236}">
                <a16:creationId xmlns:a16="http://schemas.microsoft.com/office/drawing/2014/main" xmlns="" id="{09F096C8-66D3-432C-A6C7-525EB406DFCB}"/>
              </a:ext>
            </a:extLst>
          </p:cNvPr>
          <p:cNvSpPr txBox="1"/>
          <p:nvPr/>
        </p:nvSpPr>
        <p:spPr>
          <a:xfrm>
            <a:off x="28143" y="5819501"/>
            <a:ext cx="703615" cy="646331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Centro de Desarrollo Infantil Municipal</a:t>
            </a:r>
          </a:p>
        </p:txBody>
      </p:sp>
      <p:sp>
        <p:nvSpPr>
          <p:cNvPr id="119" name="CuadroTexto 118">
            <a:hlinkClick r:id="rId39" action="ppaction://hlinksldjump"/>
            <a:extLst>
              <a:ext uri="{FF2B5EF4-FFF2-40B4-BE49-F238E27FC236}">
                <a16:creationId xmlns:a16="http://schemas.microsoft.com/office/drawing/2014/main" xmlns="" id="{DB909755-5FFC-4045-BE7B-3C67CB96B254}"/>
              </a:ext>
            </a:extLst>
          </p:cNvPr>
          <p:cNvSpPr txBox="1"/>
          <p:nvPr/>
        </p:nvSpPr>
        <p:spPr>
          <a:xfrm>
            <a:off x="1038276" y="5961739"/>
            <a:ext cx="750235" cy="3693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Promoción Económica</a:t>
            </a:r>
          </a:p>
        </p:txBody>
      </p:sp>
      <p:cxnSp>
        <p:nvCxnSpPr>
          <p:cNvPr id="124" name="Conector recto 123">
            <a:extLst>
              <a:ext uri="{FF2B5EF4-FFF2-40B4-BE49-F238E27FC236}">
                <a16:creationId xmlns:a16="http://schemas.microsoft.com/office/drawing/2014/main" xmlns="" id="{2F9757F5-F024-4154-9BEB-18509FEA6C4E}"/>
              </a:ext>
            </a:extLst>
          </p:cNvPr>
          <p:cNvCxnSpPr>
            <a:cxnSpLocks/>
          </p:cNvCxnSpPr>
          <p:nvPr/>
        </p:nvCxnSpPr>
        <p:spPr>
          <a:xfrm>
            <a:off x="1929479" y="3917029"/>
            <a:ext cx="12839" cy="13909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Conector recto 126">
            <a:extLst>
              <a:ext uri="{FF2B5EF4-FFF2-40B4-BE49-F238E27FC236}">
                <a16:creationId xmlns:a16="http://schemas.microsoft.com/office/drawing/2014/main" xmlns="" id="{41C9FD11-E664-4C5F-8A30-852B5C8379F8}"/>
              </a:ext>
            </a:extLst>
          </p:cNvPr>
          <p:cNvCxnSpPr>
            <a:cxnSpLocks/>
          </p:cNvCxnSpPr>
          <p:nvPr/>
        </p:nvCxnSpPr>
        <p:spPr>
          <a:xfrm>
            <a:off x="1942318" y="5314952"/>
            <a:ext cx="285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Conector recto 127">
            <a:extLst>
              <a:ext uri="{FF2B5EF4-FFF2-40B4-BE49-F238E27FC236}">
                <a16:creationId xmlns:a16="http://schemas.microsoft.com/office/drawing/2014/main" xmlns="" id="{E549F999-8958-4CFF-A039-CA3C68811AC5}"/>
              </a:ext>
            </a:extLst>
          </p:cNvPr>
          <p:cNvCxnSpPr>
            <a:cxnSpLocks/>
          </p:cNvCxnSpPr>
          <p:nvPr/>
        </p:nvCxnSpPr>
        <p:spPr>
          <a:xfrm>
            <a:off x="1929479" y="4870342"/>
            <a:ext cx="285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hlinkClick r:id="rId39" action="ppaction://hlinksldjump"/>
            <a:extLst>
              <a:ext uri="{FF2B5EF4-FFF2-40B4-BE49-F238E27FC236}">
                <a16:creationId xmlns:a16="http://schemas.microsoft.com/office/drawing/2014/main" xmlns="" id="{DB6B2C55-617D-4633-AD3B-3ECF22B69FA9}"/>
              </a:ext>
            </a:extLst>
          </p:cNvPr>
          <p:cNvSpPr txBox="1"/>
          <p:nvPr/>
        </p:nvSpPr>
        <p:spPr>
          <a:xfrm>
            <a:off x="2233542" y="4755713"/>
            <a:ext cx="814848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Supervisión</a:t>
            </a:r>
          </a:p>
        </p:txBody>
      </p:sp>
      <p:sp>
        <p:nvSpPr>
          <p:cNvPr id="130" name="CuadroTexto 129">
            <a:hlinkClick r:id="rId40" action="ppaction://hlinksldjump"/>
            <a:extLst>
              <a:ext uri="{FF2B5EF4-FFF2-40B4-BE49-F238E27FC236}">
                <a16:creationId xmlns:a16="http://schemas.microsoft.com/office/drawing/2014/main" xmlns="" id="{3A807B5B-26E2-4C14-A1E0-58EA5FADB62B}"/>
              </a:ext>
            </a:extLst>
          </p:cNvPr>
          <p:cNvSpPr txBox="1"/>
          <p:nvPr/>
        </p:nvSpPr>
        <p:spPr>
          <a:xfrm>
            <a:off x="2219618" y="5203155"/>
            <a:ext cx="828771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Maquinaria</a:t>
            </a:r>
          </a:p>
        </p:txBody>
      </p:sp>
      <p:cxnSp>
        <p:nvCxnSpPr>
          <p:cNvPr id="131" name="Conector recto 130">
            <a:extLst>
              <a:ext uri="{FF2B5EF4-FFF2-40B4-BE49-F238E27FC236}">
                <a16:creationId xmlns:a16="http://schemas.microsoft.com/office/drawing/2014/main" xmlns="" id="{1A054F9E-2689-4E8A-9CF1-581340250B1D}"/>
              </a:ext>
            </a:extLst>
          </p:cNvPr>
          <p:cNvCxnSpPr>
            <a:cxnSpLocks/>
          </p:cNvCxnSpPr>
          <p:nvPr/>
        </p:nvCxnSpPr>
        <p:spPr>
          <a:xfrm>
            <a:off x="3152755" y="3944038"/>
            <a:ext cx="0" cy="787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Conector recto 131">
            <a:extLst>
              <a:ext uri="{FF2B5EF4-FFF2-40B4-BE49-F238E27FC236}">
                <a16:creationId xmlns:a16="http://schemas.microsoft.com/office/drawing/2014/main" xmlns="" id="{7100F52C-8DDE-4278-AB0C-180B45424723}"/>
              </a:ext>
            </a:extLst>
          </p:cNvPr>
          <p:cNvCxnSpPr>
            <a:cxnSpLocks/>
          </p:cNvCxnSpPr>
          <p:nvPr/>
        </p:nvCxnSpPr>
        <p:spPr>
          <a:xfrm>
            <a:off x="3009893" y="4231021"/>
            <a:ext cx="285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hlinkClick r:id="rId41" action="ppaction://hlinksldjump"/>
            <a:extLst>
              <a:ext uri="{FF2B5EF4-FFF2-40B4-BE49-F238E27FC236}">
                <a16:creationId xmlns:a16="http://schemas.microsoft.com/office/drawing/2014/main" xmlns="" id="{69E5F0DD-3F91-4341-A539-100D7A63B586}"/>
              </a:ext>
            </a:extLst>
          </p:cNvPr>
          <p:cNvSpPr txBox="1"/>
          <p:nvPr/>
        </p:nvSpPr>
        <p:spPr>
          <a:xfrm>
            <a:off x="3306057" y="4120011"/>
            <a:ext cx="709192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  Tesorería</a:t>
            </a:r>
          </a:p>
        </p:txBody>
      </p:sp>
      <p:sp>
        <p:nvSpPr>
          <p:cNvPr id="134" name="CuadroTexto 133">
            <a:hlinkClick r:id="rId42" action="ppaction://hlinksldjump"/>
            <a:extLst>
              <a:ext uri="{FF2B5EF4-FFF2-40B4-BE49-F238E27FC236}">
                <a16:creationId xmlns:a16="http://schemas.microsoft.com/office/drawing/2014/main" xmlns="" id="{66F8EACD-7ED0-4B48-8430-7E9B700F2811}"/>
              </a:ext>
            </a:extLst>
          </p:cNvPr>
          <p:cNvSpPr txBox="1"/>
          <p:nvPr/>
        </p:nvSpPr>
        <p:spPr>
          <a:xfrm>
            <a:off x="3438479" y="4560525"/>
            <a:ext cx="829330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 Contabilidad</a:t>
            </a:r>
          </a:p>
        </p:txBody>
      </p:sp>
      <p:sp>
        <p:nvSpPr>
          <p:cNvPr id="135" name="CuadroTexto 134">
            <a:hlinkClick r:id="rId43" action="ppaction://hlinksldjump"/>
            <a:extLst>
              <a:ext uri="{FF2B5EF4-FFF2-40B4-BE49-F238E27FC236}">
                <a16:creationId xmlns:a16="http://schemas.microsoft.com/office/drawing/2014/main" xmlns="" id="{DD796F73-0FBF-4B62-8440-1540DFF6B568}"/>
              </a:ext>
            </a:extLst>
          </p:cNvPr>
          <p:cNvSpPr txBox="1"/>
          <p:nvPr/>
        </p:nvSpPr>
        <p:spPr>
          <a:xfrm>
            <a:off x="2183863" y="4127737"/>
            <a:ext cx="814848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  Presupuesto</a:t>
            </a:r>
          </a:p>
        </p:txBody>
      </p:sp>
      <p:cxnSp>
        <p:nvCxnSpPr>
          <p:cNvPr id="143" name="Conector recto 142">
            <a:extLst>
              <a:ext uri="{FF2B5EF4-FFF2-40B4-BE49-F238E27FC236}">
                <a16:creationId xmlns:a16="http://schemas.microsoft.com/office/drawing/2014/main" xmlns="" id="{E4189680-3A58-40ED-83F7-ED415993DB37}"/>
              </a:ext>
            </a:extLst>
          </p:cNvPr>
          <p:cNvCxnSpPr>
            <a:cxnSpLocks/>
          </p:cNvCxnSpPr>
          <p:nvPr/>
        </p:nvCxnSpPr>
        <p:spPr>
          <a:xfrm>
            <a:off x="5980046" y="3933858"/>
            <a:ext cx="0" cy="787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xmlns="" id="{C7609B72-06C3-4F01-99EB-8309E5878EC0}"/>
              </a:ext>
            </a:extLst>
          </p:cNvPr>
          <p:cNvCxnSpPr>
            <a:cxnSpLocks/>
          </p:cNvCxnSpPr>
          <p:nvPr/>
        </p:nvCxnSpPr>
        <p:spPr>
          <a:xfrm>
            <a:off x="5837184" y="4127737"/>
            <a:ext cx="285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6" name="CuadroTexto 145">
            <a:hlinkClick r:id="rId44" action="ppaction://hlinksldjump"/>
            <a:extLst>
              <a:ext uri="{FF2B5EF4-FFF2-40B4-BE49-F238E27FC236}">
                <a16:creationId xmlns:a16="http://schemas.microsoft.com/office/drawing/2014/main" xmlns="" id="{04B9ABC5-8C9A-4CB6-905C-DDF84AC19630}"/>
              </a:ext>
            </a:extLst>
          </p:cNvPr>
          <p:cNvSpPr txBox="1"/>
          <p:nvPr/>
        </p:nvSpPr>
        <p:spPr>
          <a:xfrm>
            <a:off x="4845037" y="4050761"/>
            <a:ext cx="980965" cy="3693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900" dirty="0"/>
              <a:t>Cuentas Corrientes</a:t>
            </a:r>
          </a:p>
        </p:txBody>
      </p:sp>
      <p:sp>
        <p:nvSpPr>
          <p:cNvPr id="147" name="CuadroTexto 146">
            <a:hlinkClick r:id="rId45" action="ppaction://hlinksldjump"/>
            <a:extLst>
              <a:ext uri="{FF2B5EF4-FFF2-40B4-BE49-F238E27FC236}">
                <a16:creationId xmlns:a16="http://schemas.microsoft.com/office/drawing/2014/main" xmlns="" id="{1B34B2A2-58DA-4810-8B2E-C8BA1FD07D2A}"/>
              </a:ext>
            </a:extLst>
          </p:cNvPr>
          <p:cNvSpPr txBox="1"/>
          <p:nvPr/>
        </p:nvSpPr>
        <p:spPr>
          <a:xfrm>
            <a:off x="6160812" y="4560887"/>
            <a:ext cx="867779" cy="3693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Recuperación de Mora</a:t>
            </a:r>
          </a:p>
        </p:txBody>
      </p:sp>
      <p:cxnSp>
        <p:nvCxnSpPr>
          <p:cNvPr id="148" name="Conector recto 147">
            <a:extLst>
              <a:ext uri="{FF2B5EF4-FFF2-40B4-BE49-F238E27FC236}">
                <a16:creationId xmlns:a16="http://schemas.microsoft.com/office/drawing/2014/main" xmlns="" id="{C712D811-2B58-4733-8415-AB0CB490FD85}"/>
              </a:ext>
            </a:extLst>
          </p:cNvPr>
          <p:cNvCxnSpPr>
            <a:cxnSpLocks/>
          </p:cNvCxnSpPr>
          <p:nvPr/>
        </p:nvCxnSpPr>
        <p:spPr>
          <a:xfrm>
            <a:off x="5980046" y="4721662"/>
            <a:ext cx="1807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CuadroTexto 148">
            <a:hlinkClick r:id="rId46" action="ppaction://hlinksldjump"/>
            <a:extLst>
              <a:ext uri="{FF2B5EF4-FFF2-40B4-BE49-F238E27FC236}">
                <a16:creationId xmlns:a16="http://schemas.microsoft.com/office/drawing/2014/main" xmlns="" id="{ED1494E2-8932-4F3F-8542-C26D8DE27572}"/>
              </a:ext>
            </a:extLst>
          </p:cNvPr>
          <p:cNvSpPr txBox="1"/>
          <p:nvPr/>
        </p:nvSpPr>
        <p:spPr>
          <a:xfrm>
            <a:off x="6134091" y="4058706"/>
            <a:ext cx="808414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ES" sz="900" dirty="0"/>
              <a:t>Catastro</a:t>
            </a:r>
          </a:p>
        </p:txBody>
      </p:sp>
      <p:cxnSp>
        <p:nvCxnSpPr>
          <p:cNvPr id="156" name="Conector recto 155">
            <a:extLst>
              <a:ext uri="{FF2B5EF4-FFF2-40B4-BE49-F238E27FC236}">
                <a16:creationId xmlns:a16="http://schemas.microsoft.com/office/drawing/2014/main" xmlns="" id="{5663BBF7-1F00-4DF4-B71E-33ED9697D270}"/>
              </a:ext>
            </a:extLst>
          </p:cNvPr>
          <p:cNvCxnSpPr>
            <a:cxnSpLocks/>
          </p:cNvCxnSpPr>
          <p:nvPr/>
        </p:nvCxnSpPr>
        <p:spPr>
          <a:xfrm>
            <a:off x="3152755" y="4723017"/>
            <a:ext cx="285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ector recto 156">
            <a:extLst>
              <a:ext uri="{FF2B5EF4-FFF2-40B4-BE49-F238E27FC236}">
                <a16:creationId xmlns:a16="http://schemas.microsoft.com/office/drawing/2014/main" xmlns="" id="{7E8320A8-42C4-424D-A0EB-A216D168CE46}"/>
              </a:ext>
            </a:extLst>
          </p:cNvPr>
          <p:cNvCxnSpPr>
            <a:cxnSpLocks/>
          </p:cNvCxnSpPr>
          <p:nvPr/>
        </p:nvCxnSpPr>
        <p:spPr>
          <a:xfrm>
            <a:off x="8652445" y="3927274"/>
            <a:ext cx="0" cy="78780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CuadroTexto 157">
            <a:hlinkClick r:id="rId47" action="ppaction://hlinksldjump"/>
            <a:extLst>
              <a:ext uri="{FF2B5EF4-FFF2-40B4-BE49-F238E27FC236}">
                <a16:creationId xmlns:a16="http://schemas.microsoft.com/office/drawing/2014/main" xmlns="" id="{57E616D7-D4DF-4C4E-9BAD-16507F3733F7}"/>
              </a:ext>
            </a:extLst>
          </p:cNvPr>
          <p:cNvSpPr txBox="1"/>
          <p:nvPr/>
        </p:nvSpPr>
        <p:spPr>
          <a:xfrm>
            <a:off x="7518283" y="4050761"/>
            <a:ext cx="980965" cy="3693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900" dirty="0"/>
              <a:t>Aseo y Disp. Final</a:t>
            </a:r>
          </a:p>
        </p:txBody>
      </p:sp>
      <p:cxnSp>
        <p:nvCxnSpPr>
          <p:cNvPr id="159" name="Conector recto 158">
            <a:extLst>
              <a:ext uri="{FF2B5EF4-FFF2-40B4-BE49-F238E27FC236}">
                <a16:creationId xmlns:a16="http://schemas.microsoft.com/office/drawing/2014/main" xmlns="" id="{424FDDC5-0B0A-4D0F-85A6-83D518D848CE}"/>
              </a:ext>
            </a:extLst>
          </p:cNvPr>
          <p:cNvCxnSpPr>
            <a:cxnSpLocks/>
          </p:cNvCxnSpPr>
          <p:nvPr/>
        </p:nvCxnSpPr>
        <p:spPr>
          <a:xfrm>
            <a:off x="8509583" y="4263806"/>
            <a:ext cx="285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0" name="CuadroTexto 159">
            <a:hlinkClick r:id="rId48" action="ppaction://hlinksldjump"/>
            <a:extLst>
              <a:ext uri="{FF2B5EF4-FFF2-40B4-BE49-F238E27FC236}">
                <a16:creationId xmlns:a16="http://schemas.microsoft.com/office/drawing/2014/main" xmlns="" id="{B821BB8F-2669-470B-AE80-B783D2B62801}"/>
              </a:ext>
            </a:extLst>
          </p:cNvPr>
          <p:cNvSpPr txBox="1"/>
          <p:nvPr/>
        </p:nvSpPr>
        <p:spPr>
          <a:xfrm>
            <a:off x="8811731" y="4067260"/>
            <a:ext cx="980965" cy="3693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900" dirty="0"/>
              <a:t>Alumbrado Publico</a:t>
            </a:r>
          </a:p>
        </p:txBody>
      </p:sp>
      <p:cxnSp>
        <p:nvCxnSpPr>
          <p:cNvPr id="161" name="Conector recto 160">
            <a:extLst>
              <a:ext uri="{FF2B5EF4-FFF2-40B4-BE49-F238E27FC236}">
                <a16:creationId xmlns:a16="http://schemas.microsoft.com/office/drawing/2014/main" xmlns="" id="{955FFC94-7FB3-48C5-96C0-FA041FCC9324}"/>
              </a:ext>
            </a:extLst>
          </p:cNvPr>
          <p:cNvCxnSpPr>
            <a:cxnSpLocks/>
          </p:cNvCxnSpPr>
          <p:nvPr/>
        </p:nvCxnSpPr>
        <p:spPr>
          <a:xfrm>
            <a:off x="8518551" y="4722833"/>
            <a:ext cx="2857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2" name="CuadroTexto 161">
            <a:hlinkClick r:id="rId49" action="ppaction://hlinksldjump"/>
            <a:extLst>
              <a:ext uri="{FF2B5EF4-FFF2-40B4-BE49-F238E27FC236}">
                <a16:creationId xmlns:a16="http://schemas.microsoft.com/office/drawing/2014/main" xmlns="" id="{69BA2634-C8DC-471D-BA11-08D2DB8E7BFF}"/>
              </a:ext>
            </a:extLst>
          </p:cNvPr>
          <p:cNvSpPr txBox="1"/>
          <p:nvPr/>
        </p:nvSpPr>
        <p:spPr>
          <a:xfrm>
            <a:off x="7519651" y="4583416"/>
            <a:ext cx="980965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900" dirty="0"/>
              <a:t>Ganadería</a:t>
            </a:r>
          </a:p>
        </p:txBody>
      </p:sp>
      <p:sp>
        <p:nvSpPr>
          <p:cNvPr id="163" name="CuadroTexto 162">
            <a:hlinkClick r:id="rId50" action="ppaction://hlinksldjump"/>
            <a:extLst>
              <a:ext uri="{FF2B5EF4-FFF2-40B4-BE49-F238E27FC236}">
                <a16:creationId xmlns:a16="http://schemas.microsoft.com/office/drawing/2014/main" xmlns="" id="{1045DD13-4E4F-49D6-9DC0-0F3626800AFB}"/>
              </a:ext>
            </a:extLst>
          </p:cNvPr>
          <p:cNvSpPr txBox="1"/>
          <p:nvPr/>
        </p:nvSpPr>
        <p:spPr>
          <a:xfrm>
            <a:off x="8804275" y="4583416"/>
            <a:ext cx="980965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900" dirty="0"/>
              <a:t>Cementerio</a:t>
            </a:r>
          </a:p>
        </p:txBody>
      </p:sp>
      <p:cxnSp>
        <p:nvCxnSpPr>
          <p:cNvPr id="164" name="Conector recto 163">
            <a:extLst>
              <a:ext uri="{FF2B5EF4-FFF2-40B4-BE49-F238E27FC236}">
                <a16:creationId xmlns:a16="http://schemas.microsoft.com/office/drawing/2014/main" xmlns="" id="{3387B53B-5ABF-46F8-AD3F-A3ABDA764429}"/>
              </a:ext>
            </a:extLst>
          </p:cNvPr>
          <p:cNvCxnSpPr/>
          <p:nvPr/>
        </p:nvCxnSpPr>
        <p:spPr>
          <a:xfrm>
            <a:off x="7954440" y="4815737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Conector recto 165">
            <a:extLst>
              <a:ext uri="{FF2B5EF4-FFF2-40B4-BE49-F238E27FC236}">
                <a16:creationId xmlns:a16="http://schemas.microsoft.com/office/drawing/2014/main" xmlns="" id="{64574E68-B6AC-404C-9630-1E8CB0F4114F}"/>
              </a:ext>
            </a:extLst>
          </p:cNvPr>
          <p:cNvCxnSpPr/>
          <p:nvPr/>
        </p:nvCxnSpPr>
        <p:spPr>
          <a:xfrm>
            <a:off x="7381953" y="4968137"/>
            <a:ext cx="130019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7" name="CuadroTexto 166">
            <a:hlinkClick r:id="rId51" action="ppaction://hlinksldjump"/>
            <a:extLst>
              <a:ext uri="{FF2B5EF4-FFF2-40B4-BE49-F238E27FC236}">
                <a16:creationId xmlns:a16="http://schemas.microsoft.com/office/drawing/2014/main" xmlns="" id="{B7CBDFF0-7030-4FAF-9E86-5854BDE28F82}"/>
              </a:ext>
            </a:extLst>
          </p:cNvPr>
          <p:cNvSpPr txBox="1"/>
          <p:nvPr/>
        </p:nvSpPr>
        <p:spPr>
          <a:xfrm>
            <a:off x="7047254" y="5135130"/>
            <a:ext cx="727185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900" dirty="0"/>
              <a:t>Rastro</a:t>
            </a:r>
          </a:p>
        </p:txBody>
      </p:sp>
      <p:sp>
        <p:nvSpPr>
          <p:cNvPr id="168" name="CuadroTexto 167">
            <a:hlinkClick r:id="rId52" action="ppaction://hlinksldjump"/>
            <a:extLst>
              <a:ext uri="{FF2B5EF4-FFF2-40B4-BE49-F238E27FC236}">
                <a16:creationId xmlns:a16="http://schemas.microsoft.com/office/drawing/2014/main" xmlns="" id="{A6D88770-8248-4D7D-B43D-DBE6FF7FD1BB}"/>
              </a:ext>
            </a:extLst>
          </p:cNvPr>
          <p:cNvSpPr txBox="1"/>
          <p:nvPr/>
        </p:nvSpPr>
        <p:spPr>
          <a:xfrm>
            <a:off x="8318553" y="5135130"/>
            <a:ext cx="727185" cy="230832"/>
          </a:xfrm>
          <a:prstGeom prst="rect">
            <a:avLst/>
          </a:prstGeom>
          <a:noFill/>
          <a:ln w="19050"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900" dirty="0"/>
              <a:t>Tiangue</a:t>
            </a:r>
          </a:p>
        </p:txBody>
      </p:sp>
      <p:cxnSp>
        <p:nvCxnSpPr>
          <p:cNvPr id="169" name="Conector recto 168">
            <a:extLst>
              <a:ext uri="{FF2B5EF4-FFF2-40B4-BE49-F238E27FC236}">
                <a16:creationId xmlns:a16="http://schemas.microsoft.com/office/drawing/2014/main" xmlns="" id="{BD1EF433-25EB-4CC5-A287-03A4A22EC39E}"/>
              </a:ext>
            </a:extLst>
          </p:cNvPr>
          <p:cNvCxnSpPr/>
          <p:nvPr/>
        </p:nvCxnSpPr>
        <p:spPr>
          <a:xfrm>
            <a:off x="7381953" y="4975434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Conector recto 169">
            <a:extLst>
              <a:ext uri="{FF2B5EF4-FFF2-40B4-BE49-F238E27FC236}">
                <a16:creationId xmlns:a16="http://schemas.microsoft.com/office/drawing/2014/main" xmlns="" id="{DBA078A8-70AB-41E9-8C45-F6C5396E2FC4}"/>
              </a:ext>
            </a:extLst>
          </p:cNvPr>
          <p:cNvCxnSpPr/>
          <p:nvPr/>
        </p:nvCxnSpPr>
        <p:spPr>
          <a:xfrm>
            <a:off x="8682146" y="4975434"/>
            <a:ext cx="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315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D8263BB8-95E7-4B1B-AAE4-DC490B06741A}"/>
              </a:ext>
            </a:extLst>
          </p:cNvPr>
          <p:cNvSpPr txBox="1"/>
          <p:nvPr/>
        </p:nvSpPr>
        <p:spPr>
          <a:xfrm>
            <a:off x="636529" y="702562"/>
            <a:ext cx="110868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>
                <a:latin typeface="+mj-lt"/>
              </a:rPr>
              <a:t>Objetivo: </a:t>
            </a:r>
            <a:r>
              <a:rPr lang="es-ES" sz="2000" dirty="0"/>
              <a:t>La Auditoría Externa o Independiente tiene por objeto averiguar la razonabilidad, integridad y autenticidad de los estados, expedientes y documentos y toda aquella información producida por los sistemas de la organización. 	</a:t>
            </a:r>
          </a:p>
          <a:p>
            <a:pPr algn="ctr"/>
            <a:r>
              <a:rPr lang="es-ES" sz="2000" dirty="0"/>
              <a:t>	</a:t>
            </a:r>
          </a:p>
          <a:p>
            <a:pPr algn="ctr"/>
            <a:r>
              <a:rPr lang="es-ES" sz="2000" dirty="0"/>
              <a:t>. 	</a:t>
            </a:r>
          </a:p>
          <a:p>
            <a:pPr algn="ctr"/>
            <a:r>
              <a:rPr lang="es-ES" sz="2000" dirty="0"/>
              <a:t>	</a:t>
            </a:r>
          </a:p>
          <a:p>
            <a:pPr algn="ctr"/>
            <a:r>
              <a:rPr lang="es-ES" sz="2000" dirty="0"/>
              <a:t>	</a:t>
            </a:r>
          </a:p>
          <a:p>
            <a:pPr algn="ctr"/>
            <a:r>
              <a:rPr lang="es-ES" sz="2000" b="1" dirty="0"/>
              <a:t>Funciones Generales:</a:t>
            </a:r>
          </a:p>
          <a:p>
            <a:pPr algn="ctr"/>
            <a:endParaRPr lang="es-ES" sz="2000" dirty="0"/>
          </a:p>
          <a:p>
            <a:pPr algn="ctr"/>
            <a:r>
              <a:rPr lang="es-ES" sz="2000" dirty="0"/>
              <a:t>La Auditoría Externa o Independiente tiene por objeto averiguar la razonabilidad, integridad y autenticidad de los estados, expedientes y documentos y toda aquella información producida por los sistemas de la organización. </a:t>
            </a:r>
            <a:r>
              <a:rPr lang="es-ES" dirty="0"/>
              <a:t>	</a:t>
            </a:r>
          </a:p>
          <a:p>
            <a:pPr algn="ctr"/>
            <a:endParaRPr lang="es-ES" sz="1400" b="1" dirty="0"/>
          </a:p>
          <a:p>
            <a:pPr algn="just"/>
            <a:endParaRPr lang="es-ES" sz="1400" dirty="0"/>
          </a:p>
          <a:p>
            <a:pPr algn="just"/>
            <a:endParaRPr lang="es-ES" sz="1400" dirty="0"/>
          </a:p>
          <a:p>
            <a:endParaRPr lang="es-ES" dirty="0">
              <a:latin typeface="+mj-lt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xmlns="" id="{4D10E814-7D31-4149-B0DE-774ABF7D87CE}"/>
              </a:ext>
            </a:extLst>
          </p:cNvPr>
          <p:cNvGrpSpPr/>
          <p:nvPr/>
        </p:nvGrpSpPr>
        <p:grpSpPr>
          <a:xfrm>
            <a:off x="9630155" y="5248348"/>
            <a:ext cx="1478141" cy="584775"/>
            <a:chOff x="9617489" y="5248348"/>
            <a:chExt cx="1478141" cy="584775"/>
          </a:xfrm>
        </p:grpSpPr>
        <p:sp>
          <p:nvSpPr>
            <p:cNvPr id="6" name="Flecha: hacia la izquierda 5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D9BA4849-4643-4E84-859C-9D89FAC7AC5C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xmlns="" id="{43302E27-9F99-484F-87BD-C2AC02974AC7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191CDF4-4E19-461D-BDF0-5063EB64DA46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692E48EF-7823-40FA-A70F-A5230F8A82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989173"/>
            <a:ext cx="906844" cy="90684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01231AB0-20C0-4915-A764-7216B41039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xmlns="" id="{BB08F84A-2AB5-4B64-9D0A-C6A3EBB5ACB6}"/>
              </a:ext>
            </a:extLst>
          </p:cNvPr>
          <p:cNvCxnSpPr/>
          <p:nvPr/>
        </p:nvCxnSpPr>
        <p:spPr>
          <a:xfrm>
            <a:off x="2703343" y="6099224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6D5D8D76-0C70-4E5D-8A24-22E8304C5030}"/>
              </a:ext>
            </a:extLst>
          </p:cNvPr>
          <p:cNvSpPr txBox="1"/>
          <p:nvPr/>
        </p:nvSpPr>
        <p:spPr>
          <a:xfrm>
            <a:off x="3434316" y="168709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Auditoría externa</a:t>
            </a:r>
          </a:p>
        </p:txBody>
      </p:sp>
    </p:spTree>
    <p:extLst>
      <p:ext uri="{BB962C8B-B14F-4D97-AF65-F5344CB8AC3E}">
        <p14:creationId xmlns:p14="http://schemas.microsoft.com/office/powerpoint/2010/main" val="1397269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BAD94805-A45F-42AD-A34A-138EA3E1D960}"/>
              </a:ext>
            </a:extLst>
          </p:cNvPr>
          <p:cNvSpPr txBox="1"/>
          <p:nvPr/>
        </p:nvSpPr>
        <p:spPr>
          <a:xfrm>
            <a:off x="636529" y="702562"/>
            <a:ext cx="11086886" cy="67556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dirty="0">
                <a:latin typeface="+mj-lt"/>
              </a:rPr>
              <a:t>Mujeres 1</a:t>
            </a:r>
          </a:p>
          <a:p>
            <a:r>
              <a:rPr lang="es-ES" sz="1100" dirty="0">
                <a:latin typeface="+mj-lt"/>
              </a:rPr>
              <a:t>Hombres 1</a:t>
            </a:r>
          </a:p>
          <a:p>
            <a:pPr algn="just"/>
            <a:endParaRPr lang="es-ES" sz="1100" b="1" dirty="0">
              <a:latin typeface="+mj-lt"/>
            </a:endParaRPr>
          </a:p>
          <a:p>
            <a:r>
              <a:rPr lang="es-ES" sz="1100" b="1" dirty="0">
                <a:latin typeface="+mj-lt"/>
              </a:rPr>
              <a:t>Objetivo: 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100" dirty="0"/>
              <a:t>La administración eficiente y eficaz de los recursos humanos, físicos y financieros de la Municipalidad para la adecuada prestación de servicios a la Comunidad.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100" dirty="0"/>
              <a:t>Alcanzar el buen funcionamiento institucional, la prestación de servicios y la transparencia en el uso de los recursos.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s-ES" sz="1100" dirty="0"/>
              <a:t>Lograr el mejoramiento continuo de la Municipalidad a efecto de contribuir en la consecución de políticas de gobierno local en cuanto a la inserción de las comunidades más necesitadas del municipio, en coordinación con actores del Gobierno Central. </a:t>
            </a:r>
            <a:r>
              <a:rPr lang="es-ES" dirty="0"/>
              <a:t>	</a:t>
            </a:r>
            <a:r>
              <a:rPr lang="es-ES" sz="1400" dirty="0"/>
              <a:t>. 	</a:t>
            </a:r>
          </a:p>
          <a:p>
            <a:pPr algn="just"/>
            <a:r>
              <a:rPr lang="es-ES" sz="1400" dirty="0"/>
              <a:t>	</a:t>
            </a:r>
          </a:p>
          <a:p>
            <a:pPr algn="just"/>
            <a:r>
              <a:rPr lang="es-ES" sz="1400" dirty="0"/>
              <a:t>	</a:t>
            </a:r>
          </a:p>
          <a:p>
            <a:pPr algn="ctr"/>
            <a:r>
              <a:rPr lang="es-ES" sz="1400" b="1" dirty="0"/>
              <a:t>Funciones Generales:</a:t>
            </a:r>
          </a:p>
          <a:p>
            <a:endParaRPr lang="es-ES" dirty="0"/>
          </a:p>
          <a:p>
            <a:r>
              <a:rPr lang="es-ES" sz="1400" dirty="0"/>
              <a:t>1. Llevar a cabo la función administrativa de la municipalidad, procurando una rápida toma de decisiones, supervisión, coordinación y control efectivo de las actividades municipales que permita satisfacer adecuada y oportunamente las demandas ciudadanas dentro del marco legal establecido. </a:t>
            </a:r>
          </a:p>
          <a:p>
            <a:r>
              <a:rPr lang="es-ES" sz="1400" dirty="0"/>
              <a:t>2. Gestionar conjuntamente con instancias locales ante organismos internacionales como nacionales, fondos, asistencia técnica y capacitación con la finalidad de que la población del municipio disponga de servicios básicos. </a:t>
            </a:r>
          </a:p>
          <a:p>
            <a:r>
              <a:rPr lang="es-ES" sz="1400" dirty="0"/>
              <a:t>3. Elaborar en coordinación con los encargados de las distintas dependencias de la municipalidad, el proyecto de presupuesto correspondiente al año inmediato siguiente, para someterlo a consideración del concejo. </a:t>
            </a:r>
          </a:p>
          <a:p>
            <a:r>
              <a:rPr lang="es-ES" sz="1400" dirty="0"/>
              <a:t>4. Autorizar las compras de bienes y servicios necesarios para el funcionamiento de la municipalidad y canalizar al Concejo Municipal las que requieran su autorización. </a:t>
            </a:r>
          </a:p>
          <a:p>
            <a:r>
              <a:rPr lang="es-ES" sz="1400" dirty="0"/>
              <a:t>5. Dictar las políticas y lineamientos relacionados con el quehacer administrativo de la alcaldía, a fin de contribuir al buen funcionamiento de las diferentes unidades que integran la estructura organizativa de la misma. </a:t>
            </a:r>
          </a:p>
          <a:p>
            <a:r>
              <a:rPr lang="es-ES" sz="1400" dirty="0"/>
              <a:t>6. Todas las que el Código Municipal le delegue. </a:t>
            </a:r>
          </a:p>
          <a:p>
            <a:r>
              <a:rPr lang="es-ES" dirty="0"/>
              <a:t>	</a:t>
            </a:r>
          </a:p>
          <a:p>
            <a:pPr algn="ctr"/>
            <a:endParaRPr lang="es-ES" sz="1400" b="1" dirty="0"/>
          </a:p>
          <a:p>
            <a:endParaRPr lang="es-ES" sz="1400" dirty="0"/>
          </a:p>
          <a:p>
            <a:r>
              <a:rPr lang="es-ES" dirty="0"/>
              <a:t>	</a:t>
            </a:r>
          </a:p>
          <a:p>
            <a:pPr algn="ctr"/>
            <a:endParaRPr lang="es-ES" sz="1400" b="1" dirty="0"/>
          </a:p>
          <a:p>
            <a:pPr algn="just"/>
            <a:endParaRPr lang="es-ES" sz="1400" dirty="0"/>
          </a:p>
          <a:p>
            <a:pPr algn="just"/>
            <a:endParaRPr lang="es-ES" sz="1400" dirty="0"/>
          </a:p>
          <a:p>
            <a:endParaRPr lang="es-ES" dirty="0">
              <a:latin typeface="+mj-lt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xmlns="" id="{E89F75D6-C37F-4ADB-BAAE-2B0FB3BFBC04}"/>
              </a:ext>
            </a:extLst>
          </p:cNvPr>
          <p:cNvGrpSpPr/>
          <p:nvPr/>
        </p:nvGrpSpPr>
        <p:grpSpPr>
          <a:xfrm>
            <a:off x="9630155" y="5248348"/>
            <a:ext cx="1478141" cy="584775"/>
            <a:chOff x="9617489" y="5248348"/>
            <a:chExt cx="1478141" cy="584775"/>
          </a:xfrm>
        </p:grpSpPr>
        <p:sp>
          <p:nvSpPr>
            <p:cNvPr id="6" name="Flecha: hacia la izquierda 5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1A4D468-E937-4950-8520-7C9CED702C87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xmlns="" id="{689D9A54-9493-414C-9C39-0092B9F9445B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D4B077D1-474B-4BB7-8E50-50C752DBD9B8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F3B627EA-2A20-43A3-A046-AA32CAF54E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989173"/>
            <a:ext cx="906844" cy="90684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FD229834-8825-4B98-BFCD-31A5D521925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xmlns="" id="{1A600C46-B915-477E-91B1-8075AEF0613D}"/>
              </a:ext>
            </a:extLst>
          </p:cNvPr>
          <p:cNvCxnSpPr/>
          <p:nvPr/>
        </p:nvCxnSpPr>
        <p:spPr>
          <a:xfrm>
            <a:off x="2703343" y="6099224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49FF836E-3D3E-41B1-A5CD-621EBB245BBE}"/>
              </a:ext>
            </a:extLst>
          </p:cNvPr>
          <p:cNvSpPr txBox="1"/>
          <p:nvPr/>
        </p:nvSpPr>
        <p:spPr>
          <a:xfrm>
            <a:off x="3434316" y="168709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Despacho Municipal</a:t>
            </a:r>
          </a:p>
        </p:txBody>
      </p:sp>
    </p:spTree>
    <p:extLst>
      <p:ext uri="{BB962C8B-B14F-4D97-AF65-F5344CB8AC3E}">
        <p14:creationId xmlns:p14="http://schemas.microsoft.com/office/powerpoint/2010/main" val="315796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D0E57428-1B28-4F45-83D6-04B833EAEAC1}"/>
              </a:ext>
            </a:extLst>
          </p:cNvPr>
          <p:cNvSpPr txBox="1"/>
          <p:nvPr/>
        </p:nvSpPr>
        <p:spPr>
          <a:xfrm>
            <a:off x="636529" y="702562"/>
            <a:ext cx="11086886" cy="66787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Mujeres 1</a:t>
            </a:r>
          </a:p>
          <a:p>
            <a:r>
              <a:rPr lang="es-ES" sz="1400" dirty="0">
                <a:latin typeface="+mj-lt"/>
              </a:rPr>
              <a:t>Hombres 2</a:t>
            </a:r>
          </a:p>
          <a:p>
            <a:pPr algn="just"/>
            <a:endParaRPr lang="es-ES" sz="1400" b="1" dirty="0">
              <a:latin typeface="+mj-lt"/>
            </a:endParaRPr>
          </a:p>
          <a:p>
            <a:r>
              <a:rPr lang="es-ES" sz="1400" b="1" dirty="0">
                <a:latin typeface="+mj-lt"/>
              </a:rPr>
              <a:t>Objetivo: </a:t>
            </a:r>
            <a:r>
              <a:rPr lang="es-ES" sz="1400" dirty="0"/>
              <a:t>Lograr la aplicación y el cumplimiento de las disposiciones legales establecidas en el Código Municipal con la normativa interna de la Municipalidad y las establecidas en los convenios respectivos. </a:t>
            </a:r>
          </a:p>
          <a:p>
            <a:r>
              <a:rPr lang="es-ES" sz="1400" dirty="0"/>
              <a:t>Lograr la aplicación y el cumplimiento de las disposiciones legales establecidas en el Código Municipal con la normativa interna de la Municipalidad y las establecidas en los convenios respectivos, así como la defensa legal vinculada a los intereses de la municipalidad. </a:t>
            </a:r>
          </a:p>
          <a:p>
            <a:r>
              <a:rPr lang="es-ES" sz="1400" dirty="0"/>
              <a:t>Se entenderá por contravención, toda acción u omisión que vulnere la convivencia social armónica, la actividad administrativa tendiente al bien común y la seguridad jurídica. 	</a:t>
            </a:r>
          </a:p>
          <a:p>
            <a:pPr algn="just"/>
            <a:r>
              <a:rPr lang="es-ES" sz="1400" dirty="0"/>
              <a:t>	</a:t>
            </a:r>
          </a:p>
          <a:p>
            <a:pPr algn="just"/>
            <a:endParaRPr lang="es-ES" sz="1400" dirty="0"/>
          </a:p>
          <a:p>
            <a:pPr algn="ctr"/>
            <a:r>
              <a:rPr lang="es-ES" sz="1400" dirty="0"/>
              <a:t>	</a:t>
            </a:r>
            <a:r>
              <a:rPr lang="es-ES" sz="1400" b="1" dirty="0"/>
              <a:t>Funciones Generales:</a:t>
            </a:r>
          </a:p>
          <a:p>
            <a:endParaRPr lang="es-ES" sz="1400" dirty="0"/>
          </a:p>
          <a:p>
            <a:r>
              <a:rPr lang="es-ES" sz="1400" dirty="0"/>
              <a:t>Asesorar al Concejo Municipal, Alcalde (</a:t>
            </a:r>
            <a:r>
              <a:rPr lang="es-ES" sz="1400" dirty="0" err="1"/>
              <a:t>sa</a:t>
            </a:r>
            <a:r>
              <a:rPr lang="es-ES" sz="1400" dirty="0"/>
              <a:t>) y a todas las unidas administrativas de la municipalidad.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/>
              <a:t> Atender los conflictos legales surgidos durante la ejecución de los proyectos; y las demandas judiciales presentadas por los contratistas y terceras personas en contra de la Municipalidad.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/>
              <a:t> Realizar una audiencia en forma oral y pública, para el conocimiento de las contravenciones cometidas. (Contravencional)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/>
              <a:t>Imponer las sanciones a que se refiere la presente ordenanza. (Contravencional)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/>
              <a:t>Resolver el Recurso de Revocatoria que se presente durante la audiencia que presida. (Contravencional)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/>
              <a:t>Recibir el Recurso de apelación que se presente contra sus Resoluciones y remitirlo inmediatamente junto con el expediente respectivo al Concejo Municipal de San Vicente. (Contravencional)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s-ES" sz="1400" dirty="0"/>
              <a:t> Extender Certificación de las resoluciones que pronuncie el Síndico Municipal para que sean ejecutadas. (Contravencional) </a:t>
            </a:r>
          </a:p>
          <a:p>
            <a:r>
              <a:rPr lang="es-ES" sz="1400" dirty="0"/>
              <a:t>	</a:t>
            </a:r>
          </a:p>
          <a:p>
            <a:pPr algn="ctr"/>
            <a:endParaRPr lang="es-ES" sz="1400" b="1" dirty="0"/>
          </a:p>
          <a:p>
            <a:endParaRPr lang="es-ES" sz="1400" dirty="0"/>
          </a:p>
          <a:p>
            <a:r>
              <a:rPr lang="es-ES" dirty="0"/>
              <a:t>	</a:t>
            </a:r>
          </a:p>
          <a:p>
            <a:pPr algn="ctr"/>
            <a:endParaRPr lang="es-ES" sz="1400" b="1" dirty="0"/>
          </a:p>
          <a:p>
            <a:pPr algn="just"/>
            <a:endParaRPr lang="es-ES" sz="1400" dirty="0"/>
          </a:p>
          <a:p>
            <a:pPr algn="just"/>
            <a:endParaRPr lang="es-ES" sz="1400" dirty="0"/>
          </a:p>
          <a:p>
            <a:endParaRPr lang="es-ES" dirty="0">
              <a:latin typeface="+mj-lt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xmlns="" id="{1217B5A7-BD0D-4182-80D1-F4A18B7DCC29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6" name="Flecha: hacia la izquierda 5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BF53F471-A495-44CC-BC9F-CF5B2D7CFC61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xmlns="" id="{540909E4-CBEF-4484-896C-0E7672B68C13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FE9C1E4B-4BAA-4EF0-A84C-C7593DA971EE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C3A98FEE-F61B-41A2-A585-5A40CE7F63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989173"/>
            <a:ext cx="906844" cy="90684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E76B0398-2138-4D0A-BFEA-2FE00EE134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xmlns="" id="{A1936AC2-9836-45E3-AF44-4273F5BE4258}"/>
              </a:ext>
            </a:extLst>
          </p:cNvPr>
          <p:cNvCxnSpPr/>
          <p:nvPr/>
        </p:nvCxnSpPr>
        <p:spPr>
          <a:xfrm>
            <a:off x="2703343" y="6099224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B581E7A5-9621-4571-9D7C-30631F1616A9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Jurídico y Contravencional </a:t>
            </a:r>
          </a:p>
        </p:txBody>
      </p:sp>
    </p:spTree>
    <p:extLst>
      <p:ext uri="{BB962C8B-B14F-4D97-AF65-F5344CB8AC3E}">
        <p14:creationId xmlns:p14="http://schemas.microsoft.com/office/powerpoint/2010/main" val="358423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727B0990-B181-42A2-A780-42DEC70DAEFB}"/>
              </a:ext>
            </a:extLst>
          </p:cNvPr>
          <p:cNvSpPr txBox="1"/>
          <p:nvPr/>
        </p:nvSpPr>
        <p:spPr>
          <a:xfrm>
            <a:off x="636529" y="702562"/>
            <a:ext cx="11086886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1</a:t>
            </a:r>
          </a:p>
          <a:p>
            <a:r>
              <a:rPr lang="es-ES" sz="1600" dirty="0">
                <a:latin typeface="+mj-lt"/>
              </a:rPr>
              <a:t>Hombres 48</a:t>
            </a:r>
          </a:p>
          <a:p>
            <a:pPr algn="just"/>
            <a:endParaRPr lang="es-ES" sz="1600" b="1" dirty="0">
              <a:latin typeface="+mj-lt"/>
            </a:endParaRPr>
          </a:p>
          <a:p>
            <a:r>
              <a:rPr lang="es-ES" sz="1600" b="1" dirty="0">
                <a:latin typeface="+mj-lt"/>
              </a:rPr>
              <a:t>Objetivo: </a:t>
            </a:r>
            <a:r>
              <a:rPr lang="es-ES" sz="1600" dirty="0"/>
              <a:t>Ofrecer seguridad a las instalaciones de la Municipalidad y otras de carácter público municipal. 	</a:t>
            </a:r>
          </a:p>
          <a:p>
            <a:r>
              <a:rPr lang="es-ES" sz="1600" dirty="0"/>
              <a:t>	</a:t>
            </a:r>
          </a:p>
          <a:p>
            <a:pPr algn="just"/>
            <a:endParaRPr lang="es-ES" sz="1600" dirty="0"/>
          </a:p>
          <a:p>
            <a:pPr algn="ctr"/>
            <a:r>
              <a:rPr lang="es-ES" sz="1600" dirty="0"/>
              <a:t>	</a:t>
            </a:r>
            <a:r>
              <a:rPr lang="es-ES" sz="1600" b="1" dirty="0"/>
              <a:t>Funciones Generales:</a:t>
            </a:r>
            <a:endParaRPr lang="es-ES" sz="1600" dirty="0"/>
          </a:p>
          <a:p>
            <a:r>
              <a:rPr lang="es-ES" sz="1600" dirty="0"/>
              <a:t>1. Elaborar su plan de trabajo anual </a:t>
            </a:r>
          </a:p>
          <a:p>
            <a:r>
              <a:rPr lang="es-ES" sz="1600" dirty="0"/>
              <a:t>2. Salvaguardar los intereses y bienes municipales dentro del marco legal establecido. </a:t>
            </a:r>
          </a:p>
          <a:p>
            <a:r>
              <a:rPr lang="es-ES" sz="1600" dirty="0"/>
              <a:t>3. Velar porque se cumplan las leyes, ordenanzas y reglamentos emitidos por la municipalidad. </a:t>
            </a:r>
          </a:p>
          <a:p>
            <a:r>
              <a:rPr lang="es-ES" sz="1600" dirty="0"/>
              <a:t>4. Velar por la aplicación y cumplimiento de las disposiciones establecidas por el Reglamento de Agentes Municipales CAM. </a:t>
            </a:r>
          </a:p>
          <a:p>
            <a:r>
              <a:rPr lang="es-ES" sz="1600" dirty="0"/>
              <a:t>5. Aplicar a los infractores las multas correspondientes, por infracción de las regulaciones, restricciones y prohibiciones establecidas, las leyes, ordenanzas y reglamentos municipales. </a:t>
            </a:r>
          </a:p>
          <a:p>
            <a:r>
              <a:rPr lang="es-ES" sz="1600" dirty="0"/>
              <a:t>6. Brindar vigilancia a las instalaciones de la alcaldía y velar por la integridad de los bienes y valores que se encuentren instalados y resguardados en su interior. </a:t>
            </a:r>
          </a:p>
          <a:p>
            <a:r>
              <a:rPr lang="es-ES" sz="1600" dirty="0"/>
              <a:t>7. Velar por la seguridad del personal de la municipalidad mientras permanece dentro de sus instalaciones desarrollando sus actividades de trabajo. </a:t>
            </a:r>
          </a:p>
          <a:p>
            <a:r>
              <a:rPr lang="es-ES" sz="1600" dirty="0"/>
              <a:t>8. Velar por el mantenimiento de su equipo de trabajo (armas) </a:t>
            </a:r>
          </a:p>
          <a:p>
            <a:r>
              <a:rPr lang="es-ES" sz="1600" dirty="0"/>
              <a:t>9. Rendir informes al Despacho municipal cada vez que estos sean requeridos </a:t>
            </a:r>
          </a:p>
          <a:p>
            <a:r>
              <a:rPr lang="es-ES" dirty="0"/>
              <a:t>	</a:t>
            </a:r>
          </a:p>
          <a:p>
            <a:r>
              <a:rPr lang="es-ES" sz="1400" dirty="0"/>
              <a:t>	</a:t>
            </a:r>
          </a:p>
          <a:p>
            <a:pPr algn="ctr"/>
            <a:endParaRPr lang="es-ES" sz="1400" b="1" dirty="0"/>
          </a:p>
          <a:p>
            <a:endParaRPr lang="es-ES" sz="1400" dirty="0"/>
          </a:p>
          <a:p>
            <a:r>
              <a:rPr lang="es-ES" dirty="0"/>
              <a:t>	</a:t>
            </a:r>
          </a:p>
          <a:p>
            <a:pPr algn="ctr"/>
            <a:endParaRPr lang="es-ES" sz="1400" b="1" dirty="0"/>
          </a:p>
          <a:p>
            <a:pPr algn="just"/>
            <a:endParaRPr lang="es-ES" sz="1400" dirty="0"/>
          </a:p>
          <a:p>
            <a:pPr algn="just"/>
            <a:endParaRPr lang="es-ES" sz="1400" dirty="0"/>
          </a:p>
          <a:p>
            <a:endParaRPr lang="es-ES" dirty="0">
              <a:latin typeface="+mj-lt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xmlns="" id="{5B88B245-0E68-4E8C-822A-A3B77AC5117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6" name="Flecha: hacia la izquierda 5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CAD5A2FA-21AC-468F-9584-253C62052B39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xmlns="" id="{619A5C3E-38D5-4D25-AAA0-C3595A84382F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D1F01E81-C29F-4144-9919-F39930A53A55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05AD1AB9-5DF1-4082-8B03-4F59702D254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989173"/>
            <a:ext cx="906844" cy="90684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A70A2B6D-9452-4888-A55B-25F1A45F72F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xmlns="" id="{F0BE17DD-00FD-40A9-AD12-5D1A1FE8CE65}"/>
              </a:ext>
            </a:extLst>
          </p:cNvPr>
          <p:cNvCxnSpPr/>
          <p:nvPr/>
        </p:nvCxnSpPr>
        <p:spPr>
          <a:xfrm>
            <a:off x="2703343" y="6099224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uadroTexto 19">
            <a:extLst>
              <a:ext uri="{FF2B5EF4-FFF2-40B4-BE49-F238E27FC236}">
                <a16:creationId xmlns:a16="http://schemas.microsoft.com/office/drawing/2014/main" xmlns="" id="{7054D1AF-62B1-4966-933A-9AD6A5A34B74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Cuerpo de Agentes Municipales </a:t>
            </a:r>
          </a:p>
        </p:txBody>
      </p:sp>
    </p:spTree>
    <p:extLst>
      <p:ext uri="{BB962C8B-B14F-4D97-AF65-F5344CB8AC3E}">
        <p14:creationId xmlns:p14="http://schemas.microsoft.com/office/powerpoint/2010/main" val="555009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989173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xmlns="" id="{14A7D37D-9106-4229-BE81-4620082250FC}"/>
              </a:ext>
            </a:extLst>
          </p:cNvPr>
          <p:cNvCxnSpPr/>
          <p:nvPr/>
        </p:nvCxnSpPr>
        <p:spPr>
          <a:xfrm>
            <a:off x="2703343" y="6099224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636529" y="702562"/>
            <a:ext cx="110868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Mujeres 3</a:t>
            </a:r>
          </a:p>
          <a:p>
            <a:r>
              <a:rPr lang="es-ES" sz="1400" dirty="0">
                <a:latin typeface="+mj-lt"/>
              </a:rPr>
              <a:t>Hombres 0</a:t>
            </a:r>
          </a:p>
          <a:p>
            <a:endParaRPr lang="es-ES" sz="1400" dirty="0">
              <a:latin typeface="+mj-lt"/>
            </a:endParaRPr>
          </a:p>
          <a:p>
            <a:pPr algn="just"/>
            <a:endParaRPr lang="es-ES" sz="1400" b="1" dirty="0">
              <a:latin typeface="+mj-lt"/>
            </a:endParaRPr>
          </a:p>
          <a:p>
            <a:r>
              <a:rPr lang="es-ES" sz="1400" b="1" dirty="0">
                <a:latin typeface="+mj-lt"/>
              </a:rPr>
              <a:t>Objetivo: </a:t>
            </a:r>
            <a:r>
              <a:rPr lang="es-ES" sz="1400" dirty="0"/>
              <a:t>El logro de los objetivos y metas propuestas por el Concejo Municipal en cuanto a la prestación de servicios a la comunidad por medio de la adecuada combinación y utilización de los recursos de la municipalidad, tanto financieros, materiales como humanos. 	</a:t>
            </a:r>
          </a:p>
          <a:p>
            <a:r>
              <a:rPr lang="es-ES" sz="1400" dirty="0"/>
              <a:t>	</a:t>
            </a:r>
          </a:p>
          <a:p>
            <a:pPr algn="ctr"/>
            <a:r>
              <a:rPr lang="es-ES" sz="1400" dirty="0"/>
              <a:t>		</a:t>
            </a:r>
            <a:r>
              <a:rPr lang="es-ES" sz="1400" b="1" dirty="0"/>
              <a:t>Funciones Generales:</a:t>
            </a:r>
            <a:endParaRPr lang="es-ES" sz="1400" dirty="0"/>
          </a:p>
          <a:p>
            <a:r>
              <a:rPr lang="es-ES" sz="1400" dirty="0"/>
              <a:t>	</a:t>
            </a:r>
          </a:p>
          <a:p>
            <a:pPr algn="ctr"/>
            <a:endParaRPr lang="es-ES" sz="1400" b="1" dirty="0"/>
          </a:p>
          <a:p>
            <a:endParaRPr lang="es-ES" sz="1400" dirty="0"/>
          </a:p>
          <a:p>
            <a:r>
              <a:rPr lang="es-ES" sz="1400" dirty="0"/>
              <a:t>1. Atender la gestión administrativa y mandatos que emanen de la municipalidad a acuerdo a la Constitución, Códigos, leyes, reglamentos y con las disposiciones del Concejo Municipal. </a:t>
            </a:r>
          </a:p>
          <a:p>
            <a:r>
              <a:rPr lang="es-ES" sz="1400" dirty="0"/>
              <a:t>2. Cooperar con el Alcalde a ejecutar los planes, programas y proyectos de desarrollo social, cultural, y ambiental programados en el Plan Estratégico de la Municipalidad y Plan Anual Operativo. </a:t>
            </a:r>
          </a:p>
          <a:p>
            <a:r>
              <a:rPr lang="es-ES" sz="1400" dirty="0"/>
              <a:t>3. Coordinar las actividades técnicas y administrativas de la administración municipal que conduzcan a la ejecución del Plan Estratégico de la Municipalidad y Plan Anual Operativo. </a:t>
            </a:r>
          </a:p>
          <a:p>
            <a:r>
              <a:rPr lang="es-ES" sz="1400" dirty="0"/>
              <a:t>4. Coordinar la Auto evaluación del sistema de control interno y administrar los riesgos </a:t>
            </a:r>
          </a:p>
          <a:p>
            <a:r>
              <a:rPr lang="es-ES" sz="1400" dirty="0"/>
              <a:t>5. Coordinar y articular las acciones en el ámbito operativo con la unidad de gestión y cooperación</a:t>
            </a:r>
            <a:r>
              <a:rPr lang="es-ES" dirty="0"/>
              <a:t>. </a:t>
            </a:r>
          </a:p>
          <a:p>
            <a:r>
              <a:rPr lang="es-ES" dirty="0"/>
              <a:t>	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Gestión y Cooperación </a:t>
            </a:r>
          </a:p>
        </p:txBody>
      </p:sp>
    </p:spTree>
    <p:extLst>
      <p:ext uri="{BB962C8B-B14F-4D97-AF65-F5344CB8AC3E}">
        <p14:creationId xmlns:p14="http://schemas.microsoft.com/office/powerpoint/2010/main" val="81862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3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3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440952"/>
            <a:ext cx="110868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2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1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1600" b="1" dirty="0">
              <a:latin typeface="+mj-lt"/>
            </a:endParaRPr>
          </a:p>
          <a:p>
            <a:r>
              <a:rPr lang="es-ES" sz="1600" b="1" dirty="0">
                <a:latin typeface="+mj-lt"/>
              </a:rPr>
              <a:t>Objetivo: </a:t>
            </a:r>
            <a:r>
              <a:rPr lang="es-SV" sz="1600" dirty="0"/>
              <a:t>Hacer efectiva la administración de los recursos humanos de la Municipalidad </a:t>
            </a:r>
            <a:r>
              <a:rPr lang="es-ES" sz="1600" dirty="0"/>
              <a:t>	</a:t>
            </a:r>
            <a:endParaRPr lang="es-ES" sz="1600" dirty="0" smtClean="0"/>
          </a:p>
          <a:p>
            <a:endParaRPr lang="es-ES" sz="1600" dirty="0"/>
          </a:p>
          <a:p>
            <a:pPr algn="ctr"/>
            <a:r>
              <a:rPr lang="es-ES" sz="1600" dirty="0"/>
              <a:t>		</a:t>
            </a:r>
            <a:r>
              <a:rPr lang="es-ES" sz="1600" b="1" dirty="0"/>
              <a:t>Funciones Generales</a:t>
            </a:r>
            <a:r>
              <a:rPr lang="es-ES" sz="1600" b="1" dirty="0" smtClean="0"/>
              <a:t>:</a:t>
            </a:r>
          </a:p>
          <a:p>
            <a:endParaRPr lang="es-ES" sz="1600" b="1" dirty="0" smtClean="0"/>
          </a:p>
          <a:p>
            <a:endParaRPr lang="es-ES" sz="1600" b="1" dirty="0"/>
          </a:p>
          <a:p>
            <a:r>
              <a:rPr lang="es-SV" sz="1600" b="1" dirty="0"/>
              <a:t>1. Apoyar y recomendar lineamientos y estrategias de acción del área administrativa, desarrollar y controlar las</a:t>
            </a:r>
          </a:p>
          <a:p>
            <a:r>
              <a:rPr lang="es-SV" sz="1600" b="1" dirty="0"/>
              <a:t>labores de apoyo a todos los niveles.</a:t>
            </a:r>
          </a:p>
          <a:p>
            <a:r>
              <a:rPr lang="es-SV" sz="1600" b="1" dirty="0"/>
              <a:t>2. Supervisar que todos los procesos dentro del ámbito de sus funciones se cumplan a cabalidad y apego a la ley.</a:t>
            </a:r>
          </a:p>
          <a:p>
            <a:r>
              <a:rPr lang="es-SV" sz="1600" b="1" dirty="0"/>
              <a:t>3. Apoyar, controlar y legalizar la contratación y administración de los recursos humanos para la Municipalidad.</a:t>
            </a:r>
          </a:p>
          <a:p>
            <a:r>
              <a:rPr lang="es-SV" sz="1600" b="1" dirty="0"/>
              <a:t>4. Elaboración de todo tipo de planillas de pago y previsionales</a:t>
            </a:r>
          </a:p>
          <a:p>
            <a:r>
              <a:rPr lang="es-SV" sz="1600" b="1" dirty="0"/>
              <a:t>5. Elaboración de recibos de pagos de vacaciones, salarios, jubilaciones.</a:t>
            </a:r>
          </a:p>
          <a:p>
            <a:r>
              <a:rPr lang="es-SV" sz="1600" b="1" dirty="0"/>
              <a:t>6. Control de Pólizas de Seguros de Vida.</a:t>
            </a:r>
          </a:p>
          <a:p>
            <a:r>
              <a:rPr lang="es-SV" sz="1600" b="1" dirty="0"/>
              <a:t>7. Mantener actualizado los expedientes del personal</a:t>
            </a:r>
          </a:p>
          <a:p>
            <a:r>
              <a:rPr lang="es-SV" sz="1600" b="1" dirty="0"/>
              <a:t>8. Actualización y manejo del mecanismo de control de asistencia de empleados</a:t>
            </a:r>
            <a:r>
              <a:rPr lang="es-SV" sz="1600" b="1" dirty="0" smtClean="0"/>
              <a:t>.</a:t>
            </a:r>
            <a:endParaRPr lang="es-ES" sz="16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Recursos Humanos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83371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12" name="Flecha: hacia la izquierda 4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3" name="CuadroTexto 12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14" name="Rectángulo 13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440952"/>
            <a:ext cx="11086886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0</a:t>
            </a:r>
          </a:p>
          <a:p>
            <a:r>
              <a:rPr lang="es-ES" sz="1600" dirty="0">
                <a:latin typeface="+mj-lt"/>
              </a:rPr>
              <a:t>Hombres 2</a:t>
            </a:r>
          </a:p>
          <a:p>
            <a:endParaRPr lang="es-ES" sz="1600" dirty="0">
              <a:latin typeface="+mj-lt"/>
            </a:endParaRPr>
          </a:p>
          <a:p>
            <a:pPr algn="just"/>
            <a:endParaRPr lang="es-ES" sz="1600" b="1" dirty="0">
              <a:latin typeface="+mj-lt"/>
            </a:endParaRPr>
          </a:p>
          <a:p>
            <a:r>
              <a:rPr lang="es-ES" sz="1600" b="1" dirty="0">
                <a:latin typeface="+mj-lt"/>
              </a:rPr>
              <a:t>Objetivo: </a:t>
            </a:r>
            <a:r>
              <a:rPr lang="es-ES" sz="1600" dirty="0"/>
              <a:t>	</a:t>
            </a:r>
            <a:r>
              <a:rPr lang="es-SV" sz="1600" dirty="0"/>
              <a:t>Fortalecer la relación, comunicación e información entre la comunidad, las instituciones nacionales e internacionales y la municipalidad que favorezca una gestión efectiva de los procesos que impulsa la municipalidad para la promoción del desarrollo local</a:t>
            </a:r>
            <a:endParaRPr lang="es-ES" sz="1600" dirty="0" smtClean="0"/>
          </a:p>
          <a:p>
            <a:endParaRPr lang="es-ES" sz="1600" dirty="0"/>
          </a:p>
          <a:p>
            <a:pPr algn="ctr"/>
            <a:r>
              <a:rPr lang="es-ES" sz="1600" dirty="0"/>
              <a:t>		</a:t>
            </a:r>
            <a:r>
              <a:rPr lang="es-ES" sz="1600" b="1" dirty="0"/>
              <a:t>Funciones Generales</a:t>
            </a:r>
            <a:r>
              <a:rPr lang="es-ES" sz="1600" b="1" dirty="0" smtClean="0"/>
              <a:t>:</a:t>
            </a:r>
          </a:p>
          <a:p>
            <a:endParaRPr lang="es-ES" sz="1600" b="1" dirty="0" smtClean="0"/>
          </a:p>
          <a:p>
            <a:r>
              <a:rPr lang="es-SV" sz="1600" b="1" dirty="0"/>
              <a:t>1. Convocar los encuentros con los medios de comunicación y ruedas de prensa.</a:t>
            </a:r>
          </a:p>
          <a:p>
            <a:r>
              <a:rPr lang="es-SV" sz="1600" b="1" dirty="0"/>
              <a:t>2. Gestionar entrevistas con los medios de comunicación local y nacional.</a:t>
            </a:r>
          </a:p>
          <a:p>
            <a:r>
              <a:rPr lang="es-SV" sz="1600" b="1" dirty="0"/>
              <a:t>3. Elaboración diaria de boletines o resúmenes con noticia publicada en prensa referentes al</a:t>
            </a:r>
          </a:p>
          <a:p>
            <a:r>
              <a:rPr lang="es-SV" sz="1600" b="1" dirty="0"/>
              <a:t>ámbito municipal.</a:t>
            </a:r>
          </a:p>
          <a:p>
            <a:r>
              <a:rPr lang="es-SV" sz="1600" b="1" dirty="0"/>
              <a:t>4. Administración del sitio web institucional.</a:t>
            </a:r>
          </a:p>
          <a:p>
            <a:r>
              <a:rPr lang="es-SV" sz="1600" b="1" dirty="0"/>
              <a:t>5. Administración y actualización de las redes sociales institucionales.</a:t>
            </a:r>
          </a:p>
          <a:p>
            <a:r>
              <a:rPr lang="es-SV" sz="1600" b="1" dirty="0"/>
              <a:t>6. Fortalecer la imagen corporativa de la municipalidad.</a:t>
            </a:r>
          </a:p>
          <a:p>
            <a:r>
              <a:rPr lang="es-SV" sz="1600" b="1" dirty="0"/>
              <a:t>7. Administración de la Radio Municipal</a:t>
            </a:r>
            <a:r>
              <a:rPr lang="es-SV" sz="1600" b="1" dirty="0" smtClean="0"/>
              <a:t>.</a:t>
            </a:r>
            <a:endParaRPr lang="es-ES" sz="1600" b="1" dirty="0" smtClean="0"/>
          </a:p>
          <a:p>
            <a:endParaRPr lang="es-ES" sz="1600" b="1" dirty="0" smtClean="0"/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Comunicaciones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80116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952546"/>
            <a:ext cx="1108688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2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0</a:t>
            </a:r>
          </a:p>
          <a:p>
            <a:pPr algn="just"/>
            <a:endParaRPr lang="es-ES" sz="1600" dirty="0">
              <a:latin typeface="+mj-lt"/>
            </a:endParaRPr>
          </a:p>
          <a:p>
            <a:pPr algn="just"/>
            <a:endParaRPr lang="es-ES" sz="1600" b="1" dirty="0">
              <a:latin typeface="+mj-lt"/>
            </a:endParaRPr>
          </a:p>
          <a:p>
            <a:pPr algn="just"/>
            <a:r>
              <a:rPr lang="es-ES" sz="1600" b="1" dirty="0">
                <a:latin typeface="+mj-lt"/>
              </a:rPr>
              <a:t>Objetivo: </a:t>
            </a:r>
            <a:r>
              <a:rPr lang="es-SV" sz="1600" dirty="0"/>
              <a:t>Establecer e implementar acciones mediante la ejecución de mecanismos y estrategias que permitan  la prevención de  violencia de  las mujeres  del Municipio de San Vicente.</a:t>
            </a:r>
          </a:p>
          <a:p>
            <a:pPr algn="ctr"/>
            <a:r>
              <a:rPr lang="es-ES" sz="1600" dirty="0" smtClean="0"/>
              <a:t>  </a:t>
            </a:r>
            <a:r>
              <a:rPr lang="es-ES" sz="1600" dirty="0"/>
              <a:t>	</a:t>
            </a:r>
            <a:r>
              <a:rPr lang="es-ES" sz="1600" b="1" dirty="0"/>
              <a:t>Funciones Generales</a:t>
            </a:r>
            <a:r>
              <a:rPr lang="es-ES" sz="1600" b="1" dirty="0" smtClean="0"/>
              <a:t>:</a:t>
            </a:r>
          </a:p>
          <a:p>
            <a:pPr algn="just"/>
            <a:endParaRPr lang="es-ES" sz="1600" b="1" dirty="0" smtClean="0"/>
          </a:p>
          <a:p>
            <a:pPr marL="342900" indent="-342900" algn="just">
              <a:buAutoNum type="arabicPeriod"/>
            </a:pPr>
            <a:r>
              <a:rPr lang="es-SV" sz="1600" dirty="0" smtClean="0"/>
              <a:t>Promover </a:t>
            </a:r>
            <a:r>
              <a:rPr lang="es-SV" sz="1600" dirty="0"/>
              <a:t>procesos de sensibilización y formación sobre equidad de género y su incorporación en la gestión municipal con las autoridades públicas y el personal técnico de las distintas áreas de la gestión municipal.	</a:t>
            </a:r>
            <a:endParaRPr lang="es-SV" sz="1600" dirty="0" smtClean="0"/>
          </a:p>
          <a:p>
            <a:pPr algn="just"/>
            <a:r>
              <a:rPr lang="es-SV" sz="1600" dirty="0"/>
              <a:t>	</a:t>
            </a:r>
          </a:p>
          <a:p>
            <a:pPr algn="just"/>
            <a:r>
              <a:rPr lang="es-SV" sz="1600" dirty="0"/>
              <a:t>2. Asesorar y monitorear a las dependencias en la identificación y puestas en marcha de mecanismos que garanticen la incorporación transversal del enfoque de género en su quehacer y el cumplimiento de la política de género y su plan de acción.		</a:t>
            </a:r>
          </a:p>
          <a:p>
            <a:pPr algn="just"/>
            <a:r>
              <a:rPr lang="es-SV" sz="1600" dirty="0"/>
              <a:t>3. Participar en los proceso de diseño de herramientas de planificación municipal (estratégicas, operativas, presupuestarios, normativas, evaluativas, etc.) para orientar y velar por la incorporación del enfoque de género.		</a:t>
            </a:r>
          </a:p>
          <a:p>
            <a:endParaRPr lang="es-ES" sz="16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Unidad de la Mujer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85845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131123"/>
            <a:ext cx="1108688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0</a:t>
            </a:r>
          </a:p>
          <a:p>
            <a:r>
              <a:rPr lang="es-ES" sz="1600" dirty="0" smtClean="0">
                <a:latin typeface="+mj-lt"/>
              </a:rPr>
              <a:t>Hombres2 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1600" b="1" dirty="0">
              <a:latin typeface="+mj-lt"/>
            </a:endParaRPr>
          </a:p>
          <a:p>
            <a:r>
              <a:rPr lang="es-ES" sz="1600" b="1" dirty="0">
                <a:latin typeface="+mj-lt"/>
              </a:rPr>
              <a:t>Objetivo: </a:t>
            </a:r>
            <a:r>
              <a:rPr lang="es-ES" sz="1600" dirty="0"/>
              <a:t>	</a:t>
            </a:r>
            <a:r>
              <a:rPr lang="es-SV" sz="1600" dirty="0"/>
              <a:t>Servir de soporte técnico a las unidades administrativas que integran la municipalidad a fin de elevar los niveles de producción a través de la mecanización de los diversos procesos.</a:t>
            </a:r>
            <a:endParaRPr lang="es-ES" sz="1600" dirty="0"/>
          </a:p>
          <a:p>
            <a:pPr algn="ctr"/>
            <a:r>
              <a:rPr lang="es-ES" sz="1600" dirty="0"/>
              <a:t>		</a:t>
            </a:r>
            <a:r>
              <a:rPr lang="es-ES" sz="1600" b="1" dirty="0"/>
              <a:t>Funciones Generales</a:t>
            </a:r>
            <a:r>
              <a:rPr lang="es-ES" sz="1600" b="1" dirty="0" smtClean="0"/>
              <a:t>:</a:t>
            </a:r>
          </a:p>
          <a:p>
            <a:r>
              <a:rPr lang="es-SV" sz="1600" b="1" dirty="0"/>
              <a:t>1. Implementar los sistemas de información que permitan adecuar el procesamiento de datos al</a:t>
            </a:r>
          </a:p>
          <a:p>
            <a:r>
              <a:rPr lang="es-SV" sz="1600" b="1" dirty="0"/>
              <a:t>desarrollo actual y futuro de la municipalidad.</a:t>
            </a:r>
          </a:p>
          <a:p>
            <a:r>
              <a:rPr lang="es-SV" sz="1600" b="1" dirty="0"/>
              <a:t>2. Identificar las necesidades de automatización a nivel institucional y de cada una de las dependencias</a:t>
            </a:r>
          </a:p>
          <a:p>
            <a:r>
              <a:rPr lang="es-SV" sz="1600" b="1" dirty="0"/>
              <a:t>municipales.</a:t>
            </a:r>
          </a:p>
          <a:p>
            <a:r>
              <a:rPr lang="es-SV" sz="1600" b="1" dirty="0"/>
              <a:t>3. Monitorear la eficiencia de la red de comunicación de la institución, garantizando el mantenimiento</a:t>
            </a:r>
          </a:p>
          <a:p>
            <a:r>
              <a:rPr lang="es-SV" sz="1600" b="1" dirty="0"/>
              <a:t>adecuado de la misma, la integridad, disponibilidad y confidencialidad de la información de los</a:t>
            </a:r>
          </a:p>
          <a:p>
            <a:r>
              <a:rPr lang="es-SV" sz="1600" b="1" dirty="0"/>
              <a:t>sistemas automatizados de la Municipalidad.</a:t>
            </a:r>
          </a:p>
          <a:p>
            <a:r>
              <a:rPr lang="es-SV" sz="1600" b="1" dirty="0"/>
              <a:t>4. Establecer las normas y políticas relacionadas al uso de las diferentes herramientas de tecnologías de</a:t>
            </a:r>
          </a:p>
          <a:p>
            <a:r>
              <a:rPr lang="es-SV" sz="1600" b="1" dirty="0"/>
              <a:t>la información.</a:t>
            </a:r>
          </a:p>
          <a:p>
            <a:r>
              <a:rPr lang="es-SV" sz="1600" b="1" dirty="0"/>
              <a:t>5. Garantizar el funcionamiento adecuado del Sistema de Información, de los servicios de correo</a:t>
            </a:r>
          </a:p>
          <a:p>
            <a:r>
              <a:rPr lang="es-SV" sz="1600" b="1" dirty="0"/>
              <a:t>interno y externo.</a:t>
            </a:r>
          </a:p>
          <a:p>
            <a:r>
              <a:rPr lang="es-SV" sz="1600" b="1" dirty="0"/>
              <a:t>6. Establecer los criterios técnicos para la evaluación, selección y adquisición del equipo de cómputo y</a:t>
            </a:r>
          </a:p>
          <a:p>
            <a:r>
              <a:rPr lang="es-SV" sz="1600" b="1" dirty="0"/>
              <a:t>programas necesarios para el funcionamiento de los sistemas de información de la institución, así</a:t>
            </a:r>
          </a:p>
          <a:p>
            <a:r>
              <a:rPr lang="es-SV" sz="1600" b="1" dirty="0"/>
              <a:t>como la instalación de los </a:t>
            </a:r>
            <a:r>
              <a:rPr lang="es-SV" sz="1600" b="1" dirty="0" smtClean="0"/>
              <a:t>mismos</a:t>
            </a:r>
            <a:endParaRPr lang="es-ES" sz="16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Informática 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659405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952546"/>
            <a:ext cx="1108688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0</a:t>
            </a:r>
          </a:p>
          <a:p>
            <a:r>
              <a:rPr lang="es-ES" sz="1600" dirty="0">
                <a:latin typeface="+mj-lt"/>
              </a:rPr>
              <a:t>Hombres 1</a:t>
            </a:r>
          </a:p>
          <a:p>
            <a:endParaRPr lang="es-ES" sz="1600" dirty="0">
              <a:latin typeface="+mj-lt"/>
            </a:endParaRPr>
          </a:p>
          <a:p>
            <a:pPr algn="just"/>
            <a:endParaRPr lang="es-ES" sz="1600" b="1" dirty="0">
              <a:latin typeface="+mj-lt"/>
            </a:endParaRPr>
          </a:p>
          <a:p>
            <a:r>
              <a:rPr lang="es-ES" sz="1600" b="1" dirty="0">
                <a:latin typeface="+mj-lt"/>
              </a:rPr>
              <a:t>Objetivo: </a:t>
            </a:r>
            <a:r>
              <a:rPr lang="es-ES" sz="1600" dirty="0"/>
              <a:t>	</a:t>
            </a:r>
            <a:r>
              <a:rPr lang="es-SV" sz="1600" dirty="0"/>
              <a:t>Gestionar proyectos y programas que vengan a fortalecer la generación de condiciones económicas, sociales y políticas que permitan el fortalecimiento del Desarrollo Local del Municipio de San </a:t>
            </a:r>
            <a:r>
              <a:rPr lang="es-SV" sz="1600" dirty="0" smtClean="0"/>
              <a:t>Vicente</a:t>
            </a:r>
          </a:p>
          <a:p>
            <a:endParaRPr lang="es-ES" sz="1600" dirty="0"/>
          </a:p>
          <a:p>
            <a:pPr algn="ctr"/>
            <a:r>
              <a:rPr lang="es-ES" sz="1600" dirty="0"/>
              <a:t>		</a:t>
            </a:r>
            <a:r>
              <a:rPr lang="es-ES" sz="1600" b="1" dirty="0"/>
              <a:t>Funciones Generales</a:t>
            </a:r>
            <a:r>
              <a:rPr lang="es-ES" sz="1600" b="1" dirty="0" smtClean="0"/>
              <a:t>:</a:t>
            </a:r>
          </a:p>
          <a:p>
            <a:pPr algn="ctr"/>
            <a:endParaRPr lang="es-ES" sz="1600" b="1" dirty="0" smtClean="0"/>
          </a:p>
          <a:p>
            <a:pPr algn="ctr"/>
            <a:endParaRPr lang="es-ES" sz="1600" b="1" dirty="0" smtClean="0"/>
          </a:p>
          <a:p>
            <a:r>
              <a:rPr lang="es-SV" sz="1600" b="1" dirty="0"/>
              <a:t> La gestión de proyectos y programas para la Municipalidad</a:t>
            </a:r>
          </a:p>
          <a:p>
            <a:r>
              <a:rPr lang="es-SV" sz="1600" b="1" dirty="0"/>
              <a:t> Seguimiento de las Gestiones realizadas por la municipalidad</a:t>
            </a:r>
            <a:endParaRPr lang="es-ES" sz="1600" b="1" dirty="0" smtClean="0"/>
          </a:p>
          <a:p>
            <a:endParaRPr lang="es-ES" sz="16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Gestión y Cooperación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562188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4A29FE0B-720A-4727-968B-E8AE433B1CDA}"/>
              </a:ext>
            </a:extLst>
          </p:cNvPr>
          <p:cNvSpPr/>
          <p:nvPr/>
        </p:nvSpPr>
        <p:spPr>
          <a:xfrm>
            <a:off x="3351343" y="6104516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BEF353F5-CBA5-47C4-BE5F-3262A5BC44D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07" y="5943482"/>
            <a:ext cx="906844" cy="906844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7D49F425-D920-43C3-8560-0BDA2485AA2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951" y="6053533"/>
            <a:ext cx="1271516" cy="635758"/>
          </a:xfrm>
          <a:prstGeom prst="rect">
            <a:avLst/>
          </a:prstGeom>
        </p:spPr>
      </p:pic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xmlns="" id="{971A8BBE-B9CF-4506-94C9-287FC9F40456}"/>
              </a:ext>
            </a:extLst>
          </p:cNvPr>
          <p:cNvCxnSpPr/>
          <p:nvPr/>
        </p:nvCxnSpPr>
        <p:spPr>
          <a:xfrm>
            <a:off x="2620370" y="6053533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FE605CCA-4866-4E57-A20F-8904D0C0256C}"/>
              </a:ext>
            </a:extLst>
          </p:cNvPr>
          <p:cNvSpPr txBox="1"/>
          <p:nvPr/>
        </p:nvSpPr>
        <p:spPr>
          <a:xfrm>
            <a:off x="4086365" y="168709"/>
            <a:ext cx="33653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Concejo Municipal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1C5B54AF-A159-4C13-ACA0-EBB2E2D5FA31}"/>
              </a:ext>
            </a:extLst>
          </p:cNvPr>
          <p:cNvSpPr txBox="1"/>
          <p:nvPr/>
        </p:nvSpPr>
        <p:spPr>
          <a:xfrm>
            <a:off x="636529" y="691929"/>
            <a:ext cx="11086886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 Mujeres 6</a:t>
            </a:r>
          </a:p>
          <a:p>
            <a:r>
              <a:rPr lang="es-ES" sz="1600" dirty="0">
                <a:latin typeface="+mj-lt"/>
              </a:rPr>
              <a:t> Hombres 10</a:t>
            </a:r>
          </a:p>
          <a:p>
            <a:pPr algn="ctr"/>
            <a:endParaRPr lang="es-ES" sz="1600" b="1" dirty="0">
              <a:latin typeface="+mj-lt"/>
            </a:endParaRPr>
          </a:p>
          <a:p>
            <a:pPr algn="ctr"/>
            <a:r>
              <a:rPr lang="es-ES" sz="1600" b="1" dirty="0">
                <a:latin typeface="+mj-lt"/>
              </a:rPr>
              <a:t>Objetivo: </a:t>
            </a:r>
            <a:r>
              <a:rPr lang="es-ES" sz="1600" dirty="0"/>
              <a:t>Crear y decretar estrategias del Gobierno Local que conduzcan al desarrollo integral y sostenible del Municipio. </a:t>
            </a:r>
          </a:p>
          <a:p>
            <a:endParaRPr lang="es-ES" sz="1600" b="1" dirty="0"/>
          </a:p>
          <a:p>
            <a:pPr algn="ctr"/>
            <a:r>
              <a:rPr lang="es-ES" sz="1600" b="1" dirty="0"/>
              <a:t>Funciones Generales:</a:t>
            </a:r>
            <a:endParaRPr lang="es-ES" dirty="0"/>
          </a:p>
          <a:p>
            <a:r>
              <a:rPr lang="es-ES" sz="1400" dirty="0"/>
              <a:t>1.Promover el mejoramiento de la calidad de vida en el Municipio mediante la formulación y aprobación de políticas, planes y estrategias para el desarrollo socio-cultural de la población, el desarrollo habitacional en el hábitat, el desarrollo y preservación del medio ambiente. </a:t>
            </a:r>
          </a:p>
          <a:p>
            <a:r>
              <a:rPr lang="es-ES" sz="1400" dirty="0"/>
              <a:t>2. Legislar el desenvolvimiento general del Municipio mediante la aprobación de ordenanzas, resoluciones, reglamentos y otros instrumentos normativos, en el marco de la autonomía municipal reconocida por la Constitución de la República de El Salvador, Código Municipal y leyes vigentes, tendientes a regular las materias de competencia municipal y el comportamiento de la sociedad para consigo misma, con el hábitat y el medio ambiente. </a:t>
            </a:r>
          </a:p>
          <a:p>
            <a:r>
              <a:rPr lang="es-ES" sz="1400" dirty="0"/>
              <a:t>3. Aprobar la ejecución de planes y programas de desarrollo local. </a:t>
            </a:r>
          </a:p>
          <a:p>
            <a:r>
              <a:rPr lang="es-ES" sz="1400" dirty="0"/>
              <a:t>4. Apoyar la gestión municipal de las labores del Alcalde (</a:t>
            </a:r>
            <a:r>
              <a:rPr lang="es-ES" sz="1400" dirty="0" err="1"/>
              <a:t>sa</a:t>
            </a:r>
            <a:r>
              <a:rPr lang="es-ES" sz="1400" dirty="0"/>
              <a:t>) Municipal </a:t>
            </a:r>
          </a:p>
          <a:p>
            <a:r>
              <a:rPr lang="es-ES" sz="1400" dirty="0"/>
              <a:t>5. Mantener permanentemente informados a los ciudadanos acerca de la ejecución presupuestaria y del quehacer y accionar municipal, rindiéndoles cuentas anualmente. </a:t>
            </a:r>
          </a:p>
          <a:p>
            <a:r>
              <a:rPr lang="es-ES" sz="1400" dirty="0"/>
              <a:t>6. Aprobar el Presupuesto Municipal de Ingresos y Egresos; así como las modificaciones, adiciones y reformas al mismo. </a:t>
            </a:r>
          </a:p>
          <a:p>
            <a:r>
              <a:rPr lang="es-ES" sz="1400" dirty="0"/>
              <a:t>7. Orientar y apoyar el trabajo efectuado por el nivel ejecutivo de la municipalidad, encargado de llevar a la práctica las decisiones del Concejo. </a:t>
            </a:r>
          </a:p>
          <a:p>
            <a:r>
              <a:rPr lang="es-ES" sz="1400" dirty="0"/>
              <a:t>8. Asumir una participación más directa en la administración del Gobierno Local, integrando Comisiones Municipales que contribuyan a optimizar el trabajo administrativo y de servicios externos como apoyo y aprobación del trabajo en equipo. </a:t>
            </a:r>
          </a:p>
          <a:p>
            <a:r>
              <a:rPr lang="es-ES" sz="1400" dirty="0"/>
              <a:t>9. Todas aquellas funciones que el Código Municipal les confiere. </a:t>
            </a:r>
          </a:p>
          <a:p>
            <a:r>
              <a:rPr lang="es-ES" sz="1400" dirty="0"/>
              <a:t>	</a:t>
            </a:r>
          </a:p>
          <a:p>
            <a:endParaRPr lang="es-ES" dirty="0">
              <a:latin typeface="+mj-lt"/>
            </a:endParaRP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F864E32C-7A57-480C-B142-19E212D6598C}"/>
              </a:ext>
            </a:extLst>
          </p:cNvPr>
          <p:cNvGrpSpPr/>
          <p:nvPr/>
        </p:nvGrpSpPr>
        <p:grpSpPr>
          <a:xfrm>
            <a:off x="9630155" y="5248348"/>
            <a:ext cx="1478141" cy="584775"/>
            <a:chOff x="9617489" y="5248348"/>
            <a:chExt cx="1478141" cy="584775"/>
          </a:xfrm>
        </p:grpSpPr>
        <p:sp>
          <p:nvSpPr>
            <p:cNvPr id="13" name="Flecha: hacia la izquierda 12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2ECA8EEA-9BE1-4792-8304-E61B543E6229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4" name="CuadroTexto 13">
              <a:extLst>
                <a:ext uri="{FF2B5EF4-FFF2-40B4-BE49-F238E27FC236}">
                  <a16:creationId xmlns:a16="http://schemas.microsoft.com/office/drawing/2014/main" xmlns="" id="{91C280AA-9AB3-48E6-AC3E-1A0AF117C00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4" action="ppaction://hlinksldjump"/>
                </a:rPr>
                <a:t>volver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1248000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410579" y="462804"/>
            <a:ext cx="1108688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3</a:t>
            </a: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2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1600" b="1" dirty="0">
              <a:latin typeface="+mj-lt"/>
            </a:endParaRPr>
          </a:p>
          <a:p>
            <a:r>
              <a:rPr lang="es-ES" sz="1600" b="1" dirty="0">
                <a:latin typeface="+mj-lt"/>
              </a:rPr>
              <a:t>Objetivo: </a:t>
            </a:r>
            <a:r>
              <a:rPr lang="es-ES" sz="1600" dirty="0"/>
              <a:t>	</a:t>
            </a:r>
            <a:r>
              <a:rPr lang="es-SV" sz="1600" dirty="0"/>
              <a:t>Diseñar, implantar y mantener un sistema de compras, almacenamiento y suministro de mercadería, materiales, mobiliario y equipos, acorde a las necesidades de la municipalidad y plan de compras Gestionar las adquisiciones y contrataciones de obras bienes y servicios </a:t>
            </a:r>
            <a:endParaRPr lang="es-ES" sz="1600" dirty="0"/>
          </a:p>
          <a:p>
            <a:pPr algn="ctr"/>
            <a:r>
              <a:rPr lang="es-ES" sz="1600" dirty="0"/>
              <a:t>		</a:t>
            </a:r>
            <a:r>
              <a:rPr lang="es-ES" sz="1600" b="1" dirty="0"/>
              <a:t>Funciones Generales</a:t>
            </a:r>
            <a:r>
              <a:rPr lang="es-ES" sz="1600" b="1" dirty="0" smtClean="0"/>
              <a:t>:</a:t>
            </a:r>
          </a:p>
          <a:p>
            <a:pPr algn="ctr"/>
            <a:endParaRPr lang="es-ES" sz="1600" b="1" dirty="0" smtClean="0"/>
          </a:p>
          <a:p>
            <a:r>
              <a:rPr lang="es-SV" sz="1600" b="1" dirty="0"/>
              <a:t>1. Elaborar y Presentar el Plan y Presupuesto de Compras Institucional de acuerdo a requerimientos de las</a:t>
            </a:r>
          </a:p>
          <a:p>
            <a:r>
              <a:rPr lang="es-SV" sz="1600" b="1" dirty="0"/>
              <a:t>diferentes áreas</a:t>
            </a:r>
          </a:p>
          <a:p>
            <a:r>
              <a:rPr lang="es-SV" sz="1600" b="1" dirty="0"/>
              <a:t>2. Garantizar el proceso de compras locales conforme el Plan correspondiente y autorización del Gerente</a:t>
            </a:r>
          </a:p>
          <a:p>
            <a:r>
              <a:rPr lang="es-SV" sz="1600" b="1" dirty="0"/>
              <a:t>General.</a:t>
            </a:r>
          </a:p>
          <a:p>
            <a:r>
              <a:rPr lang="es-SV" sz="1600" b="1" dirty="0"/>
              <a:t>3. Administrar la contratación, vigencia y cancelación de los seguros relacionados a bienes y equipos</a:t>
            </a:r>
          </a:p>
          <a:p>
            <a:r>
              <a:rPr lang="es-SV" sz="1600" b="1" dirty="0"/>
              <a:t>adquiridos por la Municipalidad.</a:t>
            </a:r>
          </a:p>
          <a:p>
            <a:r>
              <a:rPr lang="es-SV" sz="1600" b="1" dirty="0"/>
              <a:t>4. Conformar y mantener actualizada base de datos de proveedores bienes y servicios, profesionales y</a:t>
            </a:r>
          </a:p>
          <a:p>
            <a:r>
              <a:rPr lang="es-SV" sz="1600" b="1" dirty="0"/>
              <a:t>técnicos.</a:t>
            </a:r>
          </a:p>
          <a:p>
            <a:r>
              <a:rPr lang="es-SV" sz="1600" b="1" dirty="0"/>
              <a:t>5. Garantizar la contratación de servicios profesionales y técnicos. Así como la adquisición de bienes, servicios</a:t>
            </a:r>
          </a:p>
          <a:p>
            <a:r>
              <a:rPr lang="es-SV" sz="1600" b="1" dirty="0"/>
              <a:t>administrativos y equipos que sean necesarios conforme Ley de Adquisiciones y Contrataciones de la</a:t>
            </a:r>
          </a:p>
          <a:p>
            <a:endParaRPr lang="es-ES" sz="16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5400" dirty="0" smtClean="0"/>
              <a:t>UACI</a:t>
            </a:r>
            <a:endParaRPr lang="es-ES" sz="5400" dirty="0"/>
          </a:p>
        </p:txBody>
      </p:sp>
    </p:spTree>
    <p:extLst>
      <p:ext uri="{BB962C8B-B14F-4D97-AF65-F5344CB8AC3E}">
        <p14:creationId xmlns:p14="http://schemas.microsoft.com/office/powerpoint/2010/main" val="76357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952546"/>
            <a:ext cx="110868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5</a:t>
            </a:r>
          </a:p>
          <a:p>
            <a:r>
              <a:rPr lang="es-ES" sz="1600" dirty="0">
                <a:latin typeface="+mj-lt"/>
              </a:rPr>
              <a:t>Hombres 9</a:t>
            </a:r>
          </a:p>
          <a:p>
            <a:endParaRPr lang="es-ES" sz="1600" dirty="0">
              <a:latin typeface="+mj-lt"/>
            </a:endParaRPr>
          </a:p>
          <a:p>
            <a:pPr algn="just"/>
            <a:endParaRPr lang="es-ES" sz="1600" b="1" dirty="0">
              <a:latin typeface="+mj-lt"/>
            </a:endParaRPr>
          </a:p>
          <a:p>
            <a:r>
              <a:rPr lang="es-ES" sz="1600" b="1" dirty="0">
                <a:latin typeface="+mj-lt"/>
              </a:rPr>
              <a:t>Objetivo: </a:t>
            </a:r>
            <a:r>
              <a:rPr lang="es-ES" sz="1600" dirty="0"/>
              <a:t>	</a:t>
            </a:r>
            <a:r>
              <a:rPr lang="es-SV" sz="1600" dirty="0"/>
              <a:t>Servir de soporte técnico a las unidades administrativas que integran la municipalidad a fin de elevar los niveles de producción a través de la mecanización de los diversos procesos.</a:t>
            </a:r>
            <a:endParaRPr lang="es-ES" sz="1600" dirty="0"/>
          </a:p>
          <a:p>
            <a:pPr algn="ctr"/>
            <a:r>
              <a:rPr lang="es-ES" sz="1600" dirty="0"/>
              <a:t>		</a:t>
            </a:r>
            <a:r>
              <a:rPr lang="es-ES" sz="1600" b="1" dirty="0"/>
              <a:t>Funciones Generales</a:t>
            </a:r>
            <a:r>
              <a:rPr lang="es-ES" sz="1600" b="1" dirty="0" smtClean="0"/>
              <a:t>:</a:t>
            </a:r>
          </a:p>
          <a:p>
            <a:pPr algn="ctr"/>
            <a:endParaRPr lang="es-ES" sz="1600" b="1" dirty="0" smtClean="0"/>
          </a:p>
          <a:p>
            <a:r>
              <a:rPr lang="es-SV" sz="1600" b="1" dirty="0"/>
              <a:t>1. Implementar los sistemas de información que permitan adecuar el procesamiento de datos al</a:t>
            </a:r>
          </a:p>
          <a:p>
            <a:r>
              <a:rPr lang="es-SV" sz="1600" b="1" dirty="0"/>
              <a:t>desarrollo actual y futuro de la municipalidad.</a:t>
            </a:r>
          </a:p>
          <a:p>
            <a:r>
              <a:rPr lang="es-SV" sz="1600" b="1" dirty="0"/>
              <a:t>2. Identificar las necesidades de automatización a nivel institucional y de cada una de las dependencias</a:t>
            </a:r>
          </a:p>
          <a:p>
            <a:r>
              <a:rPr lang="es-SV" sz="1600" b="1" dirty="0"/>
              <a:t>municipales.</a:t>
            </a:r>
          </a:p>
          <a:p>
            <a:r>
              <a:rPr lang="es-SV" sz="1600" b="1" dirty="0"/>
              <a:t>3. Monitorear la eficiencia de la red de comunicación de la institución, garantizando el mantenimiento</a:t>
            </a:r>
          </a:p>
          <a:p>
            <a:r>
              <a:rPr lang="es-SV" sz="1600" b="1" dirty="0"/>
              <a:t>adecuado de la misma, la integridad, disponibilidad y confidencialidad de la información de los</a:t>
            </a:r>
          </a:p>
          <a:p>
            <a:r>
              <a:rPr lang="es-SV" sz="1600" b="1" dirty="0"/>
              <a:t>sistemas automatizados de la Municipalidad.</a:t>
            </a:r>
          </a:p>
          <a:p>
            <a:r>
              <a:rPr lang="es-SV" sz="1600" b="1" dirty="0"/>
              <a:t>4. Establecer las normas y políticas relacionadas al uso de las diferentes herramientas de tecnologías de</a:t>
            </a:r>
          </a:p>
          <a:p>
            <a:r>
              <a:rPr lang="es-SV" sz="1600" b="1" dirty="0"/>
              <a:t>la información.</a:t>
            </a:r>
          </a:p>
          <a:p>
            <a:r>
              <a:rPr lang="es-SV" sz="1600" b="1" dirty="0"/>
              <a:t>5. Garantizar el </a:t>
            </a:r>
            <a:r>
              <a:rPr lang="es-SV" sz="1600" b="1" dirty="0" smtClean="0"/>
              <a:t>funciona</a:t>
            </a:r>
            <a:endParaRPr lang="es-ES" sz="16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Servicios Generales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63455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952546"/>
            <a:ext cx="110868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1</a:t>
            </a: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2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1600" b="1" dirty="0">
              <a:latin typeface="+mj-lt"/>
            </a:endParaRPr>
          </a:p>
          <a:p>
            <a:r>
              <a:rPr lang="es-ES" sz="1600" b="1" dirty="0">
                <a:latin typeface="+mj-lt"/>
              </a:rPr>
              <a:t>Objetivo: </a:t>
            </a:r>
            <a:r>
              <a:rPr lang="es-ES" sz="1600" dirty="0"/>
              <a:t>	</a:t>
            </a:r>
            <a:r>
              <a:rPr lang="es-SV" sz="1600" dirty="0"/>
              <a:t>Establecer un control de todos los activos fijos de la Alcaldía, bienes muebles e inmuebles.</a:t>
            </a:r>
            <a:endParaRPr lang="es-ES" sz="1600" dirty="0"/>
          </a:p>
          <a:p>
            <a:pPr algn="ctr"/>
            <a:r>
              <a:rPr lang="es-ES" sz="1600" dirty="0"/>
              <a:t>		</a:t>
            </a:r>
            <a:r>
              <a:rPr lang="es-ES" sz="1600" b="1" dirty="0"/>
              <a:t>Funciones Generales</a:t>
            </a:r>
            <a:r>
              <a:rPr lang="es-ES" sz="1600" b="1" dirty="0" smtClean="0"/>
              <a:t>:</a:t>
            </a:r>
          </a:p>
          <a:p>
            <a:pPr algn="ctr"/>
            <a:endParaRPr lang="es-ES" sz="1600" b="1" dirty="0" smtClean="0"/>
          </a:p>
          <a:p>
            <a:r>
              <a:rPr lang="es-SV" sz="1600" b="1" dirty="0"/>
              <a:t>1. Registrar cada equipo de oficina, mueble e inmueble con un número de inventario</a:t>
            </a:r>
          </a:p>
          <a:p>
            <a:r>
              <a:rPr lang="es-SV" sz="1600" b="1" dirty="0"/>
              <a:t>2. Levantar un inventario inicial de todo equipo de oficina, muebles e inmuebles</a:t>
            </a:r>
          </a:p>
          <a:p>
            <a:r>
              <a:rPr lang="es-SV" sz="1600" b="1" dirty="0"/>
              <a:t>3. Valorizar el equipo de oficina, mobiliario, muebles e inmuebles</a:t>
            </a:r>
          </a:p>
          <a:p>
            <a:r>
              <a:rPr lang="es-SV" sz="1600" b="1" dirty="0"/>
              <a:t>4. Registrar los nuevos ingresos en libros o en sistema computarizado</a:t>
            </a:r>
          </a:p>
          <a:p>
            <a:r>
              <a:rPr lang="es-SV" sz="1600" b="1" dirty="0"/>
              <a:t>5. Registrar los egresos y traslados de una unidad hacia otra del equipo y mobiliario de</a:t>
            </a:r>
          </a:p>
          <a:p>
            <a:r>
              <a:rPr lang="es-SV" sz="1600" b="1" dirty="0"/>
              <a:t>oficina, con su número de inventario asignado</a:t>
            </a:r>
          </a:p>
          <a:p>
            <a:r>
              <a:rPr lang="es-SV" sz="1600" b="1" dirty="0"/>
              <a:t>6. Llenar una hoja que firmará cada empleado </a:t>
            </a:r>
            <a:r>
              <a:rPr lang="es-SV" sz="1600" b="1" dirty="0" err="1"/>
              <a:t>respo</a:t>
            </a:r>
            <a:endParaRPr lang="es-ES" sz="1600" b="1" dirty="0" smtClean="0"/>
          </a:p>
          <a:p>
            <a:endParaRPr lang="es-ES" sz="16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Activo Fijo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342342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952546"/>
            <a:ext cx="1108688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3</a:t>
            </a:r>
          </a:p>
          <a:p>
            <a:r>
              <a:rPr lang="es-ES" sz="1600" dirty="0">
                <a:latin typeface="+mj-lt"/>
              </a:rPr>
              <a:t>Hombres 1</a:t>
            </a:r>
          </a:p>
          <a:p>
            <a:endParaRPr lang="es-ES" sz="2400" dirty="0">
              <a:latin typeface="+mj-lt"/>
            </a:endParaRPr>
          </a:p>
          <a:p>
            <a:pPr algn="just"/>
            <a:endParaRPr lang="es-ES" sz="2400" b="1" dirty="0">
              <a:latin typeface="+mj-lt"/>
            </a:endParaRPr>
          </a:p>
          <a:p>
            <a:r>
              <a:rPr lang="es-ES" sz="2400" b="1" dirty="0">
                <a:latin typeface="+mj-lt"/>
              </a:rPr>
              <a:t>Objetivo: </a:t>
            </a:r>
            <a:r>
              <a:rPr lang="es-ES" sz="2400" dirty="0"/>
              <a:t>	</a:t>
            </a:r>
            <a:r>
              <a:rPr lang="es-SV" sz="2400" dirty="0"/>
              <a:t>Potenciar el desarrollo local en el Municipio</a:t>
            </a:r>
            <a:endParaRPr lang="es-ES" sz="2400" dirty="0"/>
          </a:p>
          <a:p>
            <a:pPr algn="ctr"/>
            <a:r>
              <a:rPr lang="es-ES" sz="2400" dirty="0"/>
              <a:t>		</a:t>
            </a:r>
            <a:r>
              <a:rPr lang="es-ES" sz="2400" b="1" dirty="0"/>
              <a:t>Funciones Generales</a:t>
            </a:r>
            <a:r>
              <a:rPr lang="es-ES" sz="2400" b="1" dirty="0" smtClean="0"/>
              <a:t>:</a:t>
            </a:r>
          </a:p>
          <a:p>
            <a:endParaRPr lang="es-SV" sz="2400" dirty="0" smtClean="0"/>
          </a:p>
          <a:p>
            <a:endParaRPr lang="es-SV" sz="2400" dirty="0"/>
          </a:p>
          <a:p>
            <a:r>
              <a:rPr lang="es-SV" sz="2400" dirty="0" smtClean="0"/>
              <a:t>Estimular </a:t>
            </a:r>
            <a:r>
              <a:rPr lang="es-SV" sz="2400" dirty="0"/>
              <a:t>las actividades relacionadas en el Desarrollo Local, estimulando nuevos rubros productivos.</a:t>
            </a:r>
            <a:endParaRPr lang="es-ES" sz="2400" b="1" dirty="0" smtClean="0"/>
          </a:p>
          <a:p>
            <a:endParaRPr lang="es-ES" sz="16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Desarrollo Local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782242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952546"/>
            <a:ext cx="1108688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1</a:t>
            </a:r>
          </a:p>
          <a:p>
            <a:r>
              <a:rPr lang="es-ES" sz="1600" dirty="0">
                <a:latin typeface="+mj-lt"/>
              </a:rPr>
              <a:t>Hombres 9</a:t>
            </a: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Objetivo: </a:t>
            </a:r>
            <a:r>
              <a:rPr lang="es-ES" sz="2000" dirty="0"/>
              <a:t>	</a:t>
            </a:r>
            <a:r>
              <a:rPr lang="es-SV" sz="2000" dirty="0"/>
              <a:t>Garantizar el manejo de las fases y etapas de los proyectos. Supervisar la ejecución de los proyectos de la Municipalidad</a:t>
            </a:r>
            <a:endParaRPr lang="es-ES" sz="2000" dirty="0"/>
          </a:p>
          <a:p>
            <a:pPr algn="ctr"/>
            <a:r>
              <a:rPr lang="es-ES" sz="2000" dirty="0"/>
              <a:t>		</a:t>
            </a:r>
            <a:r>
              <a:rPr lang="es-ES" sz="2000" b="1" dirty="0"/>
              <a:t>Funciones 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 smtClean="0"/>
          </a:p>
          <a:p>
            <a:r>
              <a:rPr lang="es-SV" sz="2000" b="1" dirty="0"/>
              <a:t>1. Elaborar Plan Anual de Trabajo de la Unidad</a:t>
            </a:r>
          </a:p>
          <a:p>
            <a:r>
              <a:rPr lang="es-SV" sz="2000" b="1" dirty="0"/>
              <a:t>2. Informar al Concejo o persona designada sobre la ejecución del plan anual de trabajo</a:t>
            </a:r>
            <a:endParaRPr lang="es-ES" sz="2000" b="1" dirty="0" smtClean="0"/>
          </a:p>
          <a:p>
            <a:endParaRPr lang="es-ES" sz="16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Proyectos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337724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952546"/>
            <a:ext cx="11086886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9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9</a:t>
            </a: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Objetivo: </a:t>
            </a:r>
            <a:r>
              <a:rPr lang="es-ES" sz="2000" dirty="0"/>
              <a:t>	</a:t>
            </a:r>
            <a:r>
              <a:rPr lang="es-SV" sz="2000" dirty="0"/>
              <a:t>La Unidad Financiera tiene como responsabilidad principal de organizar y dirigir las actividades financieras, de recursos humanos y logística de la Alcaldía</a:t>
            </a:r>
            <a:r>
              <a:rPr lang="es-ES" sz="2000" dirty="0"/>
              <a:t>		</a:t>
            </a:r>
            <a:endParaRPr lang="es-ES" sz="2000" dirty="0" smtClean="0"/>
          </a:p>
          <a:p>
            <a:endParaRPr lang="es-ES" sz="2000" b="1" dirty="0"/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 smtClean="0"/>
          </a:p>
          <a:p>
            <a:pPr algn="ctr"/>
            <a:r>
              <a:rPr lang="es-SV" sz="2000" dirty="0"/>
              <a:t>Establecer controles para el buen manejo de los fondos </a:t>
            </a:r>
            <a:endParaRPr lang="es-ES" sz="2000" b="1" dirty="0" smtClean="0"/>
          </a:p>
          <a:p>
            <a:endParaRPr lang="es-ES" sz="16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UFI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85414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788227"/>
            <a:ext cx="110868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9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35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Objetivo: </a:t>
            </a:r>
            <a:r>
              <a:rPr lang="es-SV" sz="2000" dirty="0"/>
              <a:t>Proporcionar y mantener en condiciones óptimas e higiénicas las instalaciones físicas del mercado municipal, para garantizar a la comunidad la eficiente y eficaz realización de servicios de mercadeo de productos de primera necesidad. También se deberán administrar y mantener en condiciones adecuadas las instalaciones, asegurando el aseo y limpieza, el cumplimiento de las reglas y normas de seguridad y control interno, y el desarrollo de otras actividades y funciones que conlleven al cumplimiento del objetivo planteado.</a:t>
            </a:r>
            <a:r>
              <a:rPr lang="es-ES" sz="2000" dirty="0"/>
              <a:t>	</a:t>
            </a:r>
            <a:endParaRPr lang="es-ES" sz="2000" b="1" dirty="0"/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endParaRPr lang="es-ES" sz="2000" b="1" dirty="0" smtClean="0"/>
          </a:p>
          <a:p>
            <a:r>
              <a:rPr lang="es-SV" sz="2000" b="1" dirty="0"/>
              <a:t>1. Elaborar Plan Anual de Trabajo de la Unidad y darle seguimiento</a:t>
            </a:r>
          </a:p>
          <a:p>
            <a:r>
              <a:rPr lang="es-SV" sz="2000" b="1" dirty="0"/>
              <a:t>2. Planificar la utilización del espacio físico de los mercados, definiendo las zonas de almacenamiento, </a:t>
            </a:r>
            <a:r>
              <a:rPr lang="es-SV" sz="2000" b="1" dirty="0" smtClean="0"/>
              <a:t>parqueo y distribución de los puestos de venta</a:t>
            </a:r>
            <a:endParaRPr lang="es-ES" sz="16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Mercado y Terminales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269899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788227"/>
            <a:ext cx="1108688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7</a:t>
            </a: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20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Objetivo: </a:t>
            </a:r>
            <a:r>
              <a:rPr lang="es-ES" sz="2000" b="1" dirty="0" smtClean="0">
                <a:latin typeface="+mj-lt"/>
              </a:rPr>
              <a:t> </a:t>
            </a:r>
            <a:r>
              <a:rPr lang="es-SV" sz="2000" dirty="0"/>
              <a:t>La Unidad Financiera tiene como responsabilidad principal de organizar y dirigir las actividades financieras, de recursos humanos y logística de la Alcaldía </a:t>
            </a:r>
            <a:endParaRPr lang="es-ES" sz="2000" b="1" dirty="0" smtClean="0">
              <a:latin typeface="+mj-lt"/>
            </a:endParaRPr>
          </a:p>
          <a:p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endParaRPr lang="es-ES" sz="2000" b="1" dirty="0" smtClean="0"/>
          </a:p>
          <a:p>
            <a:pPr algn="ctr"/>
            <a:r>
              <a:rPr lang="es-SV" sz="2000" dirty="0"/>
              <a:t>Establecer controles para el buen manejo de los fondos </a:t>
            </a:r>
            <a:endParaRPr lang="es-ES" sz="20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UATM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437019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788227"/>
            <a:ext cx="1108688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11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5</a:t>
            </a: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Objetivo: </a:t>
            </a:r>
            <a:r>
              <a:rPr lang="es-ES" sz="2000" b="1" dirty="0" smtClean="0">
                <a:latin typeface="+mj-lt"/>
              </a:rPr>
              <a:t> </a:t>
            </a:r>
            <a:r>
              <a:rPr lang="es-SV" sz="2000" dirty="0"/>
              <a:t>Registrar, conservar y facilitar la localización y consulta de la información sobre hechos y actos jurídicos constitutivos, modificativos o extintivos del estado familiar de las personas naturales, así como sobre los regímenes patrimoniales del </a:t>
            </a:r>
            <a:r>
              <a:rPr lang="es-SV" sz="2000" dirty="0" smtClean="0"/>
              <a:t>matrimonio.</a:t>
            </a:r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r>
              <a:rPr lang="es-SV" sz="2000" b="1" dirty="0"/>
              <a:t>1. Mantener en forma permanente y actualizada toda la información del estado civil o familiar de las</a:t>
            </a:r>
          </a:p>
          <a:p>
            <a:r>
              <a:rPr lang="es-SV" sz="2000" b="1" dirty="0"/>
              <a:t>personas y crear los sistemas adecuados para el procesamiento y conservación de la misma.</a:t>
            </a:r>
          </a:p>
          <a:p>
            <a:r>
              <a:rPr lang="es-SV" sz="2000" b="1" dirty="0"/>
              <a:t>2. Dar certeza oficial de los hechos y actos relacionados con el estado civil de las personas.</a:t>
            </a:r>
          </a:p>
          <a:p>
            <a:r>
              <a:rPr lang="es-SV" sz="2000" b="1" dirty="0"/>
              <a:t>3. Emitir y controlar el registro de documentos de identidad personal y hechos civiles realizados por los</a:t>
            </a:r>
          </a:p>
          <a:p>
            <a:r>
              <a:rPr lang="es-SV" sz="2000" b="1" dirty="0"/>
              <a:t>ciudadanos del municipio y que sean de competencia municipal.</a:t>
            </a:r>
            <a:endParaRPr lang="es-ES" sz="2000" b="1" dirty="0" smtClean="0"/>
          </a:p>
          <a:p>
            <a:pPr algn="ctr"/>
            <a:endParaRPr lang="es-ES" sz="20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Registro del Estado Familiar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22009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81411" y="365149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Servicios Municipales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1421787"/>
            <a:ext cx="11086886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1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3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Objetivo: </a:t>
            </a:r>
            <a:r>
              <a:rPr lang="es-ES" sz="2000" b="1" dirty="0" smtClean="0">
                <a:latin typeface="+mj-lt"/>
              </a:rPr>
              <a:t> </a:t>
            </a:r>
            <a:r>
              <a:rPr lang="es-SV" sz="2000" dirty="0"/>
              <a:t>Garantizar el ofrecimiento de servicios de calidad a la </a:t>
            </a:r>
            <a:r>
              <a:rPr lang="es-SV" sz="2000" dirty="0" smtClean="0"/>
              <a:t>ciudadanía</a:t>
            </a:r>
          </a:p>
          <a:p>
            <a:endParaRPr lang="es-SV" sz="2000" b="1" dirty="0"/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r>
              <a:rPr lang="es-SV" sz="2000" b="1" dirty="0"/>
              <a:t>1. Administrar los servicios municipales</a:t>
            </a:r>
          </a:p>
          <a:p>
            <a:r>
              <a:rPr lang="es-SV" sz="2000" b="1" dirty="0"/>
              <a:t>2. Verificar el registro y control de servicios municipales</a:t>
            </a:r>
          </a:p>
          <a:p>
            <a:r>
              <a:rPr lang="es-SV" sz="2000" b="1" dirty="0"/>
              <a:t>3. Llevar a cabo la promoción de servicios municipales de calidad</a:t>
            </a:r>
            <a:endParaRPr lang="es-E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80246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EC06C983-A00F-497A-8347-94AEB6D2CC1B}"/>
              </a:ext>
            </a:extLst>
          </p:cNvPr>
          <p:cNvSpPr/>
          <p:nvPr/>
        </p:nvSpPr>
        <p:spPr>
          <a:xfrm>
            <a:off x="3351343" y="6104516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B2DEB19A-5A7D-4C76-9DA1-35A2583C966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07" y="5943482"/>
            <a:ext cx="906844" cy="90684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EEFE57E8-7875-4BB7-B6FA-18AAB8C29FE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951" y="6053533"/>
            <a:ext cx="1271516" cy="635758"/>
          </a:xfrm>
          <a:prstGeom prst="rect">
            <a:avLst/>
          </a:prstGeom>
        </p:spPr>
      </p:pic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F7028EA8-64F0-4182-ADB0-6DA63119C985}"/>
              </a:ext>
            </a:extLst>
          </p:cNvPr>
          <p:cNvCxnSpPr/>
          <p:nvPr/>
        </p:nvCxnSpPr>
        <p:spPr>
          <a:xfrm>
            <a:off x="2620370" y="6053533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8D9B7A5E-8D8F-4107-A70E-607B3F3DE633}"/>
              </a:ext>
            </a:extLst>
          </p:cNvPr>
          <p:cNvSpPr txBox="1"/>
          <p:nvPr/>
        </p:nvSpPr>
        <p:spPr>
          <a:xfrm>
            <a:off x="3434316" y="168709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Comisiones del Concejo Municipal</a:t>
            </a:r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0C3E7F93-C28C-4977-B795-0C8DF3E9DD18}"/>
              </a:ext>
            </a:extLst>
          </p:cNvPr>
          <p:cNvSpPr txBox="1"/>
          <p:nvPr/>
        </p:nvSpPr>
        <p:spPr>
          <a:xfrm>
            <a:off x="636529" y="702562"/>
            <a:ext cx="11086886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 Mujeres 6</a:t>
            </a:r>
          </a:p>
          <a:p>
            <a:r>
              <a:rPr lang="es-ES" sz="1400" dirty="0">
                <a:latin typeface="+mj-lt"/>
              </a:rPr>
              <a:t> Hombres 10</a:t>
            </a:r>
          </a:p>
          <a:p>
            <a:pPr algn="ctr"/>
            <a:endParaRPr lang="es-ES" sz="1400" b="1" dirty="0">
              <a:latin typeface="+mj-lt"/>
            </a:endParaRPr>
          </a:p>
          <a:p>
            <a:pPr algn="ctr"/>
            <a:r>
              <a:rPr lang="es-ES" sz="1400" b="1" dirty="0">
                <a:latin typeface="+mj-lt"/>
              </a:rPr>
              <a:t>Objetivo: </a:t>
            </a:r>
            <a:r>
              <a:rPr lang="es-ES" sz="1400" dirty="0"/>
              <a:t>Ayudar al Concejo Municipal en la ejecución de los diferentes planes aprobados por el Gobierno Local a favor de los habitantes del municipio, por medio de estudio de los asuntos que se someten a consideración del Concejo Municipal. 	</a:t>
            </a:r>
          </a:p>
          <a:p>
            <a:pPr algn="ctr"/>
            <a:r>
              <a:rPr lang="es-ES" sz="1400" dirty="0"/>
              <a:t> </a:t>
            </a:r>
            <a:endParaRPr lang="es-ES" sz="1400" b="1" dirty="0"/>
          </a:p>
          <a:p>
            <a:pPr algn="ctr"/>
            <a:r>
              <a:rPr lang="es-ES" sz="1400" b="1" dirty="0"/>
              <a:t>Funciones Generales:</a:t>
            </a:r>
          </a:p>
          <a:p>
            <a:endParaRPr lang="es-ES" sz="1400" dirty="0"/>
          </a:p>
          <a:p>
            <a:r>
              <a:rPr lang="es-ES" sz="1400" dirty="0"/>
              <a:t>1. Apoyar la Planificación, Organización, Ejecución y Seguimiento de las áreas de trabajo definidas por el Concejo Municipal, colaborando en la investigación y recolección de información para que el Concejo tome las mejores decisiones. </a:t>
            </a:r>
          </a:p>
          <a:p>
            <a:r>
              <a:rPr lang="es-ES" sz="1400" dirty="0"/>
              <a:t>2. Monitorear planes de trabajo por comisiones definidas por el Concejo Municipal. </a:t>
            </a:r>
          </a:p>
          <a:p>
            <a:r>
              <a:rPr lang="es-ES" sz="1400" dirty="0"/>
              <a:t>3. Dar seguimiento a las actividades y metas establecidas en el Plan de Trabajo, colaborando en su ejecución municipal para lograr el mayor impacto posible y generando las herramientas de trabajo necesarias para su buena ejecución. </a:t>
            </a:r>
          </a:p>
          <a:p>
            <a:r>
              <a:rPr lang="es-ES" sz="1400" dirty="0"/>
              <a:t>4. Asesorar y coordinar en forma inmediata y eficiente con los responsables administrativos </a:t>
            </a:r>
          </a:p>
          <a:p>
            <a:r>
              <a:rPr lang="es-ES" sz="1400" dirty="0"/>
              <a:t>5. Presentar informes escritos y verbales en cada sesión de Concejo acerca de los avances del plan y de todos aquellos aspectos que se le encomendaron, estableciendo los principales obstáculos con el objetivo de lograr la retroalimentación que permita mejorar su implementación. </a:t>
            </a:r>
          </a:p>
          <a:p>
            <a:r>
              <a:rPr lang="es-ES" sz="1400" dirty="0"/>
              <a:t>6. Las comisiones municipales pueden ser de carácter permanente. </a:t>
            </a:r>
          </a:p>
          <a:p>
            <a:r>
              <a:rPr lang="es-ES" sz="1400" dirty="0"/>
              <a:t>7. Comisiones vigentes de acuerdo a Organización del Concejo Municipal </a:t>
            </a:r>
          </a:p>
          <a:p>
            <a:endParaRPr lang="es-ES" dirty="0"/>
          </a:p>
          <a:p>
            <a:r>
              <a:rPr lang="es-ES" sz="1400" dirty="0"/>
              <a:t>	</a:t>
            </a:r>
          </a:p>
          <a:p>
            <a:endParaRPr lang="es-ES" dirty="0">
              <a:latin typeface="+mj-lt"/>
            </a:endParaRPr>
          </a:p>
        </p:txBody>
      </p:sp>
      <p:grpSp>
        <p:nvGrpSpPr>
          <p:cNvPr id="16" name="Grupo 15">
            <a:extLst>
              <a:ext uri="{FF2B5EF4-FFF2-40B4-BE49-F238E27FC236}">
                <a16:creationId xmlns:a16="http://schemas.microsoft.com/office/drawing/2014/main" xmlns="" id="{DA3226D0-BB0A-4C8F-98AF-342739432822}"/>
              </a:ext>
            </a:extLst>
          </p:cNvPr>
          <p:cNvGrpSpPr/>
          <p:nvPr/>
        </p:nvGrpSpPr>
        <p:grpSpPr>
          <a:xfrm>
            <a:off x="9630155" y="5248348"/>
            <a:ext cx="1478141" cy="584775"/>
            <a:chOff x="9617489" y="5248348"/>
            <a:chExt cx="1478141" cy="584775"/>
          </a:xfrm>
        </p:grpSpPr>
        <p:sp>
          <p:nvSpPr>
            <p:cNvPr id="17" name="Flecha: hacia la izquierda 16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35D7FCC7-B736-4A56-A971-CFFAA90455B9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8" name="CuadroTexto 17">
              <a:extLst>
                <a:ext uri="{FF2B5EF4-FFF2-40B4-BE49-F238E27FC236}">
                  <a16:creationId xmlns:a16="http://schemas.microsoft.com/office/drawing/2014/main" xmlns="" id="{AC6B53ED-FF03-41A5-8F41-3826BA4DBED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4" action="ppaction://hlinksldjump"/>
                </a:rPr>
                <a:t>volver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1291399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788227"/>
            <a:ext cx="1108688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6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15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Objetivo: </a:t>
            </a:r>
            <a:r>
              <a:rPr lang="es-ES" sz="2000" dirty="0" smtClean="0">
                <a:latin typeface="+mj-lt"/>
              </a:rPr>
              <a:t>Contribuir a mejorar la seguridad en el municipio de San Vicente</a:t>
            </a:r>
          </a:p>
          <a:p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 </a:t>
            </a:r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endParaRPr lang="es-ES" sz="2000" b="1" dirty="0" smtClean="0"/>
          </a:p>
          <a:p>
            <a:pPr marL="457200" indent="-457200">
              <a:buAutoNum type="arabicPeriod"/>
            </a:pPr>
            <a:r>
              <a:rPr lang="es-ES" sz="2000" b="1" dirty="0" smtClean="0"/>
              <a:t>Ofrecer a los jóvenes del municipio oportunidad de aprendizaje y emprendimiento</a:t>
            </a:r>
          </a:p>
          <a:p>
            <a:pPr marL="457200" indent="-457200">
              <a:buAutoNum type="arabicPeriod" startAt="2"/>
            </a:pPr>
            <a:r>
              <a:rPr lang="es-ES" sz="2000" b="1" dirty="0" smtClean="0"/>
              <a:t>Poner al alcance de los jóvenes del municipio espacios de esparcimiento y recreación</a:t>
            </a:r>
          </a:p>
          <a:p>
            <a:r>
              <a:rPr lang="es-ES" sz="2000" b="1" dirty="0" smtClean="0"/>
              <a:t> </a:t>
            </a:r>
          </a:p>
          <a:p>
            <a:pPr algn="ctr"/>
            <a:endParaRPr lang="es-ES" sz="20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Prevención del Crimen y la Violencia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817493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788227"/>
            <a:ext cx="1108688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3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4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Objetivo: </a:t>
            </a:r>
            <a:r>
              <a:rPr lang="es-SV" sz="2000" dirty="0"/>
              <a:t>Organización y fortalecimiento a las Asociaciones de Desarrollo comunal (ADESCOS) para recopilar información, socioeconómica, geográfica y demográfica para crear datos reales, concretas y exactos.</a:t>
            </a:r>
            <a:endParaRPr lang="es-ES" sz="2000" b="1" dirty="0" smtClean="0">
              <a:latin typeface="+mj-lt"/>
            </a:endParaRPr>
          </a:p>
          <a:p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>
                <a:latin typeface="+mj-lt"/>
              </a:rPr>
              <a:t> </a:t>
            </a:r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r>
              <a:rPr lang="es-SV" sz="2000" b="1" dirty="0"/>
              <a:t>1. Crear de </a:t>
            </a:r>
            <a:r>
              <a:rPr lang="es-SV" sz="2000" b="1" dirty="0" smtClean="0"/>
              <a:t>ADESCOS, </a:t>
            </a:r>
            <a:r>
              <a:rPr lang="es-SV" sz="2000" b="1" dirty="0"/>
              <a:t>comités de apoyo y juntas administradoras de agua.</a:t>
            </a:r>
          </a:p>
          <a:p>
            <a:r>
              <a:rPr lang="es-SV" sz="2000" b="1" dirty="0"/>
              <a:t>2. Apertura e inauguración de proyectos sociales.</a:t>
            </a:r>
          </a:p>
          <a:p>
            <a:r>
              <a:rPr lang="es-SV" sz="2000" b="1" dirty="0"/>
              <a:t>3. Celebración de actividades sociales, día de la madre, día del padre, navidad del niño</a:t>
            </a:r>
          </a:p>
          <a:p>
            <a:r>
              <a:rPr lang="es-SV" sz="2000" b="1" dirty="0"/>
              <a:t>vicentino, rendición de cuentas, cabildo abierto.</a:t>
            </a:r>
          </a:p>
          <a:p>
            <a:endParaRPr lang="es-ES" sz="2000" b="1" dirty="0" smtClean="0"/>
          </a:p>
          <a:p>
            <a:pPr algn="ctr"/>
            <a:endParaRPr lang="es-ES" sz="20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Promoción Social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49280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788227"/>
            <a:ext cx="1108688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0</a:t>
            </a:r>
          </a:p>
          <a:p>
            <a:r>
              <a:rPr lang="es-ES" sz="1600" dirty="0">
                <a:latin typeface="+mj-lt"/>
              </a:rPr>
              <a:t>Hombres 5</a:t>
            </a: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</a:t>
            </a:r>
            <a:r>
              <a:rPr lang="es-ES" sz="2000" b="1" dirty="0" smtClean="0">
                <a:latin typeface="+mj-lt"/>
              </a:rPr>
              <a:t>: </a:t>
            </a:r>
            <a:r>
              <a:rPr lang="es-SV" sz="2000" dirty="0"/>
              <a:t>Promover, orientar y acompañar el impulso de una gestión municipal con enfoque de equidad de género </a:t>
            </a:r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>
                <a:latin typeface="+mj-lt"/>
              </a:rPr>
              <a:t> </a:t>
            </a:r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 smtClean="0"/>
          </a:p>
          <a:p>
            <a:r>
              <a:rPr lang="es-SV" sz="2000" b="1" dirty="0"/>
              <a:t>1. Desarrollar estrategias de participación con enfoque de género en el ámbito municipal.</a:t>
            </a:r>
          </a:p>
          <a:p>
            <a:r>
              <a:rPr lang="es-SV" sz="2000" b="1" dirty="0"/>
              <a:t>2. Gestionar los recursos para el desarrollo de programas y proyectos.</a:t>
            </a:r>
          </a:p>
          <a:p>
            <a:r>
              <a:rPr lang="es-SV" sz="2000" b="1" dirty="0"/>
              <a:t>3. Asesorar al Concejo Municipal en el cumplimiento del marco legal vigente en materia de equidad</a:t>
            </a:r>
          </a:p>
          <a:p>
            <a:r>
              <a:rPr lang="es-SV" sz="2000" b="1" dirty="0"/>
              <a:t>de género.</a:t>
            </a:r>
          </a:p>
          <a:p>
            <a:r>
              <a:rPr lang="es-SV" sz="2000" b="1" dirty="0"/>
              <a:t>4. Mantener actualizada la base de datos de las organizaciones comunales, </a:t>
            </a:r>
            <a:r>
              <a:rPr lang="es-SV" sz="2000" b="1" dirty="0" err="1"/>
              <a:t>ONG”s</a:t>
            </a:r>
            <a:r>
              <a:rPr lang="es-SV" sz="2000" b="1" dirty="0"/>
              <a:t> comunales, sus</a:t>
            </a:r>
          </a:p>
          <a:p>
            <a:r>
              <a:rPr lang="es-SV" sz="2000" b="1" dirty="0"/>
              <a:t>necesidades, fortalezas y debilidades</a:t>
            </a:r>
            <a:r>
              <a:rPr lang="es-SV" sz="2000" b="1" dirty="0" smtClean="0"/>
              <a:t>.</a:t>
            </a:r>
            <a:endParaRPr lang="es-ES" sz="20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Niñez, Juventud y Adulto mayor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09467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788227"/>
            <a:ext cx="11086886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1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2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</a:t>
            </a:r>
            <a:r>
              <a:rPr lang="es-ES" sz="2000" b="1" dirty="0" smtClean="0">
                <a:latin typeface="+mj-lt"/>
              </a:rPr>
              <a:t>: </a:t>
            </a:r>
            <a:r>
              <a:rPr lang="es-SV" sz="2000" dirty="0"/>
              <a:t>Velar, acompañar y desarrollar iniciativas de proyectos o actividades encaminadas a la gestión de riesgo de las diferentes comunidades del municipio</a:t>
            </a:r>
            <a:r>
              <a:rPr lang="es-SV" sz="2000" dirty="0" smtClean="0"/>
              <a:t>.</a:t>
            </a:r>
          </a:p>
          <a:p>
            <a:endParaRPr lang="es-ES" sz="2000" b="1" dirty="0" smtClean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 smtClean="0"/>
          </a:p>
          <a:p>
            <a:pPr algn="ctr"/>
            <a:r>
              <a:rPr lang="es-SV" sz="2000" dirty="0"/>
              <a:t> Ser el referente de la Alcaldía Municipal ante los actores sociales que participen en el tema de protección civil, prevención y mitigación de desastre en el municipio.</a:t>
            </a:r>
            <a:endParaRPr lang="es-ES" sz="2000" b="1" dirty="0" smtClean="0"/>
          </a:p>
          <a:p>
            <a:pPr algn="ctr"/>
            <a:endParaRPr lang="es-ES" sz="20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Gestión de Riesgo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66996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788227"/>
            <a:ext cx="1108688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5</a:t>
            </a:r>
          </a:p>
          <a:p>
            <a:r>
              <a:rPr lang="es-ES" sz="1600" dirty="0">
                <a:latin typeface="+mj-lt"/>
              </a:rPr>
              <a:t>Hombres </a:t>
            </a: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</a:t>
            </a:r>
            <a:r>
              <a:rPr lang="es-ES" sz="2000" b="1" dirty="0" smtClean="0">
                <a:latin typeface="+mj-lt"/>
              </a:rPr>
              <a:t>: </a:t>
            </a:r>
            <a:r>
              <a:rPr lang="es-SV" sz="2000" dirty="0"/>
              <a:t>Promover, orientar y acompañar el impulso de una gestión municipal con </a:t>
            </a:r>
            <a:r>
              <a:rPr lang="es-SV" sz="2000" dirty="0" smtClean="0"/>
              <a:t>énfasis en el desarrollo de la niñez</a:t>
            </a:r>
            <a:endParaRPr lang="es-ES" sz="2000" b="1" dirty="0" smtClean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 smtClean="0"/>
          </a:p>
          <a:p>
            <a:pPr marL="457200" indent="-457200">
              <a:buAutoNum type="arabicPeriod"/>
            </a:pPr>
            <a:r>
              <a:rPr lang="es-SV" sz="2000" dirty="0" smtClean="0"/>
              <a:t>Organizar </a:t>
            </a:r>
            <a:r>
              <a:rPr lang="es-SV" sz="2000" dirty="0"/>
              <a:t>y promover actividades de apoyo a la </a:t>
            </a:r>
            <a:r>
              <a:rPr lang="es-SV" sz="2000" dirty="0" smtClean="0"/>
              <a:t>niñez</a:t>
            </a:r>
          </a:p>
          <a:p>
            <a:pPr marL="457200" indent="-457200">
              <a:buAutoNum type="arabicPeriod"/>
            </a:pPr>
            <a:r>
              <a:rPr lang="es-SV" sz="2000" dirty="0"/>
              <a:t>Gestionar los recursos para el desarrollo de programas y </a:t>
            </a:r>
            <a:r>
              <a:rPr lang="es-SV" sz="2000" dirty="0" smtClean="0"/>
              <a:t>proyectos en pro del desarrollo de nuestra niñez</a:t>
            </a:r>
            <a:endParaRPr lang="es-ES" sz="20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Centro de Desarrollo Infantil Municipal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22689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719502" y="788227"/>
            <a:ext cx="1108688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1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1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</a:t>
            </a:r>
            <a:r>
              <a:rPr lang="es-ES" sz="2000" b="1" dirty="0" smtClean="0">
                <a:latin typeface="+mj-lt"/>
              </a:rPr>
              <a:t>:  </a:t>
            </a:r>
            <a:r>
              <a:rPr lang="es-SV" sz="2000" dirty="0"/>
              <a:t>Impulsar el desarrollo turístico sostenible, articulando acciones entre la municipalidad y la empresa privada. </a:t>
            </a:r>
            <a:endParaRPr lang="es-ES" sz="2000" b="1" dirty="0" smtClean="0">
              <a:latin typeface="+mj-lt"/>
            </a:endParaRPr>
          </a:p>
          <a:p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r>
              <a:rPr lang="es-SV" sz="2000" b="1" dirty="0"/>
              <a:t>1. Fortalecer el patrimonio natural y cultural como parte del producto turístico, con criterios de</a:t>
            </a:r>
          </a:p>
          <a:p>
            <a:r>
              <a:rPr lang="es-SV" sz="2000" b="1" dirty="0"/>
              <a:t>sustentabilidad.</a:t>
            </a:r>
          </a:p>
          <a:p>
            <a:r>
              <a:rPr lang="es-SV" sz="2000" b="1" dirty="0"/>
              <a:t>2. Posicionar a San Vicente como un destino biodiverso, pluricultural y </a:t>
            </a:r>
            <a:r>
              <a:rPr lang="es-SV" sz="2000" b="1" dirty="0" err="1"/>
              <a:t>multiactivo</a:t>
            </a:r>
            <a:r>
              <a:rPr lang="es-SV" sz="2000" b="1" dirty="0"/>
              <a:t>.</a:t>
            </a:r>
          </a:p>
          <a:p>
            <a:r>
              <a:rPr lang="es-SV" sz="2000" b="1" dirty="0"/>
              <a:t>3. Suscitar las acciones de comercialización turística del producto de San Vicente.</a:t>
            </a:r>
            <a:endParaRPr lang="es-ES" sz="2000" b="1" dirty="0" smtClean="0"/>
          </a:p>
          <a:p>
            <a:pPr algn="ctr"/>
            <a:endParaRPr lang="es-ES" sz="2000" b="1" dirty="0" smtClean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Turismo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99829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623968" y="365592"/>
            <a:ext cx="11086886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5</a:t>
            </a:r>
          </a:p>
          <a:p>
            <a:r>
              <a:rPr lang="es-ES" sz="1600" dirty="0">
                <a:latin typeface="+mj-lt"/>
              </a:rPr>
              <a:t>Hombres 9</a:t>
            </a: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>
                <a:latin typeface="+mj-lt"/>
              </a:rPr>
              <a:t>Objetivo</a:t>
            </a:r>
            <a:r>
              <a:rPr lang="es-ES" sz="2000" b="1" dirty="0" smtClean="0">
                <a:latin typeface="+mj-lt"/>
              </a:rPr>
              <a:t>: </a:t>
            </a:r>
            <a:r>
              <a:rPr lang="es-SV" sz="2000" dirty="0"/>
              <a:t>Promover y contribuir a la protección de los recursos naturales y mejorar la calidad de vida de la población local e integrar en las acciones de la municipalidad, organizaciones gubernamentales y no gubernamentales, en proceso de gestión ambiental del municipio </a:t>
            </a:r>
            <a:endParaRPr lang="es-SV" sz="2000" dirty="0" smtClean="0"/>
          </a:p>
          <a:p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 smtClean="0"/>
          </a:p>
          <a:p>
            <a:r>
              <a:rPr lang="es-SV" sz="2000" b="1" dirty="0"/>
              <a:t>-</a:t>
            </a:r>
            <a:r>
              <a:rPr lang="es-SV" sz="2000" b="1" dirty="0" smtClean="0"/>
              <a:t>Ser </a:t>
            </a:r>
            <a:r>
              <a:rPr lang="es-SV" sz="2000" b="1" dirty="0"/>
              <a:t>el referente de la Alcaldía Municipal ante los actores sociales que participen en el tema de protección</a:t>
            </a:r>
          </a:p>
          <a:p>
            <a:r>
              <a:rPr lang="es-SV" sz="2000" b="1" dirty="0"/>
              <a:t>civil, prevención y mitigación de desastre en el municipio.</a:t>
            </a:r>
          </a:p>
          <a:p>
            <a:r>
              <a:rPr lang="es-SV" sz="2000" b="1" dirty="0" smtClean="0"/>
              <a:t>- </a:t>
            </a:r>
            <a:r>
              <a:rPr lang="es-SV" sz="2000" b="1" dirty="0"/>
              <a:t>Supervisar, coordinar y dar seguimiento a las políticas, planes, programas, proyectos y acciones</a:t>
            </a:r>
          </a:p>
          <a:p>
            <a:r>
              <a:rPr lang="es-SV" sz="2000" b="1" dirty="0"/>
              <a:t>ambientales dentro del municipio.</a:t>
            </a:r>
          </a:p>
          <a:p>
            <a:r>
              <a:rPr lang="es-SV" sz="2000" b="1" dirty="0" smtClean="0"/>
              <a:t>-Elaborar </a:t>
            </a:r>
            <a:r>
              <a:rPr lang="es-SV" sz="2000" b="1" dirty="0"/>
              <a:t>el plan de trabajo de la </a:t>
            </a:r>
            <a:r>
              <a:rPr lang="es-SV" sz="2000" b="1" dirty="0" smtClean="0"/>
              <a:t>unidad</a:t>
            </a:r>
            <a:endParaRPr lang="es-SV" sz="2000" b="1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Medio Ambiente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1906831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555729" y="1430117"/>
            <a:ext cx="1108688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3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0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>
                <a:latin typeface="+mj-lt"/>
              </a:rPr>
              <a:t>Objetivo: </a:t>
            </a:r>
            <a:r>
              <a:rPr lang="es-SV" sz="2000" dirty="0" smtClean="0"/>
              <a:t>Brindar </a:t>
            </a:r>
            <a:r>
              <a:rPr lang="es-SV" sz="2000" dirty="0"/>
              <a:t>asistencia médica al personal de la municipalidad y los usuarios en general.</a:t>
            </a:r>
            <a:endParaRPr lang="es-ES" sz="2000" b="1" dirty="0">
              <a:latin typeface="+mj-lt"/>
            </a:endParaRPr>
          </a:p>
          <a:p>
            <a:pPr algn="ctr"/>
            <a:endParaRPr lang="es-ES" sz="2000" b="1" dirty="0" smtClean="0"/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 smtClean="0"/>
          </a:p>
          <a:p>
            <a:pPr algn="ctr"/>
            <a:r>
              <a:rPr lang="es-SV" sz="2000" dirty="0"/>
              <a:t>Proporcionar asistencia médica a los empleados municipales y usuarios en general.</a:t>
            </a:r>
            <a:endParaRPr lang="es-SV" sz="2000" b="1" dirty="0"/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Clínica Municipal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3115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555729" y="1430117"/>
            <a:ext cx="1108688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0</a:t>
            </a: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0</a:t>
            </a:r>
            <a:endParaRPr lang="es-ES" sz="1600" dirty="0">
              <a:latin typeface="+mj-lt"/>
            </a:endParaRPr>
          </a:p>
          <a:p>
            <a:endParaRPr lang="es-ES" sz="1600" dirty="0" smtClean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ctr"/>
            <a:r>
              <a:rPr lang="es-ES" sz="2800" dirty="0" smtClean="0">
                <a:latin typeface="+mj-lt"/>
              </a:rPr>
              <a:t>Esta Unidad se encuentra en proceso de creación</a:t>
            </a:r>
            <a:endParaRPr lang="es-ES" sz="2800" dirty="0">
              <a:latin typeface="+mj-lt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Promoción Económica 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33126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555729" y="1430117"/>
            <a:ext cx="1108688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0</a:t>
            </a: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0</a:t>
            </a:r>
            <a:endParaRPr lang="es-ES" sz="1600" dirty="0">
              <a:latin typeface="+mj-lt"/>
            </a:endParaRPr>
          </a:p>
          <a:p>
            <a:endParaRPr lang="es-ES" sz="1600" dirty="0" smtClean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ctr"/>
            <a:r>
              <a:rPr lang="es-ES" sz="2800" dirty="0" smtClean="0">
                <a:latin typeface="+mj-lt"/>
              </a:rPr>
              <a:t>Esta Unidad es un anexo de la Unidad de proyectos</a:t>
            </a:r>
            <a:endParaRPr lang="es-ES" sz="2800" dirty="0">
              <a:latin typeface="+mj-lt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Supervisión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868000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37E788C4-0C9D-497E-9138-F99DEB733836}"/>
              </a:ext>
            </a:extLst>
          </p:cNvPr>
          <p:cNvSpPr/>
          <p:nvPr/>
        </p:nvSpPr>
        <p:spPr>
          <a:xfrm>
            <a:off x="3351343" y="6104516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81A83F9A-B9E7-4E48-A386-7E327D9F4C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951" y="6053533"/>
            <a:ext cx="1271516" cy="635758"/>
          </a:xfrm>
          <a:prstGeom prst="rect">
            <a:avLst/>
          </a:prstGeom>
        </p:spPr>
      </p:pic>
      <p:cxnSp>
        <p:nvCxnSpPr>
          <p:cNvPr id="6" name="Conector recto 5">
            <a:extLst>
              <a:ext uri="{FF2B5EF4-FFF2-40B4-BE49-F238E27FC236}">
                <a16:creationId xmlns:a16="http://schemas.microsoft.com/office/drawing/2014/main" xmlns="" id="{DE2EE6EA-B4DB-4126-A895-BAF06587E2DE}"/>
              </a:ext>
            </a:extLst>
          </p:cNvPr>
          <p:cNvCxnSpPr/>
          <p:nvPr/>
        </p:nvCxnSpPr>
        <p:spPr>
          <a:xfrm>
            <a:off x="2620370" y="6053533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uadroTexto 6">
            <a:extLst>
              <a:ext uri="{FF2B5EF4-FFF2-40B4-BE49-F238E27FC236}">
                <a16:creationId xmlns:a16="http://schemas.microsoft.com/office/drawing/2014/main" xmlns="" id="{8240DBD4-B8AC-4172-9EEA-AE8C3AB8BDE8}"/>
              </a:ext>
            </a:extLst>
          </p:cNvPr>
          <p:cNvSpPr txBox="1"/>
          <p:nvPr/>
        </p:nvSpPr>
        <p:spPr>
          <a:xfrm>
            <a:off x="3434316" y="168709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Sindicatura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2A4D448A-BF50-4FC5-B62A-38D9012FD00C}"/>
              </a:ext>
            </a:extLst>
          </p:cNvPr>
          <p:cNvSpPr txBox="1"/>
          <p:nvPr/>
        </p:nvSpPr>
        <p:spPr>
          <a:xfrm>
            <a:off x="636529" y="702562"/>
            <a:ext cx="11086886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Mujeres 1</a:t>
            </a:r>
          </a:p>
          <a:p>
            <a:r>
              <a:rPr lang="es-ES" sz="1400" dirty="0">
                <a:latin typeface="+mj-lt"/>
              </a:rPr>
              <a:t>Hombres 1</a:t>
            </a:r>
          </a:p>
          <a:p>
            <a:pPr algn="ctr"/>
            <a:endParaRPr lang="es-ES" sz="1400" b="1" dirty="0">
              <a:latin typeface="+mj-lt"/>
            </a:endParaRPr>
          </a:p>
          <a:p>
            <a:pPr algn="ctr"/>
            <a:r>
              <a:rPr lang="es-ES" sz="1400" b="1" dirty="0">
                <a:latin typeface="+mj-lt"/>
              </a:rPr>
              <a:t>Objetivo: </a:t>
            </a:r>
            <a:r>
              <a:rPr lang="es-ES" sz="1400" dirty="0"/>
              <a:t>Asesorar al Concejo y al Alcalde (</a:t>
            </a:r>
            <a:r>
              <a:rPr lang="es-ES" sz="1400" dirty="0" err="1"/>
              <a:t>sa</a:t>
            </a:r>
            <a:r>
              <a:rPr lang="es-ES" sz="1400" dirty="0"/>
              <a:t>) en todo lo relativo en aspectos legales, emitir dictamen en forma razonada y oportuna sobre los asuntos que le sean solicitados. 	</a:t>
            </a:r>
          </a:p>
          <a:p>
            <a:pPr algn="ctr"/>
            <a:r>
              <a:rPr lang="es-ES" sz="1400" dirty="0"/>
              <a:t>	</a:t>
            </a:r>
          </a:p>
          <a:p>
            <a:pPr algn="ctr"/>
            <a:r>
              <a:rPr lang="es-ES" sz="1400" dirty="0"/>
              <a:t> </a:t>
            </a:r>
            <a:endParaRPr lang="es-ES" sz="1400" b="1" dirty="0"/>
          </a:p>
          <a:p>
            <a:pPr algn="ctr"/>
            <a:r>
              <a:rPr lang="es-ES" sz="1400" b="1" dirty="0"/>
              <a:t>Funciones Generales:</a:t>
            </a:r>
          </a:p>
          <a:p>
            <a:endParaRPr lang="es-ES" sz="1400" dirty="0"/>
          </a:p>
          <a:p>
            <a:endParaRPr lang="es-ES" sz="1400" dirty="0"/>
          </a:p>
          <a:p>
            <a:r>
              <a:rPr lang="es-ES" sz="1400" dirty="0"/>
              <a:t>1. Asesorar al Concejo Municipal y Alcalde y emitir los dictámenes en forma razonada en los asuntos que le fueren solicitados. </a:t>
            </a:r>
          </a:p>
          <a:p>
            <a:r>
              <a:rPr lang="es-ES" sz="1400" dirty="0"/>
              <a:t>2. Velar por el cumplimiento de todos los requisitos legales en las operaciones y transacciones municipales. </a:t>
            </a:r>
          </a:p>
          <a:p>
            <a:r>
              <a:rPr lang="es-ES" sz="1400" dirty="0"/>
              <a:t>3. Examinar y fiscalizar los egresos municipales proponiendo al Concejo Municipal medidas preventivas para evitar gastos fuera del marco legal o abusos en el manejo de los recursos del municipio. </a:t>
            </a:r>
          </a:p>
          <a:p>
            <a:r>
              <a:rPr lang="es-ES" sz="1400" dirty="0"/>
              <a:t>4. Proporcionar asesoría oportuna y eficiente al Concejo Municipal y Alcalde Municipal en todo lo relacionado con los bienes, derechos y obligaciones municipales conforme a la ley y a las instrucciones del Concejo. </a:t>
            </a:r>
          </a:p>
          <a:p>
            <a:r>
              <a:rPr lang="es-ES" sz="1400" dirty="0"/>
              <a:t>5. Todas las funciones que se definen en el Código Municipal. </a:t>
            </a:r>
          </a:p>
          <a:p>
            <a:r>
              <a:rPr lang="es-ES" sz="1400" dirty="0"/>
              <a:t>6. Velar por el estricto cumplimiento del Código Municipal, Ordenanzas, Reglamento y Acuerdos Municipales. </a:t>
            </a:r>
          </a:p>
          <a:p>
            <a:r>
              <a:rPr lang="es-ES" sz="1400" dirty="0"/>
              <a:t>7. Integrar las Comisiones que el Concejo Municipal acuerde. </a:t>
            </a:r>
          </a:p>
          <a:p>
            <a:r>
              <a:rPr lang="es-ES" dirty="0"/>
              <a:t>	</a:t>
            </a:r>
          </a:p>
          <a:p>
            <a:endParaRPr lang="es-ES" dirty="0"/>
          </a:p>
          <a:p>
            <a:r>
              <a:rPr lang="es-ES" sz="1400" dirty="0"/>
              <a:t>	</a:t>
            </a:r>
          </a:p>
          <a:p>
            <a:endParaRPr lang="es-ES" dirty="0">
              <a:latin typeface="+mj-lt"/>
            </a:endParaRP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xmlns="" id="{9B2168E0-DC38-4EEF-8DFF-745A66DF13FA}"/>
              </a:ext>
            </a:extLst>
          </p:cNvPr>
          <p:cNvGrpSpPr/>
          <p:nvPr/>
        </p:nvGrpSpPr>
        <p:grpSpPr>
          <a:xfrm>
            <a:off x="9630155" y="5248348"/>
            <a:ext cx="1478141" cy="584775"/>
            <a:chOff x="9617489" y="5248348"/>
            <a:chExt cx="1478141" cy="584775"/>
          </a:xfrm>
        </p:grpSpPr>
        <p:sp>
          <p:nvSpPr>
            <p:cNvPr id="10" name="Flecha: hacia la izquierda 9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9AF277B6-A58A-4DCE-A29B-62A8E192ED19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1" name="CuadroTexto 10">
              <a:extLst>
                <a:ext uri="{FF2B5EF4-FFF2-40B4-BE49-F238E27FC236}">
                  <a16:creationId xmlns:a16="http://schemas.microsoft.com/office/drawing/2014/main" xmlns="" id="{624503E2-8B88-42B4-84E9-506467E4DEE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3" action="ppaction://hlinksldjump"/>
                </a:rPr>
                <a:t>volver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260521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555729" y="1430117"/>
            <a:ext cx="11086886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0</a:t>
            </a: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0</a:t>
            </a:r>
            <a:endParaRPr lang="es-ES" sz="1600" dirty="0">
              <a:latin typeface="+mj-lt"/>
            </a:endParaRPr>
          </a:p>
          <a:p>
            <a:endParaRPr lang="es-ES" sz="1600" dirty="0" smtClean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ctr"/>
            <a:r>
              <a:rPr lang="es-ES" sz="2800" dirty="0" smtClean="0">
                <a:latin typeface="+mj-lt"/>
              </a:rPr>
              <a:t>Esta Unidad es un anexo de la Unidad de proyectos</a:t>
            </a:r>
            <a:endParaRPr lang="es-ES" sz="2800" dirty="0">
              <a:latin typeface="+mj-lt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Supervisión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809407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Presupuesto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555729" y="1430117"/>
            <a:ext cx="11086886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1</a:t>
            </a:r>
          </a:p>
          <a:p>
            <a:r>
              <a:rPr lang="es-ES" sz="1600" dirty="0">
                <a:latin typeface="+mj-lt"/>
              </a:rPr>
              <a:t>Hombres 2</a:t>
            </a: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Objetivo: </a:t>
            </a:r>
            <a:r>
              <a:rPr lang="es-SV" sz="2000" dirty="0"/>
              <a:t>Elaborar, en conjunto con las otras unidades que conforman la Alcaldía, para cada ejercicio fiscal el presupuesto de ingresos y egresos, así como el plan operacional</a:t>
            </a:r>
            <a:r>
              <a:rPr lang="es-SV" sz="2000" dirty="0" smtClean="0"/>
              <a:t>.</a:t>
            </a:r>
          </a:p>
          <a:p>
            <a:endParaRPr lang="es-ES" sz="2000" b="1" dirty="0" smtClean="0"/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endParaRPr lang="es-ES" sz="2000" b="1" dirty="0"/>
          </a:p>
          <a:p>
            <a:r>
              <a:rPr lang="es-SV" sz="2000" dirty="0" smtClean="0"/>
              <a:t>-Aplicar </a:t>
            </a:r>
            <a:r>
              <a:rPr lang="es-SV" sz="2000" dirty="0"/>
              <a:t>procedimientos e instrumentos pertinentes para el manejo transparente de los recursos. </a:t>
            </a:r>
            <a:endParaRPr lang="es-SV" sz="2000" dirty="0" smtClean="0"/>
          </a:p>
          <a:p>
            <a:r>
              <a:rPr lang="es-SV" sz="2000" dirty="0" smtClean="0"/>
              <a:t> -Emitir </a:t>
            </a:r>
            <a:r>
              <a:rPr lang="es-SV" sz="2000" dirty="0"/>
              <a:t>informes mensuales sobre los estados financieros de la Alcaldía.</a:t>
            </a:r>
            <a:endParaRPr lang="es-ES" sz="2000" b="1" dirty="0" smtClean="0"/>
          </a:p>
          <a:p>
            <a:pPr algn="ctr"/>
            <a:endParaRPr lang="es-ES" sz="2000" b="1" dirty="0" smtClean="0"/>
          </a:p>
          <a:p>
            <a:pPr algn="ctr"/>
            <a:endParaRPr lang="es-SV" sz="2000" b="1" dirty="0"/>
          </a:p>
        </p:txBody>
      </p:sp>
    </p:spTree>
    <p:extLst>
      <p:ext uri="{BB962C8B-B14F-4D97-AF65-F5344CB8AC3E}">
        <p14:creationId xmlns:p14="http://schemas.microsoft.com/office/powerpoint/2010/main" val="2973991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Tesorería 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555729" y="1430117"/>
            <a:ext cx="1108688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5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3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Objetivo: </a:t>
            </a:r>
            <a:r>
              <a:rPr lang="es-SV" sz="2000" dirty="0"/>
              <a:t>Asegurar que los ingresos y egresos que se ejecuten en la municipalidad cumplan con los requisitos establecidos en la normativa vigente</a:t>
            </a:r>
            <a:endParaRPr lang="es-ES" sz="2000" b="1" dirty="0" smtClean="0"/>
          </a:p>
          <a:p>
            <a:pPr algn="ctr"/>
            <a:endParaRPr lang="es-ES" sz="2000" b="1" dirty="0" smtClean="0"/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endParaRPr lang="es-ES" sz="2000" b="1" dirty="0"/>
          </a:p>
          <a:p>
            <a:pPr algn="ctr"/>
            <a:r>
              <a:rPr lang="es-SV" sz="2000" dirty="0"/>
              <a:t>Es la responsable de la recaudación, custodia y erogación de valores, cualquiera que sea su origen</a:t>
            </a:r>
            <a:endParaRPr lang="es-ES" sz="2000" b="1" dirty="0" smtClean="0"/>
          </a:p>
          <a:p>
            <a:pPr algn="ctr"/>
            <a:endParaRPr lang="es-SV" sz="2000" b="1" dirty="0"/>
          </a:p>
        </p:txBody>
      </p:sp>
    </p:spTree>
    <p:extLst>
      <p:ext uri="{BB962C8B-B14F-4D97-AF65-F5344CB8AC3E}">
        <p14:creationId xmlns:p14="http://schemas.microsoft.com/office/powerpoint/2010/main" val="1593984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Contabilidad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693697" y="815176"/>
            <a:ext cx="1108688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3</a:t>
            </a: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1</a:t>
            </a:r>
            <a:endParaRPr lang="es-ES" sz="1600" dirty="0">
              <a:latin typeface="+mj-lt"/>
            </a:endParaRP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Objetivo: </a:t>
            </a:r>
            <a:r>
              <a:rPr lang="es-SV" sz="2000" dirty="0"/>
              <a:t>Llevar de forma eficiente, transparente y debidamente actualizados los estados contables institucionales.</a:t>
            </a:r>
            <a:endParaRPr lang="es-ES" sz="2000" b="1" dirty="0" smtClean="0"/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 smtClean="0"/>
          </a:p>
          <a:p>
            <a:r>
              <a:rPr lang="es-SV" sz="2000" b="1" dirty="0"/>
              <a:t>1. Elaborar el plan de trabajo anual</a:t>
            </a:r>
          </a:p>
          <a:p>
            <a:r>
              <a:rPr lang="es-SV" sz="2000" b="1" dirty="0"/>
              <a:t>2. Registrar oportuna y cronológicamente todas las operaciones de ingresos y gastos que se</a:t>
            </a:r>
          </a:p>
          <a:p>
            <a:r>
              <a:rPr lang="es-SV" sz="2000" b="1" dirty="0"/>
              <a:t>generen como resultado de la ejecución presupuestaria y financiera de la municipalidad,</a:t>
            </a:r>
          </a:p>
          <a:p>
            <a:r>
              <a:rPr lang="es-SV" sz="2000" b="1" dirty="0"/>
              <a:t>incluyendo los ingresos y egresos de los proyectos ejecutados o por ejecutar.</a:t>
            </a:r>
          </a:p>
          <a:p>
            <a:r>
              <a:rPr lang="es-SV" sz="2000" b="1" dirty="0"/>
              <a:t>3. Garantizar el cumplimiento de las disposiciones legales establecidas para el registro de los</a:t>
            </a:r>
          </a:p>
          <a:p>
            <a:r>
              <a:rPr lang="es-SV" sz="2000" b="1" dirty="0"/>
              <a:t>diferentes hechos económicos relacionado con la ejecución financiera</a:t>
            </a:r>
            <a:r>
              <a:rPr lang="es-SV" sz="2000" b="1" dirty="0" smtClean="0"/>
              <a:t>.</a:t>
            </a:r>
            <a:endParaRPr lang="es-SV" sz="2000" b="1" dirty="0"/>
          </a:p>
        </p:txBody>
      </p:sp>
    </p:spTree>
    <p:extLst>
      <p:ext uri="{BB962C8B-B14F-4D97-AF65-F5344CB8AC3E}">
        <p14:creationId xmlns:p14="http://schemas.microsoft.com/office/powerpoint/2010/main" val="257116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Cuentas Corrientes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693697" y="815176"/>
            <a:ext cx="11086886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2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3</a:t>
            </a:r>
          </a:p>
          <a:p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Objetivo: </a:t>
            </a:r>
            <a:r>
              <a:rPr lang="es-SV" sz="2000" dirty="0"/>
              <a:t>Garantizar una gestión eficiente y efectiva del proceso de cobros de servicios municipales.</a:t>
            </a:r>
            <a:endParaRPr lang="es-ES" sz="2000" b="1" dirty="0" smtClean="0">
              <a:latin typeface="+mj-lt"/>
            </a:endParaRPr>
          </a:p>
          <a:p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r>
              <a:rPr lang="es-SV" sz="2000" b="1" dirty="0"/>
              <a:t>1. Mantener actualizada las cuentas corrientes y proporcionar en forma ágil y oportuna los diferentes</a:t>
            </a:r>
          </a:p>
          <a:p>
            <a:r>
              <a:rPr lang="es-SV" sz="2000" b="1" dirty="0"/>
              <a:t>documentos que reflejan la condición tributaria de los contribuyentes.</a:t>
            </a:r>
          </a:p>
          <a:p>
            <a:r>
              <a:rPr lang="es-SV" sz="2000" b="1" dirty="0"/>
              <a:t>2. Ofrecer a los contribuyentes un servicio con calidad y eficiencia, haciendo uso de la Ley de Impuestos</a:t>
            </a:r>
          </a:p>
          <a:p>
            <a:r>
              <a:rPr lang="es-SV" sz="2000" b="1" dirty="0"/>
              <a:t>Municipales, Ordenanza de Tasas por servicios y acuerdos municipales relacionados con el área tributaria, a fin</a:t>
            </a:r>
          </a:p>
          <a:p>
            <a:r>
              <a:rPr lang="es-SV" sz="2000" b="1" dirty="0"/>
              <a:t>de incentivarlos en el cumplimiento voluntario de las obligaciones tributarias.</a:t>
            </a:r>
          </a:p>
          <a:p>
            <a:endParaRPr lang="es-SV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71727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Catastro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432899" y="309121"/>
            <a:ext cx="1108688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3</a:t>
            </a:r>
          </a:p>
          <a:p>
            <a:r>
              <a:rPr lang="es-ES" sz="1600" dirty="0">
                <a:latin typeface="+mj-lt"/>
              </a:rPr>
              <a:t>Hombres </a:t>
            </a:r>
            <a:r>
              <a:rPr lang="es-ES" sz="1600" dirty="0" smtClean="0">
                <a:latin typeface="+mj-lt"/>
              </a:rPr>
              <a:t>11</a:t>
            </a:r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Objetivo:</a:t>
            </a:r>
            <a:r>
              <a:rPr lang="es-SV" sz="2000" dirty="0"/>
              <a:t>Propiciar el desarrollo de la tributación municipal como unidad de apoyo. Controlar todas las obligaciones tributarias de los contribuyentes. Sensibilizar a los contribuyentes para el cumplimiento de las obligaciones tributarias, por medio de una orientación tributaria y oportuna. Determinar, aplicar, verificar, controlar y recomendar tributos municipales</a:t>
            </a:r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r>
              <a:rPr lang="es-SV" sz="2000" b="1" dirty="0"/>
              <a:t>1. Elaborar su plan de trabajo anual</a:t>
            </a:r>
          </a:p>
          <a:p>
            <a:r>
              <a:rPr lang="es-SV" sz="2000" b="1" dirty="0"/>
              <a:t>2. Integrar las operaciones relacionadas con el registro y control de contribuyentes y usuarios de los servicios</a:t>
            </a:r>
          </a:p>
          <a:p>
            <a:r>
              <a:rPr lang="es-SV" sz="2000" b="1" dirty="0"/>
              <a:t>municipales tales como: registros catastrales, cuentas corrientes, cobro y recuperación de mora; a fin de desarrollar</a:t>
            </a:r>
          </a:p>
          <a:p>
            <a:r>
              <a:rPr lang="es-SV" sz="2000" b="1" dirty="0"/>
              <a:t>una administración tributaria eficiente.</a:t>
            </a:r>
          </a:p>
          <a:p>
            <a:r>
              <a:rPr lang="es-SV" sz="2000" b="1" dirty="0"/>
              <a:t>3. Procurar el cumplimiento del plan de actividades catastrales.</a:t>
            </a:r>
          </a:p>
          <a:p>
            <a:r>
              <a:rPr lang="es-SV" sz="2000" b="1" dirty="0"/>
              <a:t>4. Presentar informes a la Subgerencia Financiera mensualmente </a:t>
            </a:r>
            <a:endParaRPr lang="es-E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881278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Recuperación de Mora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432899" y="842910"/>
            <a:ext cx="1108688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2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 </a:t>
            </a:r>
            <a:r>
              <a:rPr lang="es-ES" sz="1600" dirty="0" smtClean="0">
                <a:latin typeface="+mj-lt"/>
              </a:rPr>
              <a:t>6</a:t>
            </a:r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Objetivo:</a:t>
            </a:r>
            <a:r>
              <a:rPr lang="es-SV" sz="2000" dirty="0"/>
              <a:t>Determinar las acciones, políticas, procedimientos técnicos y jurídicos para lograr el cobro de las tasas e impuestos municipales, así como también lograr la recuperación de mora por impuestos y tasas (servicios públicos prestados por la municipalidad), que los contribuyentes adeudan a la municipalidad logrando así el fortalecimiento financiero</a:t>
            </a:r>
            <a:endParaRPr lang="es-ES" sz="2000" b="1" dirty="0" smtClean="0">
              <a:latin typeface="+mj-lt"/>
            </a:endParaRPr>
          </a:p>
          <a:p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 smtClean="0"/>
          </a:p>
          <a:p>
            <a:pPr algn="ctr"/>
            <a:r>
              <a:rPr lang="es-SV" sz="2000" dirty="0"/>
              <a:t>Comprende el cobro que la municipalidad realiza a los contribuyentes y usuarios en concepto de tasas, servicios e impuestos municipales en forma periódica.</a:t>
            </a:r>
            <a:endParaRPr lang="es-E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15147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Aseo y Disp. Final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432899" y="842910"/>
            <a:ext cx="1108688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0</a:t>
            </a:r>
          </a:p>
          <a:p>
            <a:r>
              <a:rPr lang="es-ES" sz="1600" dirty="0">
                <a:latin typeface="+mj-lt"/>
              </a:rPr>
              <a:t>Hombres  </a:t>
            </a:r>
            <a:r>
              <a:rPr lang="es-ES" sz="1600" dirty="0" smtClean="0">
                <a:latin typeface="+mj-lt"/>
              </a:rPr>
              <a:t>57</a:t>
            </a:r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Objetivo:</a:t>
            </a:r>
            <a:r>
              <a:rPr lang="es-SV" sz="2000" dirty="0"/>
              <a:t>Garantizar la recolección, transporte y disposición final ambientalmente adecuada de los desechos sólidos. </a:t>
            </a:r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endParaRPr lang="es-ES" sz="2000" b="1" dirty="0" smtClean="0"/>
          </a:p>
          <a:p>
            <a:r>
              <a:rPr lang="es-SV" sz="2000" b="1" dirty="0"/>
              <a:t>1. Supervisar, coordinar y dar seguimiento a las políticas y planes para la recolección de</a:t>
            </a:r>
          </a:p>
          <a:p>
            <a:r>
              <a:rPr lang="es-SV" sz="2000" b="1" dirty="0"/>
              <a:t>desechos sólidos dentro del municipio</a:t>
            </a:r>
          </a:p>
          <a:p>
            <a:r>
              <a:rPr lang="es-SV" sz="2000" b="1" dirty="0"/>
              <a:t>2. Elaborar Plan de Trabajo de la Unidad</a:t>
            </a:r>
          </a:p>
          <a:p>
            <a:r>
              <a:rPr lang="es-SV" sz="2000" b="1" dirty="0"/>
              <a:t>3. Informar a la Gerencia General sobre la ejecución del plan anual de trabajo</a:t>
            </a:r>
          </a:p>
          <a:p>
            <a:pPr algn="ctr"/>
            <a:endParaRPr lang="es-E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162717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Ganadería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432899" y="842910"/>
            <a:ext cx="110868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2000" b="1" dirty="0" smtClean="0"/>
          </a:p>
          <a:p>
            <a:r>
              <a:rPr lang="es-ES" sz="2000" dirty="0"/>
              <a:t>Mujeres </a:t>
            </a:r>
            <a:r>
              <a:rPr lang="es-ES" sz="2000" dirty="0" smtClean="0"/>
              <a:t>2</a:t>
            </a:r>
            <a:endParaRPr lang="es-ES" sz="2000" dirty="0"/>
          </a:p>
          <a:p>
            <a:r>
              <a:rPr lang="es-ES" sz="2000" dirty="0"/>
              <a:t>Hombres  4</a:t>
            </a:r>
            <a:endParaRPr lang="es-ES" sz="2000" b="1" dirty="0"/>
          </a:p>
          <a:p>
            <a:pPr algn="ctr"/>
            <a:r>
              <a:rPr lang="es-ES" sz="2000" b="1" dirty="0" smtClean="0"/>
              <a:t>Esta Unidad esta conformadas por 2 dependencias: </a:t>
            </a:r>
          </a:p>
        </p:txBody>
      </p:sp>
      <p:sp>
        <p:nvSpPr>
          <p:cNvPr id="2" name="CuadroTexto 1">
            <a:hlinkClick r:id="rId5" action="ppaction://hlinksldjump"/>
          </p:cNvPr>
          <p:cNvSpPr txBox="1"/>
          <p:nvPr/>
        </p:nvSpPr>
        <p:spPr>
          <a:xfrm>
            <a:off x="5308980" y="2622715"/>
            <a:ext cx="19789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/>
              <a:t>Rastro Municipal</a:t>
            </a:r>
            <a:endParaRPr lang="es-SV" dirty="0"/>
          </a:p>
        </p:txBody>
      </p:sp>
      <p:sp>
        <p:nvSpPr>
          <p:cNvPr id="3" name="CuadroTexto 2">
            <a:hlinkClick r:id="rId6" action="ppaction://hlinksldjump"/>
          </p:cNvPr>
          <p:cNvSpPr txBox="1"/>
          <p:nvPr/>
        </p:nvSpPr>
        <p:spPr>
          <a:xfrm>
            <a:off x="5041469" y="3488971"/>
            <a:ext cx="242930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b="1" dirty="0"/>
              <a:t>Tiangue Municipal</a:t>
            </a:r>
          </a:p>
          <a:p>
            <a:pPr algn="ctr"/>
            <a:endParaRPr lang="es-ES" b="1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3073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Rastro Municipal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419252" y="1037288"/>
            <a:ext cx="1108688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0</a:t>
            </a:r>
          </a:p>
          <a:p>
            <a:r>
              <a:rPr lang="es-ES" sz="1600" dirty="0">
                <a:latin typeface="+mj-lt"/>
              </a:rPr>
              <a:t>Hombres  2</a:t>
            </a: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Objetivo: </a:t>
            </a:r>
            <a:r>
              <a:rPr lang="es-SV" sz="2000" dirty="0"/>
              <a:t>Ejercer la administración del rastro municipal, procurando que los servicios sean proporcionados higiénicamente, ajustándose a condiciones de salubridad y aseo </a:t>
            </a:r>
            <a:r>
              <a:rPr lang="es-SV" sz="2000" dirty="0" smtClean="0"/>
              <a:t>requeridos</a:t>
            </a:r>
          </a:p>
          <a:p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/>
          </a:p>
          <a:p>
            <a:pPr algn="ctr"/>
            <a:r>
              <a:rPr lang="es-SV" sz="2000" dirty="0" smtClean="0"/>
              <a:t> </a:t>
            </a:r>
            <a:r>
              <a:rPr lang="es-SV" sz="2000" dirty="0"/>
              <a:t>Mantener en buen funcionamiento el rastro municipal, procurando que los servicios sean proporcionados higiénicamente, ajustándose a condiciones de salubridad y aseo requeridos</a:t>
            </a:r>
            <a:endParaRPr lang="es-ES" sz="2000" b="1" dirty="0" smtClean="0"/>
          </a:p>
          <a:p>
            <a:endParaRPr lang="es-ES" sz="2000" b="1" dirty="0" smtClean="0"/>
          </a:p>
          <a:p>
            <a:pPr algn="ctr"/>
            <a:endParaRPr lang="es-E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283888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xmlns="" id="{72D904A4-5E17-4AE0-A471-4160E4C66DC9}"/>
              </a:ext>
            </a:extLst>
          </p:cNvPr>
          <p:cNvSpPr/>
          <p:nvPr/>
        </p:nvSpPr>
        <p:spPr>
          <a:xfrm>
            <a:off x="3351343" y="6104516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xmlns="" id="{C892B920-2A73-4E5E-AF05-5E9B2D362B3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107" y="5943482"/>
            <a:ext cx="906844" cy="906844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xmlns="" id="{CAF1CAB4-A76B-4425-8271-0F7AEF0BB64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9951" y="6053533"/>
            <a:ext cx="1271516" cy="635758"/>
          </a:xfrm>
          <a:prstGeom prst="rect">
            <a:avLst/>
          </a:prstGeom>
        </p:spPr>
      </p:pic>
      <p:cxnSp>
        <p:nvCxnSpPr>
          <p:cNvPr id="7" name="Conector recto 6">
            <a:extLst>
              <a:ext uri="{FF2B5EF4-FFF2-40B4-BE49-F238E27FC236}">
                <a16:creationId xmlns:a16="http://schemas.microsoft.com/office/drawing/2014/main" xmlns="" id="{40B04D8C-0F69-486C-9E6E-B613F6ABBE3B}"/>
              </a:ext>
            </a:extLst>
          </p:cNvPr>
          <p:cNvCxnSpPr/>
          <p:nvPr/>
        </p:nvCxnSpPr>
        <p:spPr>
          <a:xfrm>
            <a:off x="2620370" y="6053533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uadroTexto 7">
            <a:extLst>
              <a:ext uri="{FF2B5EF4-FFF2-40B4-BE49-F238E27FC236}">
                <a16:creationId xmlns:a16="http://schemas.microsoft.com/office/drawing/2014/main" xmlns="" id="{F678C7BD-4817-4E69-A7EA-F33E6033A9B3}"/>
              </a:ext>
            </a:extLst>
          </p:cNvPr>
          <p:cNvSpPr txBox="1"/>
          <p:nvPr/>
        </p:nvSpPr>
        <p:spPr>
          <a:xfrm>
            <a:off x="3434316" y="168709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Secretaría Municipal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xmlns="" id="{6A32FF42-9ABF-4056-8805-73728C0CCB97}"/>
              </a:ext>
            </a:extLst>
          </p:cNvPr>
          <p:cNvSpPr txBox="1"/>
          <p:nvPr/>
        </p:nvSpPr>
        <p:spPr>
          <a:xfrm>
            <a:off x="636529" y="702562"/>
            <a:ext cx="1108688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Mujeres 1</a:t>
            </a:r>
          </a:p>
          <a:p>
            <a:r>
              <a:rPr lang="es-ES" sz="1400" dirty="0">
                <a:latin typeface="+mj-lt"/>
              </a:rPr>
              <a:t>Hombres 2</a:t>
            </a:r>
          </a:p>
          <a:p>
            <a:pPr algn="ctr"/>
            <a:endParaRPr lang="es-ES" sz="1400" b="1" dirty="0">
              <a:latin typeface="+mj-lt"/>
            </a:endParaRPr>
          </a:p>
          <a:p>
            <a:pPr algn="ctr"/>
            <a:r>
              <a:rPr lang="es-ES" sz="1400" b="1" dirty="0">
                <a:latin typeface="+mj-lt"/>
              </a:rPr>
              <a:t>Objetivo: </a:t>
            </a:r>
            <a:r>
              <a:rPr lang="es-ES" sz="1400" dirty="0"/>
              <a:t>Asistir al Concejo Municipal; auxiliar a las comisiones designadas por el Concejo y apoyar al Alcalde (</a:t>
            </a:r>
            <a:r>
              <a:rPr lang="es-ES" sz="1400" dirty="0" err="1"/>
              <a:t>sa</a:t>
            </a:r>
            <a:r>
              <a:rPr lang="es-ES" sz="1400" dirty="0"/>
              <a:t>) en su gestión administrativa 	</a:t>
            </a:r>
          </a:p>
          <a:p>
            <a:pPr algn="ctr"/>
            <a:r>
              <a:rPr lang="es-ES" sz="1400" dirty="0"/>
              <a:t>	</a:t>
            </a:r>
          </a:p>
          <a:p>
            <a:pPr algn="ctr"/>
            <a:r>
              <a:rPr lang="es-ES" sz="1400" dirty="0"/>
              <a:t> </a:t>
            </a:r>
            <a:endParaRPr lang="es-ES" sz="1400" b="1" dirty="0"/>
          </a:p>
          <a:p>
            <a:pPr algn="ctr"/>
            <a:r>
              <a:rPr lang="es-ES" sz="1400" b="1" dirty="0"/>
              <a:t>Funciones Generales:</a:t>
            </a:r>
          </a:p>
          <a:p>
            <a:endParaRPr lang="es-ES" sz="1400" dirty="0"/>
          </a:p>
          <a:p>
            <a:r>
              <a:rPr lang="es-ES" sz="1400" dirty="0"/>
              <a:t>1. Ejercer la Secretaría del Concejo Municipal, elaborando las correspondientes actas y registrando oportuna y cronológicamente en el libro todos aquellos asuntos tratados y acuerdos alcanzados. </a:t>
            </a:r>
          </a:p>
          <a:p>
            <a:r>
              <a:rPr lang="es-ES" sz="1400" dirty="0"/>
              <a:t>2. Tramitar, monitorear y archivar toda la correspondencia recibida y enviada por el Concejo Municipal. </a:t>
            </a:r>
          </a:p>
          <a:p>
            <a:r>
              <a:rPr lang="es-ES" sz="1400" dirty="0"/>
              <a:t>3. Velar porque se clasifiquen, archiven, ordenen y mantengan en buen estado los informes, leyes, decretos, acuerdos y todos los instrumentos jurídicos relacionados al quehacer municipal. </a:t>
            </a:r>
          </a:p>
          <a:p>
            <a:r>
              <a:rPr lang="es-ES" sz="1400" dirty="0"/>
              <a:t>4. Asesorar al Concejo Municipal acerca de los aspectos legales que deben cumplirse en asuntos administrativos, presupuestarios y financieros municipales. </a:t>
            </a:r>
          </a:p>
          <a:p>
            <a:r>
              <a:rPr lang="es-ES" sz="1400" dirty="0"/>
              <a:t>5. Representar a la municipalidad en todos los aspectos y áreas municipales que le afecten a la misma, por delegación del concejo </a:t>
            </a:r>
          </a:p>
          <a:p>
            <a:r>
              <a:rPr lang="es-ES" sz="1400" dirty="0"/>
              <a:t>6. Todas las funciones establecidas en el Código Municipal </a:t>
            </a:r>
          </a:p>
          <a:p>
            <a:r>
              <a:rPr lang="es-ES" dirty="0"/>
              <a:t>	</a:t>
            </a:r>
          </a:p>
          <a:p>
            <a:pPr algn="ctr"/>
            <a:endParaRPr lang="es-ES" sz="1400" b="1" dirty="0"/>
          </a:p>
        </p:txBody>
      </p:sp>
      <p:grpSp>
        <p:nvGrpSpPr>
          <p:cNvPr id="10" name="Grupo 9">
            <a:extLst>
              <a:ext uri="{FF2B5EF4-FFF2-40B4-BE49-F238E27FC236}">
                <a16:creationId xmlns:a16="http://schemas.microsoft.com/office/drawing/2014/main" xmlns="" id="{C4E7AC5D-BAC4-4FA7-BC75-7A864DAD2CDD}"/>
              </a:ext>
            </a:extLst>
          </p:cNvPr>
          <p:cNvGrpSpPr/>
          <p:nvPr/>
        </p:nvGrpSpPr>
        <p:grpSpPr>
          <a:xfrm>
            <a:off x="9630155" y="5248348"/>
            <a:ext cx="1478141" cy="584775"/>
            <a:chOff x="9617489" y="5248348"/>
            <a:chExt cx="1478141" cy="584775"/>
          </a:xfrm>
        </p:grpSpPr>
        <p:sp>
          <p:nvSpPr>
            <p:cNvPr id="11" name="Flecha: hacia la izquierda 10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5D4D9C21-648D-4450-9D70-A4A22713D137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2" name="CuadroTexto 11">
              <a:extLst>
                <a:ext uri="{FF2B5EF4-FFF2-40B4-BE49-F238E27FC236}">
                  <a16:creationId xmlns:a16="http://schemas.microsoft.com/office/drawing/2014/main" xmlns="" id="{FFE73B5D-D4CA-4A39-8B1D-E0F8555F4DAE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5" action="ppaction://hlinksldjump"/>
                </a:rPr>
                <a:t>volver</a:t>
              </a:r>
              <a:endParaRPr lang="es-ES" dirty="0"/>
            </a:p>
          </p:txBody>
        </p:sp>
      </p:grpSp>
    </p:spTree>
    <p:extLst>
      <p:ext uri="{BB962C8B-B14F-4D97-AF65-F5344CB8AC3E}">
        <p14:creationId xmlns:p14="http://schemas.microsoft.com/office/powerpoint/2010/main" val="542352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Tiangue Municipal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419252" y="1037288"/>
            <a:ext cx="1108688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0</a:t>
            </a:r>
          </a:p>
          <a:p>
            <a:r>
              <a:rPr lang="es-ES" sz="1600" dirty="0">
                <a:latin typeface="+mj-lt"/>
              </a:rPr>
              <a:t>Hombres  </a:t>
            </a:r>
            <a:r>
              <a:rPr lang="es-ES" sz="1600" dirty="0" smtClean="0">
                <a:latin typeface="+mj-lt"/>
              </a:rPr>
              <a:t>2</a:t>
            </a:r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Objetivo: </a:t>
            </a:r>
            <a:r>
              <a:rPr lang="es-SV" sz="2000" dirty="0"/>
              <a:t>Ejercer la administración del </a:t>
            </a:r>
            <a:r>
              <a:rPr lang="es-SV" sz="2000" dirty="0" smtClean="0"/>
              <a:t>Tiangue </a:t>
            </a:r>
            <a:r>
              <a:rPr lang="es-SV" sz="2000" dirty="0"/>
              <a:t>municipal, procurando que los servicios sean proporcionados higiénicamente, ajustándose a condiciones de salubridad y aseo requeridos</a:t>
            </a:r>
            <a:endParaRPr lang="es-ES" sz="2000" b="1" dirty="0">
              <a:latin typeface="+mj-lt"/>
            </a:endParaRPr>
          </a:p>
          <a:p>
            <a:pPr algn="ctr"/>
            <a:endParaRPr lang="es-ES" sz="2000" b="1" dirty="0" smtClean="0"/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/>
          </a:p>
          <a:p>
            <a:pPr algn="ctr"/>
            <a:r>
              <a:rPr lang="es-SV" sz="2000" dirty="0"/>
              <a:t> Verificar que los documentos que presenten los usuarios para transacciones o destace de ganado estén vigentes a la fecha.</a:t>
            </a:r>
            <a:endParaRPr lang="es-ES" sz="2000" b="1" dirty="0" smtClean="0"/>
          </a:p>
          <a:p>
            <a:pPr algn="ctr"/>
            <a:endParaRPr lang="es-E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886096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Alumbrado Público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419252" y="1037288"/>
            <a:ext cx="11086886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0</a:t>
            </a:r>
          </a:p>
          <a:p>
            <a:r>
              <a:rPr lang="es-ES" sz="1600" dirty="0">
                <a:latin typeface="+mj-lt"/>
              </a:rPr>
              <a:t>Hombres  1</a:t>
            </a: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Objetivo: </a:t>
            </a:r>
            <a:r>
              <a:rPr lang="es-SV" sz="2000" dirty="0"/>
              <a:t>Garantizar la prestación del servicio de alumbrado público a fin de asegurar el bienestar de la ciudadanía.</a:t>
            </a:r>
            <a:endParaRPr lang="es-ES" sz="2000" b="1" dirty="0" smtClean="0"/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pPr algn="ctr"/>
            <a:endParaRPr lang="es-ES" sz="2000" b="1" dirty="0" smtClean="0"/>
          </a:p>
          <a:p>
            <a:pPr algn="ctr"/>
            <a:r>
              <a:rPr lang="es-SV" sz="2000" dirty="0"/>
              <a:t>Realiza actividades necesarias para dotar del servicio de alumbrado público a los habitantes del Municipio, vigilando que se efectúe el mantenimiento y conservación del mismo</a:t>
            </a:r>
            <a:endParaRPr lang="es-ES" sz="2000" b="1" dirty="0" smtClean="0"/>
          </a:p>
          <a:p>
            <a:pPr algn="ctr"/>
            <a:endParaRPr lang="es-ES" sz="2000" b="1" dirty="0"/>
          </a:p>
          <a:p>
            <a:pPr algn="ctr"/>
            <a:r>
              <a:rPr lang="es-SV" sz="2000" dirty="0"/>
              <a:t> </a:t>
            </a:r>
            <a:endParaRPr lang="es-E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1183736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3">
            <a:extLst>
              <a:ext uri="{FF2B5EF4-FFF2-40B4-BE49-F238E27FC236}">
                <a16:creationId xmlns:a16="http://schemas.microsoft.com/office/drawing/2014/main" xmlns="" id="{E90D73DD-ED51-4F1E-9041-7F4031FFEA9D}"/>
              </a:ext>
            </a:extLst>
          </p:cNvPr>
          <p:cNvGrpSpPr/>
          <p:nvPr/>
        </p:nvGrpSpPr>
        <p:grpSpPr>
          <a:xfrm>
            <a:off x="9713128" y="5479767"/>
            <a:ext cx="1478141" cy="584775"/>
            <a:chOff x="9617489" y="5248348"/>
            <a:chExt cx="1478141" cy="584775"/>
          </a:xfrm>
        </p:grpSpPr>
        <p:sp>
          <p:nvSpPr>
            <p:cNvPr id="5" name="Flecha: hacia la izquierda 4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63931DE-D9A2-433B-88CE-C7B9BB47FF4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6" name="CuadroTexto 5">
              <a:hlinkClick r:id="rId2" action="ppaction://hlinksldjump"/>
              <a:extLst>
                <a:ext uri="{FF2B5EF4-FFF2-40B4-BE49-F238E27FC236}">
                  <a16:creationId xmlns:a16="http://schemas.microsoft.com/office/drawing/2014/main" xmlns="" id="{BA191366-6603-48F9-B20B-A49503745E52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7" name="Rectángulo 6">
            <a:extLst>
              <a:ext uri="{FF2B5EF4-FFF2-40B4-BE49-F238E27FC236}">
                <a16:creationId xmlns:a16="http://schemas.microsoft.com/office/drawing/2014/main" xmlns="" id="{030ACCCD-382C-4FD2-922C-8D038EC9CF7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xmlns="" id="{EAFC7B41-6F65-482E-8A99-45321E403C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779390"/>
            <a:ext cx="906844" cy="906844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D59BEB76-2947-4509-82D1-4E5336AF9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sp>
        <p:nvSpPr>
          <p:cNvPr id="11" name="CuadroTexto 10">
            <a:extLst>
              <a:ext uri="{FF2B5EF4-FFF2-40B4-BE49-F238E27FC236}">
                <a16:creationId xmlns:a16="http://schemas.microsoft.com/office/drawing/2014/main" xmlns="" id="{7378D192-82AD-4BB6-AF9F-C5B7C680BF5A}"/>
              </a:ext>
            </a:extLst>
          </p:cNvPr>
          <p:cNvSpPr txBox="1"/>
          <p:nvPr/>
        </p:nvSpPr>
        <p:spPr>
          <a:xfrm>
            <a:off x="3626821" y="179342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 smtClean="0"/>
              <a:t>Cementerio</a:t>
            </a:r>
            <a:endParaRPr lang="es-ES" sz="2800" dirty="0"/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03E928E-9698-48FC-908F-EA0B1768D564}"/>
              </a:ext>
            </a:extLst>
          </p:cNvPr>
          <p:cNvSpPr txBox="1"/>
          <p:nvPr/>
        </p:nvSpPr>
        <p:spPr>
          <a:xfrm>
            <a:off x="419252" y="1037288"/>
            <a:ext cx="1108688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latin typeface="+mj-lt"/>
              </a:rPr>
              <a:t>Mujeres </a:t>
            </a:r>
            <a:r>
              <a:rPr lang="es-ES" sz="1600" dirty="0" smtClean="0">
                <a:latin typeface="+mj-lt"/>
              </a:rPr>
              <a:t>1</a:t>
            </a:r>
            <a:endParaRPr lang="es-ES" sz="1600" dirty="0">
              <a:latin typeface="+mj-lt"/>
            </a:endParaRPr>
          </a:p>
          <a:p>
            <a:r>
              <a:rPr lang="es-ES" sz="1600" dirty="0">
                <a:latin typeface="+mj-lt"/>
              </a:rPr>
              <a:t>Hombres  </a:t>
            </a:r>
            <a:r>
              <a:rPr lang="es-ES" sz="1600" dirty="0" smtClean="0">
                <a:latin typeface="+mj-lt"/>
              </a:rPr>
              <a:t>3</a:t>
            </a:r>
            <a:endParaRPr lang="es-ES" sz="1600" dirty="0">
              <a:latin typeface="+mj-lt"/>
            </a:endParaRPr>
          </a:p>
          <a:p>
            <a:pPr algn="just"/>
            <a:endParaRPr lang="es-ES" sz="2000" b="1" dirty="0">
              <a:latin typeface="+mj-lt"/>
            </a:endParaRPr>
          </a:p>
          <a:p>
            <a:r>
              <a:rPr lang="es-ES" sz="2000" b="1" dirty="0" smtClean="0">
                <a:latin typeface="+mj-lt"/>
              </a:rPr>
              <a:t>Objetivo: </a:t>
            </a:r>
            <a:r>
              <a:rPr lang="es-SV" sz="2000" dirty="0"/>
              <a:t>Proveer a todos los habitantes del municipio los servicios referentes al cementerio, garantizando a los usuarios calidad, prontitud, seguridad, eficiencia y eficacia en la prestación de los mismos. </a:t>
            </a:r>
            <a:endParaRPr lang="es-ES" sz="2000" b="1" dirty="0" smtClean="0">
              <a:latin typeface="+mj-lt"/>
            </a:endParaRPr>
          </a:p>
          <a:p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 smtClean="0"/>
              <a:t>Funciones </a:t>
            </a:r>
            <a:r>
              <a:rPr lang="es-ES" sz="2000" b="1" dirty="0"/>
              <a:t>Generales</a:t>
            </a:r>
            <a:r>
              <a:rPr lang="es-ES" sz="2000" b="1" dirty="0" smtClean="0"/>
              <a:t>:</a:t>
            </a:r>
          </a:p>
          <a:p>
            <a:r>
              <a:rPr lang="es-SV" sz="2000" b="1" dirty="0"/>
              <a:t>1. Mantener y velar porque el cementerio se mantenga limpio y ordenado, con un inventario de</a:t>
            </a:r>
          </a:p>
          <a:p>
            <a:r>
              <a:rPr lang="es-SV" sz="2000" b="1" dirty="0"/>
              <a:t>puestos de enterramiento, llevando un registro actualizado de los fallecidos y los responsables</a:t>
            </a:r>
          </a:p>
          <a:p>
            <a:r>
              <a:rPr lang="es-SV" sz="2000" b="1" dirty="0"/>
              <a:t>de pago.</a:t>
            </a:r>
          </a:p>
          <a:p>
            <a:r>
              <a:rPr lang="es-SV" sz="2000" b="1" dirty="0"/>
              <a:t>2. Registrar las refrendas por periodos de siete años y las perpetuidades.</a:t>
            </a:r>
          </a:p>
          <a:p>
            <a:r>
              <a:rPr lang="es-SV" sz="2000" b="1" dirty="0"/>
              <a:t>3. Administrar, supervisar y coordinar el funcionamiento de los cementerios.</a:t>
            </a:r>
          </a:p>
          <a:p>
            <a:r>
              <a:rPr lang="es-SV" sz="2000" b="1" dirty="0"/>
              <a:t>4. Llevar registro de los puestos de los diferentes cuadros del cementerio, clasificando las fosas</a:t>
            </a:r>
          </a:p>
          <a:p>
            <a:r>
              <a:rPr lang="es-SV" sz="2000" b="1" dirty="0"/>
              <a:t>ocupadas y las </a:t>
            </a:r>
            <a:r>
              <a:rPr lang="es-SV" sz="2000" b="1" dirty="0" smtClean="0"/>
              <a:t>disponibles</a:t>
            </a:r>
            <a:r>
              <a:rPr lang="es-SV" sz="2000" dirty="0" smtClean="0"/>
              <a:t> </a:t>
            </a:r>
            <a:endParaRPr lang="es-ES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904791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30D5122E-BB3E-40DF-B0CB-401BBC8B5EB5}"/>
              </a:ext>
            </a:extLst>
          </p:cNvPr>
          <p:cNvSpPr txBox="1"/>
          <p:nvPr/>
        </p:nvSpPr>
        <p:spPr>
          <a:xfrm>
            <a:off x="3434316" y="168709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Auditoría Interna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xmlns="" id="{38ABC736-C854-4D77-9A61-DD3C6A404D32}"/>
              </a:ext>
            </a:extLst>
          </p:cNvPr>
          <p:cNvSpPr txBox="1"/>
          <p:nvPr/>
        </p:nvSpPr>
        <p:spPr>
          <a:xfrm>
            <a:off x="636529" y="702562"/>
            <a:ext cx="1108688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Mujeres 0</a:t>
            </a:r>
          </a:p>
          <a:p>
            <a:r>
              <a:rPr lang="es-ES" sz="1400" dirty="0">
                <a:latin typeface="+mj-lt"/>
              </a:rPr>
              <a:t>Hombres 2</a:t>
            </a:r>
          </a:p>
          <a:p>
            <a:pPr algn="just"/>
            <a:endParaRPr lang="es-ES" sz="1400" b="1" dirty="0">
              <a:latin typeface="+mj-lt"/>
            </a:endParaRPr>
          </a:p>
          <a:p>
            <a:pPr algn="just"/>
            <a:r>
              <a:rPr lang="es-ES" sz="1400" b="1" dirty="0">
                <a:latin typeface="+mj-lt"/>
              </a:rPr>
              <a:t>Objetivo: </a:t>
            </a:r>
            <a:r>
              <a:rPr lang="es-ES" sz="1400" dirty="0"/>
              <a:t>Verificar que las transacciones y operaciones realizadas en la Municipalidad se efectúen de conformidad con el Código Municipal, Normas Técnicas de Control Interno Especificas, normas legales conexas, así como las reglamentaciones y disposiciones establecidas por el Concejo Municipal. 	</a:t>
            </a:r>
          </a:p>
          <a:p>
            <a:pPr algn="just"/>
            <a:r>
              <a:rPr lang="es-ES" sz="1400" dirty="0"/>
              <a:t>	</a:t>
            </a:r>
          </a:p>
          <a:p>
            <a:pPr algn="just"/>
            <a:r>
              <a:rPr lang="es-ES" sz="1400" dirty="0"/>
              <a:t>	</a:t>
            </a:r>
          </a:p>
          <a:p>
            <a:pPr algn="ctr"/>
            <a:r>
              <a:rPr lang="es-ES" sz="1400" b="1" dirty="0"/>
              <a:t>Funciones Generales:</a:t>
            </a:r>
          </a:p>
          <a:p>
            <a:pPr algn="just"/>
            <a:endParaRPr lang="es-ES" sz="1400" dirty="0"/>
          </a:p>
          <a:p>
            <a:pPr algn="just"/>
            <a:endParaRPr lang="es-ES" sz="1400" dirty="0"/>
          </a:p>
          <a:p>
            <a:pPr algn="just"/>
            <a:r>
              <a:rPr lang="es-ES" sz="1400" dirty="0"/>
              <a:t>1. Planificar, Organizar y Ejecutar con un nivel de calidad los procesos de auditoría, verificando que las transacciones y operaciones realizadas en la municipalidad se efectúen de conformidad a las disposiciones y reglamentos establecidos. </a:t>
            </a:r>
          </a:p>
          <a:p>
            <a:pPr algn="just"/>
            <a:r>
              <a:rPr lang="es-ES" sz="1400" dirty="0"/>
              <a:t>2. Monitorear y evaluar la administración de riesgos de la Municipalidad. </a:t>
            </a:r>
          </a:p>
          <a:p>
            <a:pPr algn="just"/>
            <a:r>
              <a:rPr lang="es-ES" sz="1400" dirty="0"/>
              <a:t>3. Elaborar Plan Anual de Auditoria, en función de la administración de riesgos de la municipalidad. </a:t>
            </a:r>
          </a:p>
          <a:p>
            <a:pPr algn="just"/>
            <a:r>
              <a:rPr lang="es-ES" sz="1400" dirty="0"/>
              <a:t>4. Informar al Concejo o persona designada sobre la ejecución del plan anual de auditoría. </a:t>
            </a:r>
          </a:p>
          <a:p>
            <a:pPr algn="just"/>
            <a:r>
              <a:rPr lang="es-ES" sz="1400" dirty="0"/>
              <a:t>5. Auto evaluar el sistema de control interno y administrar los riesgos de su unidad, conforme las Normas Técnicas de Control Interno Específicas de la Municipalidad </a:t>
            </a:r>
          </a:p>
          <a:p>
            <a:endParaRPr lang="es-ES" dirty="0">
              <a:latin typeface="+mj-lt"/>
            </a:endParaRPr>
          </a:p>
        </p:txBody>
      </p:sp>
      <p:grpSp>
        <p:nvGrpSpPr>
          <p:cNvPr id="6" name="Grupo 5">
            <a:extLst>
              <a:ext uri="{FF2B5EF4-FFF2-40B4-BE49-F238E27FC236}">
                <a16:creationId xmlns:a16="http://schemas.microsoft.com/office/drawing/2014/main" xmlns="" id="{89649CF3-64E1-4A9C-AA1B-AC55DAA3CED1}"/>
              </a:ext>
            </a:extLst>
          </p:cNvPr>
          <p:cNvGrpSpPr/>
          <p:nvPr/>
        </p:nvGrpSpPr>
        <p:grpSpPr>
          <a:xfrm>
            <a:off x="9630155" y="5248348"/>
            <a:ext cx="1478141" cy="584775"/>
            <a:chOff x="9617489" y="5248348"/>
            <a:chExt cx="1478141" cy="584775"/>
          </a:xfrm>
        </p:grpSpPr>
        <p:sp>
          <p:nvSpPr>
            <p:cNvPr id="7" name="Flecha: hacia la izquierda 6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66DCACAB-8784-4DC4-BEB9-EF684AC32F44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8" name="CuadroTexto 7">
              <a:extLst>
                <a:ext uri="{FF2B5EF4-FFF2-40B4-BE49-F238E27FC236}">
                  <a16:creationId xmlns:a16="http://schemas.microsoft.com/office/drawing/2014/main" xmlns="" id="{4F68C371-88D2-49AE-940B-95B983940684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9" name="Rectángulo 8">
            <a:extLst>
              <a:ext uri="{FF2B5EF4-FFF2-40B4-BE49-F238E27FC236}">
                <a16:creationId xmlns:a16="http://schemas.microsoft.com/office/drawing/2014/main" xmlns="" id="{D54915E0-FB3F-40C5-9E9B-8AF077548897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D2E4AF8B-EE2F-4F77-B8AC-22E188ECD61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989173"/>
            <a:ext cx="906844" cy="906844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xmlns="" id="{F519D7EC-EB9A-4616-BEB9-CC4E983EBC9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xmlns="" id="{4E3C3B29-894A-4CA0-A945-78D1B89AD47D}"/>
              </a:ext>
            </a:extLst>
          </p:cNvPr>
          <p:cNvCxnSpPr/>
          <p:nvPr/>
        </p:nvCxnSpPr>
        <p:spPr>
          <a:xfrm>
            <a:off x="2703343" y="6099224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453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383B6D34-519F-4FEA-9053-53784E005A47}"/>
              </a:ext>
            </a:extLst>
          </p:cNvPr>
          <p:cNvSpPr txBox="1"/>
          <p:nvPr/>
        </p:nvSpPr>
        <p:spPr>
          <a:xfrm>
            <a:off x="636529" y="702562"/>
            <a:ext cx="11086886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Mujeres 2</a:t>
            </a:r>
          </a:p>
          <a:p>
            <a:r>
              <a:rPr lang="es-ES" sz="1400" dirty="0">
                <a:latin typeface="+mj-lt"/>
              </a:rPr>
              <a:t>Hombres 4</a:t>
            </a:r>
          </a:p>
          <a:p>
            <a:pPr algn="just"/>
            <a:endParaRPr lang="es-ES" sz="1400" b="1" dirty="0">
              <a:latin typeface="+mj-lt"/>
            </a:endParaRPr>
          </a:p>
          <a:p>
            <a:pPr algn="just"/>
            <a:r>
              <a:rPr lang="es-ES" sz="1400" b="1" dirty="0">
                <a:latin typeface="+mj-lt"/>
              </a:rPr>
              <a:t>Objetivo: </a:t>
            </a:r>
            <a:r>
              <a:rPr lang="es-ES" sz="1400" dirty="0"/>
              <a:t>Apoyar y observar la aplicación de la Ley de la Carrera Administrativa Municipal 	</a:t>
            </a:r>
          </a:p>
          <a:p>
            <a:pPr algn="just"/>
            <a:r>
              <a:rPr lang="es-ES" sz="1400" dirty="0"/>
              <a:t>. 	</a:t>
            </a:r>
          </a:p>
          <a:p>
            <a:pPr algn="just"/>
            <a:r>
              <a:rPr lang="es-ES" sz="1400" dirty="0"/>
              <a:t>	</a:t>
            </a:r>
          </a:p>
          <a:p>
            <a:pPr algn="just"/>
            <a:r>
              <a:rPr lang="es-ES" sz="1400" dirty="0"/>
              <a:t>	</a:t>
            </a:r>
          </a:p>
          <a:p>
            <a:pPr algn="ctr"/>
            <a:r>
              <a:rPr lang="es-ES" sz="1400" b="1" dirty="0"/>
              <a:t>Funciones Generales:</a:t>
            </a:r>
          </a:p>
          <a:p>
            <a:endParaRPr lang="es-ES" sz="1400" dirty="0"/>
          </a:p>
          <a:p>
            <a:r>
              <a:rPr lang="es-ES" sz="1400" dirty="0"/>
              <a:t>1. Ejecutar los procedimientos de selección en los casos de ingreso a la Carrera Administrativa Municipal y de ascenso dentro de la misma; </a:t>
            </a:r>
          </a:p>
          <a:p>
            <a:r>
              <a:rPr lang="es-ES" sz="1400" dirty="0"/>
              <a:t>2. Conocer de las sanciones por suspensiones sin goce de sueldo y postergación en el derecho de ascenso; </a:t>
            </a:r>
          </a:p>
          <a:p>
            <a:r>
              <a:rPr lang="es-ES" sz="1400" dirty="0"/>
              <a:t>3. Conocer de las demandas de los funcionarios y empleados por violaciones a sus derechos consagrados en esta ley, por parte de sus superiores jerárquicos. </a:t>
            </a:r>
          </a:p>
          <a:p>
            <a:r>
              <a:rPr lang="es-ES" sz="1400" dirty="0"/>
              <a:t>4. Rendir un informe semestral de labores al Concejo o Concejos en caso de actuación asociada y a los funcionarios y empleados correspondientes; </a:t>
            </a:r>
          </a:p>
          <a:p>
            <a:r>
              <a:rPr lang="es-ES" sz="1400" dirty="0"/>
              <a:t>5. Informar de manera inmediata de las resoluciones que emita a los Registros Nacional y Municipal de la Carrera Administrativa Municipal; Las demás que por ley le competan. </a:t>
            </a:r>
          </a:p>
          <a:p>
            <a:r>
              <a:rPr lang="es-ES" dirty="0"/>
              <a:t>	</a:t>
            </a:r>
          </a:p>
          <a:p>
            <a:pPr algn="ctr"/>
            <a:endParaRPr lang="es-ES" sz="1400" b="1" dirty="0"/>
          </a:p>
          <a:p>
            <a:pPr algn="just"/>
            <a:endParaRPr lang="es-ES" sz="1400" dirty="0"/>
          </a:p>
          <a:p>
            <a:pPr algn="just"/>
            <a:endParaRPr lang="es-ES" sz="1400" dirty="0"/>
          </a:p>
          <a:p>
            <a:endParaRPr lang="es-ES" dirty="0">
              <a:latin typeface="+mj-lt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xmlns="" id="{80E74618-8898-42CA-920C-6B770EA3A764}"/>
              </a:ext>
            </a:extLst>
          </p:cNvPr>
          <p:cNvGrpSpPr/>
          <p:nvPr/>
        </p:nvGrpSpPr>
        <p:grpSpPr>
          <a:xfrm>
            <a:off x="9630155" y="5248348"/>
            <a:ext cx="1478141" cy="584775"/>
            <a:chOff x="9617489" y="5248348"/>
            <a:chExt cx="1478141" cy="584775"/>
          </a:xfrm>
        </p:grpSpPr>
        <p:sp>
          <p:nvSpPr>
            <p:cNvPr id="6" name="Flecha: hacia la izquierda 5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8B4DBFE9-FEB5-458C-AD5E-3F2D3BBA4A8F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xmlns="" id="{F4AC592B-3270-4CBD-9D50-3F144909BCCA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9C971D0F-6D0A-46AA-980B-12D838400151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55D99061-0639-4234-BA94-1740430F926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989173"/>
            <a:ext cx="906844" cy="90684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C9F9D81E-4773-4660-A73C-BD1778B4FEF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xmlns="" id="{057F6F21-3012-4D3F-9B75-56F1C3CC7DE4}"/>
              </a:ext>
            </a:extLst>
          </p:cNvPr>
          <p:cNvCxnSpPr/>
          <p:nvPr/>
        </p:nvCxnSpPr>
        <p:spPr>
          <a:xfrm>
            <a:off x="2703343" y="6099224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85DE6DCE-6FF4-41A4-978C-76B9693138E2}"/>
              </a:ext>
            </a:extLst>
          </p:cNvPr>
          <p:cNvSpPr txBox="1"/>
          <p:nvPr/>
        </p:nvSpPr>
        <p:spPr>
          <a:xfrm>
            <a:off x="3434316" y="168709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Comisiones de LCAM</a:t>
            </a:r>
          </a:p>
        </p:txBody>
      </p:sp>
    </p:spTree>
    <p:extLst>
      <p:ext uri="{BB962C8B-B14F-4D97-AF65-F5344CB8AC3E}">
        <p14:creationId xmlns:p14="http://schemas.microsoft.com/office/powerpoint/2010/main" val="414757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xmlns="" id="{8602463B-B977-40ED-8B2A-763AADF7CB9F}"/>
              </a:ext>
            </a:extLst>
          </p:cNvPr>
          <p:cNvSpPr txBox="1"/>
          <p:nvPr/>
        </p:nvSpPr>
        <p:spPr>
          <a:xfrm>
            <a:off x="719502" y="689641"/>
            <a:ext cx="11086886" cy="72173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dirty="0">
                <a:latin typeface="+mj-lt"/>
              </a:rPr>
              <a:t>Mujeres 3</a:t>
            </a:r>
          </a:p>
          <a:p>
            <a:pPr algn="just"/>
            <a:r>
              <a:rPr lang="es-ES" sz="1400" dirty="0">
                <a:latin typeface="+mj-lt"/>
              </a:rPr>
              <a:t>Hombres 0</a:t>
            </a:r>
          </a:p>
          <a:p>
            <a:pPr algn="just"/>
            <a:endParaRPr lang="es-ES" sz="1400" b="1" dirty="0">
              <a:latin typeface="+mj-lt"/>
            </a:endParaRPr>
          </a:p>
          <a:p>
            <a:r>
              <a:rPr lang="es-ES" sz="1400" b="1" dirty="0">
                <a:latin typeface="+mj-lt"/>
              </a:rPr>
              <a:t>Objetivo: </a:t>
            </a:r>
            <a:r>
              <a:rPr lang="es-ES" sz="1400" dirty="0"/>
              <a:t>Apoyar Garantizar el derecho de acceso de toda persona a la información pública, a fin de contribuir con la transparencia de las actuaciones de la municipalidad. </a:t>
            </a:r>
          </a:p>
          <a:p>
            <a:r>
              <a:rPr lang="es-ES" sz="1400" dirty="0"/>
              <a:t>Resguardar todo el acervo documental producido y recibido en la Alcaldía en el cumplimiento de sus funciones. </a:t>
            </a:r>
          </a:p>
          <a:p>
            <a:r>
              <a:rPr lang="es-ES" sz="1400" dirty="0"/>
              <a:t>Proteger, conservar y Organizar el patrimonio documental del Archivo de Gestión. 	</a:t>
            </a:r>
          </a:p>
          <a:p>
            <a:pPr algn="just"/>
            <a:r>
              <a:rPr lang="es-ES" sz="1400" dirty="0"/>
              <a:t>	</a:t>
            </a:r>
          </a:p>
          <a:p>
            <a:pPr algn="ctr"/>
            <a:r>
              <a:rPr lang="es-ES" sz="1100" b="1" dirty="0"/>
              <a:t>Funciones Generales:</a:t>
            </a:r>
          </a:p>
          <a:p>
            <a:endParaRPr lang="es-ES" sz="1100" dirty="0"/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Recabar y difundir la información oficiosa de la Municipalidad y propiciar que la misma se actualice periódicamente.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 Recibir y dar trámite a las solicitudes referentes a datos personales a solicitud del titular y de acceso a la información.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Auxiliar a los particulares en la elaboración de solicitudes y, en su caso, orientarlos sobre las dependencias o unidades municipales que pudieran tener la información que solicitan.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 Realizar los trámites internos necesarios para localización y entrega de la información solicitada y notificar a los particulares.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 Instruir a los servidores de la Municipalidad, para recibir y dar trámite a las solicitudes de acceso a la información.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Llevar un registro de las solicitudes de acceso a la información, sus resultados y costos.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 Garantizar y agilizar el flujo de información entre la Municipalidad y los particulares.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 Realizar las notificaciones correspondientes.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 Resolver sobre las solicitudes de información que se le sometan.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Coordinar y supervisar las acciones de las dependencias o unidades municipales correspondientes con el objeto de proporcionar la información prevista en la Ley de Acceso a la información pública.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Establecer los procedimientos internos para asegurar la mayor eficiencia en la gestión de las solicitudes de acceso a la información.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 Elaborar un programa para facilitar la obtención de información de la municipalidad, que deberá ser actualizado periódicamente.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 Elaborar el índice de la información municipal clasificada como reservada Municipal </a:t>
            </a:r>
          </a:p>
          <a:p>
            <a:pPr marL="342900" indent="-342900">
              <a:buFont typeface="+mj-lt"/>
              <a:buAutoNum type="arabicPeriod"/>
            </a:pPr>
            <a:r>
              <a:rPr lang="es-ES" sz="1100" dirty="0"/>
              <a:t>Control de Ingreso de la Documentación. (Archivo) </a:t>
            </a:r>
          </a:p>
          <a:p>
            <a:pPr marL="228600" indent="-228600">
              <a:buFont typeface="+mj-lt"/>
              <a:buAutoNum type="arabicPeriod"/>
            </a:pPr>
            <a:r>
              <a:rPr lang="es-ES" sz="1100" dirty="0"/>
              <a:t>Gestión Documental.(Archivo) </a:t>
            </a:r>
          </a:p>
          <a:p>
            <a:pPr marL="228600" indent="-228600">
              <a:buFont typeface="+mj-lt"/>
              <a:buAutoNum type="arabicPeriod"/>
            </a:pPr>
            <a:r>
              <a:rPr lang="es-ES" sz="1100" dirty="0"/>
              <a:t>Conservación.(Archivo) </a:t>
            </a:r>
          </a:p>
          <a:p>
            <a:pPr marL="228600" indent="-228600">
              <a:buFont typeface="+mj-lt"/>
              <a:buAutoNum type="arabicPeriod"/>
            </a:pPr>
            <a:r>
              <a:rPr lang="es-ES" sz="1100" dirty="0"/>
              <a:t> Servicio y Control de documentación interna y externa.(Archivo) </a:t>
            </a:r>
          </a:p>
          <a:p>
            <a:pPr marL="228600" indent="-228600">
              <a:buFont typeface="+mj-lt"/>
              <a:buAutoNum type="arabicPeriod"/>
            </a:pPr>
            <a:r>
              <a:rPr lang="es-ES" sz="1100" dirty="0"/>
              <a:t> Selección, Traslado y custodia de la Documentación. (Archivo) </a:t>
            </a:r>
          </a:p>
          <a:p>
            <a:r>
              <a:rPr lang="es-ES" sz="1400" dirty="0"/>
              <a:t>	</a:t>
            </a:r>
          </a:p>
          <a:p>
            <a:pPr algn="ctr"/>
            <a:endParaRPr lang="es-ES" sz="1400" b="1" dirty="0"/>
          </a:p>
          <a:p>
            <a:endParaRPr lang="es-ES" sz="1400" dirty="0"/>
          </a:p>
          <a:p>
            <a:r>
              <a:rPr lang="es-ES" dirty="0"/>
              <a:t>	</a:t>
            </a:r>
          </a:p>
          <a:p>
            <a:pPr algn="ctr"/>
            <a:endParaRPr lang="es-ES" sz="1400" b="1" dirty="0"/>
          </a:p>
          <a:p>
            <a:pPr algn="just"/>
            <a:endParaRPr lang="es-ES" sz="1400" dirty="0"/>
          </a:p>
          <a:p>
            <a:pPr algn="just"/>
            <a:endParaRPr lang="es-ES" sz="1400" dirty="0"/>
          </a:p>
          <a:p>
            <a:endParaRPr lang="es-ES" dirty="0">
              <a:latin typeface="+mj-lt"/>
            </a:endParaRPr>
          </a:p>
        </p:txBody>
      </p:sp>
      <p:grpSp>
        <p:nvGrpSpPr>
          <p:cNvPr id="5" name="Grupo 4">
            <a:extLst>
              <a:ext uri="{FF2B5EF4-FFF2-40B4-BE49-F238E27FC236}">
                <a16:creationId xmlns:a16="http://schemas.microsoft.com/office/drawing/2014/main" xmlns="" id="{D6B00547-A3CC-4505-A98C-1EA0C6E9B05A}"/>
              </a:ext>
            </a:extLst>
          </p:cNvPr>
          <p:cNvGrpSpPr/>
          <p:nvPr/>
        </p:nvGrpSpPr>
        <p:grpSpPr>
          <a:xfrm>
            <a:off x="9630155" y="5248348"/>
            <a:ext cx="1478141" cy="584775"/>
            <a:chOff x="9617489" y="5248348"/>
            <a:chExt cx="1478141" cy="584775"/>
          </a:xfrm>
        </p:grpSpPr>
        <p:sp>
          <p:nvSpPr>
            <p:cNvPr id="6" name="Flecha: hacia la izquierda 5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EAC59118-C8E1-4729-B503-6147681019CA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7" name="CuadroTexto 6">
              <a:extLst>
                <a:ext uri="{FF2B5EF4-FFF2-40B4-BE49-F238E27FC236}">
                  <a16:creationId xmlns:a16="http://schemas.microsoft.com/office/drawing/2014/main" xmlns="" id="{609DBDA1-8450-408B-80A8-614C830D8EC7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3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B7E31601-D196-4BC8-BADF-BCFE5EEB8239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xmlns="" id="{8B431A99-1FB4-4C23-A71A-E5BD7A58C88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989173"/>
            <a:ext cx="906844" cy="906844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xmlns="" id="{67CA10F0-37EF-4B17-A0FF-D20F3C50FAA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xmlns="" id="{1CDB1657-0394-4E6F-90B4-111058A503D0}"/>
              </a:ext>
            </a:extLst>
          </p:cNvPr>
          <p:cNvCxnSpPr/>
          <p:nvPr/>
        </p:nvCxnSpPr>
        <p:spPr>
          <a:xfrm>
            <a:off x="2703343" y="6099224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xmlns="" id="{E6F94C7E-2519-4033-9989-25F37BDC0130}"/>
              </a:ext>
            </a:extLst>
          </p:cNvPr>
          <p:cNvSpPr txBox="1"/>
          <p:nvPr/>
        </p:nvSpPr>
        <p:spPr>
          <a:xfrm>
            <a:off x="3434316" y="168709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UAIP y Archivo</a:t>
            </a:r>
          </a:p>
        </p:txBody>
      </p:sp>
    </p:spTree>
    <p:extLst>
      <p:ext uri="{BB962C8B-B14F-4D97-AF65-F5344CB8AC3E}">
        <p14:creationId xmlns:p14="http://schemas.microsoft.com/office/powerpoint/2010/main" val="306826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4B558B8-844A-474F-9081-250F2D42C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/>
          </a:p>
          <a:p>
            <a:endParaRPr lang="es-ES" dirty="0"/>
          </a:p>
        </p:txBody>
      </p:sp>
      <p:sp>
        <p:nvSpPr>
          <p:cNvPr id="14" name="CuadroTexto 13">
            <a:extLst>
              <a:ext uri="{FF2B5EF4-FFF2-40B4-BE49-F238E27FC236}">
                <a16:creationId xmlns:a16="http://schemas.microsoft.com/office/drawing/2014/main" xmlns="" id="{3C4C58DD-9931-419D-BBC4-42C304C48FAA}"/>
              </a:ext>
            </a:extLst>
          </p:cNvPr>
          <p:cNvSpPr txBox="1"/>
          <p:nvPr/>
        </p:nvSpPr>
        <p:spPr>
          <a:xfrm>
            <a:off x="618124" y="1324429"/>
            <a:ext cx="1108688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sz="1400" dirty="0">
              <a:latin typeface="+mj-lt"/>
            </a:endParaRPr>
          </a:p>
          <a:p>
            <a:pPr algn="ctr"/>
            <a:endParaRPr lang="es-ES" sz="2000" b="1" dirty="0">
              <a:latin typeface="+mj-lt"/>
            </a:endParaRPr>
          </a:p>
          <a:p>
            <a:pPr algn="ctr"/>
            <a:r>
              <a:rPr lang="es-ES" sz="2000" b="1" dirty="0">
                <a:latin typeface="+mj-lt"/>
              </a:rPr>
              <a:t>Objetivo: </a:t>
            </a:r>
            <a:r>
              <a:rPr lang="es-ES" sz="2000" dirty="0"/>
              <a:t>EDUCAR, INSPECCIONAR, INVESTIGAR, VIGILAR todo aquello que implique un riesgo en el trabajo 	</a:t>
            </a:r>
          </a:p>
          <a:p>
            <a:pPr algn="ctr"/>
            <a:r>
              <a:rPr lang="es-ES" sz="2000" dirty="0"/>
              <a:t>	</a:t>
            </a:r>
          </a:p>
          <a:p>
            <a:pPr algn="ctr"/>
            <a:r>
              <a:rPr lang="es-ES" sz="2000" dirty="0"/>
              <a:t> 	</a:t>
            </a:r>
          </a:p>
          <a:p>
            <a:pPr algn="ctr"/>
            <a:r>
              <a:rPr lang="es-ES" sz="2000" dirty="0"/>
              <a:t>	</a:t>
            </a:r>
          </a:p>
          <a:p>
            <a:pPr algn="ctr"/>
            <a:r>
              <a:rPr lang="es-ES" sz="2000" dirty="0"/>
              <a:t>	</a:t>
            </a:r>
          </a:p>
          <a:p>
            <a:pPr algn="ctr"/>
            <a:r>
              <a:rPr lang="es-ES" sz="2000" b="1" dirty="0"/>
              <a:t>Funciones Generales:</a:t>
            </a:r>
          </a:p>
          <a:p>
            <a:pPr algn="ctr"/>
            <a:endParaRPr lang="es-ES" sz="2000" dirty="0"/>
          </a:p>
          <a:p>
            <a:pPr algn="ctr"/>
            <a:r>
              <a:rPr lang="es-ES" sz="2000" dirty="0"/>
              <a:t>Velar por la seguridad de los trabajadores y del centro de trabajo, evitando en lo posible las acciones inseguras </a:t>
            </a:r>
            <a:r>
              <a:rPr lang="es-ES" dirty="0"/>
              <a:t>	</a:t>
            </a:r>
          </a:p>
          <a:p>
            <a:pPr algn="ctr"/>
            <a:endParaRPr lang="es-ES" sz="1400" b="1" dirty="0"/>
          </a:p>
          <a:p>
            <a:pPr algn="just"/>
            <a:endParaRPr lang="es-ES" sz="1400" dirty="0"/>
          </a:p>
          <a:p>
            <a:pPr algn="just"/>
            <a:endParaRPr lang="es-ES" sz="1400" dirty="0"/>
          </a:p>
          <a:p>
            <a:endParaRPr lang="es-ES" dirty="0">
              <a:latin typeface="+mj-lt"/>
            </a:endParaRPr>
          </a:p>
        </p:txBody>
      </p:sp>
      <p:grpSp>
        <p:nvGrpSpPr>
          <p:cNvPr id="15" name="Grupo 14">
            <a:extLst>
              <a:ext uri="{FF2B5EF4-FFF2-40B4-BE49-F238E27FC236}">
                <a16:creationId xmlns:a16="http://schemas.microsoft.com/office/drawing/2014/main" xmlns="" id="{92D952F1-AC53-41C4-889E-8ED062E74213}"/>
              </a:ext>
            </a:extLst>
          </p:cNvPr>
          <p:cNvGrpSpPr/>
          <p:nvPr/>
        </p:nvGrpSpPr>
        <p:grpSpPr>
          <a:xfrm>
            <a:off x="9630155" y="5248348"/>
            <a:ext cx="1478141" cy="584775"/>
            <a:chOff x="9617489" y="5248348"/>
            <a:chExt cx="1478141" cy="584775"/>
          </a:xfrm>
        </p:grpSpPr>
        <p:sp>
          <p:nvSpPr>
            <p:cNvPr id="16" name="Flecha: hacia la izquierda 15">
              <a:hlinkClick r:id="" action="ppaction://hlinkshowjump?jump=firstslide"/>
              <a:extLst>
                <a:ext uri="{FF2B5EF4-FFF2-40B4-BE49-F238E27FC236}">
                  <a16:creationId xmlns:a16="http://schemas.microsoft.com/office/drawing/2014/main" xmlns="" id="{F4E5BB27-F095-4B8F-AEFA-70620D1E8098}"/>
                </a:ext>
              </a:extLst>
            </p:cNvPr>
            <p:cNvSpPr/>
            <p:nvPr/>
          </p:nvSpPr>
          <p:spPr>
            <a:xfrm>
              <a:off x="9617489" y="5248348"/>
              <a:ext cx="1478141" cy="584775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sp>
          <p:nvSpPr>
            <p:cNvPr id="17" name="CuadroTexto 16">
              <a:extLst>
                <a:ext uri="{FF2B5EF4-FFF2-40B4-BE49-F238E27FC236}">
                  <a16:creationId xmlns:a16="http://schemas.microsoft.com/office/drawing/2014/main" xmlns="" id="{78768DCB-082E-4888-B81C-3D5E8DE686E6}"/>
                </a:ext>
              </a:extLst>
            </p:cNvPr>
            <p:cNvSpPr txBox="1"/>
            <p:nvPr/>
          </p:nvSpPr>
          <p:spPr>
            <a:xfrm>
              <a:off x="9962866" y="5360962"/>
              <a:ext cx="1009934" cy="3740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ES" dirty="0">
                  <a:hlinkClick r:id="rId2" action="ppaction://hlinksldjump"/>
                </a:rPr>
                <a:t>volver</a:t>
              </a:r>
              <a:endParaRPr lang="es-ES" dirty="0"/>
            </a:p>
          </p:txBody>
        </p:sp>
      </p:grpSp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37B2C7B8-6603-4305-8FC5-14415EF18D14}"/>
              </a:ext>
            </a:extLst>
          </p:cNvPr>
          <p:cNvSpPr/>
          <p:nvPr/>
        </p:nvSpPr>
        <p:spPr>
          <a:xfrm>
            <a:off x="3434316" y="6150207"/>
            <a:ext cx="701788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200" b="0" cap="none" spc="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“Una Municipalidad de Puertas Abiertas”</a:t>
            </a:r>
          </a:p>
        </p:txBody>
      </p:sp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88C5AEAE-015A-4A8F-9721-E58C0EC76A9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080" y="5989173"/>
            <a:ext cx="906844" cy="906844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xmlns="" id="{D7515617-3368-4DF4-9277-595019448F9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924" y="6099224"/>
            <a:ext cx="1271516" cy="635758"/>
          </a:xfrm>
          <a:prstGeom prst="rect">
            <a:avLst/>
          </a:prstGeom>
        </p:spPr>
      </p:pic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709A5CCD-EB40-4E2E-90EC-14E1481BB481}"/>
              </a:ext>
            </a:extLst>
          </p:cNvPr>
          <p:cNvCxnSpPr/>
          <p:nvPr/>
        </p:nvCxnSpPr>
        <p:spPr>
          <a:xfrm>
            <a:off x="2703343" y="6099224"/>
            <a:ext cx="0" cy="6102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>
            <a:extLst>
              <a:ext uri="{FF2B5EF4-FFF2-40B4-BE49-F238E27FC236}">
                <a16:creationId xmlns:a16="http://schemas.microsoft.com/office/drawing/2014/main" xmlns="" id="{A2745F74-9D4C-4B34-BFBC-00568A0B5FB0}"/>
              </a:ext>
            </a:extLst>
          </p:cNvPr>
          <p:cNvSpPr txBox="1"/>
          <p:nvPr/>
        </p:nvSpPr>
        <p:spPr>
          <a:xfrm>
            <a:off x="3434316" y="168709"/>
            <a:ext cx="5454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800" dirty="0"/>
              <a:t>Higiene y Seguridad Ocupacional</a:t>
            </a:r>
          </a:p>
        </p:txBody>
      </p:sp>
    </p:spTree>
    <p:extLst>
      <p:ext uri="{BB962C8B-B14F-4D97-AF65-F5344CB8AC3E}">
        <p14:creationId xmlns:p14="http://schemas.microsoft.com/office/powerpoint/2010/main" val="3502423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437</TotalTime>
  <Words>3444</Words>
  <Application>Microsoft Office PowerPoint</Application>
  <PresentationFormat>Panorámica</PresentationFormat>
  <Paragraphs>855</Paragraphs>
  <Slides>52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52</vt:i4>
      </vt:variant>
    </vt:vector>
  </HeadingPairs>
  <TitlesOfParts>
    <vt:vector size="57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AcessInfo</dc:creator>
  <cp:lastModifiedBy>user</cp:lastModifiedBy>
  <cp:revision>46</cp:revision>
  <dcterms:created xsi:type="dcterms:W3CDTF">2019-09-20T20:09:22Z</dcterms:created>
  <dcterms:modified xsi:type="dcterms:W3CDTF">2020-07-09T17:33:55Z</dcterms:modified>
</cp:coreProperties>
</file>