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8" r:id="rId10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5" d="100"/>
          <a:sy n="85" d="100"/>
        </p:scale>
        <p:origin x="1152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A9C47-8666-40E1-8679-E8D4415FD86F}" type="datetimeFigureOut">
              <a:rPr lang="es-ES" smtClean="0"/>
              <a:t>15/03/2019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179718-9E11-4CE1-A6A1-135E79B0256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73243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A9C47-8666-40E1-8679-E8D4415FD86F}" type="datetimeFigureOut">
              <a:rPr lang="es-ES" smtClean="0"/>
              <a:t>15/03/2019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179718-9E11-4CE1-A6A1-135E79B0256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013779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A9C47-8666-40E1-8679-E8D4415FD86F}" type="datetimeFigureOut">
              <a:rPr lang="es-ES" smtClean="0"/>
              <a:t>15/03/2019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179718-9E11-4CE1-A6A1-135E79B0256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544338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A9C47-8666-40E1-8679-E8D4415FD86F}" type="datetimeFigureOut">
              <a:rPr lang="es-ES" smtClean="0"/>
              <a:t>15/03/2019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179718-9E11-4CE1-A6A1-135E79B0256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295694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A9C47-8666-40E1-8679-E8D4415FD86F}" type="datetimeFigureOut">
              <a:rPr lang="es-ES" smtClean="0"/>
              <a:t>15/03/2019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179718-9E11-4CE1-A6A1-135E79B0256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598972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A9C47-8666-40E1-8679-E8D4415FD86F}" type="datetimeFigureOut">
              <a:rPr lang="es-ES" smtClean="0"/>
              <a:t>15/03/2019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179718-9E11-4CE1-A6A1-135E79B0256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020496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A9C47-8666-40E1-8679-E8D4415FD86F}" type="datetimeFigureOut">
              <a:rPr lang="es-ES" smtClean="0"/>
              <a:t>15/03/2019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179718-9E11-4CE1-A6A1-135E79B0256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220209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A9C47-8666-40E1-8679-E8D4415FD86F}" type="datetimeFigureOut">
              <a:rPr lang="es-ES" smtClean="0"/>
              <a:t>15/03/2019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179718-9E11-4CE1-A6A1-135E79B0256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209059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A9C47-8666-40E1-8679-E8D4415FD86F}" type="datetimeFigureOut">
              <a:rPr lang="es-ES" smtClean="0"/>
              <a:t>15/03/2019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179718-9E11-4CE1-A6A1-135E79B0256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880474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A9C47-8666-40E1-8679-E8D4415FD86F}" type="datetimeFigureOut">
              <a:rPr lang="es-ES" smtClean="0"/>
              <a:t>15/03/2019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179718-9E11-4CE1-A6A1-135E79B0256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569863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A9C47-8666-40E1-8679-E8D4415FD86F}" type="datetimeFigureOut">
              <a:rPr lang="es-ES" smtClean="0"/>
              <a:t>15/03/2019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179718-9E11-4CE1-A6A1-135E79B0256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884102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4A9C47-8666-40E1-8679-E8D4415FD86F}" type="datetimeFigureOut">
              <a:rPr lang="es-ES" smtClean="0"/>
              <a:t>15/03/2019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179718-9E11-4CE1-A6A1-135E79B0256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2382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548681"/>
            <a:ext cx="7772400" cy="1872207"/>
          </a:xfrm>
          <a:blipFill>
            <a:blip r:embed="rId2"/>
            <a:tile tx="0" ty="0" sx="100000" sy="100000" flip="none" algn="tl"/>
          </a:blipFill>
          <a:effectLst>
            <a:glow rad="228600">
              <a:schemeClr val="accent5">
                <a:satMod val="175000"/>
                <a:alpha val="40000"/>
              </a:schemeClr>
            </a:glow>
          </a:effectLst>
        </p:spPr>
        <p:txBody>
          <a:bodyPr>
            <a:noAutofit/>
          </a:bodyPr>
          <a:lstStyle/>
          <a:p>
            <a:r>
              <a:rPr lang="es-ES" sz="7200" b="1" dirty="0"/>
              <a:t>RENDICION DE CUENTAS </a:t>
            </a: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263588" y="2708921"/>
            <a:ext cx="6616824" cy="3456384"/>
          </a:xfrm>
          <a:blipFill>
            <a:blip r:embed="rId3"/>
            <a:tile tx="0" ty="0" sx="100000" sy="100000" flip="none" algn="tl"/>
          </a:blipFill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normAutofit lnSpcReduction="10000"/>
          </a:bodyPr>
          <a:lstStyle/>
          <a:p>
            <a:pPr algn="l"/>
            <a:r>
              <a:rPr lang="es-ES" sz="4800" dirty="0">
                <a:solidFill>
                  <a:srgbClr val="C00000"/>
                </a:solidFill>
                <a:latin typeface="Cooper Black" pitchFamily="18" charset="0"/>
              </a:rPr>
              <a:t>ALCALDIA MUNICIPAL DE VILLA DE SAN SIMON, MARZO 2019  </a:t>
            </a:r>
          </a:p>
          <a:p>
            <a:pPr algn="l"/>
            <a:endParaRPr lang="es-ES" sz="4800" dirty="0"/>
          </a:p>
          <a:p>
            <a:pPr algn="l"/>
            <a:endParaRPr lang="es-ES" sz="4800" dirty="0"/>
          </a:p>
          <a:p>
            <a:pPr algn="l"/>
            <a:endParaRPr lang="es-ES" sz="4800" dirty="0"/>
          </a:p>
          <a:p>
            <a:pPr algn="l"/>
            <a:endParaRPr lang="es-ES" sz="4800" dirty="0"/>
          </a:p>
          <a:p>
            <a:pPr algn="l"/>
            <a:endParaRPr lang="es-ES" sz="4800" dirty="0"/>
          </a:p>
        </p:txBody>
      </p:sp>
      <p:pic>
        <p:nvPicPr>
          <p:cNvPr id="5" name="4 Imagen" descr="Descripción: Descripción: Descripción: http://192.168.1.100/sam/images/sansimon.gif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24328" y="1484784"/>
            <a:ext cx="1512168" cy="151216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5202251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750"/>
                            </p:stCondLst>
                            <p:childTnLst>
                              <p:par>
                                <p:cTn id="9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1" dur="75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500"/>
                            </p:stCondLst>
                            <p:childTnLst>
                              <p:par>
                                <p:cTn id="13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5" dur="7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074242"/>
          </a:xfrm>
          <a:blipFill>
            <a:blip r:embed="rId2"/>
            <a:tile tx="0" ty="0" sx="100000" sy="100000" flip="none" algn="tl"/>
          </a:blipFill>
          <a:effectLst>
            <a:glow rad="228600">
              <a:schemeClr val="accent5">
                <a:satMod val="175000"/>
                <a:alpha val="40000"/>
              </a:schemeClr>
            </a:glow>
          </a:effectLst>
        </p:spPr>
        <p:txBody>
          <a:bodyPr>
            <a:normAutofit/>
          </a:bodyPr>
          <a:lstStyle/>
          <a:p>
            <a:r>
              <a:rPr lang="es-ES" sz="5000" b="1" dirty="0">
                <a:latin typeface="Cooper Black" pitchFamily="18" charset="0"/>
              </a:rPr>
              <a:t>FONDOS RECIBIDOS EL 1ro. DE MAYO 2018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95536" y="2132856"/>
            <a:ext cx="8496944" cy="3993307"/>
          </a:xfrm>
          <a:blipFill>
            <a:blip r:embed="rId3"/>
            <a:tile tx="0" ty="0" sx="100000" sy="100000" flip="none" algn="tl"/>
          </a:blipFill>
          <a:effectLst>
            <a:innerShdw blurRad="63500" dist="50800" dir="2700000">
              <a:prstClr val="black">
                <a:alpha val="50000"/>
              </a:prstClr>
            </a:innerShdw>
          </a:effectLst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s-ES" sz="5200" b="1" dirty="0"/>
              <a:t>FONDOS PROPIOS..$ 132.08</a:t>
            </a:r>
          </a:p>
          <a:p>
            <a:pPr marL="0" indent="0">
              <a:buNone/>
            </a:pPr>
            <a:r>
              <a:rPr lang="es-ES" sz="5200" b="1" dirty="0"/>
              <a:t>FODES 25% …....……$  640.10</a:t>
            </a:r>
          </a:p>
          <a:p>
            <a:pPr marL="0" indent="0">
              <a:buNone/>
            </a:pPr>
            <a:r>
              <a:rPr lang="es-ES" sz="5200" b="1" dirty="0"/>
              <a:t>FODES 75%.............$4,903.81</a:t>
            </a:r>
          </a:p>
          <a:p>
            <a:pPr>
              <a:buFont typeface="Arial" charset="0"/>
              <a:buChar char="•"/>
            </a:pPr>
            <a:endParaRPr lang="es-ES" sz="5200" dirty="0"/>
          </a:p>
        </p:txBody>
      </p:sp>
    </p:spTree>
    <p:extLst>
      <p:ext uri="{BB962C8B-B14F-4D97-AF65-F5344CB8AC3E}">
        <p14:creationId xmlns:p14="http://schemas.microsoft.com/office/powerpoint/2010/main" val="9359192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7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750"/>
                            </p:stCondLst>
                            <p:childTnLst>
                              <p:par>
                                <p:cTn id="9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" dur="75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500"/>
                            </p:stCondLst>
                            <p:childTnLst>
                              <p:par>
                                <p:cTn id="13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7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250"/>
                            </p:stCondLst>
                            <p:childTnLst>
                              <p:par>
                                <p:cTn id="17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75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3000"/>
                            </p:stCondLst>
                            <p:childTnLst>
                              <p:par>
                                <p:cTn id="21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75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solidFill>
            <a:schemeClr val="accent3">
              <a:lumMod val="75000"/>
            </a:schemeClr>
          </a:solidFill>
        </p:spPr>
        <p:txBody>
          <a:bodyPr/>
          <a:lstStyle/>
          <a:p>
            <a:r>
              <a:rPr lang="es-ES" dirty="0"/>
              <a:t>DEUDA MUNICIPAL (PRESTAMOS)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idx="1"/>
          </p:nvPr>
        </p:nvSpPr>
        <p:spPr>
          <a:xfrm>
            <a:off x="251520" y="1196752"/>
            <a:ext cx="8568952" cy="5400600"/>
          </a:xfrm>
          <a:solidFill>
            <a:schemeClr val="accent4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r>
              <a:rPr lang="es-ES" sz="2900" dirty="0"/>
              <a:t>CAJA DE CREDI. CHALATENAGO:                $467,584,81</a:t>
            </a:r>
          </a:p>
          <a:p>
            <a:r>
              <a:rPr lang="es-ES" sz="2900" dirty="0"/>
              <a:t>CAJA DE CREDI. DE CIUDAD ARCE:             $184,287,31</a:t>
            </a:r>
          </a:p>
          <a:p>
            <a:r>
              <a:rPr lang="es-ES" sz="2900" dirty="0"/>
              <a:t>CAJA DE CREDI. SAN PEDRO NONUALCO: $280,258,21</a:t>
            </a:r>
          </a:p>
          <a:p>
            <a:r>
              <a:rPr lang="es-ES" sz="2900" dirty="0"/>
              <a:t>CAJA DE CREDI. METROPOLITANA:            $259,440,53</a:t>
            </a:r>
          </a:p>
          <a:p>
            <a:r>
              <a:rPr lang="es-ES" sz="2900" dirty="0"/>
              <a:t>CAJA DE CREDI. SAN VICENTE:                    $561,287,02</a:t>
            </a:r>
          </a:p>
          <a:p>
            <a:r>
              <a:rPr lang="es-ES" sz="2900" dirty="0"/>
              <a:t>CAJA DE CREDITO DE ILOBASCO:                $280,258,21</a:t>
            </a:r>
          </a:p>
          <a:p>
            <a:r>
              <a:rPr lang="es-ES" sz="2900" dirty="0"/>
              <a:t>COMISIONES DE ADMIN. DE CREDITO:     $ 27,385,84</a:t>
            </a:r>
          </a:p>
          <a:p>
            <a:r>
              <a:rPr lang="es-ES" sz="2900" dirty="0"/>
              <a:t>TOTAL DE DEUDA RECIBIDA:  $2,060,501,93</a:t>
            </a:r>
          </a:p>
          <a:p>
            <a:r>
              <a:rPr lang="es-ES" sz="2900" dirty="0"/>
              <a:t>VENCIMIENTO DE LA DEUDA:  18/06/2032 (15 AÑOS)</a:t>
            </a:r>
          </a:p>
        </p:txBody>
      </p:sp>
    </p:spTree>
    <p:extLst>
      <p:ext uri="{BB962C8B-B14F-4D97-AF65-F5344CB8AC3E}">
        <p14:creationId xmlns:p14="http://schemas.microsoft.com/office/powerpoint/2010/main" val="2981688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7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750"/>
                            </p:stCondLst>
                            <p:childTnLst>
                              <p:par>
                                <p:cTn id="9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250"/>
                            </p:stCondLst>
                            <p:childTnLst>
                              <p:par>
                                <p:cTn id="15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750"/>
                            </p:stCondLst>
                            <p:childTnLst>
                              <p:par>
                                <p:cTn id="21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250"/>
                            </p:stCondLst>
                            <p:childTnLst>
                              <p:par>
                                <p:cTn id="27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2750"/>
                            </p:stCondLst>
                            <p:childTnLst>
                              <p:par>
                                <p:cTn id="33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3250"/>
                            </p:stCondLst>
                            <p:childTnLst>
                              <p:par>
                                <p:cTn id="39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3750"/>
                            </p:stCondLst>
                            <p:childTnLst>
                              <p:par>
                                <p:cTn id="45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4250"/>
                            </p:stCondLst>
                            <p:childTnLst>
                              <p:par>
                                <p:cTn id="51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4750"/>
                            </p:stCondLst>
                            <p:childTnLst>
                              <p:par>
                                <p:cTn id="57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5250"/>
                            </p:stCondLst>
                            <p:childTnLst>
                              <p:par>
                                <p:cTn id="63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5" grpId="0" build="p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  <a:solidFill>
            <a:srgbClr val="00B050"/>
          </a:solidFill>
        </p:spPr>
        <p:txBody>
          <a:bodyPr>
            <a:normAutofit fontScale="90000"/>
          </a:bodyPr>
          <a:lstStyle/>
          <a:p>
            <a:r>
              <a:rPr lang="es-ES" dirty="0"/>
              <a:t>HISTORIAL DE ESTA DEUDA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23528" y="836712"/>
            <a:ext cx="8568952" cy="5616624"/>
          </a:xfrm>
          <a:blipFill>
            <a:blip r:embed="rId2"/>
            <a:tile tx="0" ty="0" sx="100000" sy="100000" flip="none" algn="tl"/>
          </a:blipFill>
        </p:spPr>
        <p:txBody>
          <a:bodyPr>
            <a:noAutofit/>
          </a:bodyPr>
          <a:lstStyle/>
          <a:p>
            <a:r>
              <a:rPr lang="es-ES" sz="2400" b="1" dirty="0"/>
              <a:t>2010- CONCEJO 2009-2012…… $1,200,000,00</a:t>
            </a:r>
          </a:p>
          <a:p>
            <a:pPr marL="0" indent="0">
              <a:buNone/>
            </a:pPr>
            <a:r>
              <a:rPr lang="es-ES" sz="2400" dirty="0"/>
              <a:t>    (Alcalde Miguel Ángel Barahona) </a:t>
            </a:r>
          </a:p>
          <a:p>
            <a:r>
              <a:rPr lang="es-ES" sz="2400" b="1" dirty="0"/>
              <a:t>2013- CONCEJO 2012-2015….………. $ 1,400,000.00 </a:t>
            </a:r>
            <a:r>
              <a:rPr lang="es-ES" sz="2400" dirty="0"/>
              <a:t>PAGO DE LA DEUDA ANTERIOR POR……………….... $ 972,093.89</a:t>
            </a:r>
          </a:p>
          <a:p>
            <a:r>
              <a:rPr lang="es-ES" sz="2400" dirty="0"/>
              <a:t>GASTOS DE PAPELEO DE CREDITO.....$ 11,700.00</a:t>
            </a:r>
          </a:p>
          <a:p>
            <a:r>
              <a:rPr lang="es-ES" sz="2400" dirty="0"/>
              <a:t>REMANENTE PARA PROYECTOS</a:t>
            </a:r>
            <a:r>
              <a:rPr lang="es-ES" sz="2400" b="1" dirty="0"/>
              <a:t>………..$416,206.11</a:t>
            </a:r>
          </a:p>
          <a:p>
            <a:pPr marL="0" indent="0">
              <a:buNone/>
            </a:pPr>
            <a:r>
              <a:rPr lang="es-ES" sz="2400" b="1" dirty="0"/>
              <a:t>    </a:t>
            </a:r>
            <a:r>
              <a:rPr lang="es-ES" sz="2400" dirty="0"/>
              <a:t> (Alcalde  Carlos Mario Díaz)</a:t>
            </a:r>
          </a:p>
          <a:p>
            <a:r>
              <a:rPr lang="es-ES" sz="2400" b="1" dirty="0"/>
              <a:t>2015-</a:t>
            </a:r>
            <a:r>
              <a:rPr lang="es-ES" sz="2400" dirty="0"/>
              <a:t> CONCEJO 2015-2018….. $ 1,897,000.00</a:t>
            </a:r>
          </a:p>
          <a:p>
            <a:r>
              <a:rPr lang="es-ES" sz="2400" dirty="0"/>
              <a:t>         - CONCEJO 2015-2018……$    265,000.00</a:t>
            </a:r>
          </a:p>
          <a:p>
            <a:r>
              <a:rPr lang="es-ES" sz="2400" b="1" dirty="0"/>
              <a:t>TOTAL ADEUDADO……………..… $ 2,162,000.00</a:t>
            </a:r>
          </a:p>
          <a:p>
            <a:r>
              <a:rPr lang="es-ES" sz="2400" dirty="0"/>
              <a:t>PAGO DE DEUDA ANTERIOR…. $ 1,168,442.11</a:t>
            </a:r>
          </a:p>
          <a:p>
            <a:r>
              <a:rPr lang="es-ES" sz="2400" b="1" dirty="0"/>
              <a:t>REMANENTE PARA PROYECTOS:…… $993,557.89</a:t>
            </a:r>
          </a:p>
          <a:p>
            <a:pPr marL="0" indent="0">
              <a:buNone/>
            </a:pPr>
            <a:r>
              <a:rPr lang="es-ES" sz="2400" dirty="0"/>
              <a:t>      (Alcalde Luciano Fuentes)</a:t>
            </a:r>
          </a:p>
        </p:txBody>
      </p:sp>
    </p:spTree>
    <p:extLst>
      <p:ext uri="{BB962C8B-B14F-4D97-AF65-F5344CB8AC3E}">
        <p14:creationId xmlns:p14="http://schemas.microsoft.com/office/powerpoint/2010/main" val="21428569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75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75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500"/>
                            </p:stCondLst>
                            <p:childTnLst>
                              <p:par>
                                <p:cTn id="1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7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250"/>
                            </p:stCondLst>
                            <p:childTnLst>
                              <p:par>
                                <p:cTn id="17" presetID="22" presetClass="entr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75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3500"/>
                            </p:stCondLst>
                            <p:childTnLst>
                              <p:par>
                                <p:cTn id="2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75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75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75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750"/>
                            </p:stCondLst>
                            <p:childTnLst>
                              <p:par>
                                <p:cTn id="3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75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1500"/>
                            </p:stCondLst>
                            <p:childTnLst>
                              <p:par>
                                <p:cTn id="3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75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75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75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" dur="75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75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750"/>
                            </p:stCondLst>
                            <p:childTnLst>
                              <p:par>
                                <p:cTn id="6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5" dur="75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  <a:solidFill>
            <a:schemeClr val="accent5">
              <a:lumMod val="60000"/>
              <a:lumOff val="40000"/>
            </a:schemeClr>
          </a:solidFill>
        </p:spPr>
        <p:txBody>
          <a:bodyPr>
            <a:noAutofit/>
          </a:bodyPr>
          <a:lstStyle/>
          <a:p>
            <a:r>
              <a:rPr lang="es-ES" sz="3600" b="1" dirty="0"/>
              <a:t>DEUDA DE COTIZACIONES (PRESTACIONES) DE EMPLEADOS</a:t>
            </a:r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4235378"/>
              </p:ext>
            </p:extLst>
          </p:nvPr>
        </p:nvGraphicFramePr>
        <p:xfrm>
          <a:off x="467544" y="1052736"/>
          <a:ext cx="8064896" cy="562927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75252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31236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65684">
                <a:tc gridSpan="2">
                  <a:txBody>
                    <a:bodyPr/>
                    <a:lstStyle/>
                    <a:p>
                      <a:pPr algn="l" fontAlgn="b"/>
                      <a:r>
                        <a:rPr lang="es-ES" sz="2400" u="none" strike="noStrike" dirty="0">
                          <a:effectLst/>
                        </a:rPr>
                        <a:t>DEUDAS DE COTIZACIONES Y RENTA CONCEJO 2015-2018</a:t>
                      </a:r>
                      <a:endParaRPr lang="es-ES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684">
                <a:tc>
                  <a:txBody>
                    <a:bodyPr/>
                    <a:lstStyle/>
                    <a:p>
                      <a:pPr algn="l" fontAlgn="b"/>
                      <a:r>
                        <a:rPr lang="es-ES" sz="2400" u="none" strike="noStrike" dirty="0">
                          <a:effectLst/>
                        </a:rPr>
                        <a:t>AFP CONFIA FEBRERO 2018</a:t>
                      </a:r>
                      <a:endParaRPr lang="es-ES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2400" u="none" strike="noStrike">
                          <a:effectLst/>
                        </a:rPr>
                        <a:t> $             1.223,32 </a:t>
                      </a:r>
                      <a:endParaRPr lang="es-ES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5684">
                <a:tc>
                  <a:txBody>
                    <a:bodyPr/>
                    <a:lstStyle/>
                    <a:p>
                      <a:pPr algn="l" fontAlgn="b"/>
                      <a:r>
                        <a:rPr lang="es-ES" sz="2400" u="none" strike="noStrike" dirty="0">
                          <a:effectLst/>
                        </a:rPr>
                        <a:t>AFP CRECER FEBRERO 2018</a:t>
                      </a:r>
                      <a:endParaRPr lang="es-ES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2400" u="none" strike="noStrike">
                          <a:effectLst/>
                        </a:rPr>
                        <a:t> $                 547,12 </a:t>
                      </a:r>
                      <a:endParaRPr lang="es-ES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5684">
                <a:tc>
                  <a:txBody>
                    <a:bodyPr/>
                    <a:lstStyle/>
                    <a:p>
                      <a:pPr algn="l" fontAlgn="b"/>
                      <a:r>
                        <a:rPr lang="es-ES" sz="2400" u="none" strike="noStrike" dirty="0">
                          <a:effectLst/>
                        </a:rPr>
                        <a:t>INPEP FEBRERO 2018</a:t>
                      </a:r>
                      <a:endParaRPr lang="es-ES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2400" u="none" strike="noStrike">
                          <a:effectLst/>
                        </a:rPr>
                        <a:t> $                 386,70 </a:t>
                      </a:r>
                      <a:endParaRPr lang="es-ES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5684">
                <a:tc>
                  <a:txBody>
                    <a:bodyPr/>
                    <a:lstStyle/>
                    <a:p>
                      <a:pPr algn="l" fontAlgn="b"/>
                      <a:r>
                        <a:rPr lang="es-ES" sz="2400" u="none" strike="noStrike" dirty="0">
                          <a:effectLst/>
                        </a:rPr>
                        <a:t>AFP CONFIA  MARZO 2018</a:t>
                      </a:r>
                      <a:endParaRPr lang="es-ES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2400" u="none" strike="noStrike">
                          <a:effectLst/>
                        </a:rPr>
                        <a:t> $             1.223,32 </a:t>
                      </a:r>
                      <a:endParaRPr lang="es-ES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65684">
                <a:tc>
                  <a:txBody>
                    <a:bodyPr/>
                    <a:lstStyle/>
                    <a:p>
                      <a:pPr algn="l" fontAlgn="b"/>
                      <a:r>
                        <a:rPr lang="es-ES" sz="2400" u="none" strike="noStrike">
                          <a:effectLst/>
                        </a:rPr>
                        <a:t>AFP CRECER MARZO 2018</a:t>
                      </a:r>
                      <a:endParaRPr lang="es-ES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2400" u="none" strike="noStrike">
                          <a:effectLst/>
                        </a:rPr>
                        <a:t> $                 547,12 </a:t>
                      </a:r>
                      <a:endParaRPr lang="es-ES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65684">
                <a:tc>
                  <a:txBody>
                    <a:bodyPr/>
                    <a:lstStyle/>
                    <a:p>
                      <a:pPr algn="l" fontAlgn="b"/>
                      <a:r>
                        <a:rPr lang="es-ES" sz="2400" u="none" strike="noStrike" dirty="0">
                          <a:effectLst/>
                        </a:rPr>
                        <a:t>INPEP MARZO 2018</a:t>
                      </a:r>
                      <a:endParaRPr lang="es-ES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2400" u="none" strike="noStrike">
                          <a:effectLst/>
                        </a:rPr>
                        <a:t> $                 386,70 </a:t>
                      </a:r>
                      <a:endParaRPr lang="es-ES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65684">
                <a:tc>
                  <a:txBody>
                    <a:bodyPr/>
                    <a:lstStyle/>
                    <a:p>
                      <a:pPr algn="l" fontAlgn="b"/>
                      <a:r>
                        <a:rPr lang="es-ES" sz="2400" u="none" strike="noStrike" dirty="0">
                          <a:effectLst/>
                        </a:rPr>
                        <a:t>ISSS DE MARZO 2018</a:t>
                      </a:r>
                      <a:endParaRPr lang="es-ES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2400" u="none" strike="noStrike">
                          <a:effectLst/>
                        </a:rPr>
                        <a:t> $             1.800,64 </a:t>
                      </a:r>
                      <a:endParaRPr lang="es-ES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65684">
                <a:tc>
                  <a:txBody>
                    <a:bodyPr/>
                    <a:lstStyle/>
                    <a:p>
                      <a:pPr algn="l" fontAlgn="b"/>
                      <a:r>
                        <a:rPr lang="es-ES" sz="2400" u="none" strike="noStrike" dirty="0">
                          <a:effectLst/>
                        </a:rPr>
                        <a:t>DEUDA DE RENTA MES DE MARZO</a:t>
                      </a:r>
                      <a:endParaRPr lang="es-ES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2400" u="none" strike="noStrike">
                          <a:effectLst/>
                        </a:rPr>
                        <a:t> $             1.318,79 </a:t>
                      </a:r>
                      <a:endParaRPr lang="es-ES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66851">
                <a:tc>
                  <a:txBody>
                    <a:bodyPr/>
                    <a:lstStyle/>
                    <a:p>
                      <a:pPr algn="l" fontAlgn="b"/>
                      <a:r>
                        <a:rPr lang="es-ES" sz="2400" u="none" strike="noStrike">
                          <a:effectLst/>
                        </a:rPr>
                        <a:t> AFP CONFIA DE ABRIL </a:t>
                      </a:r>
                      <a:endParaRPr lang="es-ES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2400" u="none" strike="noStrike">
                          <a:effectLst/>
                        </a:rPr>
                        <a:t> $             1.223,32 </a:t>
                      </a:r>
                      <a:endParaRPr lang="es-ES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65684">
                <a:tc>
                  <a:txBody>
                    <a:bodyPr/>
                    <a:lstStyle/>
                    <a:p>
                      <a:pPr algn="l" fontAlgn="b"/>
                      <a:r>
                        <a:rPr lang="es-ES" sz="2400" u="none" strike="noStrike" dirty="0">
                          <a:effectLst/>
                        </a:rPr>
                        <a:t>AFP CRECER DE ABRIL</a:t>
                      </a:r>
                      <a:endParaRPr lang="es-ES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2400" u="none" strike="noStrike">
                          <a:effectLst/>
                        </a:rPr>
                        <a:t> $                 547,12 </a:t>
                      </a:r>
                      <a:endParaRPr lang="es-ES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65684">
                <a:tc>
                  <a:txBody>
                    <a:bodyPr/>
                    <a:lstStyle/>
                    <a:p>
                      <a:pPr algn="l" fontAlgn="b"/>
                      <a:r>
                        <a:rPr lang="es-ES" sz="2400" u="none" strike="noStrike">
                          <a:effectLst/>
                        </a:rPr>
                        <a:t>RENTA DE ABRIL</a:t>
                      </a:r>
                      <a:endParaRPr lang="es-ES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2400" u="none" strike="noStrike">
                          <a:effectLst/>
                        </a:rPr>
                        <a:t> $             1.321,52 </a:t>
                      </a:r>
                      <a:endParaRPr lang="es-ES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65684">
                <a:tc>
                  <a:txBody>
                    <a:bodyPr/>
                    <a:lstStyle/>
                    <a:p>
                      <a:pPr algn="l" fontAlgn="b"/>
                      <a:r>
                        <a:rPr lang="es-ES" sz="2400" u="none" strike="noStrike">
                          <a:effectLst/>
                        </a:rPr>
                        <a:t>PLANILLA DE ISSS DE ABRIL</a:t>
                      </a:r>
                      <a:endParaRPr lang="es-ES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2400" u="none" strike="noStrike">
                          <a:effectLst/>
                        </a:rPr>
                        <a:t> $             1.800,64 </a:t>
                      </a:r>
                      <a:endParaRPr lang="es-ES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65684">
                <a:tc>
                  <a:txBody>
                    <a:bodyPr/>
                    <a:lstStyle/>
                    <a:p>
                      <a:pPr algn="l" fontAlgn="b"/>
                      <a:r>
                        <a:rPr lang="es-ES" sz="2400" u="none" strike="noStrike" dirty="0">
                          <a:effectLst/>
                        </a:rPr>
                        <a:t>PLANILLA DE IMPEP DE ABRIL</a:t>
                      </a:r>
                      <a:endParaRPr lang="es-ES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2400" u="none" strike="noStrike">
                          <a:effectLst/>
                        </a:rPr>
                        <a:t> $                 386,70 </a:t>
                      </a:r>
                      <a:endParaRPr lang="es-ES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365684">
                <a:tc>
                  <a:txBody>
                    <a:bodyPr/>
                    <a:lstStyle/>
                    <a:p>
                      <a:pPr algn="l" fontAlgn="b"/>
                      <a:r>
                        <a:rPr lang="es-ES" sz="2400" u="none" strike="noStrike">
                          <a:effectLst/>
                        </a:rPr>
                        <a:t>TOTAL</a:t>
                      </a:r>
                      <a:endParaRPr lang="es-ES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2400" u="none" strike="noStrike" dirty="0">
                          <a:effectLst/>
                        </a:rPr>
                        <a:t> $           12.713,01 </a:t>
                      </a:r>
                      <a:endParaRPr lang="es-ES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29149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7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750"/>
                            </p:stCondLst>
                            <p:childTnLst>
                              <p:par>
                                <p:cTn id="9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14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456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66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66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83" tmFilter="0, 0; 0.125,0.2665; 0.25,0.4; 0.375,0.465; 0.5,0.5;  0.625,0.535; 0.75,0.6; 0.875,0.7335; 1,1">
                                          <p:stCondLst>
                                            <p:cond delay="331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41" tmFilter="0, 0; 0.125,0.2665; 0.25,0.4; 0.375,0.465; 0.5,0.5;  0.625,0.535; 0.75,0.6; 0.875,0.7335; 1,1">
                                          <p:stCondLst>
                                            <p:cond delay="41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7" dur="7">
                                          <p:stCondLst>
                                            <p:cond delay="16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8" dur="41" decel="50000">
                                          <p:stCondLst>
                                            <p:cond delay="16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7">
                                          <p:stCondLst>
                                            <p:cond delay="32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0" dur="41" decel="50000">
                                          <p:stCondLst>
                                            <p:cond delay="33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" dur="7">
                                          <p:stCondLst>
                                            <p:cond delay="41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2" dur="41" decel="50000">
                                          <p:stCondLst>
                                            <p:cond delay="417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7">
                                          <p:stCondLst>
                                            <p:cond delay="45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4" dur="41" decel="50000">
                                          <p:stCondLst>
                                            <p:cond delay="45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90066"/>
          </a:xfrm>
          <a:solidFill>
            <a:schemeClr val="accent2">
              <a:lumMod val="60000"/>
              <a:lumOff val="40000"/>
            </a:schemeClr>
          </a:solidFill>
        </p:spPr>
        <p:txBody>
          <a:bodyPr>
            <a:normAutofit fontScale="90000"/>
          </a:bodyPr>
          <a:lstStyle/>
          <a:p>
            <a:r>
              <a:rPr lang="es-ES" dirty="0"/>
              <a:t>INGRESOS FODES MENSUALES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289451"/>
          </a:xfrm>
        </p:spPr>
        <p:txBody>
          <a:bodyPr/>
          <a:lstStyle/>
          <a:p>
            <a:endParaRPr lang="es-ES" dirty="0"/>
          </a:p>
        </p:txBody>
      </p:sp>
      <p:pic>
        <p:nvPicPr>
          <p:cNvPr id="3074" name="Picture 2" descr="E:\ \PNG735.jp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312" b="34762"/>
          <a:stretch/>
        </p:blipFill>
        <p:spPr bwMode="auto">
          <a:xfrm>
            <a:off x="1664838" y="836712"/>
            <a:ext cx="6192688" cy="5544615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5">
                <a:lumMod val="75000"/>
              </a:schemeClr>
            </a:solidFill>
          </a:ln>
          <a:scene3d>
            <a:camera prst="orthographicFront"/>
            <a:lightRig rig="threePt" dir="t"/>
          </a:scene3d>
          <a:sp3d>
            <a:bevelT prst="convex"/>
          </a:sp3d>
          <a:extLst/>
        </p:spPr>
      </p:pic>
    </p:spTree>
    <p:extLst>
      <p:ext uri="{BB962C8B-B14F-4D97-AF65-F5344CB8AC3E}">
        <p14:creationId xmlns:p14="http://schemas.microsoft.com/office/powerpoint/2010/main" val="7844999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7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750"/>
                            </p:stCondLst>
                            <p:childTnLst>
                              <p:par>
                                <p:cTn id="9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504056"/>
          </a:xfrm>
          <a:blipFill>
            <a:blip r:embed="rId2"/>
            <a:tile tx="0" ty="0" sx="100000" sy="100000" flip="none" algn="tl"/>
          </a:blipFill>
        </p:spPr>
        <p:txBody>
          <a:bodyPr>
            <a:normAutofit fontScale="90000"/>
          </a:bodyPr>
          <a:lstStyle/>
          <a:p>
            <a:r>
              <a:rPr lang="es-ES" dirty="0"/>
              <a:t>INGRESOS FODES DISPONIBLES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6048672"/>
          </a:xfrm>
          <a:solidFill>
            <a:srgbClr val="92D050"/>
          </a:solidFill>
        </p:spPr>
        <p:txBody>
          <a:bodyPr>
            <a:noAutofit/>
          </a:bodyPr>
          <a:lstStyle/>
          <a:p>
            <a:r>
              <a:rPr lang="es-ES" sz="2400" dirty="0"/>
              <a:t>FODES 25% (FUNCIONAM.) :      $ 22,222,75</a:t>
            </a:r>
          </a:p>
          <a:p>
            <a:r>
              <a:rPr lang="es-ES" sz="2400" dirty="0"/>
              <a:t>DESCUENTO COMURES: $ 355,56</a:t>
            </a:r>
          </a:p>
          <a:p>
            <a:r>
              <a:rPr lang="es-ES" sz="2400" b="1" dirty="0"/>
              <a:t>DISPONIBLE :  $ 21,867,19</a:t>
            </a:r>
            <a:endParaRPr lang="es-ES" sz="2400" dirty="0"/>
          </a:p>
          <a:p>
            <a:r>
              <a:rPr lang="es-ES" sz="2400" dirty="0"/>
              <a:t>FODES 75% (INVERSION) :            $66,668,23</a:t>
            </a:r>
          </a:p>
          <a:p>
            <a:r>
              <a:rPr lang="es-ES" sz="2400" dirty="0"/>
              <a:t>DESC. C.C. METROPOLITANA……………………….… $ 3,180,45</a:t>
            </a:r>
          </a:p>
          <a:p>
            <a:r>
              <a:rPr lang="es-ES" sz="2400" dirty="0"/>
              <a:t>DESC. C.C. RURAL DE CHALATENANGO………….  $ 6,000,85</a:t>
            </a:r>
          </a:p>
          <a:p>
            <a:r>
              <a:rPr lang="es-ES" sz="2400" dirty="0"/>
              <a:t>DESC. C.C. SAN VICENTE…………………………….……$ 7,201,01</a:t>
            </a:r>
          </a:p>
          <a:p>
            <a:r>
              <a:rPr lang="es-ES" sz="2400" dirty="0"/>
              <a:t>DESC. C.C. SAN PEDRO NONUALCO………………...$ 3,612,50</a:t>
            </a:r>
          </a:p>
          <a:p>
            <a:r>
              <a:rPr lang="es-ES" sz="2400" dirty="0"/>
              <a:t>DESC. C.C. ILOBASCO……………..……………..…………$ 3,612,50</a:t>
            </a:r>
          </a:p>
          <a:p>
            <a:r>
              <a:rPr lang="es-ES" sz="2400" dirty="0"/>
              <a:t>DESC. C.C. CIUDAD ARCE………………………………….$ 2,364,33</a:t>
            </a:r>
          </a:p>
          <a:p>
            <a:r>
              <a:rPr lang="es-ES" sz="2400" dirty="0"/>
              <a:t>COMISION MENSUAL POR ADMINIST……………..$ 180,17</a:t>
            </a:r>
          </a:p>
          <a:p>
            <a:r>
              <a:rPr lang="es-ES" sz="2400" dirty="0"/>
              <a:t>TOTAL DE DEUDA: $ 26,151,81</a:t>
            </a:r>
          </a:p>
          <a:p>
            <a:r>
              <a:rPr lang="es-ES" sz="2600" b="1" dirty="0"/>
              <a:t>DISPONIBLE PARA INFRAESTRUCTURA Y PROGRAMAS SOCIALES                            $ 40,516.42</a:t>
            </a:r>
          </a:p>
          <a:p>
            <a:pPr marL="0" indent="0">
              <a:buNone/>
            </a:pPr>
            <a:r>
              <a:rPr lang="es-ES" sz="2400" b="1" dirty="0"/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8174268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7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750"/>
                            </p:stCondLst>
                            <p:childTnLst>
                              <p:par>
                                <p:cTn id="9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250"/>
                            </p:stCondLst>
                            <p:childTnLst>
                              <p:par>
                                <p:cTn id="1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750"/>
                            </p:stCondLst>
                            <p:childTnLst>
                              <p:par>
                                <p:cTn id="21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250"/>
                            </p:stCondLst>
                            <p:childTnLst>
                              <p:par>
                                <p:cTn id="27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2750"/>
                            </p:stCondLst>
                            <p:childTnLst>
                              <p:par>
                                <p:cTn id="33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3250"/>
                            </p:stCondLst>
                            <p:childTnLst>
                              <p:par>
                                <p:cTn id="39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3750"/>
                            </p:stCondLst>
                            <p:childTnLst>
                              <p:par>
                                <p:cTn id="4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4250"/>
                            </p:stCondLst>
                            <p:childTnLst>
                              <p:par>
                                <p:cTn id="51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4750"/>
                            </p:stCondLst>
                            <p:childTnLst>
                              <p:par>
                                <p:cTn id="57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5250"/>
                            </p:stCondLst>
                            <p:childTnLst>
                              <p:par>
                                <p:cTn id="63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5750"/>
                            </p:stCondLst>
                            <p:childTnLst>
                              <p:par>
                                <p:cTn id="69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6250"/>
                            </p:stCondLst>
                            <p:childTnLst>
                              <p:par>
                                <p:cTn id="7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6750"/>
                            </p:stCondLst>
                            <p:childTnLst>
                              <p:par>
                                <p:cTn id="81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7250"/>
                            </p:stCondLst>
                            <p:childTnLst>
                              <p:par>
                                <p:cTn id="87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1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7750"/>
                            </p:stCondLst>
                            <p:childTnLst>
                              <p:par>
                                <p:cTn id="93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5" dur="5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5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90066"/>
          </a:xfrm>
          <a:solidFill>
            <a:schemeClr val="accent5"/>
          </a:solidFill>
        </p:spPr>
        <p:txBody>
          <a:bodyPr>
            <a:normAutofit fontScale="90000"/>
          </a:bodyPr>
          <a:lstStyle/>
          <a:p>
            <a:r>
              <a:rPr lang="es-ES" dirty="0"/>
              <a:t>GASTOS FIJOS MENSUALES FODES 25%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289451"/>
          </a:xfrm>
          <a:solidFill>
            <a:schemeClr val="accent4">
              <a:lumMod val="60000"/>
              <a:lumOff val="40000"/>
            </a:schemeClr>
          </a:solidFill>
        </p:spPr>
        <p:txBody>
          <a:bodyPr>
            <a:normAutofit fontScale="25000" lnSpcReduction="20000"/>
          </a:bodyPr>
          <a:lstStyle/>
          <a:p>
            <a:r>
              <a:rPr lang="es-ES" sz="12800" b="1" dirty="0"/>
              <a:t>SALARIOS EMPLEADOS:                 $13,134,66 </a:t>
            </a:r>
          </a:p>
          <a:p>
            <a:pPr marL="0" indent="0">
              <a:buNone/>
            </a:pPr>
            <a:endParaRPr lang="es-ES" sz="12800" b="1" dirty="0"/>
          </a:p>
          <a:p>
            <a:r>
              <a:rPr lang="es-ES" sz="12800" b="1" dirty="0"/>
              <a:t>COTIZACIONES PATRONALES:        $  2,394,05</a:t>
            </a:r>
          </a:p>
          <a:p>
            <a:endParaRPr lang="es-ES" sz="12800" b="1" dirty="0"/>
          </a:p>
          <a:p>
            <a:r>
              <a:rPr lang="es-ES" sz="12800" b="1" dirty="0"/>
              <a:t>DIETAS:                                               $ 3,777,76</a:t>
            </a:r>
          </a:p>
          <a:p>
            <a:endParaRPr lang="es-ES" sz="12800" b="1" dirty="0"/>
          </a:p>
          <a:p>
            <a:r>
              <a:rPr lang="es-ES" sz="12800" b="1" dirty="0"/>
              <a:t>ENERGIA ELECTRICA (Una parte)  $  2,116,28</a:t>
            </a:r>
          </a:p>
          <a:p>
            <a:endParaRPr lang="es-ES" sz="12800" b="1" dirty="0"/>
          </a:p>
          <a:p>
            <a:r>
              <a:rPr lang="es-ES" sz="12800" b="1" dirty="0"/>
              <a:t>AUDITORIA INTERNA:                      $    444,44</a:t>
            </a:r>
          </a:p>
          <a:p>
            <a:endParaRPr lang="es-ES" sz="12800" b="1" dirty="0"/>
          </a:p>
          <a:p>
            <a:pPr marL="0" indent="0">
              <a:buNone/>
            </a:pPr>
            <a:r>
              <a:rPr lang="es-ES" sz="12800" b="1" dirty="0">
                <a:latin typeface="Arial Black" pitchFamily="34" charset="0"/>
              </a:rPr>
              <a:t> TOTAL DE GASTOS $   21,867,19</a:t>
            </a:r>
          </a:p>
          <a:p>
            <a:endParaRPr lang="es-ES" sz="13600" dirty="0"/>
          </a:p>
          <a:p>
            <a:endParaRPr lang="es-ES" sz="13600" dirty="0"/>
          </a:p>
          <a:p>
            <a:endParaRPr lang="es-ES" sz="13600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4826153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750"/>
                            </p:stCondLst>
                            <p:childTnLst>
                              <p:par>
                                <p:cTn id="10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250"/>
                            </p:stCondLst>
                            <p:childTnLst>
                              <p:par>
                                <p:cTn id="14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750"/>
                            </p:stCondLst>
                            <p:childTnLst>
                              <p:par>
                                <p:cTn id="18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250"/>
                            </p:stCondLst>
                            <p:childTnLst>
                              <p:par>
                                <p:cTn id="22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750"/>
                            </p:stCondLst>
                            <p:childTnLst>
                              <p:par>
                                <p:cTn id="26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3250"/>
                            </p:stCondLst>
                            <p:childTnLst>
                              <p:par>
                                <p:cTn id="30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3750"/>
                            </p:stCondLst>
                            <p:childTnLst>
                              <p:par>
                                <p:cTn id="34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6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DF4265D-0DA5-4616-9513-3975F96D346F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accent4">
              <a:lumMod val="60000"/>
              <a:lumOff val="40000"/>
            </a:schemeClr>
          </a:solidFill>
        </p:spPr>
        <p:txBody>
          <a:bodyPr>
            <a:normAutofit fontScale="90000"/>
          </a:bodyPr>
          <a:lstStyle/>
          <a:p>
            <a:r>
              <a:rPr lang="es-SV" b="1" dirty="0">
                <a:latin typeface="Arial Black" panose="020B0A04020102020204" pitchFamily="34" charset="0"/>
              </a:rPr>
              <a:t>SOBRE LA DEUDA MUNICIPAL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FB30EB0-0E1D-4BE0-9772-00999FC17F9B}"/>
              </a:ext>
            </a:extLst>
          </p:cNvPr>
          <p:cNvSpPr>
            <a:spLocks noGrp="1"/>
          </p:cNvSpPr>
          <p:nvPr>
            <p:ph idx="1"/>
          </p:nvPr>
        </p:nvSpPr>
        <p:spPr>
          <a:blipFill>
            <a:blip r:embed="rId2"/>
            <a:tile tx="0" ty="0" sx="100000" sy="100000" flip="none" algn="tl"/>
          </a:blipFill>
        </p:spPr>
        <p:txBody>
          <a:bodyPr/>
          <a:lstStyle/>
          <a:p>
            <a:r>
              <a:rPr lang="es-SV" sz="4400" b="1" dirty="0"/>
              <a:t>PAGO DE MAYO A DICIEMBRE 2018   $ 209,214.48</a:t>
            </a:r>
          </a:p>
          <a:p>
            <a:r>
              <a:rPr lang="es-SV" sz="4400" b="1" dirty="0"/>
              <a:t>DEUDA PENDIENTE DE PAGAR: </a:t>
            </a:r>
          </a:p>
          <a:p>
            <a:pPr marL="0" indent="0">
              <a:buNone/>
            </a:pPr>
            <a:r>
              <a:rPr lang="es-SV" sz="4400" b="1" dirty="0"/>
              <a:t>$ 1,986,378.89 </a:t>
            </a:r>
            <a:r>
              <a:rPr lang="es-SV" sz="4800" b="1" dirty="0"/>
              <a:t>que vence en el   año    2032</a:t>
            </a:r>
          </a:p>
          <a:p>
            <a:endParaRPr lang="es-SV" sz="4400" b="1" dirty="0"/>
          </a:p>
          <a:p>
            <a:endParaRPr lang="es-SV" sz="4400" b="1" dirty="0"/>
          </a:p>
          <a:p>
            <a:endParaRPr lang="es-SV" sz="4400" dirty="0"/>
          </a:p>
          <a:p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4609246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125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12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125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125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 animBg="1"/>
    </p:bld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986</TotalTime>
  <Words>497</Words>
  <Application>Microsoft Office PowerPoint</Application>
  <PresentationFormat>Presentación en pantalla (4:3)</PresentationFormat>
  <Paragraphs>102</Paragraphs>
  <Slides>9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4" baseType="lpstr">
      <vt:lpstr>Arial</vt:lpstr>
      <vt:lpstr>Arial Black</vt:lpstr>
      <vt:lpstr>Calibri</vt:lpstr>
      <vt:lpstr>Cooper Black</vt:lpstr>
      <vt:lpstr>Tema de Office</vt:lpstr>
      <vt:lpstr>RENDICION DE CUENTAS </vt:lpstr>
      <vt:lpstr>FONDOS RECIBIDOS EL 1ro. DE MAYO 2018</vt:lpstr>
      <vt:lpstr>DEUDA MUNICIPAL (PRESTAMOS)</vt:lpstr>
      <vt:lpstr>HISTORIAL DE ESTA DEUDA</vt:lpstr>
      <vt:lpstr>DEUDA DE COTIZACIONES (PRESTACIONES) DE EMPLEADOS</vt:lpstr>
      <vt:lpstr>INGRESOS FODES MENSUALES</vt:lpstr>
      <vt:lpstr>INGRESOS FODES DISPONIBLES</vt:lpstr>
      <vt:lpstr>GASTOS FIJOS MENSUALES FODES 25%</vt:lpstr>
      <vt:lpstr>SOBRE LA DEUDA MUNICIPAL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RENDICION DE CUENTAS</dc:title>
  <dc:creator>PNC</dc:creator>
  <cp:lastModifiedBy>ESMERALDA HERNANDEZ</cp:lastModifiedBy>
  <cp:revision>157</cp:revision>
  <cp:lastPrinted>2019-03-15T18:59:59Z</cp:lastPrinted>
  <dcterms:created xsi:type="dcterms:W3CDTF">2018-07-25T07:22:20Z</dcterms:created>
  <dcterms:modified xsi:type="dcterms:W3CDTF">2019-03-15T19:58:08Z</dcterms:modified>
</cp:coreProperties>
</file>