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411" r:id="rId2"/>
    <p:sldId id="432" r:id="rId3"/>
    <p:sldId id="256" r:id="rId4"/>
    <p:sldId id="433" r:id="rId5"/>
    <p:sldId id="434" r:id="rId6"/>
    <p:sldId id="365" r:id="rId7"/>
    <p:sldId id="342" r:id="rId8"/>
    <p:sldId id="343" r:id="rId9"/>
    <p:sldId id="258" r:id="rId10"/>
    <p:sldId id="339" r:id="rId11"/>
    <p:sldId id="301" r:id="rId12"/>
    <p:sldId id="457" r:id="rId13"/>
    <p:sldId id="454" r:id="rId14"/>
    <p:sldId id="455" r:id="rId15"/>
    <p:sldId id="458" r:id="rId16"/>
    <p:sldId id="459" r:id="rId17"/>
    <p:sldId id="461" r:id="rId18"/>
    <p:sldId id="463" r:id="rId19"/>
    <p:sldId id="394" r:id="rId20"/>
    <p:sldId id="395" r:id="rId21"/>
    <p:sldId id="435" r:id="rId22"/>
    <p:sldId id="396" r:id="rId23"/>
    <p:sldId id="397" r:id="rId24"/>
    <p:sldId id="398" r:id="rId25"/>
    <p:sldId id="399" r:id="rId26"/>
    <p:sldId id="400" r:id="rId27"/>
    <p:sldId id="401" r:id="rId28"/>
    <p:sldId id="402" r:id="rId29"/>
    <p:sldId id="403" r:id="rId30"/>
    <p:sldId id="404" r:id="rId31"/>
    <p:sldId id="406" r:id="rId32"/>
    <p:sldId id="407" r:id="rId33"/>
    <p:sldId id="440" r:id="rId34"/>
    <p:sldId id="408" r:id="rId35"/>
    <p:sldId id="437" r:id="rId36"/>
    <p:sldId id="439" r:id="rId37"/>
    <p:sldId id="436" r:id="rId38"/>
    <p:sldId id="438" r:id="rId39"/>
    <p:sldId id="441" r:id="rId40"/>
    <p:sldId id="428" r:id="rId41"/>
    <p:sldId id="442" r:id="rId42"/>
    <p:sldId id="429" r:id="rId43"/>
    <p:sldId id="447" r:id="rId44"/>
    <p:sldId id="448" r:id="rId45"/>
    <p:sldId id="446" r:id="rId46"/>
    <p:sldId id="443" r:id="rId47"/>
    <p:sldId id="430" r:id="rId48"/>
    <p:sldId id="431" r:id="rId49"/>
    <p:sldId id="409" r:id="rId50"/>
    <p:sldId id="410" r:id="rId51"/>
    <p:sldId id="464" r:id="rId52"/>
    <p:sldId id="449" r:id="rId53"/>
  </p:sldIdLst>
  <p:sldSz cx="9144000" cy="6858000" type="screen4x3"/>
  <p:notesSz cx="6858000" cy="889158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D5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4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5791404671538357"/>
          <c:y val="3.2019704433497539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12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SV"/>
        </a:p>
      </c:txPr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635081144830062E-2"/>
          <c:y val="0.18960753331934313"/>
          <c:w val="0.97992103441497969"/>
          <c:h val="0.53276359211116464"/>
        </c:manualLayout>
      </c:layout>
      <c:pie3DChart>
        <c:varyColors val="1"/>
        <c:ser>
          <c:idx val="0"/>
          <c:order val="0"/>
          <c:tx>
            <c:strRef>
              <c:f>Hoja1!$A$3</c:f>
              <c:strCache>
                <c:ptCount val="1"/>
                <c:pt idx="0">
                  <c:v>DESECHOS SOLIDOS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2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s-SV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Hoja1!$B$2:$C$2</c:f>
              <c:strCache>
                <c:ptCount val="2"/>
                <c:pt idx="0">
                  <c:v>Contrib.</c:v>
                </c:pt>
                <c:pt idx="1">
                  <c:v>Acaldia</c:v>
                </c:pt>
              </c:strCache>
            </c:strRef>
          </c:cat>
          <c:val>
            <c:numRef>
              <c:f>Hoja1!$B$3:$C$3</c:f>
              <c:numCache>
                <c:formatCode>#,##0.00</c:formatCode>
                <c:ptCount val="2"/>
                <c:pt idx="0">
                  <c:v>8983.2000000000007</c:v>
                </c:pt>
                <c:pt idx="1">
                  <c:v>12736.2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32564009981796893"/>
          <c:y val="0.92525238965217871"/>
          <c:w val="0.47601281481544794"/>
          <c:h val="6.4039408866995107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3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SV"/>
        </a:p>
      </c:txPr>
    </c:legend>
    <c:plotVisOnly val="1"/>
    <c:dispBlanksAs val="zero"/>
    <c:showDLblsOverMax val="0"/>
  </c:chart>
  <c:spPr>
    <a:noFill/>
    <a:ln w="3175">
      <a:solidFill>
        <a:srgbClr val="000000"/>
      </a:solidFill>
      <a:prstDash val="solid"/>
    </a:ln>
  </c:spPr>
  <c:txPr>
    <a:bodyPr/>
    <a:lstStyle/>
    <a:p>
      <a:pPr>
        <a:defRPr sz="11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SV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510208366811291"/>
          <c:y val="3.5460992907801421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SV"/>
        </a:p>
      </c:txPr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3428393091028162E-2"/>
          <c:y val="0.18980156051037064"/>
          <c:w val="0.89193603675507527"/>
          <c:h val="0.61808917598899282"/>
        </c:manualLayout>
      </c:layout>
      <c:pie3DChart>
        <c:varyColors val="1"/>
        <c:ser>
          <c:idx val="0"/>
          <c:order val="0"/>
          <c:tx>
            <c:strRef>
              <c:f>Hoja1!$A$33</c:f>
              <c:strCache>
                <c:ptCount val="1"/>
                <c:pt idx="0">
                  <c:v>ALUMBRADO PUBLICO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s-SV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Hoja1!$B$32:$C$32</c:f>
              <c:strCache>
                <c:ptCount val="2"/>
                <c:pt idx="0">
                  <c:v>Contribuy.</c:v>
                </c:pt>
                <c:pt idx="1">
                  <c:v>Alcaldia</c:v>
                </c:pt>
              </c:strCache>
            </c:strRef>
          </c:cat>
          <c:val>
            <c:numRef>
              <c:f>Hoja1!$B$33:$C$33</c:f>
              <c:numCache>
                <c:formatCode>#,##0.00</c:formatCode>
                <c:ptCount val="2"/>
                <c:pt idx="0">
                  <c:v>18584.64</c:v>
                </c:pt>
                <c:pt idx="1">
                  <c:v>1824.1000000000022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5559716764898494"/>
          <c:y val="0.88668219556801398"/>
          <c:w val="0.56677794490831701"/>
          <c:h val="8.5106755272612244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SV"/>
        </a:p>
      </c:txPr>
    </c:legend>
    <c:plotVisOnly val="1"/>
    <c:dispBlanksAs val="zero"/>
    <c:showDLblsOverMax val="0"/>
  </c:chart>
  <c:spPr>
    <a:noFill/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SV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5791404671538357"/>
          <c:y val="3.2019704433497539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12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SV"/>
        </a:p>
      </c:txPr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6936353269655561E-3"/>
          <c:y val="0.15832115995535145"/>
          <c:w val="0.99030636467303446"/>
          <c:h val="0.55780606140442313"/>
        </c:manualLayout>
      </c:layout>
      <c:pie3DChart>
        <c:varyColors val="1"/>
        <c:ser>
          <c:idx val="0"/>
          <c:order val="0"/>
          <c:tx>
            <c:strRef>
              <c:f>'2017'!$A$3</c:f>
              <c:strCache>
                <c:ptCount val="1"/>
                <c:pt idx="0">
                  <c:v>DESECHOS SOLIDOS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2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s-SV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'2017'!$B$2:$C$2</c:f>
              <c:strCache>
                <c:ptCount val="2"/>
                <c:pt idx="0">
                  <c:v>Contrib.</c:v>
                </c:pt>
                <c:pt idx="1">
                  <c:v>Acaldia</c:v>
                </c:pt>
              </c:strCache>
            </c:strRef>
          </c:cat>
          <c:val>
            <c:numRef>
              <c:f>'2017'!$B$3:$C$3</c:f>
              <c:numCache>
                <c:formatCode>#,##0.00</c:formatCode>
                <c:ptCount val="2"/>
                <c:pt idx="0">
                  <c:v>4149.6000000000004</c:v>
                </c:pt>
                <c:pt idx="1">
                  <c:v>6132.6399999999994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6713623552124532"/>
          <c:y val="0.91318066048990421"/>
          <c:w val="0.52036019615236462"/>
          <c:h val="5.7304733460041633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3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SV"/>
        </a:p>
      </c:txPr>
    </c:legend>
    <c:plotVisOnly val="1"/>
    <c:dispBlanksAs val="zero"/>
    <c:showDLblsOverMax val="0"/>
  </c:chart>
  <c:spPr>
    <a:noFill/>
    <a:ln w="3175">
      <a:solidFill>
        <a:srgbClr val="000000"/>
      </a:solidFill>
      <a:prstDash val="solid"/>
    </a:ln>
  </c:spPr>
  <c:txPr>
    <a:bodyPr/>
    <a:lstStyle/>
    <a:p>
      <a:pPr>
        <a:defRPr sz="11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SV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510208366811291"/>
          <c:y val="3.5460992907801421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SV"/>
        </a:p>
      </c:txPr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318612029655224E-2"/>
          <c:y val="0.16960441561784184"/>
          <c:w val="0.96080855586996594"/>
          <c:h val="0.66492906513236449"/>
        </c:manualLayout>
      </c:layout>
      <c:pie3DChart>
        <c:varyColors val="1"/>
        <c:ser>
          <c:idx val="0"/>
          <c:order val="0"/>
          <c:tx>
            <c:strRef>
              <c:f>'2017'!$A$33</c:f>
              <c:strCache>
                <c:ptCount val="1"/>
                <c:pt idx="0">
                  <c:v>ALUMBRADO PUBLICO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s-SV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'2017'!$B$32:$C$32</c:f>
              <c:strCache>
                <c:ptCount val="2"/>
                <c:pt idx="0">
                  <c:v>Contribuy.</c:v>
                </c:pt>
                <c:pt idx="1">
                  <c:v>Alcaldia</c:v>
                </c:pt>
              </c:strCache>
            </c:strRef>
          </c:cat>
          <c:val>
            <c:numRef>
              <c:f>'2017'!$B$33:$C$33</c:f>
              <c:numCache>
                <c:formatCode>#,##0.00</c:formatCode>
                <c:ptCount val="2"/>
                <c:pt idx="0">
                  <c:v>8780.18</c:v>
                </c:pt>
                <c:pt idx="1">
                  <c:v>1359.0200000000004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6796726796539189"/>
          <c:y val="0.8841628712872438"/>
          <c:w val="0.51171972364522866"/>
          <c:h val="8.5106755272612244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SV"/>
        </a:p>
      </c:txPr>
    </c:legend>
    <c:plotVisOnly val="1"/>
    <c:dispBlanksAs val="zero"/>
    <c:showDLblsOverMax val="0"/>
  </c:chart>
  <c:spPr>
    <a:noFill/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SV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445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445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30E5B-1C0B-4124-823E-C2EA4B41CFDE}" type="datetimeFigureOut">
              <a:rPr lang="es-ES" smtClean="0"/>
              <a:pPr/>
              <a:t>10/08/2017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445466"/>
            <a:ext cx="2971800" cy="4445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445466"/>
            <a:ext cx="2971800" cy="4445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86979-16ED-4A16-95D7-7140258243D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8556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445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445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958A1-031E-4C54-8BD2-B296F1282CF8}" type="datetimeFigureOut">
              <a:rPr lang="es-ES" smtClean="0"/>
              <a:pPr/>
              <a:t>10/08/2017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666750"/>
            <a:ext cx="444500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223504"/>
            <a:ext cx="5486400" cy="4001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445466"/>
            <a:ext cx="2971800" cy="4445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445466"/>
            <a:ext cx="2971800" cy="4445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BF68E-93BD-40D1-BFF2-DC509A12A5F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0425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BF68E-93BD-40D1-BFF2-DC509A12A5FE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279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63F2-B470-4D55-91C7-246FDFE388D1}" type="slidenum">
              <a:rPr lang="es-SV" smtClean="0"/>
              <a:pPr/>
              <a:t>35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26150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63F2-B470-4D55-91C7-246FDFE388D1}" type="slidenum">
              <a:rPr lang="es-SV" smtClean="0"/>
              <a:pPr/>
              <a:t>36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39350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63F2-B470-4D55-91C7-246FDFE388D1}" type="slidenum">
              <a:rPr lang="es-SV" smtClean="0"/>
              <a:pPr/>
              <a:t>37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9340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63F2-B470-4D55-91C7-246FDFE388D1}" type="slidenum">
              <a:rPr lang="es-SV" smtClean="0"/>
              <a:pPr/>
              <a:t>38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841315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63F2-B470-4D55-91C7-246FDFE388D1}" type="slidenum">
              <a:rPr lang="es-SV" smtClean="0"/>
              <a:pPr/>
              <a:t>39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46088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BF68E-93BD-40D1-BFF2-DC509A12A5FE}" type="slidenum">
              <a:rPr lang="es-ES" smtClean="0"/>
              <a:pPr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8693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BF68E-93BD-40D1-BFF2-DC509A12A5FE}" type="slidenum">
              <a:rPr lang="es-ES" smtClean="0"/>
              <a:pPr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2639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63F2-B470-4D55-91C7-246FDFE388D1}" type="slidenum">
              <a:rPr lang="es-SV" smtClean="0"/>
              <a:pPr/>
              <a:t>49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72347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63F2-B470-4D55-91C7-246FDFE388D1}" type="slidenum">
              <a:rPr lang="es-SV" smtClean="0"/>
              <a:pPr/>
              <a:t>50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43023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63F2-B470-4D55-91C7-246FDFE388D1}" type="slidenum">
              <a:rPr lang="es-SV" smtClean="0"/>
              <a:pPr/>
              <a:t>52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82922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BF68E-93BD-40D1-BFF2-DC509A12A5FE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2288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BF68E-93BD-40D1-BFF2-DC509A12A5FE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8727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63F2-B470-4D55-91C7-246FDFE388D1}" type="slidenum">
              <a:rPr lang="es-SV" smtClean="0"/>
              <a:pPr/>
              <a:t>29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726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63F2-B470-4D55-91C7-246FDFE388D1}" type="slidenum">
              <a:rPr lang="es-SV" smtClean="0"/>
              <a:pPr/>
              <a:t>30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09980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63F2-B470-4D55-91C7-246FDFE388D1}" type="slidenum">
              <a:rPr lang="es-SV" smtClean="0"/>
              <a:pPr/>
              <a:t>31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47350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63F2-B470-4D55-91C7-246FDFE388D1}" type="slidenum">
              <a:rPr lang="es-SV" smtClean="0"/>
              <a:pPr/>
              <a:t>32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36332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63F2-B470-4D55-91C7-246FDFE388D1}" type="slidenum">
              <a:rPr lang="es-SV" smtClean="0"/>
              <a:pPr/>
              <a:t>33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5356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63F2-B470-4D55-91C7-246FDFE388D1}" type="slidenum">
              <a:rPr lang="es-SV" smtClean="0"/>
              <a:pPr/>
              <a:t>34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79980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868-EF91-499E-AFD6-CF5BB2B5C036}" type="datetimeFigureOut">
              <a:rPr lang="es-ES" smtClean="0"/>
              <a:pPr/>
              <a:t>10/08/2017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8361-E940-4FE2-8220-0EFB89592AD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868-EF91-499E-AFD6-CF5BB2B5C036}" type="datetimeFigureOut">
              <a:rPr lang="es-ES" smtClean="0"/>
              <a:pPr/>
              <a:t>10/08/2017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8361-E940-4FE2-8220-0EFB89592AD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868-EF91-499E-AFD6-CF5BB2B5C036}" type="datetimeFigureOut">
              <a:rPr lang="es-ES" smtClean="0"/>
              <a:pPr/>
              <a:t>10/08/2017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8361-E940-4FE2-8220-0EFB89592AD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868-EF91-499E-AFD6-CF5BB2B5C036}" type="datetimeFigureOut">
              <a:rPr lang="es-ES" smtClean="0"/>
              <a:pPr/>
              <a:t>10/08/2017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8361-E940-4FE2-8220-0EFB89592AD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868-EF91-499E-AFD6-CF5BB2B5C036}" type="datetimeFigureOut">
              <a:rPr lang="es-ES" smtClean="0"/>
              <a:pPr/>
              <a:t>10/08/2017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8361-E940-4FE2-8220-0EFB89592AD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868-EF91-499E-AFD6-CF5BB2B5C036}" type="datetimeFigureOut">
              <a:rPr lang="es-ES" smtClean="0"/>
              <a:pPr/>
              <a:t>10/08/2017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8361-E940-4FE2-8220-0EFB89592AD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868-EF91-499E-AFD6-CF5BB2B5C036}" type="datetimeFigureOut">
              <a:rPr lang="es-ES" smtClean="0"/>
              <a:pPr/>
              <a:t>10/08/2017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8361-E940-4FE2-8220-0EFB89592AD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868-EF91-499E-AFD6-CF5BB2B5C036}" type="datetimeFigureOut">
              <a:rPr lang="es-ES" smtClean="0"/>
              <a:pPr/>
              <a:t>10/08/2017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8361-E940-4FE2-8220-0EFB89592AD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868-EF91-499E-AFD6-CF5BB2B5C036}" type="datetimeFigureOut">
              <a:rPr lang="es-ES" smtClean="0"/>
              <a:pPr/>
              <a:t>10/08/2017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8361-E940-4FE2-8220-0EFB89592AD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868-EF91-499E-AFD6-CF5BB2B5C036}" type="datetimeFigureOut">
              <a:rPr lang="es-ES" smtClean="0"/>
              <a:pPr/>
              <a:t>10/08/2017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8361-E940-4FE2-8220-0EFB89592AD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B868-EF91-499E-AFD6-CF5BB2B5C036}" type="datetimeFigureOut">
              <a:rPr lang="es-ES" smtClean="0"/>
              <a:pPr/>
              <a:t>10/08/2017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8361-E940-4FE2-8220-0EFB89592AD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8B868-EF91-499E-AFD6-CF5BB2B5C036}" type="datetimeFigureOut">
              <a:rPr lang="es-ES" smtClean="0"/>
              <a:pPr/>
              <a:t>10/08/2017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A8361-E940-4FE2-8220-0EFB89592AD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lvl="0"/>
            <a:r>
              <a:rPr lang="es-SV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Eras Bold ITC" pitchFamily="34" charset="0"/>
              </a:rPr>
              <a:t/>
            </a:r>
            <a:br>
              <a:rPr lang="es-SV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Eras Bold ITC" pitchFamily="34" charset="0"/>
              </a:rPr>
            </a:br>
            <a:r>
              <a:rPr lang="es-E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ALCALDIA MUNICIPAL DE SAN DIONISIO</a:t>
            </a:r>
            <a:r>
              <a:rPr lang="es-SV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</a:rPr>
              <a:t/>
            </a:r>
            <a:br>
              <a:rPr lang="es-SV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</a:rPr>
            </a:br>
            <a:endParaRPr lang="es-ES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5157192"/>
            <a:ext cx="8219256" cy="1473027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s-E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 </a:t>
            </a:r>
          </a:p>
          <a:p>
            <a:pPr>
              <a:buNone/>
            </a:pPr>
            <a:r>
              <a:rPr lang="es-E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¡¡¡TRABAJANDO POR EL PROGRESO Y DESARROLLO DE NUESTRO PUEBLO!!!</a:t>
            </a:r>
          </a:p>
          <a:p>
            <a:pPr>
              <a:buNone/>
            </a:pPr>
            <a:endParaRPr lang="es-ES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" name="Picture 2" descr="http://photos1.hi5.com/0036/056/819/C.xP2O056819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60000">
            <a:off x="2266442" y="1219583"/>
            <a:ext cx="4406755" cy="3957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t2.gstatic.com/images?q=tbn:ANd9GcSK3pO_EVCf16kiPgyRLcZ-bKHnflkmdiYS3ps3nggu1bNsXcE&amp;t=1&amp;usg=__oP0JUakuGTg-Z58Ws9q0n0nfE2s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7" y="6209493"/>
            <a:ext cx="1187625" cy="648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57488" y="6357958"/>
            <a:ext cx="3352800" cy="366183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bg1">
                    <a:lumMod val="95000"/>
                  </a:schemeClr>
                </a:solidFill>
              </a:rPr>
              <a:t>Alcaldía Municipal de San Dionisio.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611560" y="-9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i="0" u="none" strike="noStrike" kern="1200" normalizeH="0" baseline="0" noProof="0" dirty="0" smtClean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PROY EJECUTADOS EN – DIC. 2016</a:t>
            </a:r>
            <a:endParaRPr kumimoji="0" lang="es-ES" sz="4400" i="0" u="none" strike="noStrike" kern="1200" normalizeH="0" baseline="0" noProof="0" dirty="0">
              <a:ln w="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95564"/>
              </p:ext>
            </p:extLst>
          </p:nvPr>
        </p:nvGraphicFramePr>
        <p:xfrm>
          <a:off x="268678" y="836707"/>
          <a:ext cx="8572482" cy="5372783"/>
        </p:xfrm>
        <a:graphic>
          <a:graphicData uri="http://schemas.openxmlformats.org/drawingml/2006/table">
            <a:tbl>
              <a:tblPr/>
              <a:tblGrid>
                <a:gridCol w="7494183"/>
                <a:gridCol w="1078299"/>
              </a:tblGrid>
              <a:tr h="413291">
                <a:tc>
                  <a:txBody>
                    <a:bodyPr/>
                    <a:lstStyle/>
                    <a:p>
                      <a:pPr algn="l" fontAlgn="ctr"/>
                      <a:r>
                        <a:rPr lang="es-SV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Construccion</a:t>
                      </a:r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de 2 Aulas en C.E. 27 de Agosto </a:t>
                      </a:r>
                    </a:p>
                  </a:txBody>
                  <a:tcPr marL="9342" marR="9342" marT="9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40,359.09 </a:t>
                      </a:r>
                    </a:p>
                  </a:txBody>
                  <a:tcPr marL="9342" marR="9342" marT="93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291">
                <a:tc>
                  <a:txBody>
                    <a:bodyPr/>
                    <a:lstStyle/>
                    <a:p>
                      <a:pPr algn="l" fontAlgn="ctr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Construccion de Auditorium en Centro Escolar de Isla San Sebastian</a:t>
                      </a:r>
                    </a:p>
                  </a:txBody>
                  <a:tcPr marL="9342" marR="9342" marT="9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39,178.16 </a:t>
                      </a:r>
                    </a:p>
                  </a:txBody>
                  <a:tcPr marL="9342" marR="9342" marT="93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291">
                <a:tc>
                  <a:txBody>
                    <a:bodyPr/>
                    <a:lstStyle/>
                    <a:p>
                      <a:pPr algn="l" fontAlgn="ctr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Modificación de Infraestructura de Alcaldia Municipal de San Dionisio</a:t>
                      </a:r>
                    </a:p>
                  </a:txBody>
                  <a:tcPr marL="9342" marR="9342" marT="9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12,937.35 </a:t>
                      </a:r>
                    </a:p>
                  </a:txBody>
                  <a:tcPr marL="9342" marR="9342" marT="93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291">
                <a:tc>
                  <a:txBody>
                    <a:bodyPr/>
                    <a:lstStyle/>
                    <a:p>
                      <a:pPr algn="l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Construcción de dos Aulas en centro Escolar Isla la </a:t>
                      </a:r>
                      <a:r>
                        <a:rPr lang="es-SV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Pirraya</a:t>
                      </a:r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municipio de San Dionisio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342" marR="9342" marT="9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54,227.52 </a:t>
                      </a:r>
                    </a:p>
                  </a:txBody>
                  <a:tcPr marL="9342" marR="9342" marT="93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291">
                <a:tc>
                  <a:txBody>
                    <a:bodyPr/>
                    <a:lstStyle/>
                    <a:p>
                      <a:pPr algn="l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Conformación de calle</a:t>
                      </a:r>
                      <a:r>
                        <a:rPr lang="es-SV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a cantones Mundo Nuevo, San Francisco, Municipio San Dionisio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342" marR="9342" marT="9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38,350.70 </a:t>
                      </a:r>
                    </a:p>
                  </a:txBody>
                  <a:tcPr marL="9342" marR="9342" marT="93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291">
                <a:tc>
                  <a:txBody>
                    <a:bodyPr/>
                    <a:lstStyle/>
                    <a:p>
                      <a:pPr algn="l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Desarrollo Turístico de San Dionisio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342" marR="9342" marT="9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</a:t>
                      </a:r>
                      <a:r>
                        <a:rPr lang="es-SV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7,302.56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291">
                <a:tc>
                  <a:txBody>
                    <a:bodyPr/>
                    <a:lstStyle/>
                    <a:p>
                      <a:pPr algn="l" fontAlgn="ctr"/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Mantenimiento de Calles y Caminos Vecinales en Zona Rural y Urbana del Municipio</a:t>
                      </a:r>
                    </a:p>
                  </a:txBody>
                  <a:tcPr marL="9342" marR="9342" marT="9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$22,202.70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3291">
                <a:tc>
                  <a:txBody>
                    <a:bodyPr/>
                    <a:lstStyle/>
                    <a:p>
                      <a:pPr algn="l" fontAlgn="ctr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Prevencion de Enfermedades Transmitida por el Zancudo </a:t>
                      </a:r>
                    </a:p>
                  </a:txBody>
                  <a:tcPr marL="9342" marR="9342" marT="9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$3,468.68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291">
                <a:tc>
                  <a:txBody>
                    <a:bodyPr/>
                    <a:lstStyle/>
                    <a:p>
                      <a:pPr algn="l" fontAlgn="ctr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Fomento al Deporte en El Municipio San Dionisio</a:t>
                      </a:r>
                    </a:p>
                  </a:txBody>
                  <a:tcPr marL="9342" marR="9342" marT="9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$19,520.04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3291">
                <a:tc>
                  <a:txBody>
                    <a:bodyPr/>
                    <a:lstStyle/>
                    <a:p>
                      <a:pPr algn="l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Celebración de fiestas Patronales </a:t>
                      </a:r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2016</a:t>
                      </a:r>
                    </a:p>
                  </a:txBody>
                  <a:tcPr marL="9342" marR="9342" marT="9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$45,336.37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291">
                <a:tc>
                  <a:txBody>
                    <a:bodyPr/>
                    <a:lstStyle/>
                    <a:p>
                      <a:pPr algn="l" fontAlgn="ctr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Programa Nacional de Alfabetizacion Fase II</a:t>
                      </a:r>
                    </a:p>
                  </a:txBody>
                  <a:tcPr marL="9342" marR="9342" marT="9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$8,600.00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42" marR="9342" marT="93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291">
                <a:tc>
                  <a:txBody>
                    <a:bodyPr/>
                    <a:lstStyle/>
                    <a:p>
                      <a:pPr algn="l" fontAlgn="ctr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Prevencion de la Violencia Social y Fortalecimiento de la Seguridad Publica</a:t>
                      </a:r>
                    </a:p>
                  </a:txBody>
                  <a:tcPr marL="9342" marR="9342" marT="9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7,553.46</a:t>
                      </a:r>
                    </a:p>
                  </a:txBody>
                  <a:tcPr marL="9342" marR="9342" marT="93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291">
                <a:tc>
                  <a:txBody>
                    <a:bodyPr/>
                    <a:lstStyle/>
                    <a:p>
                      <a:pPr algn="l" fontAlgn="ctr"/>
                      <a:r>
                        <a:rPr lang="es-SV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Programa de Gestión Prevención</a:t>
                      </a:r>
                      <a:r>
                        <a:rPr lang="es-SV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de Riesgo Ocupacional en los lugares de Trabajo 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342" marR="9342" marT="9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4,800.00</a:t>
                      </a:r>
                    </a:p>
                  </a:txBody>
                  <a:tcPr marL="9342" marR="9342" marT="934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1178982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t2.gstatic.com/images?q=tbn:ANd9GcSK3pO_EVCf16kiPgyRLcZ-bKHnflkmdiYS3ps3nggu1bNsXcE&amp;t=1&amp;usg=__oP0JUakuGTg-Z58Ws9q0n0nfE2s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7" y="6209493"/>
            <a:ext cx="1187625" cy="648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57488" y="6357958"/>
            <a:ext cx="3352800" cy="36618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Alcaldía Municipal de San Dionisio.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90872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s-ES" dirty="0" smtClean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COSTOS DE INVERSION EJECUTADOS EN – DIC. 2016</a:t>
            </a:r>
            <a:endParaRPr lang="es-ES" dirty="0">
              <a:ln w="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791840"/>
              </p:ext>
            </p:extLst>
          </p:nvPr>
        </p:nvGraphicFramePr>
        <p:xfrm>
          <a:off x="323528" y="1224570"/>
          <a:ext cx="8352928" cy="5084750"/>
        </p:xfrm>
        <a:graphic>
          <a:graphicData uri="http://schemas.openxmlformats.org/drawingml/2006/table">
            <a:tbl>
              <a:tblPr/>
              <a:tblGrid>
                <a:gridCol w="7302245"/>
                <a:gridCol w="1050683"/>
              </a:tblGrid>
              <a:tr h="46225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Reparación </a:t>
                      </a:r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de Techos en Viviendas de Familias de Escasos Recursos 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Económicos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12,000.00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25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Construccion de Ermita en Isla La Pirraya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5,500.00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25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Construccion y Equipamiento del Modulo para la Atencion de la Primera Infancia C. Pirray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1,900.00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25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Construccion</a:t>
                      </a:r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de Obra de Paso en Calle Puertecito San Dionisio, </a:t>
                      </a:r>
                      <a:r>
                        <a:rPr lang="es-SV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Canton</a:t>
                      </a:r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Mundo Nuevo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545.21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25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Coop</a:t>
                      </a:r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. en tareas de </a:t>
                      </a:r>
                      <a:r>
                        <a:rPr lang="es-SV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prev</a:t>
                      </a:r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. de violencia San </a:t>
                      </a:r>
                      <a:r>
                        <a:rPr lang="es-SV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Sebastian</a:t>
                      </a:r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s-SV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Pirraya</a:t>
                      </a:r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y Rancho Viejo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1,891.50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25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Ampliación </a:t>
                      </a:r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de Alumbrado Publico en isla Rancho Viejo, La </a:t>
                      </a:r>
                      <a:r>
                        <a:rPr lang="es-SV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Pirraya</a:t>
                      </a:r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y San 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Sebastián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574.80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25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Promoviendo Valores Cívicos en la población Estudiantil San Dionisio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1,396.54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25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Convenio Conservación de la tortuga marina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255.00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25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Convenio mejoramiento de infraestructuras de centros escolares del municipio San Dionisio.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12,850.20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25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Construcción de comedor Escolar en el C.E. de Isla San Sebastián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7,870.00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25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Servicios de Pre-inversión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6884353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75000"/>
              </a:schemeClr>
            </a:gs>
            <a:gs pos="84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  <a:ln w="22225" cap="rnd" cmpd="sng"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76200" prstMaterial="metal">
            <a:extrusionClr>
              <a:schemeClr val="tx1"/>
            </a:extrusionClr>
          </a:sp3d>
        </p:spPr>
        <p:txBody>
          <a:bodyPr>
            <a:normAutofit fontScale="90000"/>
          </a:bodyPr>
          <a:lstStyle/>
          <a:p>
            <a:r>
              <a:rPr lang="es-SV" dirty="0" smtClean="0"/>
              <a:t>OBRAS A EJECUTADAS DE ENERO A JUNIO 2017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81179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95536" y="29546"/>
            <a:ext cx="8229600" cy="692633"/>
          </a:xfrm>
        </p:spPr>
        <p:txBody>
          <a:bodyPr>
            <a:noAutofit/>
          </a:bodyPr>
          <a:lstStyle/>
          <a:p>
            <a:r>
              <a:rPr lang="es-SV" sz="2800" b="1" dirty="0" smtClean="0"/>
              <a:t>REMODELACION DE PARQUE CENTRAL SAN DIONISIO</a:t>
            </a:r>
            <a:endParaRPr lang="es-SV" sz="28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45720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40968"/>
            <a:ext cx="45720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239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SV" sz="2800" b="1" dirty="0" smtClean="0"/>
              <a:t>REMODELACION DE PARQUE CENTRAL SAN DIONISIO</a:t>
            </a:r>
            <a:endParaRPr lang="es-SV" sz="2800" b="1" dirty="0"/>
          </a:p>
        </p:txBody>
      </p:sp>
      <p:sp>
        <p:nvSpPr>
          <p:cNvPr id="10" name="2 CuadroTexto"/>
          <p:cNvSpPr txBox="1"/>
          <p:nvPr/>
        </p:nvSpPr>
        <p:spPr>
          <a:xfrm>
            <a:off x="539552" y="6273225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SV" sz="1600" dirty="0" smtClean="0"/>
              <a:t>COSTO DE LA OBRA $ </a:t>
            </a:r>
            <a:r>
              <a:rPr lang="es-SV" sz="1600" dirty="0" smtClean="0">
                <a:latin typeface="Arial" pitchFamily="34" charset="0"/>
              </a:rPr>
              <a:t>165,546.70</a:t>
            </a:r>
            <a:endParaRPr lang="es-SV" sz="1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3888433" cy="2916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24" y="2996953"/>
            <a:ext cx="4504947" cy="3378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250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1143000"/>
          </a:xfrm>
        </p:spPr>
        <p:txBody>
          <a:bodyPr>
            <a:noAutofit/>
          </a:bodyPr>
          <a:lstStyle/>
          <a:p>
            <a:r>
              <a:rPr lang="es-SV" sz="2400" b="1" dirty="0" smtClean="0"/>
              <a:t>CONST DE CANCHA DE FUTBOL SALA EN COLONIA ALTOS DE LA CEIBA I. SAN DIONISIO</a:t>
            </a:r>
            <a:endParaRPr lang="es-SV" sz="2400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5" y="1052736"/>
            <a:ext cx="3485133" cy="2409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085" y="1027591"/>
            <a:ext cx="3699535" cy="2666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2 CuadroTexto"/>
          <p:cNvSpPr txBox="1"/>
          <p:nvPr/>
        </p:nvSpPr>
        <p:spPr>
          <a:xfrm>
            <a:off x="-19622" y="3573016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SV" sz="1600" dirty="0" smtClean="0"/>
              <a:t>COSTO DE LA OBRA $ </a:t>
            </a:r>
            <a:r>
              <a:rPr lang="es-SV" sz="1600" dirty="0" smtClean="0">
                <a:latin typeface="Arial" pitchFamily="34" charset="0"/>
              </a:rPr>
              <a:t>49,880.90</a:t>
            </a:r>
            <a:endParaRPr lang="es-SV" sz="1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512" y="3461856"/>
            <a:ext cx="5962272" cy="33515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5515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609"/>
            <a:ext cx="8229600" cy="1143000"/>
          </a:xfrm>
        </p:spPr>
        <p:txBody>
          <a:bodyPr>
            <a:noAutofit/>
          </a:bodyPr>
          <a:lstStyle/>
          <a:p>
            <a:r>
              <a:rPr lang="es-SV" sz="2800" b="1" dirty="0" smtClean="0"/>
              <a:t>AMPLIACION DE AGUA POTABLE CASERIO SHURLA CTON. IGLESIA VJEJA</a:t>
            </a:r>
            <a:endParaRPr lang="es-SV" sz="2800" b="1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6" y="1127188"/>
            <a:ext cx="4106932" cy="2839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Marcador de contenido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0" y="1109924"/>
            <a:ext cx="3788238" cy="28411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Marcador de contenid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304" y="4077072"/>
            <a:ext cx="4608512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2 CuadroTexto"/>
          <p:cNvSpPr txBox="1"/>
          <p:nvPr/>
        </p:nvSpPr>
        <p:spPr>
          <a:xfrm>
            <a:off x="0" y="4221088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SV" sz="1600" dirty="0" smtClean="0"/>
              <a:t>COSTO DE LA OBRA $ </a:t>
            </a:r>
            <a:r>
              <a:rPr lang="es-SV" sz="1600" dirty="0" smtClean="0">
                <a:latin typeface="Arial" pitchFamily="34" charset="0"/>
              </a:rPr>
              <a:t>7,286.70</a:t>
            </a:r>
            <a:endParaRPr lang="es-SV" sz="1600" dirty="0"/>
          </a:p>
        </p:txBody>
      </p:sp>
    </p:spTree>
    <p:extLst>
      <p:ext uri="{BB962C8B-B14F-4D97-AF65-F5344CB8AC3E}">
        <p14:creationId xmlns:p14="http://schemas.microsoft.com/office/powerpoint/2010/main" val="67734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9074"/>
            <a:ext cx="8229600" cy="1143000"/>
          </a:xfrm>
        </p:spPr>
        <p:txBody>
          <a:bodyPr>
            <a:noAutofit/>
          </a:bodyPr>
          <a:lstStyle/>
          <a:p>
            <a:r>
              <a:rPr lang="es-SV" sz="2400" b="1" dirty="0" smtClean="0"/>
              <a:t>CONFORMACION Y BALSTADO DE CALLE FINAL CTON SAN FCO. Y CASERIO LA SOLEDAD</a:t>
            </a:r>
            <a:endParaRPr lang="es-SV" sz="2400" b="1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95" y="908720"/>
            <a:ext cx="3888432" cy="27942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Marcador de contenido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780928"/>
            <a:ext cx="4826959" cy="29851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2 CuadroTexto"/>
          <p:cNvSpPr txBox="1"/>
          <p:nvPr/>
        </p:nvSpPr>
        <p:spPr>
          <a:xfrm>
            <a:off x="285754" y="3934971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SV" sz="1600" dirty="0" smtClean="0"/>
              <a:t>COSTO DE LA OBRA $ </a:t>
            </a:r>
            <a:r>
              <a:rPr lang="es-SV" sz="1600" dirty="0" smtClean="0">
                <a:latin typeface="Arial" pitchFamily="34" charset="0"/>
              </a:rPr>
              <a:t>49,775.00</a:t>
            </a:r>
            <a:endParaRPr lang="es-SV" sz="1600" dirty="0"/>
          </a:p>
        </p:txBody>
      </p:sp>
    </p:spTree>
    <p:extLst>
      <p:ext uri="{BB962C8B-B14F-4D97-AF65-F5344CB8AC3E}">
        <p14:creationId xmlns:p14="http://schemas.microsoft.com/office/powerpoint/2010/main" val="38925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67544" y="25649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dirty="0" smtClean="0"/>
              <a:t>OBRAS A EJECUTADAS DE ENERO A DICIEMBRE 2016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19572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K:\proyectos ALCALDIA DE SAN DIONISIO\PROYECTOS 2015-2016\CARPETA DE DEPORTES\actividades de la municipalidad  enero y febrero 2016\DSC0122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8" y="-675456"/>
            <a:ext cx="9144000" cy="6857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6237" y="0"/>
            <a:ext cx="8229600" cy="692696"/>
          </a:xfrm>
        </p:spPr>
        <p:txBody>
          <a:bodyPr>
            <a:noAutofit/>
          </a:bodyPr>
          <a:lstStyle/>
          <a:p>
            <a:r>
              <a:rPr lang="es-SV" sz="2400" b="1" dirty="0">
                <a:solidFill>
                  <a:schemeClr val="bg1"/>
                </a:solidFill>
              </a:rPr>
              <a:t>FOMENTO AL DEPORTE EN EL MUNICIPIO DE SAN DIONISIO 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6" name="Imagen 5" descr="H:\AAA- Imagenes Proyectos 2016\escuela de futbol\DSC026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3983989"/>
            <a:ext cx="4219575" cy="28924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H:\AAA- Imagenes Proyectos 2016\escuela de futbol\20161020_1356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3990"/>
            <a:ext cx="4791075" cy="28740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SV" sz="3200" dirty="0" smtClean="0"/>
              <a:t>CONCEJO MUNICIPAL 2015-2018</a:t>
            </a:r>
            <a:br>
              <a:rPr lang="es-SV" sz="3200" dirty="0" smtClean="0"/>
            </a:br>
            <a:r>
              <a:rPr lang="es-SV" sz="3200" dirty="0" smtClean="0"/>
              <a:t>TRABAJANDO POR EL DESARROLLO DE SAN DIONISIO</a:t>
            </a:r>
            <a:endParaRPr lang="es-SV" sz="3200" dirty="0"/>
          </a:p>
        </p:txBody>
      </p:sp>
      <p:pic>
        <p:nvPicPr>
          <p:cNvPr id="6146" name="Picture 2" descr="C:\Users\Rafael\Desktop\EJEMPLO CAPACITACION Formularios Base l Captura de Datos l Municipalidades - 12abr2015\E - concejo municipal\fotografias\E3 - concejo municipal\consejo municipal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6624736" cy="48245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99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C:\Users\Rafael\Pictures\AA- Imagenes varias 2016\actividades promocion social junio 2016\Actividades promocion social agosto\DSC021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9" y="116632"/>
            <a:ext cx="9171389" cy="6741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379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39552" y="6273225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SV" sz="1600" dirty="0" smtClean="0"/>
              <a:t>COSTO DE LA OBRA $ </a:t>
            </a:r>
            <a:r>
              <a:rPr lang="es-SV" sz="1600" dirty="0" smtClean="0">
                <a:latin typeface="Arial" pitchFamily="34" charset="0"/>
              </a:rPr>
              <a:t>19,520.04</a:t>
            </a:r>
            <a:endParaRPr lang="es-ES" sz="2400" dirty="0" smtClean="0">
              <a:latin typeface="Arial" pitchFamily="34" charset="0"/>
            </a:endParaRPr>
          </a:p>
          <a:p>
            <a:r>
              <a:rPr lang="es-SV" sz="1600" dirty="0" smtClean="0"/>
              <a:t> </a:t>
            </a:r>
            <a:endParaRPr lang="es-SV" sz="1600" dirty="0"/>
          </a:p>
        </p:txBody>
      </p:sp>
      <p:pic>
        <p:nvPicPr>
          <p:cNvPr id="4" name="Imagen 3" descr="K:\proyectos ALCALDIA DE SAN DIONISIO\PROYECTOS 2015-2016\CARPETA DE DEPORTES\actividades de la municipalidad  enero y febrero 2016\DSC011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76464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ángulo 4"/>
          <p:cNvSpPr/>
          <p:nvPr/>
        </p:nvSpPr>
        <p:spPr>
          <a:xfrm>
            <a:off x="1043608" y="3645024"/>
            <a:ext cx="186461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SV" dirty="0">
                <a:latin typeface="Batang"/>
                <a:ea typeface="Calibri" panose="020F0502020204030204" pitchFamily="34" charset="0"/>
                <a:cs typeface="Arial" panose="020B0604020202020204" pitchFamily="34" charset="0"/>
              </a:rPr>
              <a:t>Isla La </a:t>
            </a:r>
            <a:r>
              <a:rPr lang="es-SV" dirty="0" err="1">
                <a:latin typeface="Batang"/>
                <a:ea typeface="Calibri" panose="020F0502020204030204" pitchFamily="34" charset="0"/>
                <a:cs typeface="Arial" panose="020B0604020202020204" pitchFamily="34" charset="0"/>
              </a:rPr>
              <a:t>Pirraya</a:t>
            </a:r>
            <a:r>
              <a:rPr lang="es-SV" dirty="0">
                <a:latin typeface="Batang"/>
                <a:ea typeface="Calibri" panose="020F0502020204030204" pitchFamily="34" charset="0"/>
                <a:cs typeface="Arial" panose="020B0604020202020204" pitchFamily="34" charset="0"/>
              </a:rPr>
              <a:t>,- </a:t>
            </a:r>
            <a:endParaRPr lang="es-SV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 descr="K:\proyectos ALCALDIA DE SAN DIONISIO\PROYECTOS 2015-2016\CARPETA DE DEPORTES\actividades de la municipalidad  enero y febrero 2016\DSC011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46385"/>
            <a:ext cx="4211960" cy="32054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204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95536" y="260648"/>
            <a:ext cx="8229600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s-SV" b="1" dirty="0"/>
              <a:t>MANTENIMIENTO DE CALLES Y CAMINOS VECINALES EN ZONA RURAL Y URBANA DEL MUNICIPIO DE SAN DIONISIO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magen 4" descr="C:\Users\Rafael\Pictures\AA- Imagenes varias 2016\actividades promocion social junio 2016\Actividades de Octubre\chapeo octubre\Chapeo y mantenimiento de Cancha Municipal\DSC019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" y="1124744"/>
            <a:ext cx="4543425" cy="3403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n 5" descr="H:\AAA- Imagenes Proyectos 2016\chapeo octubre\Chapeo y mantenimiento de Cancha Municipal\DSC018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38055"/>
            <a:ext cx="4824536" cy="41805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tángulo 2"/>
          <p:cNvSpPr/>
          <p:nvPr/>
        </p:nvSpPr>
        <p:spPr>
          <a:xfrm>
            <a:off x="1043608" y="4794562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>
                <a:latin typeface="Batang"/>
                <a:cs typeface="Arial" panose="020B0604020202020204" pitchFamily="34" charset="0"/>
              </a:rPr>
              <a:t>calle el mechudo 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04995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:\AAA- Imagenes Proyectos 2016\chapeo octubre\20161010_10052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7280"/>
            <a:ext cx="4427984" cy="4181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ángulo 2"/>
          <p:cNvSpPr/>
          <p:nvPr/>
        </p:nvSpPr>
        <p:spPr>
          <a:xfrm>
            <a:off x="179512" y="4774843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>
                <a:latin typeface="Batang"/>
                <a:cs typeface="Arial" panose="020B0604020202020204" pitchFamily="34" charset="0"/>
              </a:rPr>
              <a:t>Puertecito Mundo Nuevo</a:t>
            </a:r>
            <a:endParaRPr lang="es-SV" dirty="0"/>
          </a:p>
        </p:txBody>
      </p:sp>
      <p:pic>
        <p:nvPicPr>
          <p:cNvPr id="11" name="Imagen 10" descr="H:\AAA- Imagenes Proyectos 2016\chapeo octubre\DSC019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48880"/>
            <a:ext cx="4464496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Rectángulo 8"/>
          <p:cNvSpPr/>
          <p:nvPr/>
        </p:nvSpPr>
        <p:spPr>
          <a:xfrm>
            <a:off x="5076056" y="6021288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>
                <a:latin typeface="Batang"/>
                <a:cs typeface="Arial" panose="020B0604020202020204" pitchFamily="34" charset="0"/>
              </a:rPr>
              <a:t>colonia Santa Marta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38450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195736" y="5949281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SV" sz="1600" dirty="0" smtClean="0"/>
              <a:t>COSTO DE LA OBRA $ </a:t>
            </a:r>
            <a:r>
              <a:rPr lang="es-SV" sz="1600" dirty="0" smtClean="0">
                <a:latin typeface="Arial" pitchFamily="34" charset="0"/>
              </a:rPr>
              <a:t>22,202.70</a:t>
            </a:r>
            <a:endParaRPr lang="es-ES" sz="2400" dirty="0" smtClean="0">
              <a:latin typeface="Arial" pitchFamily="34" charset="0"/>
            </a:endParaRPr>
          </a:p>
          <a:p>
            <a:r>
              <a:rPr lang="es-SV" sz="1600" dirty="0" smtClean="0"/>
              <a:t> </a:t>
            </a:r>
            <a:endParaRPr lang="es-SV" sz="1600" dirty="0"/>
          </a:p>
        </p:txBody>
      </p:sp>
      <p:pic>
        <p:nvPicPr>
          <p:cNvPr id="5" name="Imagen 4" descr="K:\memoria de tel sansumg galaxi mini 3\Camera\20160628_0923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3" y="404664"/>
            <a:ext cx="4499992" cy="3366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K:\memoria de tel sansumg galaxi mini 3\Camera\20160628_0923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92896"/>
            <a:ext cx="4499992" cy="3366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4625295" y="548680"/>
            <a:ext cx="4493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>
                <a:latin typeface="Batang"/>
                <a:cs typeface="Arial" panose="020B0604020202020204" pitchFamily="34" charset="0"/>
              </a:rPr>
              <a:t>CARRETERA PRINCIPAL SAN DIONISIO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44974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936104"/>
          </a:xfrm>
        </p:spPr>
        <p:txBody>
          <a:bodyPr>
            <a:normAutofit/>
          </a:bodyPr>
          <a:lstStyle/>
          <a:p>
            <a:r>
              <a:rPr lang="es-SV" sz="2400" b="1" dirty="0"/>
              <a:t>PROGRAMA DE ALFABETIZACION FASE II</a:t>
            </a:r>
            <a:endParaRPr lang="es-SV" b="1" dirty="0"/>
          </a:p>
        </p:txBody>
      </p:sp>
      <p:pic>
        <p:nvPicPr>
          <p:cNvPr id="3" name="Imagen 2" descr="K:\proyectos ALCALDIA DE SAN DIONISIO\PROYECTOS 2015-2016\CARPETA DE DEPORTES\actividades de la municipalidad  enero y febrero 2016\DSC003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6109074" cy="44644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agen 3" descr="C:\Users\Rafael\Documents\DOCUMENTOS 2016\convenio alfabetizacion\CONVENIO DE EDUCACION ALFABETIZADORES\IMG-20160404-WA00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12600"/>
            <a:ext cx="2952328" cy="29832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7538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195736" y="6021288"/>
            <a:ext cx="36724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COSTO DE LA OBRA  $ </a:t>
            </a:r>
            <a:r>
              <a:rPr lang="es-ES" sz="2000" dirty="0" smtClean="0"/>
              <a:t>8,600.00</a:t>
            </a:r>
            <a:endParaRPr lang="es-ES" sz="2000" dirty="0" smtClean="0">
              <a:latin typeface="Arial" pitchFamily="34" charset="0"/>
            </a:endParaRPr>
          </a:p>
          <a:p>
            <a:r>
              <a:rPr lang="es-SV" sz="1400" dirty="0" smtClean="0"/>
              <a:t> </a:t>
            </a:r>
            <a:endParaRPr lang="es-SV" sz="1400" dirty="0"/>
          </a:p>
        </p:txBody>
      </p:sp>
      <p:pic>
        <p:nvPicPr>
          <p:cNvPr id="4" name="Imagen 3" descr="C:\Users\Rafael\Pictures\AA- Imagenes varias 2016\documentos escaneados\2015-11-20\programa de alfabetizacion. 3 png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0648"/>
            <a:ext cx="4824536" cy="34563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Imagen 4" descr="K:\memoria de tel sansumg galaxi mini 3\WhatsApp\Media\WhatsApp Images\IMG-20160405-WA00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809798" cy="52565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06563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/>
          <p:cNvSpPr txBox="1"/>
          <p:nvPr/>
        </p:nvSpPr>
        <p:spPr>
          <a:xfrm>
            <a:off x="755576" y="260648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800" b="1" dirty="0"/>
              <a:t>CONSTRUCCION DE 2 AULAS EN CENTRO ESCOLAR 27 DE AGOSTO DEL MUNICIPIO DE SAN DIONISIO</a:t>
            </a:r>
          </a:p>
        </p:txBody>
      </p:sp>
      <p:pic>
        <p:nvPicPr>
          <p:cNvPr id="8" name="Imagen 7" descr="\\Alcaldia\admincontratos\proyectos ALCALDIA DE SAN DIONISIO\PROYECTOS 2015-2016\CARPETA DE DEPORTES\aulas 27 de agosto\DSC_00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104456" cy="4752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\\Alcaldia\admincontratos\proyectos ALCALDIA DE SAN DIONISIO\PROYECTOS 2015-2016\CARPETA DE DEPORTES\aulas 27 de agosto\DSC_0189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81" y="2060848"/>
            <a:ext cx="4464496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837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51520" y="6237312"/>
            <a:ext cx="25326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1200" dirty="0" smtClean="0">
                <a:latin typeface="Batang"/>
                <a:cs typeface="Arial" panose="020B0604020202020204" pitchFamily="34" charset="0"/>
              </a:rPr>
              <a:t>COSTO DE LA OBRA $ 40,359.09</a:t>
            </a:r>
            <a:endParaRPr lang="es-SV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102"/>
            <a:ext cx="4925069" cy="3333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96952"/>
            <a:ext cx="4572001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457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827584" y="260648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3200" dirty="0"/>
              <a:t>CONSTRUCCION DE AUDITORIUM EN CENTRO ESCOLAR DE ISLA SAN SEBASTIAN</a:t>
            </a:r>
            <a:endParaRPr lang="es-SV" sz="32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6012160" y="436510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Marcador de contenido 6" descr="12781951_534726610042583_1739404256_n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0199"/>
            <a:ext cx="3888431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Marcador de contenido 7" descr="12784573_534726660042578_1979149531_n"/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3816424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28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160338"/>
            <a:ext cx="2192499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S" sz="4000" dirty="0">
              <a:latin typeface="Blackadder ITC" pitchFamily="82" charset="0"/>
            </a:endParaRPr>
          </a:p>
        </p:txBody>
      </p:sp>
      <p:pic>
        <p:nvPicPr>
          <p:cNvPr id="5" name="Picture 2" descr="http://t2.gstatic.com/images?q=tbn:ANd9GcSK3pO_EVCf16kiPgyRLcZ-bKHnflkmdiYS3ps3nggu1bNsXcE&amp;t=1&amp;usg=__oP0JUakuGTg-Z58Ws9q0n0nfE2s=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7" y="6209493"/>
            <a:ext cx="1187625" cy="648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724878" y="5085184"/>
            <a:ext cx="3874752" cy="774861"/>
          </a:xfrm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Alcaldía Municipal de San Dionisio.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 rot="20196904">
            <a:off x="325868" y="967677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lackadder ITC" pitchFamily="82" charset="0"/>
              </a:rPr>
              <a:t>Informe</a:t>
            </a:r>
            <a:endParaRPr lang="es-E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Blackadder ITC" pitchFamily="82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 rot="21137623">
            <a:off x="29478" y="2316500"/>
            <a:ext cx="21548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 Cond" pitchFamily="34" charset="0"/>
              </a:rPr>
              <a:t>RENDICION</a:t>
            </a:r>
          </a:p>
          <a:p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 Cond" pitchFamily="34" charset="0"/>
              </a:rPr>
              <a:t>        DE</a:t>
            </a:r>
            <a:endParaRPr lang="es-E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 Cond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 rot="21433533">
            <a:off x="18848" y="3768696"/>
            <a:ext cx="2154801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s-ES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ernard MT Condensed" pitchFamily="18" charset="0"/>
              </a:rPr>
              <a:t>CUENTAS</a:t>
            </a:r>
            <a:endParaRPr lang="es-ES" sz="4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ernard MT Condensed" pitchFamily="18" charset="0"/>
            </a:endParaRPr>
          </a:p>
        </p:txBody>
      </p:sp>
      <p:pic>
        <p:nvPicPr>
          <p:cNvPr id="38918" name="Picture 6" descr="https://i.ytimg.com/vi/KFRJaP1bJP8/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195736" cy="476672"/>
          </a:xfrm>
          <a:prstGeom prst="rect">
            <a:avLst/>
          </a:prstGeom>
          <a:noFill/>
        </p:spPr>
      </p:pic>
      <p:sp>
        <p:nvSpPr>
          <p:cNvPr id="2" name="AutoShape 2" descr="Resultado de imagen para 20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584">
            <a:off x="103660" y="5285076"/>
            <a:ext cx="2006436" cy="71588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20688"/>
            <a:ext cx="6789021" cy="3903687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 descr="20160923_095723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04"/>
            <a:ext cx="10692680" cy="683978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198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-759"/>
            <a:ext cx="9252520" cy="685875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1475656" y="6453336"/>
            <a:ext cx="25326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1200" dirty="0" smtClean="0">
                <a:latin typeface="Batang"/>
                <a:cs typeface="Arial" panose="020B0604020202020204" pitchFamily="34" charset="0"/>
              </a:rPr>
              <a:t>COSTO DE LA OBRA $ 39,178.16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46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720080"/>
          </a:xfrm>
        </p:spPr>
        <p:txBody>
          <a:bodyPr>
            <a:noAutofit/>
          </a:bodyPr>
          <a:lstStyle/>
          <a:p>
            <a:r>
              <a:rPr lang="es-SV" sz="2400" b="1" dirty="0"/>
              <a:t>REPARACION DE  TECHOS EN VIVIENDAS DE FAMILIAS DE ESCASOS RECURSOS ECONOMICOS</a:t>
            </a:r>
            <a:endParaRPr lang="es-SV" sz="2400" b="1" dirty="0">
              <a:solidFill>
                <a:schemeClr val="bg1"/>
              </a:solidFill>
            </a:endParaRPr>
          </a:p>
        </p:txBody>
      </p:sp>
      <p:pic>
        <p:nvPicPr>
          <p:cNvPr id="11" name="Imagen 10" descr="K:\memoria de tel sansumg galaxi mini 3\Camera\20160315_1124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94" y="1052736"/>
            <a:ext cx="8820202" cy="57332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78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720080"/>
          </a:xfrm>
        </p:spPr>
        <p:txBody>
          <a:bodyPr>
            <a:noAutofit/>
          </a:bodyPr>
          <a:lstStyle/>
          <a:p>
            <a:r>
              <a:rPr lang="es-SV" sz="2400" b="1" dirty="0"/>
              <a:t>REPARACION DE  TECHOS EN VIVIENDAS DE FAMILIAS DE ESCASOS RECURSOS ECONOMICOS</a:t>
            </a:r>
            <a:endParaRPr lang="es-SV" sz="2400" b="1" dirty="0">
              <a:solidFill>
                <a:schemeClr val="bg1"/>
              </a:solidFill>
            </a:endParaRPr>
          </a:p>
        </p:txBody>
      </p:sp>
      <p:pic>
        <p:nvPicPr>
          <p:cNvPr id="5" name="Imagen 4" descr="K:\memoria de tel sansumg galaxi mini 3\Camera\20160316_0849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4127185" cy="4144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K:\memoria de tel sansumg galaxi mini 3\Camera\20160316_08485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769" y="1125316"/>
            <a:ext cx="4321601" cy="4175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ángulo 2"/>
          <p:cNvSpPr/>
          <p:nvPr/>
        </p:nvSpPr>
        <p:spPr>
          <a:xfrm>
            <a:off x="239135" y="5733256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200" dirty="0">
                <a:latin typeface="Batang"/>
                <a:cs typeface="Arial" panose="020B0604020202020204" pitchFamily="34" charset="0"/>
              </a:rPr>
              <a:t>POBLADORES DE LAS ISLAS SE INCLUYO TRANSPORTE DE CASCO URBANO A PUERTO GRANDE PARA HACER LAS ENTREGAS DE LAS LAMINAS.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07391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K:\memoria de tel sansumg galaxi mini 3\Camera\20160317_102153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7638"/>
            <a:ext cx="4248472" cy="3379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Marcador de contenido 7" descr="K:\memoria de tel sansumg galaxi mini 3\Camera\20160317_094710.jpg"/>
          <p:cNvPicPr>
            <a:picLocks noGrp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17639"/>
            <a:ext cx="4316288" cy="3379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720080"/>
          </a:xfrm>
        </p:spPr>
        <p:txBody>
          <a:bodyPr>
            <a:noAutofit/>
          </a:bodyPr>
          <a:lstStyle/>
          <a:p>
            <a:r>
              <a:rPr lang="es-SV" sz="2400" b="1" dirty="0"/>
              <a:t>REPARACION DE  TECHOS EN VIVIENDAS DE FAMILIAS DE ESCASOS RECURSOS ECONOMICOS</a:t>
            </a:r>
            <a:endParaRPr lang="es-SV" sz="2400" b="1" dirty="0">
              <a:solidFill>
                <a:schemeClr val="bg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475656" y="6453336"/>
            <a:ext cx="25326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1200" dirty="0" smtClean="0">
                <a:latin typeface="Batang"/>
                <a:cs typeface="Arial" panose="020B0604020202020204" pitchFamily="34" charset="0"/>
              </a:rPr>
              <a:t>COSTO DE LA OBRA $ 12,000.00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63620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SV" sz="2800" b="1" dirty="0"/>
              <a:t>PREVENCION DE ENFERMEDADES TRANSMITIDAS POR EL ZANCUDO.</a:t>
            </a:r>
          </a:p>
        </p:txBody>
      </p:sp>
      <p:pic>
        <p:nvPicPr>
          <p:cNvPr id="7" name="Imagen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7" r="-196"/>
          <a:stretch/>
        </p:blipFill>
        <p:spPr bwMode="auto">
          <a:xfrm>
            <a:off x="83583" y="1340768"/>
            <a:ext cx="2760225" cy="2988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K:\proyectos ALCALDIA DE SAN DIONISIO\PROYECTOS 2015-2016\CARPETA DE DEPORTES\alcaldia fotos\fotos alcaldia\2014-11-10 09.44.0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0768"/>
            <a:ext cx="5976664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8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K:\proyectos ALCALDIA DE SAN DIONISIO\PROYECTOS 2015-2016\CARPETA DE DEPORTES\alcaldia fotos\fotos alcaldia\2014-11-10 09.36.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1" y="266745"/>
            <a:ext cx="4359721" cy="3234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K:\proyectos ALCALDIA DE SAN DIONISIO\PROYECTOS 2015-2016\CARPETA DE DEPORTES\alcaldia fotos\fotos alcaldia\2014-11-10 09.35.4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8800"/>
            <a:ext cx="6192688" cy="4924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ángulo 11"/>
          <p:cNvSpPr/>
          <p:nvPr/>
        </p:nvSpPr>
        <p:spPr>
          <a:xfrm>
            <a:off x="539552" y="6237312"/>
            <a:ext cx="24476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1200" dirty="0" smtClean="0">
                <a:latin typeface="Batang"/>
                <a:cs typeface="Arial" panose="020B0604020202020204" pitchFamily="34" charset="0"/>
              </a:rPr>
              <a:t>COSTO DE LA OBRA $ 3,468.68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25734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K:\proyectos ALCALDIA DE SAN DIONISIO\PROYECTOS 2015-2016\CARPETA DE DEPORTES\obras de mejoramiento de oficina y otras mayo 2016\20160523_0755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556" y="2124804"/>
            <a:ext cx="4712940" cy="29025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K:\proyectos ALCALDIA DE SAN DIONISIO\PROYECTOS 2015-2016\CARPETA DE DEPORTES\obras de mejoramiento de oficina y otras mayo 2016\20160526_1109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4047774" cy="3955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s-SV" sz="3200" b="1" dirty="0"/>
              <a:t>MODIFICACION DE INFRAESTRUCTURA EN ALCALDIA MUNICIPAL</a:t>
            </a:r>
          </a:p>
        </p:txBody>
      </p:sp>
    </p:spTree>
    <p:extLst>
      <p:ext uri="{BB962C8B-B14F-4D97-AF65-F5344CB8AC3E}">
        <p14:creationId xmlns:p14="http://schemas.microsoft.com/office/powerpoint/2010/main" val="173836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SV" sz="3200" b="1" dirty="0"/>
              <a:t>MODIFICACION DE INFRAESTRUCTURA EN ALCALDIA MUNICIPAL</a:t>
            </a:r>
          </a:p>
        </p:txBody>
      </p:sp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173" y="1484784"/>
            <a:ext cx="4382307" cy="3720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K:\memoria de tel sansumg galaxi mini 3\Camera\20160613_0747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84784"/>
            <a:ext cx="4032449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89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L:\actividades promocion social junio 2016\DSC019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66" y="908720"/>
            <a:ext cx="8744522" cy="58326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299" y="0"/>
            <a:ext cx="8229600" cy="1143000"/>
          </a:xfrm>
        </p:spPr>
        <p:txBody>
          <a:bodyPr>
            <a:noAutofit/>
          </a:bodyPr>
          <a:lstStyle/>
          <a:p>
            <a:r>
              <a:rPr lang="es-SV" sz="2800" b="1" dirty="0"/>
              <a:t>MODIFICACION DE INFRAESTRUCTURA EN ALCALDIA </a:t>
            </a:r>
            <a:r>
              <a:rPr lang="es-SV" sz="2800" b="1" dirty="0" smtClean="0"/>
              <a:t>MUNICIPAL </a:t>
            </a:r>
            <a:r>
              <a:rPr lang="es-SV" sz="2800" dirty="0">
                <a:latin typeface="Batang"/>
                <a:cs typeface="Arial" panose="020B0604020202020204" pitchFamily="34" charset="0"/>
              </a:rPr>
              <a:t>$ 12,937.35</a:t>
            </a:r>
            <a:r>
              <a:rPr lang="es-SV" sz="2800" dirty="0"/>
              <a:t/>
            </a:r>
            <a:br>
              <a:rPr lang="es-SV" sz="2800" dirty="0"/>
            </a:br>
            <a:endParaRPr lang="es-SV" sz="2800" b="1" dirty="0"/>
          </a:p>
        </p:txBody>
      </p:sp>
    </p:spTree>
    <p:extLst>
      <p:ext uri="{BB962C8B-B14F-4D97-AF65-F5344CB8AC3E}">
        <p14:creationId xmlns:p14="http://schemas.microsoft.com/office/powerpoint/2010/main" val="26695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t2.gstatic.com/images?q=tbn:ANd9GcSK3pO_EVCf16kiPgyRLcZ-bKHnflkmdiYS3ps3nggu1bNsXcE&amp;t=1&amp;usg=__oP0JUakuGTg-Z58Ws9q0n0nfE2s=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7" y="6209493"/>
            <a:ext cx="1187625" cy="648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57488" y="6357958"/>
            <a:ext cx="3352800" cy="36618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Alcaldía Municipal de San Dionisio.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AutoShape 2" descr="Resultado de imagen para 20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sp>
        <p:nvSpPr>
          <p:cNvPr id="15" name="2 Título"/>
          <p:cNvSpPr txBox="1">
            <a:spLocks/>
          </p:cNvSpPr>
          <p:nvPr/>
        </p:nvSpPr>
        <p:spPr>
          <a:xfrm>
            <a:off x="1259632" y="188640"/>
            <a:ext cx="680424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 smtClean="0"/>
              <a:t>ALCALDIA MUNICIPAL DE SAN DIONISIO</a:t>
            </a:r>
            <a:r>
              <a:rPr lang="es-ES" sz="2800" b="1" dirty="0" smtClean="0">
                <a:latin typeface="Arial"/>
              </a:rPr>
              <a:t/>
            </a:r>
            <a:br>
              <a:rPr lang="es-ES" sz="2800" b="1" dirty="0" smtClean="0">
                <a:latin typeface="Arial"/>
              </a:rPr>
            </a:br>
            <a:r>
              <a:rPr lang="es-SV" sz="1800" b="1" dirty="0" smtClean="0"/>
              <a:t>EJECUCION PRESUPUESTARIA</a:t>
            </a:r>
            <a:endParaRPr lang="es-SV" sz="1800" b="1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230134"/>
              </p:ext>
            </p:extLst>
          </p:nvPr>
        </p:nvGraphicFramePr>
        <p:xfrm>
          <a:off x="251520" y="980728"/>
          <a:ext cx="8208912" cy="2503965"/>
        </p:xfrm>
        <a:graphic>
          <a:graphicData uri="http://schemas.openxmlformats.org/drawingml/2006/table">
            <a:tbl>
              <a:tblPr/>
              <a:tblGrid>
                <a:gridCol w="254917"/>
                <a:gridCol w="2642897"/>
                <a:gridCol w="1004676"/>
                <a:gridCol w="1004676"/>
                <a:gridCol w="853474"/>
                <a:gridCol w="676032"/>
                <a:gridCol w="908144"/>
                <a:gridCol w="864096"/>
              </a:tblGrid>
              <a:tr h="246680"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SV" sz="1000" b="1" i="0" u="none" strike="noStrike" dirty="0" smtClean="0">
                          <a:effectLst/>
                          <a:latin typeface="Arial" panose="020B0604020202020204" pitchFamily="34" charset="0"/>
                        </a:rPr>
                        <a:t>EJECUCION DEL PRESUPUESTO DE INGRESOS AL </a:t>
                      </a:r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31 DE DICIEMBRE 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%  Ejecutado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SV" sz="800" b="1" i="0" u="none" strike="noStrike" dirty="0">
                          <a:effectLst/>
                          <a:latin typeface="Arial" panose="020B0604020202020204" pitchFamily="34" charset="0"/>
                        </a:rPr>
                        <a:t>ING. PROPIOS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SV" sz="800" b="1" i="0" u="none" strike="noStrike">
                          <a:effectLst/>
                          <a:latin typeface="Arial" panose="020B0604020202020204" pitchFamily="34" charset="0"/>
                        </a:rPr>
                        <a:t>TRANSF. DE GOB.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680">
                <a:tc>
                  <a:txBody>
                    <a:bodyPr/>
                    <a:lstStyle/>
                    <a:p>
                      <a:pPr algn="ctr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800" b="1" i="0" u="none" strike="noStrike">
                          <a:effectLst/>
                          <a:latin typeface="Arial" panose="020B0604020202020204" pitchFamily="34" charset="0"/>
                        </a:rPr>
                        <a:t>INGRESOS DE GESTION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600" b="1" i="0" u="none" strike="noStrike">
                          <a:effectLst/>
                          <a:latin typeface="Arial" panose="020B0604020202020204" pitchFamily="34" charset="0"/>
                        </a:rPr>
                        <a:t>PRESUPUESTO ACTUALIZADO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600" b="1" i="0" u="none" strike="noStrike">
                          <a:effectLst/>
                          <a:latin typeface="Arial" panose="020B0604020202020204" pitchFamily="34" charset="0"/>
                        </a:rPr>
                        <a:t>DEVENGADO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600" b="1" i="0" u="none" strike="noStrike">
                          <a:effectLst/>
                          <a:latin typeface="Arial" panose="020B0604020202020204" pitchFamily="34" charset="0"/>
                        </a:rPr>
                        <a:t>SALDO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246680"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IMPUESTOS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    3,481.00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    3,464.71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        16.29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1.00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   3,464.71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680"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TASAS Y DERECHOS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  87,123.00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  88,339.88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 (1,216.88)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1.01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 88,339.88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680"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VENTAS DE BIENES Y SERVICIOS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        250.00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        119.98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 dirty="0">
                          <a:effectLst/>
                          <a:latin typeface="Arial" panose="020B0604020202020204" pitchFamily="34" charset="0"/>
                        </a:rPr>
                        <a:t> $         130.02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0.48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       119.98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680"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INGRESOS FINANCIEROS Y OTROS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    3,147.28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    7,684.42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 (4,537.14)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2.44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   7,684.42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680"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TRANSFERENCIAS CORRIENTES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259,537.25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258,951.25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      586.00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1.00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 dirty="0">
                          <a:effectLst/>
                          <a:latin typeface="Arial" panose="020B0604020202020204" pitchFamily="34" charset="0"/>
                        </a:rPr>
                        <a:t> $ </a:t>
                      </a:r>
                      <a:r>
                        <a:rPr lang="es-SV" sz="9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SV" sz="900" b="0" i="0" u="none" strike="noStrike" dirty="0">
                          <a:effectLst/>
                          <a:latin typeface="Arial" panose="020B0604020202020204" pitchFamily="34" charset="0"/>
                        </a:rPr>
                        <a:t>258,951.25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680"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TRANSFERENCIAS DE CAPITAL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789,000.42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789,000.42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1.00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 dirty="0">
                          <a:effectLst/>
                          <a:latin typeface="Arial" panose="020B0604020202020204" pitchFamily="34" charset="0"/>
                        </a:rPr>
                        <a:t> $  </a:t>
                      </a:r>
                      <a:r>
                        <a:rPr lang="es-SV" sz="9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789,000.42 </a:t>
                      </a:r>
                      <a:endParaRPr lang="es-SV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680"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SALDO AÑOS ANTERIORES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314,912.63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 $ 314,912.63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680"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1" i="0" u="none" strike="noStrike">
                          <a:effectLst/>
                          <a:latin typeface="Arial" panose="020B0604020202020204" pitchFamily="34" charset="0"/>
                        </a:rPr>
                        <a:t>Totales Rubro de Agrupacion….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1" i="0" u="none" strike="noStrike">
                          <a:effectLst/>
                          <a:latin typeface="Arial" panose="020B0604020202020204" pitchFamily="34" charset="0"/>
                        </a:rPr>
                        <a:t> $1457,451.58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1" i="0" u="none" strike="noStrike">
                          <a:effectLst/>
                          <a:latin typeface="Arial" panose="020B0604020202020204" pitchFamily="34" charset="0"/>
                        </a:rPr>
                        <a:t> $1147,560.66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1" i="0" u="none" strike="noStrike">
                          <a:effectLst/>
                          <a:latin typeface="Arial" panose="020B0604020202020204" pitchFamily="34" charset="0"/>
                        </a:rPr>
                        <a:t> $ 309,890.92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1" i="0" u="none" strike="noStrike" dirty="0">
                          <a:effectLst/>
                          <a:latin typeface="Arial" panose="020B0604020202020204" pitchFamily="34" charset="0"/>
                        </a:rPr>
                        <a:t> $    99,608.99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1" i="0" u="none" strike="noStrike" dirty="0">
                          <a:effectLst/>
                          <a:latin typeface="Arial" panose="020B0604020202020204" pitchFamily="34" charset="0"/>
                        </a:rPr>
                        <a:t> $       1047,951.67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261229"/>
              </p:ext>
            </p:extLst>
          </p:nvPr>
        </p:nvGraphicFramePr>
        <p:xfrm>
          <a:off x="251520" y="4149080"/>
          <a:ext cx="6480721" cy="2304253"/>
        </p:xfrm>
        <a:graphic>
          <a:graphicData uri="http://schemas.openxmlformats.org/drawingml/2006/table">
            <a:tbl>
              <a:tblPr/>
              <a:tblGrid>
                <a:gridCol w="256662"/>
                <a:gridCol w="2660983"/>
                <a:gridCol w="1011551"/>
                <a:gridCol w="1011551"/>
                <a:gridCol w="891901"/>
                <a:gridCol w="648073"/>
              </a:tblGrid>
              <a:tr h="224805"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SV" sz="1000" b="1" i="0" u="none" strike="noStrike" dirty="0" smtClean="0">
                          <a:effectLst/>
                          <a:latin typeface="Arial" panose="020B0604020202020204" pitchFamily="34" charset="0"/>
                        </a:rPr>
                        <a:t>EJECUCION DEL PRESUPUESTO DE EGRESOS</a:t>
                      </a:r>
                      <a:endParaRPr lang="es-SV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SV" sz="800" b="0" i="0" u="none" strike="noStrike" dirty="0">
                          <a:effectLst/>
                          <a:latin typeface="Arial" panose="020B0604020202020204" pitchFamily="34" charset="0"/>
                        </a:rPr>
                        <a:t>%  Ejecutado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108"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GASTOS DE GESTION E INVERSION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600" b="1" i="0" u="none" strike="noStrike" dirty="0">
                          <a:effectLst/>
                          <a:latin typeface="Arial" panose="020B0604020202020204" pitchFamily="34" charset="0"/>
                        </a:rPr>
                        <a:t>PRESUPUESTO ACTUALIZADO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600" b="1" i="0" u="none" strike="noStrike">
                          <a:effectLst/>
                          <a:latin typeface="Arial" panose="020B0604020202020204" pitchFamily="34" charset="0"/>
                        </a:rPr>
                        <a:t>DEVENGADO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600" b="1" i="0" u="none" strike="noStrike">
                          <a:effectLst/>
                          <a:latin typeface="Arial" panose="020B0604020202020204" pitchFamily="34" charset="0"/>
                        </a:rPr>
                        <a:t>SALDO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224805"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Remu</a:t>
                      </a:r>
                      <a:r>
                        <a:rPr lang="es-SV" sz="900" b="0" i="0" u="none" strike="noStrike" dirty="0">
                          <a:effectLst/>
                          <a:latin typeface="Arial" panose="020B0604020202020204" pitchFamily="34" charset="0"/>
                        </a:rPr>
                        <a:t>., Aguinaldos, Dietas y prest. Soc.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0" i="0" u="none" strike="noStrike" dirty="0">
                          <a:effectLst/>
                          <a:latin typeface="Arial" panose="020B0604020202020204" pitchFamily="34" charset="0"/>
                        </a:rPr>
                        <a:t> $      319,032.75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 $      283,603.43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 $      35,429.32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800" b="0" i="0" u="none" strike="noStrike" dirty="0">
                          <a:effectLst/>
                          <a:latin typeface="Arial" panose="020B0604020202020204" pitchFamily="34" charset="0"/>
                        </a:rPr>
                        <a:t>0.89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805"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 dirty="0">
                          <a:effectLst/>
                          <a:latin typeface="Arial" panose="020B0604020202020204" pitchFamily="34" charset="0"/>
                        </a:rPr>
                        <a:t>Adquisición de bienes y servicios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 $      280,970.69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0" i="0" u="none" strike="noStrike" dirty="0">
                          <a:effectLst/>
                          <a:latin typeface="Arial" panose="020B0604020202020204" pitchFamily="34" charset="0"/>
                        </a:rPr>
                        <a:t> $      188,246.24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 $      92,724.45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0.67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805"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Gastos Financieros y otros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 $        66,684.70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 $        65,851.77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 $           832.93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0.99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805"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Transferencias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 $        52,524.66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 $        44,567.33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 $        7,957.33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0.85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805"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 dirty="0">
                          <a:effectLst/>
                          <a:latin typeface="Arial" panose="020B0604020202020204" pitchFamily="34" charset="0"/>
                        </a:rPr>
                        <a:t>Inversiones Activos Fijos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 $      634,365.32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 $      295,810.98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 $    338,554.34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0.47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805"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Amortización de Endeudamiento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 $      103,873.46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 $      103,873.46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1.00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805"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SUPERAVIT PRESUPUESTARIO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1" i="0" u="none" strike="noStrike" dirty="0">
                          <a:effectLst/>
                          <a:latin typeface="Arial" panose="020B0604020202020204" pitchFamily="34" charset="0"/>
                        </a:rPr>
                        <a:t> $      165,607.45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05"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b="1" i="0" u="none" strike="noStrike">
                          <a:effectLst/>
                          <a:latin typeface="Arial" panose="020B0604020202020204" pitchFamily="34" charset="0"/>
                        </a:rPr>
                        <a:t>TOTALES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1" i="0" u="none" strike="noStrike">
                          <a:effectLst/>
                          <a:latin typeface="Arial" panose="020B0604020202020204" pitchFamily="34" charset="0"/>
                        </a:rPr>
                        <a:t> $    1457,451.58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1" i="0" u="none" strike="noStrike">
                          <a:effectLst/>
                          <a:latin typeface="Arial" panose="020B0604020202020204" pitchFamily="34" charset="0"/>
                        </a:rPr>
                        <a:t> $    1147,560.66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800" b="1" i="0" u="none" strike="noStrike">
                          <a:effectLst/>
                          <a:latin typeface="Arial" panose="020B0604020202020204" pitchFamily="34" charset="0"/>
                        </a:rPr>
                        <a:t> $    475,498.37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7062092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s-SV" sz="2800" b="1" dirty="0"/>
              <a:t>CONVENIO DE CONSERVACION DE LA TORTUGA </a:t>
            </a:r>
            <a:r>
              <a:rPr lang="es-SV" sz="2800" b="1" dirty="0" smtClean="0"/>
              <a:t>MARINA $ 3,055.00</a:t>
            </a:r>
            <a:endParaRPr lang="es-SV" sz="2800" b="1" dirty="0"/>
          </a:p>
        </p:txBody>
      </p:sp>
      <p:pic>
        <p:nvPicPr>
          <p:cNvPr id="8" name="Imagen 7" descr="L:\medio ambiente\IMG-20170202-WA00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84784"/>
            <a:ext cx="4392488" cy="42484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n 8" descr="C:\Users\Gil\AppData\Local\Microsoft\Windows\INetCache\Content.Word\IMG-20161222-WA00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960440" cy="41764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4714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s-SV" sz="2800" b="1" dirty="0"/>
              <a:t>CONVENIO DE CONSERVACION DE LA TORTUGA MARINA</a:t>
            </a:r>
          </a:p>
        </p:txBody>
      </p:sp>
      <p:pic>
        <p:nvPicPr>
          <p:cNvPr id="7" name="Imagen 6" descr="C:\Users\Rafael\Pictures\proyectos 2017\Entrega de Lancha\IMG-20170309-WA000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14" y="1268760"/>
            <a:ext cx="8238957" cy="4371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323528" y="5722231"/>
            <a:ext cx="8238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400" dirty="0">
                <a:latin typeface="Batang"/>
                <a:cs typeface="Arial" panose="020B0604020202020204" pitchFamily="34" charset="0"/>
              </a:rPr>
              <a:t>La Alcaldía Municipal en 2017, realizo una inversión de $2,800.00 dólares, en la compra de la lancha, y el motor marino fue donado por FIAES, </a:t>
            </a:r>
            <a:r>
              <a:rPr lang="es-SV" sz="1400" dirty="0" smtClean="0">
                <a:latin typeface="Batang"/>
                <a:cs typeface="Arial" panose="020B0604020202020204" pitchFamily="34" charset="0"/>
              </a:rPr>
              <a:t>a </a:t>
            </a:r>
            <a:r>
              <a:rPr lang="es-SV" sz="1400" dirty="0" err="1" smtClean="0">
                <a:latin typeface="Batang"/>
                <a:cs typeface="Arial" panose="020B0604020202020204" pitchFamily="34" charset="0"/>
              </a:rPr>
              <a:t>traves</a:t>
            </a:r>
            <a:r>
              <a:rPr lang="es-SV" sz="1400" dirty="0" smtClean="0">
                <a:latin typeface="Batang"/>
                <a:cs typeface="Arial" panose="020B0604020202020204" pitchFamily="34" charset="0"/>
              </a:rPr>
              <a:t> </a:t>
            </a:r>
            <a:r>
              <a:rPr lang="es-SV" sz="1400" dirty="0">
                <a:latin typeface="Batang"/>
                <a:cs typeface="Arial" panose="020B0604020202020204" pitchFamily="34" charset="0"/>
              </a:rPr>
              <a:t>de convenio de cooperación entre ASIBAHIA-ALCLADIA MUNICIPAL SAN DIONISIO Y FIAES.- PARA LA PROTECCION DE LA TORTUGA MARINA.</a:t>
            </a:r>
            <a:endParaRPr lang="es-SV" sz="2000" dirty="0"/>
          </a:p>
        </p:txBody>
      </p:sp>
    </p:spTree>
    <p:extLst>
      <p:ext uri="{BB962C8B-B14F-4D97-AF65-F5344CB8AC3E}">
        <p14:creationId xmlns:p14="http://schemas.microsoft.com/office/powerpoint/2010/main" val="280100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SV" sz="2800" b="1" dirty="0"/>
              <a:t>PEQUEÑAS INFRAESTRUCUTRAS EN CENTROS ESCOLARES DEL MUNICIPIO DE SAN DIONISIO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57200" y="1772816"/>
            <a:ext cx="75963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200" dirty="0">
                <a:latin typeface="Batang"/>
                <a:cs typeface="Arial" panose="020B0604020202020204" pitchFamily="34" charset="0"/>
              </a:rPr>
              <a:t>SE LES CAMBIO EL TECHO A CENTRO ESCOLAR DE CANTON MUNDO NUEVO EN SAN FRANCISCO</a:t>
            </a:r>
            <a:endParaRPr lang="es-SV" dirty="0"/>
          </a:p>
        </p:txBody>
      </p:sp>
      <p:pic>
        <p:nvPicPr>
          <p:cNvPr id="6" name="Imagen 5" descr="20161019_08261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65839"/>
            <a:ext cx="4042792" cy="3395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20161019_08250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8880"/>
            <a:ext cx="4464496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141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s-SV" sz="2800" b="1" dirty="0"/>
              <a:t>PEQUEÑAS INFRAESTRUCUTRAS EN CENTROS ESCOLARES DEL MUNICIPIO DE SAN DIONISIO</a:t>
            </a:r>
          </a:p>
        </p:txBody>
      </p:sp>
      <p:pic>
        <p:nvPicPr>
          <p:cNvPr id="10" name="Imagen 9" descr="C:\Users\Rafael\Pictures\AAA- Imagenes Proyectos 2016\reparacion de centros escolares\escuela san francisco\IMG_20161209_1445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395100"/>
            <a:ext cx="4499992" cy="2946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C:\Users\Rafael\Pictures\AAA- Imagenes Proyectos 2016\reparacion de centros escolares\escuela san francisco\IMG_20161209_1450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4392488" cy="3004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565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20161116_1025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344816" cy="42484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ectángulo 6"/>
          <p:cNvSpPr/>
          <p:nvPr/>
        </p:nvSpPr>
        <p:spPr>
          <a:xfrm>
            <a:off x="539552" y="4869161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600" dirty="0">
                <a:latin typeface="Batang"/>
                <a:cs typeface="Arial" panose="020B0604020202020204" pitchFamily="34" charset="0"/>
              </a:rPr>
              <a:t>SE EJECUTO CONSTRUCCION DE CHALETH EN COMPLEJO EDUCATIVO SAN DIONISO (AREA DE BACHILLERATO)</a:t>
            </a:r>
            <a:endParaRPr lang="es-SV" sz="1600" dirty="0"/>
          </a:p>
        </p:txBody>
      </p:sp>
      <p:sp>
        <p:nvSpPr>
          <p:cNvPr id="8" name="Rectángulo 7"/>
          <p:cNvSpPr/>
          <p:nvPr/>
        </p:nvSpPr>
        <p:spPr>
          <a:xfrm>
            <a:off x="287524" y="6021288"/>
            <a:ext cx="34923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600" dirty="0" smtClean="0">
                <a:latin typeface="Batang"/>
                <a:cs typeface="Arial" panose="020B0604020202020204" pitchFamily="34" charset="0"/>
              </a:rPr>
              <a:t>COSTO DE LA OBRA  $ 12,850.20</a:t>
            </a:r>
            <a:endParaRPr lang="es-SV" sz="1600" dirty="0"/>
          </a:p>
        </p:txBody>
      </p:sp>
    </p:spTree>
    <p:extLst>
      <p:ext uri="{BB962C8B-B14F-4D97-AF65-F5344CB8AC3E}">
        <p14:creationId xmlns:p14="http://schemas.microsoft.com/office/powerpoint/2010/main" val="382339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SV" sz="2000" b="1" dirty="0"/>
              <a:t>CONSTRUCCION DE UN COMEDOR ESCOLAR EN EL CNETRO ESCOLAR DE ISLA SAN SEBASTIAN</a:t>
            </a:r>
          </a:p>
        </p:txBody>
      </p:sp>
      <p:pic>
        <p:nvPicPr>
          <p:cNvPr id="5" name="Marcador de contenido 4" descr="L:\COMEDOR EN CE SAN SEBASTIAN\IMG-20170302-WA0004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Marcador de contenido 5" descr="L:\COMEDOR EN CE SAN SEBASTIAN\IMG-20170302-WA0001.jpg"/>
          <p:cNvPicPr>
            <a:picLocks noGrp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ángulo 6"/>
          <p:cNvSpPr/>
          <p:nvPr/>
        </p:nvSpPr>
        <p:spPr>
          <a:xfrm>
            <a:off x="287524" y="6021288"/>
            <a:ext cx="34923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600" dirty="0" smtClean="0">
                <a:latin typeface="Batang"/>
                <a:cs typeface="Arial" panose="020B0604020202020204" pitchFamily="34" charset="0"/>
              </a:rPr>
              <a:t>COSTO DE LA OBRA  $ 2,827.33</a:t>
            </a:r>
            <a:endParaRPr lang="es-SV" sz="1600" dirty="0"/>
          </a:p>
        </p:txBody>
      </p:sp>
    </p:spTree>
    <p:extLst>
      <p:ext uri="{BB962C8B-B14F-4D97-AF65-F5344CB8AC3E}">
        <p14:creationId xmlns:p14="http://schemas.microsoft.com/office/powerpoint/2010/main" val="231781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Autofit/>
          </a:bodyPr>
          <a:lstStyle/>
          <a:p>
            <a:r>
              <a:rPr lang="es-SV" sz="2000" b="1" dirty="0"/>
              <a:t>CONFORMACION DE CALLE A CANTONES MUNDO NUEVO Y SAN FRANCISCO, MUNICIPIO DE SAN DIONISIO, DEPARTAMENTO DE USULUTAN</a:t>
            </a:r>
          </a:p>
        </p:txBody>
      </p:sp>
      <p:pic>
        <p:nvPicPr>
          <p:cNvPr id="3" name="Imagen 2" descr="20161010_10152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816423" cy="439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287524" y="6021288"/>
            <a:ext cx="34923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600" dirty="0" smtClean="0">
                <a:latin typeface="Batang"/>
                <a:cs typeface="Arial" panose="020B0604020202020204" pitchFamily="34" charset="0"/>
              </a:rPr>
              <a:t>COSTO DE LA OBRA  $ 38,350.70</a:t>
            </a:r>
            <a:endParaRPr lang="es-SV" sz="1600" dirty="0"/>
          </a:p>
        </p:txBody>
      </p:sp>
      <p:pic>
        <p:nvPicPr>
          <p:cNvPr id="7" name="Imagen 6" descr="20161102_09473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1033"/>
            <a:ext cx="4283968" cy="4396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698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SV" sz="2000" b="1" dirty="0"/>
              <a:t>CONSTRUCCION DE DOS AULAS EN CENTRO ESCOLAR ISLA LA PIRRAYA, MUNICIPIO DE SAN DIONISIO, DEPARTAMENTO DE USULUTAN</a:t>
            </a:r>
            <a:endParaRPr lang="es-SV" b="1" dirty="0"/>
          </a:p>
        </p:txBody>
      </p:sp>
      <p:pic>
        <p:nvPicPr>
          <p:cNvPr id="5" name="Imagen 4" descr="I:\DCIM\113___11\IMG_09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771390" cy="3576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IMG_10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7638"/>
            <a:ext cx="4032448" cy="3419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37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s-SV" sz="2000" b="1" dirty="0"/>
              <a:t>CONSTRUCCION DE DOS AULAS EN CENTRO ESCOLAR ISLA LA PIRRAYA, MUNICIPIO DE SAN DIONISIO, DEPARTAMENTO DE USULUTAN</a:t>
            </a:r>
            <a:endParaRPr lang="es-SV" b="1" dirty="0"/>
          </a:p>
        </p:txBody>
      </p:sp>
      <p:sp>
        <p:nvSpPr>
          <p:cNvPr id="8" name="Rectángulo 7"/>
          <p:cNvSpPr/>
          <p:nvPr/>
        </p:nvSpPr>
        <p:spPr>
          <a:xfrm>
            <a:off x="251520" y="6237312"/>
            <a:ext cx="25326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1200" dirty="0" smtClean="0">
                <a:latin typeface="Batang"/>
                <a:cs typeface="Arial" panose="020B0604020202020204" pitchFamily="34" charset="0"/>
              </a:rPr>
              <a:t>COSTO DE LA OBRA $ 63,713.01</a:t>
            </a:r>
            <a:endParaRPr lang="es-SV" dirty="0"/>
          </a:p>
        </p:txBody>
      </p:sp>
      <p:pic>
        <p:nvPicPr>
          <p:cNvPr id="9" name="Imagen 8" descr="C:\Users\Rafael\Pictures\AAA- Imagenes Proyectos 2016\aulas en isla la pirraya\IMG-20170130-WA000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208912" cy="4680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07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SV" sz="2700" b="1" dirty="0"/>
              <a:t>FORTALECIMIENTO AL DESARROLLO TURISTICO DEL MUNICIPIO DE SAN DIONISIO</a:t>
            </a:r>
            <a:r>
              <a:rPr lang="es-SV" dirty="0"/>
              <a:t/>
            </a:r>
            <a:br>
              <a:rPr lang="es-SV" dirty="0"/>
            </a:br>
            <a:endParaRPr lang="es-SV" dirty="0"/>
          </a:p>
        </p:txBody>
      </p:sp>
      <p:pic>
        <p:nvPicPr>
          <p:cNvPr id="7" name="Imagen 6" descr="K:\memoria de tel sansumg galaxi mini 3\Pictures\Messenger\received_342121602797042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4367530" cy="2919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-11667" y="4302254"/>
            <a:ext cx="37915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>
                <a:latin typeface="Batang"/>
                <a:cs typeface="Times New Roman" panose="02020603050405020304" pitchFamily="18" charset="0"/>
              </a:rPr>
              <a:t>SE REALIZA UN LANZAMIENTO TURISTICO AL MUNICIPIO DE SAN DIONISIO</a:t>
            </a:r>
            <a:endParaRPr lang="es-SV" dirty="0"/>
          </a:p>
        </p:txBody>
      </p:sp>
      <p:pic>
        <p:nvPicPr>
          <p:cNvPr id="9" name="Imagen 8" descr="K:\memoria de tel sansumg galaxi mini 3\Pictures\Messenger\received_342123779463491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2976"/>
            <a:ext cx="4493895" cy="3277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60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t2.gstatic.com/images?q=tbn:ANd9GcSK3pO_EVCf16kiPgyRLcZ-bKHnflkmdiYS3ps3nggu1bNsXcE&amp;t=1&amp;usg=__oP0JUakuGTg-Z58Ws9q0n0nfE2s=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7" y="6209493"/>
            <a:ext cx="1187625" cy="648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915816" y="6381328"/>
            <a:ext cx="3352800" cy="36618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Alcaldía Municipal de San Dionisio.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AutoShape 2" descr="Resultado de imagen para 20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95536" y="116632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 smtClean="0"/>
              <a:t>ALCALDIA MUNICIPAL DE SAN DIONISIO</a:t>
            </a:r>
            <a:r>
              <a:rPr lang="es-ES" sz="2800" b="1" dirty="0" smtClean="0">
                <a:latin typeface="Arial"/>
              </a:rPr>
              <a:t/>
            </a:r>
            <a:br>
              <a:rPr lang="es-ES" sz="2800" b="1" dirty="0" smtClean="0">
                <a:latin typeface="Arial"/>
              </a:rPr>
            </a:br>
            <a:r>
              <a:rPr lang="es-SV" sz="1800" b="1" dirty="0" smtClean="0"/>
              <a:t>COMPORTAMIENTO DE LOS  EGRESOS 2016</a:t>
            </a:r>
            <a:endParaRPr lang="es-SV" sz="1800" b="1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575583"/>
              </p:ext>
            </p:extLst>
          </p:nvPr>
        </p:nvGraphicFramePr>
        <p:xfrm>
          <a:off x="222077" y="1124744"/>
          <a:ext cx="7734300" cy="2609850"/>
        </p:xfrm>
        <a:graphic>
          <a:graphicData uri="http://schemas.openxmlformats.org/drawingml/2006/table">
            <a:tbl>
              <a:tblPr/>
              <a:tblGrid>
                <a:gridCol w="209636"/>
                <a:gridCol w="2286939"/>
                <a:gridCol w="1029122"/>
                <a:gridCol w="952891"/>
                <a:gridCol w="762313"/>
                <a:gridCol w="762313"/>
                <a:gridCol w="867131"/>
                <a:gridCol w="863955"/>
              </a:tblGrid>
              <a:tr h="2286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PRESUPUESTO DE INGRESOS COMPARATIVO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PROPIOS 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PROPIOS 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TRANSF. DE GOB. 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TRANSF. DE GOB. 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INGRESOS DE GESTION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>
                          <a:effectLst/>
                          <a:latin typeface="Arial" panose="020B0604020202020204" pitchFamily="34" charset="0"/>
                        </a:rPr>
                        <a:t>ENE- JUNIO 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1" i="0" u="none" strike="noStrike">
                          <a:effectLst/>
                          <a:latin typeface="Arial" panose="020B0604020202020204" pitchFamily="34" charset="0"/>
                        </a:rPr>
                        <a:t>ENE- JUNIO 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IMPUESTOS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       1,264.48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     1,426.73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1,264.48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1,426.73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TASAS Y DERECHOS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     40,137.08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   37,477.42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$40,137.08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$37,477.42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VENTAS DE BIENES Y SERVICIOS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            72.58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          35.10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     72.58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     35.10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INGRESOS FINANCIEROS Y OTROS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       2,124.87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     1,771.73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2,124.87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1,771.73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TRANSFERENCIAS CORRIENTES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    107,896.35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  127,523.28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 $ 107,896.35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 $ 127,523.28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TRANSFERENCIAS DE CAPITAL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    323,689.00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 $    382,569.90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 $ 323,689.00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 $ 382,569.90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ENDEUDAMIENTO PUBLICO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 $    499,121.35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PAGOS ADELANTADOS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 $  4,648.02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1" i="0" u="none" strike="noStrike">
                          <a:effectLst/>
                          <a:latin typeface="Arial" panose="020B0604020202020204" pitchFamily="34" charset="0"/>
                        </a:rPr>
                        <a:t>Totales Rubro de Agrupacion….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1" i="0" u="none" strike="noStrike">
                          <a:effectLst/>
                          <a:latin typeface="Arial" panose="020B0604020202020204" pitchFamily="34" charset="0"/>
                        </a:rPr>
                        <a:t> $      475,184.36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1" i="0" u="none" strike="noStrike">
                          <a:effectLst/>
                          <a:latin typeface="Arial" panose="020B0604020202020204" pitchFamily="34" charset="0"/>
                        </a:rPr>
                        <a:t> $  1049,925.51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 $43,599.01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 $45,359.00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1" i="0" u="none" strike="noStrike">
                          <a:effectLst/>
                          <a:latin typeface="Arial" panose="020B0604020202020204" pitchFamily="34" charset="0"/>
                        </a:rPr>
                        <a:t> $ 431,585.35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 $ 510,093.18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242635"/>
              </p:ext>
            </p:extLst>
          </p:nvPr>
        </p:nvGraphicFramePr>
        <p:xfrm>
          <a:off x="155574" y="4094943"/>
          <a:ext cx="4848473" cy="2114550"/>
        </p:xfrm>
        <a:graphic>
          <a:graphicData uri="http://schemas.openxmlformats.org/drawingml/2006/table">
            <a:tbl>
              <a:tblPr/>
              <a:tblGrid>
                <a:gridCol w="226950"/>
                <a:gridCol w="2475816"/>
                <a:gridCol w="1114117"/>
                <a:gridCol w="1031590"/>
              </a:tblGrid>
              <a:tr h="2286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PRESUPUESTO DE EGRESOS COMPARATIVO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es-SV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800" b="1" i="0" u="none" strike="noStrike">
                          <a:effectLst/>
                          <a:latin typeface="Arial" panose="020B0604020202020204" pitchFamily="34" charset="0"/>
                        </a:rPr>
                        <a:t>INGRESOS DE GESTION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800" b="1" i="0" u="none" strike="noStrike" dirty="0">
                          <a:effectLst/>
                          <a:latin typeface="Arial" panose="020B0604020202020204" pitchFamily="34" charset="0"/>
                        </a:rPr>
                        <a:t>ENE- JUNIO 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800" b="1" i="0" u="none" strike="noStrike">
                          <a:effectLst/>
                          <a:latin typeface="Arial" panose="020B0604020202020204" pitchFamily="34" charset="0"/>
                        </a:rPr>
                        <a:t>ENE- JUNIO 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Remu., Aguinaldos, Dietas y prest. Soc.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 $      122,444.72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 $    129,934.97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Adquisición de bienes y servicios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 $       64,584.11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   73,231.46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Gastos Financieros y otros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     32,106.30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   45,790.70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Transferencias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     26,686.85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   29,193.67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Inversiones Activos Fijos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    112,507.49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  224,734.27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Amortización de Endeudamiento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     50,802.52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0" i="0" u="none" strike="noStrike">
                          <a:effectLst/>
                          <a:latin typeface="Arial" panose="020B0604020202020204" pitchFamily="34" charset="0"/>
                        </a:rPr>
                        <a:t> $    518,749.16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SV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1" i="0" u="none" strike="noStrike">
                          <a:effectLst/>
                          <a:latin typeface="Arial" panose="020B0604020202020204" pitchFamily="34" charset="0"/>
                        </a:rPr>
                        <a:t>Totales Rubro de Agrupacion….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1" i="0" u="none" strike="noStrike">
                          <a:effectLst/>
                          <a:latin typeface="Arial" panose="020B0604020202020204" pitchFamily="34" charset="0"/>
                        </a:rPr>
                        <a:t> $      409,131.99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000" b="1" i="0" u="none" strike="noStrike" dirty="0">
                          <a:effectLst/>
                          <a:latin typeface="Arial" panose="020B0604020202020204" pitchFamily="34" charset="0"/>
                        </a:rPr>
                        <a:t> $  1021,634.23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1567850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:\Festival gastronomico de la leche\DSC020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32656"/>
            <a:ext cx="4032448" cy="3134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 descr="L:\Festival gastronomico de la leche\DSC021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96952"/>
            <a:ext cx="4717415" cy="3313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107505" y="3467016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SV" dirty="0">
                <a:latin typeface="Batang"/>
                <a:ea typeface="Calibri" panose="020F0502020204030204" pitchFamily="34" charset="0"/>
                <a:cs typeface="Times New Roman" panose="02020603050405020304" pitchFamily="18" charset="0"/>
              </a:rPr>
              <a:t>PRIMER FESTIVAL DE LA LECHE</a:t>
            </a:r>
            <a:endParaRPr lang="es-SV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67544" y="6045193"/>
            <a:ext cx="2736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200" dirty="0" smtClean="0">
                <a:latin typeface="Batang"/>
                <a:cs typeface="Arial" panose="020B0604020202020204" pitchFamily="34" charset="0"/>
              </a:rPr>
              <a:t>COSTO DE LA OBRA $ 7,302.54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238981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SV" sz="2000" dirty="0"/>
              <a:t>Adquisición de Camión por la suma de </a:t>
            </a:r>
            <a:r>
              <a:rPr lang="es-SV" sz="2000" dirty="0" smtClean="0"/>
              <a:t>$52,091.54</a:t>
            </a:r>
            <a:r>
              <a:rPr lang="es-SV" sz="2000" dirty="0"/>
              <a:t>, </a:t>
            </a:r>
            <a:r>
              <a:rPr lang="es-SV" sz="2000" dirty="0" smtClean="0"/>
              <a:t>destinado </a:t>
            </a:r>
            <a:r>
              <a:rPr lang="es-SV" sz="2000" dirty="0"/>
              <a:t>a la Recolección de Desechos Sólidos y otras actividades en las comunidades realizadas por la municipalidad.</a:t>
            </a:r>
            <a:endParaRPr lang="es-SV" sz="2000" dirty="0"/>
          </a:p>
        </p:txBody>
      </p:sp>
      <p:pic>
        <p:nvPicPr>
          <p:cNvPr id="7" name="Imagen 6" descr="La imagen puede contener: casa y exterior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220193"/>
            <a:ext cx="3744416" cy="26558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Marcador de contenido 4" descr="La imagen puede contener: 1 persona, exterior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0200"/>
            <a:ext cx="3816424" cy="24215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Marcador de contenido 5" descr="La imagen puede contener: árbol, planta y exterior"/>
          <p:cNvPicPr>
            <a:picLocks noGrp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840" y="1567011"/>
            <a:ext cx="3739584" cy="24215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208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4" y="116632"/>
            <a:ext cx="9076926" cy="6624736"/>
          </a:xfrm>
          <a:prstGeom prst="snip2DiagRect">
            <a:avLst>
              <a:gd name="adj1" fmla="val 749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7 CuadroTexto"/>
          <p:cNvSpPr txBox="1"/>
          <p:nvPr/>
        </p:nvSpPr>
        <p:spPr>
          <a:xfrm rot="21433533">
            <a:off x="3556299" y="1323282"/>
            <a:ext cx="4759447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s-ES" sz="8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ernard MT Condensed" pitchFamily="18" charset="0"/>
              </a:rPr>
              <a:t>MUCHASS</a:t>
            </a:r>
          </a:p>
          <a:p>
            <a:r>
              <a:rPr lang="es-ES" sz="8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ernard MT Condensed" pitchFamily="18" charset="0"/>
              </a:rPr>
              <a:t> </a:t>
            </a:r>
            <a:r>
              <a:rPr lang="es-ES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ozuka Gothic Pr6N B" pitchFamily="34" charset="-128"/>
                <a:ea typeface="Kozuka Gothic Pr6N B" pitchFamily="34" charset="-128"/>
              </a:rPr>
              <a:t>Gracias</a:t>
            </a:r>
          </a:p>
          <a:p>
            <a:r>
              <a:rPr lang="es-ES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ozuka Gothic Pr6N B" pitchFamily="34" charset="-128"/>
                <a:ea typeface="Kozuka Gothic Pr6N B" pitchFamily="34" charset="-128"/>
              </a:rPr>
              <a:t> a </a:t>
            </a:r>
            <a:r>
              <a:rPr lang="es-ES" sz="8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ozuka Gothic Pr6N B" pitchFamily="34" charset="-128"/>
                <a:ea typeface="Kozuka Gothic Pr6N B" pitchFamily="34" charset="-128"/>
              </a:rPr>
              <a:t>tod@s</a:t>
            </a:r>
            <a:endParaRPr lang="es-ES" sz="8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Kozuka Gothic Pr6N B" pitchFamily="34" charset="-128"/>
              <a:ea typeface="Kozuka Gothic Pr6N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2271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395536" y="0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2800" b="1" dirty="0" smtClean="0">
                <a:solidFill>
                  <a:schemeClr val="bg1"/>
                </a:solidFill>
              </a:rPr>
              <a:t>SERVICIOS</a:t>
            </a:r>
            <a:endParaRPr lang="es-SV" sz="2800" b="1" dirty="0">
              <a:solidFill>
                <a:schemeClr val="bg1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467544" y="2708920"/>
            <a:ext cx="2592288" cy="3960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charset="0"/>
              <a:buChar char="•"/>
            </a:pPr>
            <a:endParaRPr lang="es-ES" dirty="0" smtClean="0"/>
          </a:p>
          <a:p>
            <a:pPr algn="ctr">
              <a:buFont typeface="Arial" charset="0"/>
              <a:buChar char="•"/>
            </a:pPr>
            <a:r>
              <a:rPr lang="es-ES" dirty="0" smtClean="0"/>
              <a:t>INGRESOS POR SERV.</a:t>
            </a:r>
          </a:p>
          <a:p>
            <a:pPr algn="ctr">
              <a:buFont typeface="Arial" charset="0"/>
              <a:buChar char="•"/>
            </a:pPr>
            <a:r>
              <a:rPr lang="es-ES" dirty="0" smtClean="0"/>
              <a:t>$ 99,608.99</a:t>
            </a:r>
          </a:p>
          <a:p>
            <a:pPr algn="ctr"/>
            <a:endParaRPr lang="es-ES" dirty="0" smtClean="0"/>
          </a:p>
          <a:p>
            <a:pPr algn="ctr">
              <a:buFont typeface="Arial" charset="0"/>
              <a:buChar char="•"/>
            </a:pPr>
            <a:r>
              <a:rPr lang="es-ES" dirty="0" smtClean="0"/>
              <a:t>IMPUESTOS</a:t>
            </a:r>
          </a:p>
          <a:p>
            <a:pPr algn="ctr">
              <a:buFont typeface="Arial" charset="0"/>
              <a:buChar char="•"/>
            </a:pPr>
            <a:r>
              <a:rPr lang="es-ES" dirty="0" smtClean="0"/>
              <a:t>TASAS Y DERECHOS</a:t>
            </a:r>
          </a:p>
          <a:p>
            <a:pPr algn="ctr">
              <a:buFont typeface="Arial" charset="0"/>
              <a:buChar char="•"/>
            </a:pPr>
            <a:r>
              <a:rPr lang="es-ES" dirty="0" smtClean="0"/>
              <a:t>VENTA DE BIENES Y SERVICIOS</a:t>
            </a:r>
          </a:p>
          <a:p>
            <a:pPr algn="ctr">
              <a:buFont typeface="Arial" charset="0"/>
              <a:buChar char="•"/>
            </a:pPr>
            <a:r>
              <a:rPr lang="es-ES" dirty="0" smtClean="0"/>
              <a:t>ING. FINANCIEROS  Y OTROS</a:t>
            </a:r>
          </a:p>
          <a:p>
            <a:pPr algn="ctr">
              <a:buFont typeface="Arial" charset="0"/>
              <a:buChar char="•"/>
            </a:pPr>
            <a:r>
              <a:rPr lang="es-ES" dirty="0" smtClean="0"/>
              <a:t> TRANSFERENCIAS CTES. </a:t>
            </a:r>
          </a:p>
          <a:p>
            <a:pPr algn="ctr">
              <a:buFont typeface="Arial" charset="0"/>
              <a:buChar char="•"/>
            </a:pPr>
            <a:r>
              <a:rPr lang="es-ES" dirty="0" smtClean="0"/>
              <a:t>VENTA DE ACTIVOS FIJOS</a:t>
            </a:r>
          </a:p>
          <a:p>
            <a:pPr algn="ctr">
              <a:buFont typeface="Arial" charset="0"/>
              <a:buChar char="•"/>
            </a:pPr>
            <a:endParaRPr lang="es-ES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3250196" y="2708920"/>
            <a:ext cx="2520280" cy="39604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charset="0"/>
              <a:buChar char="•"/>
            </a:pPr>
            <a:r>
              <a:rPr lang="es-ES" dirty="0" smtClean="0"/>
              <a:t>EGRESOS POR SERV.</a:t>
            </a:r>
          </a:p>
          <a:p>
            <a:pPr algn="ctr">
              <a:buFont typeface="Arial" charset="0"/>
              <a:buChar char="•"/>
            </a:pPr>
            <a:r>
              <a:rPr lang="es-ES" dirty="0" smtClean="0"/>
              <a:t>$ 91,241.35</a:t>
            </a:r>
          </a:p>
          <a:p>
            <a:pPr algn="ctr"/>
            <a:endParaRPr lang="es-ES" dirty="0" smtClean="0"/>
          </a:p>
          <a:p>
            <a:pPr algn="ctr">
              <a:buFont typeface="Arial" charset="0"/>
              <a:buChar char="•"/>
            </a:pPr>
            <a:r>
              <a:rPr lang="es-ES" dirty="0" smtClean="0"/>
              <a:t>REMUNERACIONES</a:t>
            </a:r>
          </a:p>
          <a:p>
            <a:pPr algn="ctr">
              <a:buFont typeface="Arial" charset="0"/>
              <a:buChar char="•"/>
            </a:pPr>
            <a:r>
              <a:rPr lang="es-ES" sz="1600" dirty="0" smtClean="0"/>
              <a:t>ADQ. DE BIENES Y SERVICIOS</a:t>
            </a:r>
          </a:p>
          <a:p>
            <a:pPr algn="ctr"/>
            <a:endParaRPr lang="es-ES" dirty="0" smtClean="0"/>
          </a:p>
          <a:p>
            <a:pPr algn="ctr">
              <a:buFont typeface="Arial" charset="0"/>
              <a:buChar char="•"/>
            </a:pPr>
            <a:r>
              <a:rPr lang="es-ES" sz="1600" dirty="0" smtClean="0"/>
              <a:t>GASTOS FINANCIEROS Y OTROS</a:t>
            </a:r>
          </a:p>
          <a:p>
            <a:pPr algn="ctr"/>
            <a:endParaRPr lang="es-ES" dirty="0" smtClean="0"/>
          </a:p>
          <a:p>
            <a:pPr algn="ctr">
              <a:buFont typeface="Arial" charset="0"/>
              <a:buChar char="•"/>
            </a:pPr>
            <a:r>
              <a:rPr lang="es-ES" dirty="0" smtClean="0"/>
              <a:t>TRANSF. CORRENTES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6228184" y="2708920"/>
            <a:ext cx="2520280" cy="39604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 smtClean="0"/>
          </a:p>
          <a:p>
            <a:pPr algn="ctr"/>
            <a:r>
              <a:rPr lang="es-ES" dirty="0" smtClean="0"/>
              <a:t>*MORA AL 30 JUN/17</a:t>
            </a:r>
          </a:p>
          <a:p>
            <a:pPr algn="ctr"/>
            <a:endParaRPr lang="es-ES" dirty="0" smtClean="0"/>
          </a:p>
          <a:p>
            <a:pPr algn="ctr"/>
            <a:endParaRPr lang="es-ES" dirty="0" smtClean="0"/>
          </a:p>
          <a:p>
            <a:pPr algn="ctr" fontAlgn="b"/>
            <a:r>
              <a:rPr lang="es-ES" sz="1600" b="1" dirty="0" smtClean="0"/>
              <a:t>$ </a:t>
            </a:r>
            <a:r>
              <a:rPr lang="es-SV" sz="1600" b="1" dirty="0" smtClean="0">
                <a:latin typeface="Arial" panose="020B0604020202020204" pitchFamily="34" charset="0"/>
              </a:rPr>
              <a:t>34,889.40</a:t>
            </a:r>
            <a:endParaRPr lang="es-SV" sz="1600" b="1" dirty="0">
              <a:latin typeface="Arial" panose="020B0604020202020204" pitchFamily="34" charset="0"/>
            </a:endParaRPr>
          </a:p>
        </p:txBody>
      </p:sp>
      <p:sp>
        <p:nvSpPr>
          <p:cNvPr id="14" name="13 Triángulo isósceles"/>
          <p:cNvSpPr/>
          <p:nvPr/>
        </p:nvSpPr>
        <p:spPr>
          <a:xfrm>
            <a:off x="899592" y="692696"/>
            <a:ext cx="7344816" cy="1368152"/>
          </a:xfrm>
          <a:prstGeom prst="triangle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SERVICIOS BRINDADOS POR LA </a:t>
            </a:r>
          </a:p>
          <a:p>
            <a:pPr algn="ctr"/>
            <a:r>
              <a:rPr lang="es-ES" dirty="0" smtClean="0"/>
              <a:t>ALCALDIA MUNICIPAL SAN DIONISIO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t2.gstatic.com/images?q=tbn:ANd9GcSK3pO_EVCf16kiPgyRLcZ-bKHnflkmdiYS3ps3nggu1bNsXcE&amp;t=1&amp;usg=__oP0JUakuGTg-Z58Ws9q0n0nfE2s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7" y="6209493"/>
            <a:ext cx="1187625" cy="648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57488" y="6357958"/>
            <a:ext cx="3352800" cy="36618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Alcaldía Municipal de San Dionisio.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611560" y="28228"/>
            <a:ext cx="8229600" cy="908720"/>
          </a:xfrm>
        </p:spPr>
        <p:txBody>
          <a:bodyPr>
            <a:noAutofit/>
          </a:bodyPr>
          <a:lstStyle/>
          <a:p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SERV. DE TASAS INGRESOS Y GASTOS ENE-DIC 2016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284945"/>
              </p:ext>
            </p:extLst>
          </p:nvPr>
        </p:nvGraphicFramePr>
        <p:xfrm>
          <a:off x="323528" y="836712"/>
          <a:ext cx="3744416" cy="78104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275875"/>
                <a:gridCol w="1372952"/>
                <a:gridCol w="1095589"/>
              </a:tblGrid>
              <a:tr h="36681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INGRESOS CONTRIB</a:t>
                      </a:r>
                      <a:endParaRPr lang="es-ES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SUBSIDIO</a:t>
                      </a:r>
                      <a:endParaRPr lang="es-ES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EGRESOS ALCALDIA</a:t>
                      </a:r>
                      <a:endParaRPr lang="es-ES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44"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 dirty="0">
                          <a:effectLst/>
                          <a:latin typeface="Arial" panose="020B0604020202020204" pitchFamily="34" charset="0"/>
                        </a:rPr>
                        <a:t>8,983.20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 dirty="0">
                          <a:effectLst/>
                          <a:latin typeface="Arial" panose="020B0604020202020204" pitchFamily="34" charset="0"/>
                        </a:rPr>
                        <a:t>12,736.20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 dirty="0">
                          <a:effectLst/>
                          <a:latin typeface="Arial" panose="020B0604020202020204" pitchFamily="34" charset="0"/>
                        </a:rPr>
                        <a:t>21,719.40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4755752"/>
              </p:ext>
            </p:extLst>
          </p:nvPr>
        </p:nvGraphicFramePr>
        <p:xfrm>
          <a:off x="323528" y="1844824"/>
          <a:ext cx="374441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795698"/>
              </p:ext>
            </p:extLst>
          </p:nvPr>
        </p:nvGraphicFramePr>
        <p:xfrm>
          <a:off x="4860032" y="836712"/>
          <a:ext cx="3816424" cy="78104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00411"/>
                <a:gridCol w="1399355"/>
                <a:gridCol w="1116658"/>
              </a:tblGrid>
              <a:tr h="36681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INGRESOS CONTRIB</a:t>
                      </a:r>
                      <a:endParaRPr lang="es-ES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SUBSIDIO</a:t>
                      </a:r>
                      <a:endParaRPr lang="es-ES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EGRESOS ALCALDIA</a:t>
                      </a:r>
                      <a:endParaRPr lang="es-ES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44"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>
                          <a:effectLst/>
                          <a:latin typeface="Arial" panose="020B0604020202020204" pitchFamily="34" charset="0"/>
                        </a:rPr>
                        <a:t>18,584.64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 dirty="0">
                          <a:effectLst/>
                          <a:latin typeface="Arial" panose="020B0604020202020204" pitchFamily="34" charset="0"/>
                        </a:rPr>
                        <a:t>1,824.10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 dirty="0">
                          <a:effectLst/>
                          <a:latin typeface="Arial" panose="020B0604020202020204" pitchFamily="34" charset="0"/>
                        </a:rPr>
                        <a:t>20,408.74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9338081"/>
              </p:ext>
            </p:extLst>
          </p:nvPr>
        </p:nvGraphicFramePr>
        <p:xfrm>
          <a:off x="4932040" y="1916832"/>
          <a:ext cx="390912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39702777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t2.gstatic.com/images?q=tbn:ANd9GcSK3pO_EVCf16kiPgyRLcZ-bKHnflkmdiYS3ps3nggu1bNsXcE&amp;t=1&amp;usg=__oP0JUakuGTg-Z58Ws9q0n0nfE2s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7" y="6209493"/>
            <a:ext cx="1187625" cy="648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57488" y="6357958"/>
            <a:ext cx="3352800" cy="36618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Alcaldía Municipal de San Dionisio.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611560" y="28228"/>
            <a:ext cx="8229600" cy="908720"/>
          </a:xfrm>
        </p:spPr>
        <p:txBody>
          <a:bodyPr>
            <a:noAutofit/>
          </a:bodyPr>
          <a:lstStyle/>
          <a:p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SERV. DE TASAS INGRESOS Y GASTOS EN-JUNIO 2017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12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210160"/>
              </p:ext>
            </p:extLst>
          </p:nvPr>
        </p:nvGraphicFramePr>
        <p:xfrm>
          <a:off x="323528" y="836712"/>
          <a:ext cx="3744416" cy="78104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275875"/>
                <a:gridCol w="1372952"/>
                <a:gridCol w="1095589"/>
              </a:tblGrid>
              <a:tr h="36681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INGRESOS CONTRIB</a:t>
                      </a:r>
                      <a:endParaRPr lang="es-ES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SUBSIDIO</a:t>
                      </a:r>
                      <a:endParaRPr lang="es-ES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EGRESOS ALCALDIA</a:t>
                      </a:r>
                      <a:endParaRPr lang="es-ES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44"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>
                          <a:effectLst/>
                          <a:latin typeface="Arial" panose="020B0604020202020204" pitchFamily="34" charset="0"/>
                        </a:rPr>
                        <a:t>4,149.60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>
                          <a:effectLst/>
                          <a:latin typeface="Arial" panose="020B0604020202020204" pitchFamily="34" charset="0"/>
                        </a:rPr>
                        <a:t>6,132.64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 dirty="0">
                          <a:effectLst/>
                          <a:latin typeface="Arial" panose="020B0604020202020204" pitchFamily="34" charset="0"/>
                        </a:rPr>
                        <a:t>10,282.24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384506"/>
              </p:ext>
            </p:extLst>
          </p:nvPr>
        </p:nvGraphicFramePr>
        <p:xfrm>
          <a:off x="4860032" y="836712"/>
          <a:ext cx="3816424" cy="78104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00411"/>
                <a:gridCol w="1399355"/>
                <a:gridCol w="1116658"/>
              </a:tblGrid>
              <a:tr h="36681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INGRESOS CONTRIB</a:t>
                      </a:r>
                      <a:endParaRPr lang="es-ES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SUBSIDIO</a:t>
                      </a:r>
                      <a:endParaRPr lang="es-ES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EGRESOS ALCALDIA</a:t>
                      </a:r>
                      <a:endParaRPr lang="es-ES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44"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>
                          <a:effectLst/>
                          <a:latin typeface="Arial" panose="020B0604020202020204" pitchFamily="34" charset="0"/>
                        </a:rPr>
                        <a:t>8,780.18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>
                          <a:effectLst/>
                          <a:latin typeface="Arial" panose="020B0604020202020204" pitchFamily="34" charset="0"/>
                        </a:rPr>
                        <a:t>1,359.02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400" b="0" i="0" u="none" strike="noStrike" dirty="0">
                          <a:effectLst/>
                          <a:latin typeface="Arial" panose="020B0604020202020204" pitchFamily="34" charset="0"/>
                        </a:rPr>
                        <a:t>10,139.20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8261304"/>
              </p:ext>
            </p:extLst>
          </p:nvPr>
        </p:nvGraphicFramePr>
        <p:xfrm>
          <a:off x="209538" y="1772816"/>
          <a:ext cx="3930414" cy="4585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3875132"/>
              </p:ext>
            </p:extLst>
          </p:nvPr>
        </p:nvGraphicFramePr>
        <p:xfrm>
          <a:off x="4932040" y="2060847"/>
          <a:ext cx="3731146" cy="4297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24368970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132856"/>
            <a:ext cx="8568952" cy="1656184"/>
          </a:xfrm>
          <a:gradFill>
            <a:gsLst>
              <a:gs pos="0">
                <a:schemeClr val="bg2">
                  <a:tint val="40000"/>
                  <a:satMod val="350000"/>
                </a:schemeClr>
              </a:gs>
              <a:gs pos="72000">
                <a:schemeClr val="bg2">
                  <a:tint val="45000"/>
                  <a:shade val="99000"/>
                  <a:satMod val="350000"/>
                </a:schemeClr>
              </a:gs>
              <a:gs pos="100000">
                <a:schemeClr val="bg2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  <p:txBody>
          <a:bodyPr/>
          <a:lstStyle/>
          <a:p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INVERSION EN PROYECTOS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Picture 2" descr="http://t2.gstatic.com/images?q=tbn:ANd9GcSK3pO_EVCf16kiPgyRLcZ-bKHnflkmdiYS3ps3nggu1bNsXcE&amp;t=1&amp;usg=__oP0JUakuGTg-Z58Ws9q0n0nfE2s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7" y="6209493"/>
            <a:ext cx="1187625" cy="648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57488" y="6357958"/>
            <a:ext cx="3352800" cy="36618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Alcaldía Municipal de San Dionisio.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5801</TotalTime>
  <Words>1619</Words>
  <Application>Microsoft Office PowerPoint</Application>
  <PresentationFormat>Presentación en pantalla (4:3)</PresentationFormat>
  <Paragraphs>451</Paragraphs>
  <Slides>52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64" baseType="lpstr">
      <vt:lpstr>Arial</vt:lpstr>
      <vt:lpstr>Arial Black</vt:lpstr>
      <vt:lpstr>Arial Narrow</vt:lpstr>
      <vt:lpstr>Batang</vt:lpstr>
      <vt:lpstr>Bernard MT Condensed</vt:lpstr>
      <vt:lpstr>Blackadder ITC</vt:lpstr>
      <vt:lpstr>Calibri</vt:lpstr>
      <vt:lpstr>Eras Bold ITC</vt:lpstr>
      <vt:lpstr>Franklin Gothic Demi Cond</vt:lpstr>
      <vt:lpstr>Kozuka Gothic Pr6N B</vt:lpstr>
      <vt:lpstr>Times New Roman</vt:lpstr>
      <vt:lpstr>Tema de Office</vt:lpstr>
      <vt:lpstr>  ALCALDIA MUNICIPAL DE SAN DIONISIO </vt:lpstr>
      <vt:lpstr>CONCEJO MUNICIPAL 2015-2018 TRABAJANDO POR EL DESARROLLO DE SAN DIONISIO</vt:lpstr>
      <vt:lpstr>Presentación de PowerPoint</vt:lpstr>
      <vt:lpstr>Presentación de PowerPoint</vt:lpstr>
      <vt:lpstr>Presentación de PowerPoint</vt:lpstr>
      <vt:lpstr>Presentación de PowerPoint</vt:lpstr>
      <vt:lpstr>SERV. DE TASAS INGRESOS Y GASTOS ENE-DIC 2016</vt:lpstr>
      <vt:lpstr>SERV. DE TASAS INGRESOS Y GASTOS EN-JUNIO 2017</vt:lpstr>
      <vt:lpstr>INVERSION EN PROYECTOS</vt:lpstr>
      <vt:lpstr>Presentación de PowerPoint</vt:lpstr>
      <vt:lpstr>COSTOS DE INVERSION EJECUTADOS EN – DIC. 2016</vt:lpstr>
      <vt:lpstr>OBRAS A EJECUTADAS DE ENERO A JUNIO 2017</vt:lpstr>
      <vt:lpstr>REMODELACION DE PARQUE CENTRAL SAN DIONISIO</vt:lpstr>
      <vt:lpstr>REMODELACION DE PARQUE CENTRAL SAN DIONISIO</vt:lpstr>
      <vt:lpstr>CONST DE CANCHA DE FUTBOL SALA EN COLONIA ALTOS DE LA CEIBA I. SAN DIONISIO</vt:lpstr>
      <vt:lpstr>AMPLIACION DE AGUA POTABLE CASERIO SHURLA CTON. IGLESIA VJEJA</vt:lpstr>
      <vt:lpstr>CONFORMACION Y BALSTADO DE CALLE FINAL CTON SAN FCO. Y CASERIO LA SOLEDAD</vt:lpstr>
      <vt:lpstr>Presentación de PowerPoint</vt:lpstr>
      <vt:lpstr>FOMENTO AL DEPORTE EN EL MUNICIPIO DE SAN DIONISIO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PROGRAMA DE ALFABETIZACION FASE II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REPARACION DE  TECHOS EN VIVIENDAS DE FAMILIAS DE ESCASOS RECURSOS ECONOMICOS</vt:lpstr>
      <vt:lpstr>REPARACION DE  TECHOS EN VIVIENDAS DE FAMILIAS DE ESCASOS RECURSOS ECONOMICOS</vt:lpstr>
      <vt:lpstr>REPARACION DE  TECHOS EN VIVIENDAS DE FAMILIAS DE ESCASOS RECURSOS ECONOMICOS</vt:lpstr>
      <vt:lpstr>PREVENCION DE ENFERMEDADES TRANSMITIDAS POR EL ZANCUDO.</vt:lpstr>
      <vt:lpstr>Presentación de PowerPoint</vt:lpstr>
      <vt:lpstr>MODIFICACION DE INFRAESTRUCTURA EN ALCALDIA MUNICIPAL</vt:lpstr>
      <vt:lpstr>MODIFICACION DE INFRAESTRUCTURA EN ALCALDIA MUNICIPAL</vt:lpstr>
      <vt:lpstr>MODIFICACION DE INFRAESTRUCTURA EN ALCALDIA MUNICIPAL $ 12,937.35 </vt:lpstr>
      <vt:lpstr>CONVENIO DE CONSERVACION DE LA TORTUGA MARINA $ 3,055.00</vt:lpstr>
      <vt:lpstr>CONVENIO DE CONSERVACION DE LA TORTUGA MARINA</vt:lpstr>
      <vt:lpstr>PEQUEÑAS INFRAESTRUCUTRAS EN CENTROS ESCOLARES DEL MUNICIPIO DE SAN DIONISIO</vt:lpstr>
      <vt:lpstr>PEQUEÑAS INFRAESTRUCUTRAS EN CENTROS ESCOLARES DEL MUNICIPIO DE SAN DIONISIO</vt:lpstr>
      <vt:lpstr>Presentación de PowerPoint</vt:lpstr>
      <vt:lpstr>CONSTRUCCION DE UN COMEDOR ESCOLAR EN EL CNETRO ESCOLAR DE ISLA SAN SEBASTIAN</vt:lpstr>
      <vt:lpstr>CONFORMACION DE CALLE A CANTONES MUNDO NUEVO Y SAN FRANCISCO, MUNICIPIO DE SAN DIONISIO, DEPARTAMENTO DE USULUTAN</vt:lpstr>
      <vt:lpstr>CONSTRUCCION DE DOS AULAS EN CENTRO ESCOLAR ISLA LA PIRRAYA, MUNICIPIO DE SAN DIONISIO, DEPARTAMENTO DE USULUTAN</vt:lpstr>
      <vt:lpstr>CONSTRUCCION DE DOS AULAS EN CENTRO ESCOLAR ISLA LA PIRRAYA, MUNICIPIO DE SAN DIONISIO, DEPARTAMENTO DE USULUTAN</vt:lpstr>
      <vt:lpstr>FORTALECIMIENTO AL DESARROLLO TURISTICO DEL MUNICIPIO DE SAN DIONISIO </vt:lpstr>
      <vt:lpstr>Presentación de PowerPoint</vt:lpstr>
      <vt:lpstr>Adquisición de Camión por la suma de $52,091.54, destinado a la Recolección de Desechos Sólidos y otras actividades en las comunidades realizadas por la municipalidad.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 DIONISIO</dc:title>
  <dc:creator>Alc,San Dionicio</dc:creator>
  <cp:lastModifiedBy>San Dionisio</cp:lastModifiedBy>
  <cp:revision>485</cp:revision>
  <dcterms:created xsi:type="dcterms:W3CDTF">2011-08-30T15:42:16Z</dcterms:created>
  <dcterms:modified xsi:type="dcterms:W3CDTF">2017-08-10T23:39:45Z</dcterms:modified>
</cp:coreProperties>
</file>