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1" r:id="rId2"/>
    <p:sldId id="2562" r:id="rId3"/>
    <p:sldId id="2564" r:id="rId4"/>
    <p:sldId id="2577" r:id="rId5"/>
    <p:sldId id="2578" r:id="rId6"/>
    <p:sldId id="2579" r:id="rId7"/>
  </p:sldIdLst>
  <p:sldSz cx="7772400" cy="10058400"/>
  <p:notesSz cx="7102475" cy="93884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314" y="-7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43000-8150-4012-B6BA-3EA5439ACC2E}" type="datetimeFigureOut">
              <a:rPr lang="es-SV" smtClean="0"/>
              <a:t>27/04/2022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704850"/>
            <a:ext cx="2720975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35AB9-DB2A-4A56-97F9-8B03D9A89A9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25534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190750" y="704850"/>
            <a:ext cx="2720975" cy="3519488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FB7D4-5D3A-408F-AB42-FF40DF0F4985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96099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13396" name="Text"/>
          <p:cNvSpPr>
            <a:spLocks noGrp="1"/>
          </p:cNvSpPr>
          <p:nvPr/>
        </p:nvSpPr>
        <p:spPr>
          <a:xfrm>
            <a:off x="1371600" y="304800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DEPARTAMENTO DE MORAZÁN</a:t>
            </a:r>
          </a:p>
        </p:txBody>
      </p:sp>
      <p:sp>
        <p:nvSpPr>
          <p:cNvPr id="1188848674" name="Text"/>
          <p:cNvSpPr>
            <a:spLocks noGrp="1"/>
          </p:cNvSpPr>
          <p:nvPr/>
        </p:nvSpPr>
        <p:spPr>
          <a:xfrm>
            <a:off x="1371600" y="520700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ALCALDIA MUNICIPAL DE OSICALA</a:t>
            </a:r>
          </a:p>
        </p:txBody>
      </p:sp>
      <p:sp>
        <p:nvSpPr>
          <p:cNvPr id="1090960910" name="Text"/>
          <p:cNvSpPr>
            <a:spLocks noGrp="1"/>
          </p:cNvSpPr>
          <p:nvPr/>
        </p:nvSpPr>
        <p:spPr>
          <a:xfrm>
            <a:off x="1371600" y="736601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ESTADO DE SITUACIÓN FINANCIERA</a:t>
            </a:r>
          </a:p>
        </p:txBody>
      </p:sp>
      <p:sp>
        <p:nvSpPr>
          <p:cNvPr id="757515531" name="Text"/>
          <p:cNvSpPr>
            <a:spLocks noGrp="1"/>
          </p:cNvSpPr>
          <p:nvPr/>
        </p:nvSpPr>
        <p:spPr>
          <a:xfrm>
            <a:off x="6057900" y="1181100"/>
            <a:ext cx="1460500" cy="1651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obed.fuentes</a:t>
            </a:r>
          </a:p>
        </p:txBody>
      </p:sp>
      <p:pic>
        <p:nvPicPr>
          <p:cNvPr id="254567245" name="Picture"/>
          <p:cNvPicPr>
            <a:picLocks noChangeAspect="1"/>
          </p:cNvPicPr>
          <p:nvPr/>
        </p:nvPicPr>
        <p:blipFill>
          <a:blip r:embed="rId2"/>
          <a:srcRect/>
          <a:stretch>
            <a:fillRect r="8620"/>
          </a:stretch>
        </p:blipFill>
        <p:spPr>
          <a:xfrm>
            <a:off x="520700" y="279401"/>
            <a:ext cx="736600" cy="1016000"/>
          </a:xfrm>
          <a:prstGeom prst="rect">
            <a:avLst/>
          </a:prstGeom>
        </p:spPr>
      </p:pic>
      <p:sp>
        <p:nvSpPr>
          <p:cNvPr id="1865419453" name="Text"/>
          <p:cNvSpPr>
            <a:spLocks noGrp="1"/>
          </p:cNvSpPr>
          <p:nvPr/>
        </p:nvSpPr>
        <p:spPr>
          <a:xfrm>
            <a:off x="990601" y="254000"/>
            <a:ext cx="635000" cy="635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1345058070" name="Text"/>
          <p:cNvSpPr>
            <a:spLocks noGrp="1"/>
          </p:cNvSpPr>
          <p:nvPr/>
        </p:nvSpPr>
        <p:spPr>
          <a:xfrm>
            <a:off x="1384300" y="952501"/>
            <a:ext cx="51054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 Al 31 de Diciembre de 2020 -*- Cierre Anual</a:t>
            </a:r>
          </a:p>
        </p:txBody>
      </p:sp>
      <p:sp>
        <p:nvSpPr>
          <p:cNvPr id="1847258630" name="Text"/>
          <p:cNvSpPr>
            <a:spLocks noGrp="1"/>
          </p:cNvSpPr>
          <p:nvPr/>
        </p:nvSpPr>
        <p:spPr>
          <a:xfrm>
            <a:off x="2222501" y="1168400"/>
            <a:ext cx="34290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En dólares de los Estados Unidos de Norteamérica</a:t>
            </a:r>
          </a:p>
        </p:txBody>
      </p:sp>
      <p:sp>
        <p:nvSpPr>
          <p:cNvPr id="896158347" name="Text"/>
          <p:cNvSpPr>
            <a:spLocks noGrp="1"/>
          </p:cNvSpPr>
          <p:nvPr/>
        </p:nvSpPr>
        <p:spPr>
          <a:xfrm>
            <a:off x="520700" y="1524000"/>
            <a:ext cx="6997700" cy="381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Institucional </a:t>
            </a:r>
            <a:r>
              <a:t/>
            </a:r>
            <a:br/>
            <a:endParaRPr/>
          </a:p>
        </p:txBody>
      </p:sp>
      <p:sp>
        <p:nvSpPr>
          <p:cNvPr id="1496346976" name="Rectangle"/>
          <p:cNvSpPr>
            <a:spLocks noGrp="1"/>
          </p:cNvSpPr>
          <p:nvPr/>
        </p:nvSpPr>
        <p:spPr>
          <a:xfrm>
            <a:off x="381000" y="1905000"/>
            <a:ext cx="7137400" cy="190501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455209493" name="Text"/>
          <p:cNvSpPr>
            <a:spLocks noGrp="1"/>
          </p:cNvSpPr>
          <p:nvPr/>
        </p:nvSpPr>
        <p:spPr>
          <a:xfrm>
            <a:off x="533401" y="1930400"/>
            <a:ext cx="23495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RECURSOS</a:t>
            </a:r>
          </a:p>
        </p:txBody>
      </p:sp>
      <p:sp>
        <p:nvSpPr>
          <p:cNvPr id="1877934618" name="Text"/>
          <p:cNvSpPr>
            <a:spLocks noGrp="1"/>
          </p:cNvSpPr>
          <p:nvPr/>
        </p:nvSpPr>
        <p:spPr>
          <a:xfrm>
            <a:off x="5257800" y="19304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Corriente</a:t>
            </a:r>
          </a:p>
        </p:txBody>
      </p:sp>
      <p:sp>
        <p:nvSpPr>
          <p:cNvPr id="146154366" name="Text"/>
          <p:cNvSpPr>
            <a:spLocks noGrp="1"/>
          </p:cNvSpPr>
          <p:nvPr/>
        </p:nvSpPr>
        <p:spPr>
          <a:xfrm>
            <a:off x="6438900" y="19304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Anterior</a:t>
            </a:r>
          </a:p>
        </p:txBody>
      </p:sp>
      <p:sp>
        <p:nvSpPr>
          <p:cNvPr id="1389881465" name="Text"/>
          <p:cNvSpPr>
            <a:spLocks noGrp="1"/>
          </p:cNvSpPr>
          <p:nvPr/>
        </p:nvSpPr>
        <p:spPr>
          <a:xfrm>
            <a:off x="5257800" y="2095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431,623.90</a:t>
            </a:r>
          </a:p>
        </p:txBody>
      </p:sp>
      <p:sp>
        <p:nvSpPr>
          <p:cNvPr id="1631107618" name="Text"/>
          <p:cNvSpPr>
            <a:spLocks noGrp="1"/>
          </p:cNvSpPr>
          <p:nvPr/>
        </p:nvSpPr>
        <p:spPr>
          <a:xfrm>
            <a:off x="6362701" y="2095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980,780.70</a:t>
            </a:r>
          </a:p>
        </p:txBody>
      </p:sp>
      <p:sp>
        <p:nvSpPr>
          <p:cNvPr id="1993382861" name="Text"/>
          <p:cNvSpPr>
            <a:spLocks noGrp="1"/>
          </p:cNvSpPr>
          <p:nvPr/>
        </p:nvSpPr>
        <p:spPr>
          <a:xfrm>
            <a:off x="1028700" y="2095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FONDOS</a:t>
            </a:r>
          </a:p>
        </p:txBody>
      </p:sp>
      <p:sp>
        <p:nvSpPr>
          <p:cNvPr id="1338305466" name="Text"/>
          <p:cNvSpPr>
            <a:spLocks noGrp="1"/>
          </p:cNvSpPr>
          <p:nvPr/>
        </p:nvSpPr>
        <p:spPr>
          <a:xfrm>
            <a:off x="5257800" y="2222501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308,272.26</a:t>
            </a:r>
          </a:p>
        </p:txBody>
      </p:sp>
      <p:sp>
        <p:nvSpPr>
          <p:cNvPr id="574440987" name="Text"/>
          <p:cNvSpPr>
            <a:spLocks noGrp="1"/>
          </p:cNvSpPr>
          <p:nvPr/>
        </p:nvSpPr>
        <p:spPr>
          <a:xfrm>
            <a:off x="6362701" y="2222501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857,429.06</a:t>
            </a:r>
          </a:p>
        </p:txBody>
      </p:sp>
      <p:sp>
        <p:nvSpPr>
          <p:cNvPr id="108007892" name="Text"/>
          <p:cNvSpPr>
            <a:spLocks noGrp="1"/>
          </p:cNvSpPr>
          <p:nvPr/>
        </p:nvSpPr>
        <p:spPr>
          <a:xfrm>
            <a:off x="1409700" y="2222501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DISPONIBILIDADES</a:t>
            </a:r>
          </a:p>
        </p:txBody>
      </p:sp>
      <p:sp>
        <p:nvSpPr>
          <p:cNvPr id="1955392548" name="Text"/>
          <p:cNvSpPr>
            <a:spLocks noGrp="1"/>
          </p:cNvSpPr>
          <p:nvPr/>
        </p:nvSpPr>
        <p:spPr>
          <a:xfrm>
            <a:off x="5257800" y="2349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34.48</a:t>
            </a:r>
          </a:p>
        </p:txBody>
      </p:sp>
      <p:sp>
        <p:nvSpPr>
          <p:cNvPr id="486363188" name="Text"/>
          <p:cNvSpPr>
            <a:spLocks noGrp="1"/>
          </p:cNvSpPr>
          <p:nvPr/>
        </p:nvSpPr>
        <p:spPr>
          <a:xfrm>
            <a:off x="6362701" y="2349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0.00</a:t>
            </a:r>
          </a:p>
        </p:txBody>
      </p:sp>
      <p:sp>
        <p:nvSpPr>
          <p:cNvPr id="1421393966" name="Text"/>
          <p:cNvSpPr>
            <a:spLocks noGrp="1"/>
          </p:cNvSpPr>
          <p:nvPr/>
        </p:nvSpPr>
        <p:spPr>
          <a:xfrm>
            <a:off x="1790700" y="2349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Caja General</a:t>
            </a:r>
          </a:p>
        </p:txBody>
      </p:sp>
      <p:sp>
        <p:nvSpPr>
          <p:cNvPr id="1388348892" name="Text"/>
          <p:cNvSpPr>
            <a:spLocks noGrp="1"/>
          </p:cNvSpPr>
          <p:nvPr/>
        </p:nvSpPr>
        <p:spPr>
          <a:xfrm>
            <a:off x="5257800" y="2476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308,237.78</a:t>
            </a:r>
          </a:p>
        </p:txBody>
      </p:sp>
      <p:sp>
        <p:nvSpPr>
          <p:cNvPr id="1103019628" name="Text"/>
          <p:cNvSpPr>
            <a:spLocks noGrp="1"/>
          </p:cNvSpPr>
          <p:nvPr/>
        </p:nvSpPr>
        <p:spPr>
          <a:xfrm>
            <a:off x="6362701" y="2476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857,429.06</a:t>
            </a:r>
          </a:p>
        </p:txBody>
      </p:sp>
      <p:sp>
        <p:nvSpPr>
          <p:cNvPr id="926169759" name="Text"/>
          <p:cNvSpPr>
            <a:spLocks noGrp="1"/>
          </p:cNvSpPr>
          <p:nvPr/>
        </p:nvSpPr>
        <p:spPr>
          <a:xfrm>
            <a:off x="1790700" y="2476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Bancos Comerciales M/D</a:t>
            </a:r>
          </a:p>
        </p:txBody>
      </p:sp>
      <p:sp>
        <p:nvSpPr>
          <p:cNvPr id="622798311" name="Text"/>
          <p:cNvSpPr>
            <a:spLocks noGrp="1"/>
          </p:cNvSpPr>
          <p:nvPr/>
        </p:nvSpPr>
        <p:spPr>
          <a:xfrm>
            <a:off x="5257800" y="2603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123,351.64</a:t>
            </a:r>
          </a:p>
        </p:txBody>
      </p:sp>
      <p:sp>
        <p:nvSpPr>
          <p:cNvPr id="1931979517" name="Text"/>
          <p:cNvSpPr>
            <a:spLocks noGrp="1"/>
          </p:cNvSpPr>
          <p:nvPr/>
        </p:nvSpPr>
        <p:spPr>
          <a:xfrm>
            <a:off x="6362701" y="2603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123,351.64</a:t>
            </a:r>
          </a:p>
        </p:txBody>
      </p:sp>
      <p:sp>
        <p:nvSpPr>
          <p:cNvPr id="1205741355" name="Text"/>
          <p:cNvSpPr>
            <a:spLocks noGrp="1"/>
          </p:cNvSpPr>
          <p:nvPr/>
        </p:nvSpPr>
        <p:spPr>
          <a:xfrm>
            <a:off x="1409700" y="2603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ANTICIPOS DE FONDOS</a:t>
            </a:r>
          </a:p>
        </p:txBody>
      </p:sp>
      <p:sp>
        <p:nvSpPr>
          <p:cNvPr id="1361579405" name="Text"/>
          <p:cNvSpPr>
            <a:spLocks noGrp="1"/>
          </p:cNvSpPr>
          <p:nvPr/>
        </p:nvSpPr>
        <p:spPr>
          <a:xfrm>
            <a:off x="5257800" y="2730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20,500.00</a:t>
            </a:r>
          </a:p>
        </p:txBody>
      </p:sp>
      <p:sp>
        <p:nvSpPr>
          <p:cNvPr id="230959698" name="Text"/>
          <p:cNvSpPr>
            <a:spLocks noGrp="1"/>
          </p:cNvSpPr>
          <p:nvPr/>
        </p:nvSpPr>
        <p:spPr>
          <a:xfrm>
            <a:off x="6362701" y="2730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20,500.00</a:t>
            </a:r>
          </a:p>
        </p:txBody>
      </p:sp>
      <p:sp>
        <p:nvSpPr>
          <p:cNvPr id="1132071253" name="Text"/>
          <p:cNvSpPr>
            <a:spLocks noGrp="1"/>
          </p:cNvSpPr>
          <p:nvPr/>
        </p:nvSpPr>
        <p:spPr>
          <a:xfrm>
            <a:off x="1790700" y="2730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Anticipos a Empleados</a:t>
            </a:r>
          </a:p>
        </p:txBody>
      </p:sp>
      <p:sp>
        <p:nvSpPr>
          <p:cNvPr id="1965791598" name="Text"/>
          <p:cNvSpPr>
            <a:spLocks noGrp="1"/>
          </p:cNvSpPr>
          <p:nvPr/>
        </p:nvSpPr>
        <p:spPr>
          <a:xfrm>
            <a:off x="5257800" y="2857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155.55</a:t>
            </a:r>
          </a:p>
        </p:txBody>
      </p:sp>
      <p:sp>
        <p:nvSpPr>
          <p:cNvPr id="1686021667" name="Text"/>
          <p:cNvSpPr>
            <a:spLocks noGrp="1"/>
          </p:cNvSpPr>
          <p:nvPr/>
        </p:nvSpPr>
        <p:spPr>
          <a:xfrm>
            <a:off x="6362701" y="2857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155.55</a:t>
            </a:r>
          </a:p>
        </p:txBody>
      </p:sp>
      <p:sp>
        <p:nvSpPr>
          <p:cNvPr id="1212454468" name="Text"/>
          <p:cNvSpPr>
            <a:spLocks noGrp="1"/>
          </p:cNvSpPr>
          <p:nvPr/>
        </p:nvSpPr>
        <p:spPr>
          <a:xfrm>
            <a:off x="1790700" y="2857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Anticipos por Servicios</a:t>
            </a:r>
          </a:p>
        </p:txBody>
      </p:sp>
      <p:sp>
        <p:nvSpPr>
          <p:cNvPr id="1541869240" name="Text"/>
          <p:cNvSpPr>
            <a:spLocks noGrp="1"/>
          </p:cNvSpPr>
          <p:nvPr/>
        </p:nvSpPr>
        <p:spPr>
          <a:xfrm>
            <a:off x="5257800" y="2984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102,696.09</a:t>
            </a:r>
          </a:p>
        </p:txBody>
      </p:sp>
      <p:sp>
        <p:nvSpPr>
          <p:cNvPr id="1924013123" name="Text"/>
          <p:cNvSpPr>
            <a:spLocks noGrp="1"/>
          </p:cNvSpPr>
          <p:nvPr/>
        </p:nvSpPr>
        <p:spPr>
          <a:xfrm>
            <a:off x="6362701" y="2984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102,696.09</a:t>
            </a:r>
          </a:p>
        </p:txBody>
      </p:sp>
      <p:sp>
        <p:nvSpPr>
          <p:cNvPr id="1676731275" name="Text"/>
          <p:cNvSpPr>
            <a:spLocks noGrp="1"/>
          </p:cNvSpPr>
          <p:nvPr/>
        </p:nvSpPr>
        <p:spPr>
          <a:xfrm>
            <a:off x="1790700" y="2984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Anticipos a Contratistas</a:t>
            </a:r>
          </a:p>
        </p:txBody>
      </p:sp>
      <p:sp>
        <p:nvSpPr>
          <p:cNvPr id="258649863" name="Text"/>
          <p:cNvSpPr>
            <a:spLocks noGrp="1"/>
          </p:cNvSpPr>
          <p:nvPr/>
        </p:nvSpPr>
        <p:spPr>
          <a:xfrm>
            <a:off x="5257800" y="3111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929,548.34</a:t>
            </a:r>
          </a:p>
        </p:txBody>
      </p:sp>
      <p:sp>
        <p:nvSpPr>
          <p:cNvPr id="1813770908" name="Text"/>
          <p:cNvSpPr>
            <a:spLocks noGrp="1"/>
          </p:cNvSpPr>
          <p:nvPr/>
        </p:nvSpPr>
        <p:spPr>
          <a:xfrm>
            <a:off x="6362701" y="3111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159,543.06</a:t>
            </a:r>
          </a:p>
        </p:txBody>
      </p:sp>
      <p:sp>
        <p:nvSpPr>
          <p:cNvPr id="1851107160" name="Text"/>
          <p:cNvSpPr>
            <a:spLocks noGrp="1"/>
          </p:cNvSpPr>
          <p:nvPr/>
        </p:nvSpPr>
        <p:spPr>
          <a:xfrm>
            <a:off x="1028700" y="3111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INVERSIONES FINANCIERAS</a:t>
            </a:r>
          </a:p>
        </p:txBody>
      </p:sp>
      <p:sp>
        <p:nvSpPr>
          <p:cNvPr id="173927842" name="Text"/>
          <p:cNvSpPr>
            <a:spLocks noGrp="1"/>
          </p:cNvSpPr>
          <p:nvPr/>
        </p:nvSpPr>
        <p:spPr>
          <a:xfrm>
            <a:off x="5257800" y="3238499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901,571.44</a:t>
            </a:r>
          </a:p>
        </p:txBody>
      </p:sp>
      <p:sp>
        <p:nvSpPr>
          <p:cNvPr id="1343580537" name="Text"/>
          <p:cNvSpPr>
            <a:spLocks noGrp="1"/>
          </p:cNvSpPr>
          <p:nvPr/>
        </p:nvSpPr>
        <p:spPr>
          <a:xfrm>
            <a:off x="6362701" y="3238499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131,566.16</a:t>
            </a:r>
          </a:p>
        </p:txBody>
      </p:sp>
      <p:sp>
        <p:nvSpPr>
          <p:cNvPr id="1672085237" name="Text"/>
          <p:cNvSpPr>
            <a:spLocks noGrp="1"/>
          </p:cNvSpPr>
          <p:nvPr/>
        </p:nvSpPr>
        <p:spPr>
          <a:xfrm>
            <a:off x="1409700" y="3238499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DEUDORES FINANCIEROS</a:t>
            </a:r>
          </a:p>
        </p:txBody>
      </p:sp>
      <p:sp>
        <p:nvSpPr>
          <p:cNvPr id="545651391" name="Text"/>
          <p:cNvSpPr>
            <a:spLocks noGrp="1"/>
          </p:cNvSpPr>
          <p:nvPr/>
        </p:nvSpPr>
        <p:spPr>
          <a:xfrm>
            <a:off x="5257800" y="3365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901,571.44</a:t>
            </a:r>
          </a:p>
        </p:txBody>
      </p:sp>
      <p:sp>
        <p:nvSpPr>
          <p:cNvPr id="1162884080" name="Text"/>
          <p:cNvSpPr>
            <a:spLocks noGrp="1"/>
          </p:cNvSpPr>
          <p:nvPr/>
        </p:nvSpPr>
        <p:spPr>
          <a:xfrm>
            <a:off x="6362701" y="3365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131,566.16</a:t>
            </a:r>
          </a:p>
        </p:txBody>
      </p:sp>
      <p:sp>
        <p:nvSpPr>
          <p:cNvPr id="1056298114" name="Text"/>
          <p:cNvSpPr>
            <a:spLocks noGrp="1"/>
          </p:cNvSpPr>
          <p:nvPr/>
        </p:nvSpPr>
        <p:spPr>
          <a:xfrm>
            <a:off x="1790700" y="3365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Deudores Monetarios por Percibir</a:t>
            </a:r>
          </a:p>
        </p:txBody>
      </p:sp>
      <p:sp>
        <p:nvSpPr>
          <p:cNvPr id="310893567" name="Text"/>
          <p:cNvSpPr>
            <a:spLocks noGrp="1"/>
          </p:cNvSpPr>
          <p:nvPr/>
        </p:nvSpPr>
        <p:spPr>
          <a:xfrm>
            <a:off x="5257800" y="3492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27,976.90</a:t>
            </a:r>
          </a:p>
        </p:txBody>
      </p:sp>
      <p:sp>
        <p:nvSpPr>
          <p:cNvPr id="500730642" name="Text"/>
          <p:cNvSpPr>
            <a:spLocks noGrp="1"/>
          </p:cNvSpPr>
          <p:nvPr/>
        </p:nvSpPr>
        <p:spPr>
          <a:xfrm>
            <a:off x="6362701" y="3492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27,976.90</a:t>
            </a:r>
          </a:p>
        </p:txBody>
      </p:sp>
      <p:sp>
        <p:nvSpPr>
          <p:cNvPr id="1498674410" name="Text"/>
          <p:cNvSpPr>
            <a:spLocks noGrp="1"/>
          </p:cNvSpPr>
          <p:nvPr/>
        </p:nvSpPr>
        <p:spPr>
          <a:xfrm>
            <a:off x="1409700" y="3492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INVERSIONES INTANGIBLES</a:t>
            </a:r>
          </a:p>
        </p:txBody>
      </p:sp>
      <p:sp>
        <p:nvSpPr>
          <p:cNvPr id="1234332294" name="Text"/>
          <p:cNvSpPr>
            <a:spLocks noGrp="1"/>
          </p:cNvSpPr>
          <p:nvPr/>
        </p:nvSpPr>
        <p:spPr>
          <a:xfrm>
            <a:off x="5257800" y="3619501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2,988.15</a:t>
            </a:r>
          </a:p>
        </p:txBody>
      </p:sp>
      <p:sp>
        <p:nvSpPr>
          <p:cNvPr id="1709574248" name="Text"/>
          <p:cNvSpPr>
            <a:spLocks noGrp="1"/>
          </p:cNvSpPr>
          <p:nvPr/>
        </p:nvSpPr>
        <p:spPr>
          <a:xfrm>
            <a:off x="6362701" y="3619501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2,988.15</a:t>
            </a:r>
          </a:p>
        </p:txBody>
      </p:sp>
      <p:sp>
        <p:nvSpPr>
          <p:cNvPr id="1019187165" name="Text"/>
          <p:cNvSpPr>
            <a:spLocks noGrp="1"/>
          </p:cNvSpPr>
          <p:nvPr/>
        </p:nvSpPr>
        <p:spPr>
          <a:xfrm>
            <a:off x="1790700" y="3619501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Seguros Pagados por Anticipado</a:t>
            </a:r>
          </a:p>
        </p:txBody>
      </p:sp>
      <p:sp>
        <p:nvSpPr>
          <p:cNvPr id="2056116228" name="Text"/>
          <p:cNvSpPr>
            <a:spLocks noGrp="1"/>
          </p:cNvSpPr>
          <p:nvPr/>
        </p:nvSpPr>
        <p:spPr>
          <a:xfrm>
            <a:off x="5257800" y="3746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24,988.75</a:t>
            </a:r>
          </a:p>
        </p:txBody>
      </p:sp>
      <p:sp>
        <p:nvSpPr>
          <p:cNvPr id="538008457" name="Text"/>
          <p:cNvSpPr>
            <a:spLocks noGrp="1"/>
          </p:cNvSpPr>
          <p:nvPr/>
        </p:nvSpPr>
        <p:spPr>
          <a:xfrm>
            <a:off x="6362701" y="3746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24,988.75</a:t>
            </a:r>
          </a:p>
        </p:txBody>
      </p:sp>
      <p:sp>
        <p:nvSpPr>
          <p:cNvPr id="1969332907" name="Text"/>
          <p:cNvSpPr>
            <a:spLocks noGrp="1"/>
          </p:cNvSpPr>
          <p:nvPr/>
        </p:nvSpPr>
        <p:spPr>
          <a:xfrm>
            <a:off x="1790700" y="3746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Derechos de Propiedad Intangible</a:t>
            </a:r>
          </a:p>
        </p:txBody>
      </p:sp>
      <p:sp>
        <p:nvSpPr>
          <p:cNvPr id="895486653" name="Text"/>
          <p:cNvSpPr>
            <a:spLocks noGrp="1"/>
          </p:cNvSpPr>
          <p:nvPr/>
        </p:nvSpPr>
        <p:spPr>
          <a:xfrm>
            <a:off x="5257800" y="3873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1,500.07</a:t>
            </a:r>
          </a:p>
        </p:txBody>
      </p:sp>
      <p:sp>
        <p:nvSpPr>
          <p:cNvPr id="565815789" name="Text"/>
          <p:cNvSpPr>
            <a:spLocks noGrp="1"/>
          </p:cNvSpPr>
          <p:nvPr/>
        </p:nvSpPr>
        <p:spPr>
          <a:xfrm>
            <a:off x="6362701" y="3873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1,438.08</a:t>
            </a:r>
          </a:p>
        </p:txBody>
      </p:sp>
      <p:sp>
        <p:nvSpPr>
          <p:cNvPr id="190739264" name="Text"/>
          <p:cNvSpPr>
            <a:spLocks noGrp="1"/>
          </p:cNvSpPr>
          <p:nvPr/>
        </p:nvSpPr>
        <p:spPr>
          <a:xfrm>
            <a:off x="1028700" y="3873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INVERSIONES EN EXISTENCIAS</a:t>
            </a:r>
          </a:p>
        </p:txBody>
      </p:sp>
      <p:sp>
        <p:nvSpPr>
          <p:cNvPr id="1934818426" name="Text"/>
          <p:cNvSpPr>
            <a:spLocks noGrp="1"/>
          </p:cNvSpPr>
          <p:nvPr/>
        </p:nvSpPr>
        <p:spPr>
          <a:xfrm>
            <a:off x="5257800" y="4000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1,500.07</a:t>
            </a:r>
          </a:p>
        </p:txBody>
      </p:sp>
      <p:sp>
        <p:nvSpPr>
          <p:cNvPr id="1188177231" name="Text"/>
          <p:cNvSpPr>
            <a:spLocks noGrp="1"/>
          </p:cNvSpPr>
          <p:nvPr/>
        </p:nvSpPr>
        <p:spPr>
          <a:xfrm>
            <a:off x="6362701" y="4000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1,438.08</a:t>
            </a:r>
          </a:p>
        </p:txBody>
      </p:sp>
      <p:sp>
        <p:nvSpPr>
          <p:cNvPr id="717753017" name="Text"/>
          <p:cNvSpPr>
            <a:spLocks noGrp="1"/>
          </p:cNvSpPr>
          <p:nvPr/>
        </p:nvSpPr>
        <p:spPr>
          <a:xfrm>
            <a:off x="1409700" y="4000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EXISTENCIAS INSTITUCIONALES</a:t>
            </a:r>
          </a:p>
        </p:txBody>
      </p:sp>
      <p:sp>
        <p:nvSpPr>
          <p:cNvPr id="1391769811" name="Text"/>
          <p:cNvSpPr>
            <a:spLocks noGrp="1"/>
          </p:cNvSpPr>
          <p:nvPr/>
        </p:nvSpPr>
        <p:spPr>
          <a:xfrm>
            <a:off x="5257800" y="4127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57.70</a:t>
            </a:r>
          </a:p>
        </p:txBody>
      </p:sp>
      <p:sp>
        <p:nvSpPr>
          <p:cNvPr id="916537307" name="Text"/>
          <p:cNvSpPr>
            <a:spLocks noGrp="1"/>
          </p:cNvSpPr>
          <p:nvPr/>
        </p:nvSpPr>
        <p:spPr>
          <a:xfrm>
            <a:off x="6362701" y="4127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57.70</a:t>
            </a:r>
          </a:p>
        </p:txBody>
      </p:sp>
      <p:sp>
        <p:nvSpPr>
          <p:cNvPr id="1628347421" name="Text"/>
          <p:cNvSpPr>
            <a:spLocks noGrp="1"/>
          </p:cNvSpPr>
          <p:nvPr/>
        </p:nvSpPr>
        <p:spPr>
          <a:xfrm>
            <a:off x="1790700" y="4127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Bienes de Uso y Consumo Diverso</a:t>
            </a:r>
          </a:p>
        </p:txBody>
      </p:sp>
      <p:sp>
        <p:nvSpPr>
          <p:cNvPr id="200920903" name="Text"/>
          <p:cNvSpPr>
            <a:spLocks noGrp="1"/>
          </p:cNvSpPr>
          <p:nvPr/>
        </p:nvSpPr>
        <p:spPr>
          <a:xfrm>
            <a:off x="5257800" y="4254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1,442.37</a:t>
            </a:r>
          </a:p>
        </p:txBody>
      </p:sp>
      <p:sp>
        <p:nvSpPr>
          <p:cNvPr id="2092752075" name="Text"/>
          <p:cNvSpPr>
            <a:spLocks noGrp="1"/>
          </p:cNvSpPr>
          <p:nvPr/>
        </p:nvSpPr>
        <p:spPr>
          <a:xfrm>
            <a:off x="6362701" y="4254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1,380.38</a:t>
            </a:r>
          </a:p>
        </p:txBody>
      </p:sp>
      <p:sp>
        <p:nvSpPr>
          <p:cNvPr id="1138518880" name="Text"/>
          <p:cNvSpPr>
            <a:spLocks noGrp="1"/>
          </p:cNvSpPr>
          <p:nvPr/>
        </p:nvSpPr>
        <p:spPr>
          <a:xfrm>
            <a:off x="1790700" y="4254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Especies Municipales</a:t>
            </a:r>
          </a:p>
        </p:txBody>
      </p:sp>
      <p:sp>
        <p:nvSpPr>
          <p:cNvPr id="1445460338" name="Text"/>
          <p:cNvSpPr>
            <a:spLocks noGrp="1"/>
          </p:cNvSpPr>
          <p:nvPr/>
        </p:nvSpPr>
        <p:spPr>
          <a:xfrm>
            <a:off x="5257800" y="4381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952,554.38</a:t>
            </a:r>
          </a:p>
        </p:txBody>
      </p:sp>
      <p:sp>
        <p:nvSpPr>
          <p:cNvPr id="325158662" name="Text"/>
          <p:cNvSpPr>
            <a:spLocks noGrp="1"/>
          </p:cNvSpPr>
          <p:nvPr/>
        </p:nvSpPr>
        <p:spPr>
          <a:xfrm>
            <a:off x="6362701" y="4381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941,115.23</a:t>
            </a:r>
          </a:p>
        </p:txBody>
      </p:sp>
      <p:sp>
        <p:nvSpPr>
          <p:cNvPr id="161565477" name="Text"/>
          <p:cNvSpPr>
            <a:spLocks noGrp="1"/>
          </p:cNvSpPr>
          <p:nvPr/>
        </p:nvSpPr>
        <p:spPr>
          <a:xfrm>
            <a:off x="1028700" y="4381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INVERSIONES EN BIENES DE USO</a:t>
            </a:r>
          </a:p>
        </p:txBody>
      </p:sp>
      <p:sp>
        <p:nvSpPr>
          <p:cNvPr id="696690202" name="Text"/>
          <p:cNvSpPr>
            <a:spLocks noGrp="1"/>
          </p:cNvSpPr>
          <p:nvPr/>
        </p:nvSpPr>
        <p:spPr>
          <a:xfrm>
            <a:off x="5257800" y="4508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149,036.45</a:t>
            </a:r>
          </a:p>
        </p:txBody>
      </p:sp>
      <p:sp>
        <p:nvSpPr>
          <p:cNvPr id="1073952305" name="Text"/>
          <p:cNvSpPr>
            <a:spLocks noGrp="1"/>
          </p:cNvSpPr>
          <p:nvPr/>
        </p:nvSpPr>
        <p:spPr>
          <a:xfrm>
            <a:off x="6362701" y="4508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137,597.30</a:t>
            </a:r>
          </a:p>
        </p:txBody>
      </p:sp>
      <p:sp>
        <p:nvSpPr>
          <p:cNvPr id="1606795392" name="Text"/>
          <p:cNvSpPr>
            <a:spLocks noGrp="1"/>
          </p:cNvSpPr>
          <p:nvPr/>
        </p:nvSpPr>
        <p:spPr>
          <a:xfrm>
            <a:off x="1409700" y="4508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BIENES DEPRECIABLES</a:t>
            </a:r>
          </a:p>
        </p:txBody>
      </p:sp>
      <p:sp>
        <p:nvSpPr>
          <p:cNvPr id="1547587646" name="Text"/>
          <p:cNvSpPr>
            <a:spLocks noGrp="1"/>
          </p:cNvSpPr>
          <p:nvPr/>
        </p:nvSpPr>
        <p:spPr>
          <a:xfrm>
            <a:off x="5257800" y="4635499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349.52</a:t>
            </a:r>
          </a:p>
        </p:txBody>
      </p:sp>
      <p:sp>
        <p:nvSpPr>
          <p:cNvPr id="1075092437" name="Text"/>
          <p:cNvSpPr>
            <a:spLocks noGrp="1"/>
          </p:cNvSpPr>
          <p:nvPr/>
        </p:nvSpPr>
        <p:spPr>
          <a:xfrm>
            <a:off x="6362701" y="4635499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349.52</a:t>
            </a:r>
          </a:p>
        </p:txBody>
      </p:sp>
      <p:sp>
        <p:nvSpPr>
          <p:cNvPr id="427790168" name="Text"/>
          <p:cNvSpPr>
            <a:spLocks noGrp="1"/>
          </p:cNvSpPr>
          <p:nvPr/>
        </p:nvSpPr>
        <p:spPr>
          <a:xfrm>
            <a:off x="1790700" y="4635499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Bienes Inmuebles</a:t>
            </a:r>
          </a:p>
        </p:txBody>
      </p:sp>
      <p:sp>
        <p:nvSpPr>
          <p:cNvPr id="1758432567" name="Text"/>
          <p:cNvSpPr>
            <a:spLocks noGrp="1"/>
          </p:cNvSpPr>
          <p:nvPr/>
        </p:nvSpPr>
        <p:spPr>
          <a:xfrm>
            <a:off x="5257800" y="4762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44,405.79</a:t>
            </a:r>
          </a:p>
        </p:txBody>
      </p:sp>
      <p:sp>
        <p:nvSpPr>
          <p:cNvPr id="1188994992" name="Text"/>
          <p:cNvSpPr>
            <a:spLocks noGrp="1"/>
          </p:cNvSpPr>
          <p:nvPr/>
        </p:nvSpPr>
        <p:spPr>
          <a:xfrm>
            <a:off x="6362701" y="4762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44,405.79</a:t>
            </a:r>
          </a:p>
        </p:txBody>
      </p:sp>
      <p:sp>
        <p:nvSpPr>
          <p:cNvPr id="577797773" name="Text"/>
          <p:cNvSpPr>
            <a:spLocks noGrp="1"/>
          </p:cNvSpPr>
          <p:nvPr/>
        </p:nvSpPr>
        <p:spPr>
          <a:xfrm>
            <a:off x="1790700" y="4762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Infraestructura para Educación y Recreación</a:t>
            </a:r>
          </a:p>
        </p:txBody>
      </p:sp>
      <p:sp>
        <p:nvSpPr>
          <p:cNvPr id="1200627924" name="Text"/>
          <p:cNvSpPr>
            <a:spLocks noGrp="1"/>
          </p:cNvSpPr>
          <p:nvPr/>
        </p:nvSpPr>
        <p:spPr>
          <a:xfrm>
            <a:off x="5257800" y="4889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25,690.27</a:t>
            </a:r>
          </a:p>
        </p:txBody>
      </p:sp>
      <p:sp>
        <p:nvSpPr>
          <p:cNvPr id="1394785060" name="Text"/>
          <p:cNvSpPr>
            <a:spLocks noGrp="1"/>
          </p:cNvSpPr>
          <p:nvPr/>
        </p:nvSpPr>
        <p:spPr>
          <a:xfrm>
            <a:off x="6362701" y="4889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15,311.12</a:t>
            </a:r>
          </a:p>
        </p:txBody>
      </p:sp>
      <p:sp>
        <p:nvSpPr>
          <p:cNvPr id="1630768623" name="Text"/>
          <p:cNvSpPr>
            <a:spLocks noGrp="1"/>
          </p:cNvSpPr>
          <p:nvPr/>
        </p:nvSpPr>
        <p:spPr>
          <a:xfrm>
            <a:off x="1790700" y="4889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Adiciones, Reparaciones y Mejoras de Bienes</a:t>
            </a:r>
          </a:p>
        </p:txBody>
      </p:sp>
      <p:sp>
        <p:nvSpPr>
          <p:cNvPr id="1083577170" name="Text"/>
          <p:cNvSpPr>
            <a:spLocks noGrp="1"/>
          </p:cNvSpPr>
          <p:nvPr/>
        </p:nvSpPr>
        <p:spPr>
          <a:xfrm>
            <a:off x="5257800" y="5016501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1,326.67</a:t>
            </a:r>
          </a:p>
        </p:txBody>
      </p:sp>
      <p:sp>
        <p:nvSpPr>
          <p:cNvPr id="113642772" name="Text"/>
          <p:cNvSpPr>
            <a:spLocks noGrp="1"/>
          </p:cNvSpPr>
          <p:nvPr/>
        </p:nvSpPr>
        <p:spPr>
          <a:xfrm>
            <a:off x="6362701" y="5016501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1,326.67</a:t>
            </a:r>
          </a:p>
        </p:txBody>
      </p:sp>
      <p:sp>
        <p:nvSpPr>
          <p:cNvPr id="1081834867" name="Text"/>
          <p:cNvSpPr>
            <a:spLocks noGrp="1"/>
          </p:cNvSpPr>
          <p:nvPr/>
        </p:nvSpPr>
        <p:spPr>
          <a:xfrm>
            <a:off x="1790700" y="5016501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Maquinaria y Equipo de Producción</a:t>
            </a:r>
          </a:p>
        </p:txBody>
      </p:sp>
      <p:sp>
        <p:nvSpPr>
          <p:cNvPr id="1037749350" name="Text"/>
          <p:cNvSpPr>
            <a:spLocks noGrp="1"/>
          </p:cNvSpPr>
          <p:nvPr/>
        </p:nvSpPr>
        <p:spPr>
          <a:xfrm>
            <a:off x="5257800" y="5143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101,935.62</a:t>
            </a:r>
          </a:p>
        </p:txBody>
      </p:sp>
      <p:sp>
        <p:nvSpPr>
          <p:cNvPr id="1294353420" name="Text"/>
          <p:cNvSpPr>
            <a:spLocks noGrp="1"/>
          </p:cNvSpPr>
          <p:nvPr/>
        </p:nvSpPr>
        <p:spPr>
          <a:xfrm>
            <a:off x="6362701" y="5143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101,935.62</a:t>
            </a:r>
          </a:p>
        </p:txBody>
      </p:sp>
      <p:sp>
        <p:nvSpPr>
          <p:cNvPr id="2067684881" name="Text"/>
          <p:cNvSpPr>
            <a:spLocks noGrp="1"/>
          </p:cNvSpPr>
          <p:nvPr/>
        </p:nvSpPr>
        <p:spPr>
          <a:xfrm>
            <a:off x="1790700" y="5143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Equipos de Transporte, Tracción y Elevación</a:t>
            </a:r>
          </a:p>
        </p:txBody>
      </p:sp>
      <p:sp>
        <p:nvSpPr>
          <p:cNvPr id="1622484192" name="Text"/>
          <p:cNvSpPr>
            <a:spLocks noGrp="1"/>
          </p:cNvSpPr>
          <p:nvPr/>
        </p:nvSpPr>
        <p:spPr>
          <a:xfrm>
            <a:off x="5257800" y="5270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180,863.20</a:t>
            </a:r>
          </a:p>
        </p:txBody>
      </p:sp>
      <p:sp>
        <p:nvSpPr>
          <p:cNvPr id="199716204" name="Text"/>
          <p:cNvSpPr>
            <a:spLocks noGrp="1"/>
          </p:cNvSpPr>
          <p:nvPr/>
        </p:nvSpPr>
        <p:spPr>
          <a:xfrm>
            <a:off x="6362701" y="5270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179,803.20</a:t>
            </a:r>
          </a:p>
        </p:txBody>
      </p:sp>
      <p:sp>
        <p:nvSpPr>
          <p:cNvPr id="1948147256" name="Text"/>
          <p:cNvSpPr>
            <a:spLocks noGrp="1"/>
          </p:cNvSpPr>
          <p:nvPr/>
        </p:nvSpPr>
        <p:spPr>
          <a:xfrm>
            <a:off x="1790700" y="5270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Maquinaria, Equipo y Mobiliario Diverso</a:t>
            </a:r>
          </a:p>
        </p:txBody>
      </p:sp>
      <p:sp>
        <p:nvSpPr>
          <p:cNvPr id="2103003260" name="Text"/>
          <p:cNvSpPr>
            <a:spLocks noGrp="1"/>
          </p:cNvSpPr>
          <p:nvPr/>
        </p:nvSpPr>
        <p:spPr>
          <a:xfrm>
            <a:off x="5257800" y="5397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205,534.62</a:t>
            </a:r>
          </a:p>
        </p:txBody>
      </p:sp>
      <p:sp>
        <p:nvSpPr>
          <p:cNvPr id="872603923" name="Text"/>
          <p:cNvSpPr>
            <a:spLocks noGrp="1"/>
          </p:cNvSpPr>
          <p:nvPr/>
        </p:nvSpPr>
        <p:spPr>
          <a:xfrm>
            <a:off x="6362701" y="5397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205,534.62</a:t>
            </a:r>
          </a:p>
        </p:txBody>
      </p:sp>
      <p:sp>
        <p:nvSpPr>
          <p:cNvPr id="71198450" name="Text"/>
          <p:cNvSpPr>
            <a:spLocks noGrp="1"/>
          </p:cNvSpPr>
          <p:nvPr/>
        </p:nvSpPr>
        <p:spPr>
          <a:xfrm>
            <a:off x="1790700" y="5397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Depreciación Acumulada</a:t>
            </a:r>
          </a:p>
        </p:txBody>
      </p:sp>
      <p:sp>
        <p:nvSpPr>
          <p:cNvPr id="39258067" name="Text"/>
          <p:cNvSpPr>
            <a:spLocks noGrp="1"/>
          </p:cNvSpPr>
          <p:nvPr/>
        </p:nvSpPr>
        <p:spPr>
          <a:xfrm>
            <a:off x="5257800" y="5524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803,517.93</a:t>
            </a:r>
          </a:p>
        </p:txBody>
      </p:sp>
      <p:sp>
        <p:nvSpPr>
          <p:cNvPr id="897234253" name="Text"/>
          <p:cNvSpPr>
            <a:spLocks noGrp="1"/>
          </p:cNvSpPr>
          <p:nvPr/>
        </p:nvSpPr>
        <p:spPr>
          <a:xfrm>
            <a:off x="6362701" y="5524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803,517.93</a:t>
            </a:r>
          </a:p>
        </p:txBody>
      </p:sp>
      <p:sp>
        <p:nvSpPr>
          <p:cNvPr id="374587528" name="Text"/>
          <p:cNvSpPr>
            <a:spLocks noGrp="1"/>
          </p:cNvSpPr>
          <p:nvPr/>
        </p:nvSpPr>
        <p:spPr>
          <a:xfrm>
            <a:off x="1409700" y="5524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BIENES NO DEPRECIABLES</a:t>
            </a:r>
          </a:p>
        </p:txBody>
      </p:sp>
      <p:sp>
        <p:nvSpPr>
          <p:cNvPr id="1630354758" name="Text"/>
          <p:cNvSpPr>
            <a:spLocks noGrp="1"/>
          </p:cNvSpPr>
          <p:nvPr/>
        </p:nvSpPr>
        <p:spPr>
          <a:xfrm>
            <a:off x="5257800" y="5651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803,517.93</a:t>
            </a:r>
          </a:p>
        </p:txBody>
      </p:sp>
      <p:sp>
        <p:nvSpPr>
          <p:cNvPr id="1543423791" name="Text"/>
          <p:cNvSpPr>
            <a:spLocks noGrp="1"/>
          </p:cNvSpPr>
          <p:nvPr/>
        </p:nvSpPr>
        <p:spPr>
          <a:xfrm>
            <a:off x="6362701" y="5651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803,517.93</a:t>
            </a:r>
          </a:p>
        </p:txBody>
      </p:sp>
      <p:sp>
        <p:nvSpPr>
          <p:cNvPr id="1003409856" name="Text"/>
          <p:cNvSpPr>
            <a:spLocks noGrp="1"/>
          </p:cNvSpPr>
          <p:nvPr/>
        </p:nvSpPr>
        <p:spPr>
          <a:xfrm>
            <a:off x="1790700" y="5651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Bienes Inmuebles</a:t>
            </a:r>
          </a:p>
        </p:txBody>
      </p:sp>
      <p:sp>
        <p:nvSpPr>
          <p:cNvPr id="856752561" name="Text"/>
          <p:cNvSpPr>
            <a:spLocks noGrp="1"/>
          </p:cNvSpPr>
          <p:nvPr/>
        </p:nvSpPr>
        <p:spPr>
          <a:xfrm>
            <a:off x="5257800" y="5778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208,055.12</a:t>
            </a:r>
          </a:p>
        </p:txBody>
      </p:sp>
      <p:sp>
        <p:nvSpPr>
          <p:cNvPr id="1004461464" name="Text"/>
          <p:cNvSpPr>
            <a:spLocks noGrp="1"/>
          </p:cNvSpPr>
          <p:nvPr/>
        </p:nvSpPr>
        <p:spPr>
          <a:xfrm>
            <a:off x="6362701" y="5778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491,273.43</a:t>
            </a:r>
          </a:p>
        </p:txBody>
      </p:sp>
      <p:sp>
        <p:nvSpPr>
          <p:cNvPr id="372552307" name="Text"/>
          <p:cNvSpPr>
            <a:spLocks noGrp="1"/>
          </p:cNvSpPr>
          <p:nvPr/>
        </p:nvSpPr>
        <p:spPr>
          <a:xfrm>
            <a:off x="1028700" y="5778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INVERSIONES EN PROYECTOS Y PROGRAMAS</a:t>
            </a:r>
          </a:p>
        </p:txBody>
      </p:sp>
      <p:sp>
        <p:nvSpPr>
          <p:cNvPr id="1530474916" name="Text"/>
          <p:cNvSpPr>
            <a:spLocks noGrp="1"/>
          </p:cNvSpPr>
          <p:nvPr/>
        </p:nvSpPr>
        <p:spPr>
          <a:xfrm>
            <a:off x="5257800" y="5905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131,889.98</a:t>
            </a:r>
          </a:p>
        </p:txBody>
      </p:sp>
      <p:sp>
        <p:nvSpPr>
          <p:cNvPr id="1612627963" name="Text"/>
          <p:cNvSpPr>
            <a:spLocks noGrp="1"/>
          </p:cNvSpPr>
          <p:nvPr/>
        </p:nvSpPr>
        <p:spPr>
          <a:xfrm>
            <a:off x="6362701" y="5905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491,273.43</a:t>
            </a:r>
          </a:p>
        </p:txBody>
      </p:sp>
      <p:sp>
        <p:nvSpPr>
          <p:cNvPr id="761367677" name="Text"/>
          <p:cNvSpPr>
            <a:spLocks noGrp="1"/>
          </p:cNvSpPr>
          <p:nvPr/>
        </p:nvSpPr>
        <p:spPr>
          <a:xfrm>
            <a:off x="1409700" y="5905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INVERSIONES EN BIENES PRIVATIVOS</a:t>
            </a:r>
          </a:p>
        </p:txBody>
      </p:sp>
      <p:sp>
        <p:nvSpPr>
          <p:cNvPr id="519378056" name="Text"/>
          <p:cNvSpPr>
            <a:spLocks noGrp="1"/>
          </p:cNvSpPr>
          <p:nvPr/>
        </p:nvSpPr>
        <p:spPr>
          <a:xfrm>
            <a:off x="5257800" y="6032499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2,507.66</a:t>
            </a:r>
          </a:p>
        </p:txBody>
      </p:sp>
      <p:sp>
        <p:nvSpPr>
          <p:cNvPr id="206807779" name="Text"/>
          <p:cNvSpPr>
            <a:spLocks noGrp="1"/>
          </p:cNvSpPr>
          <p:nvPr/>
        </p:nvSpPr>
        <p:spPr>
          <a:xfrm>
            <a:off x="6362701" y="6032499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2,507.66</a:t>
            </a:r>
          </a:p>
        </p:txBody>
      </p:sp>
      <p:sp>
        <p:nvSpPr>
          <p:cNvPr id="430388725" name="Text"/>
          <p:cNvSpPr>
            <a:spLocks noGrp="1"/>
          </p:cNvSpPr>
          <p:nvPr/>
        </p:nvSpPr>
        <p:spPr>
          <a:xfrm>
            <a:off x="1790700" y="6032499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Maquinaria y Equipo de Producción</a:t>
            </a:r>
          </a:p>
        </p:txBody>
      </p:sp>
      <p:sp>
        <p:nvSpPr>
          <p:cNvPr id="939802840" name="Text"/>
          <p:cNvSpPr>
            <a:spLocks noGrp="1"/>
          </p:cNvSpPr>
          <p:nvPr/>
        </p:nvSpPr>
        <p:spPr>
          <a:xfrm>
            <a:off x="5257800" y="6159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16,748.00</a:t>
            </a:r>
          </a:p>
        </p:txBody>
      </p:sp>
      <p:sp>
        <p:nvSpPr>
          <p:cNvPr id="241385988" name="Text"/>
          <p:cNvSpPr>
            <a:spLocks noGrp="1"/>
          </p:cNvSpPr>
          <p:nvPr/>
        </p:nvSpPr>
        <p:spPr>
          <a:xfrm>
            <a:off x="6362701" y="6159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10,246.00</a:t>
            </a:r>
          </a:p>
        </p:txBody>
      </p:sp>
      <p:sp>
        <p:nvSpPr>
          <p:cNvPr id="523681169" name="Text"/>
          <p:cNvSpPr>
            <a:spLocks noGrp="1"/>
          </p:cNvSpPr>
          <p:nvPr/>
        </p:nvSpPr>
        <p:spPr>
          <a:xfrm>
            <a:off x="1790700" y="6159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Maquinaria, Equipo y Mobiliario Diverso</a:t>
            </a:r>
          </a:p>
        </p:txBody>
      </p:sp>
      <p:sp>
        <p:nvSpPr>
          <p:cNvPr id="1067330335" name="Text"/>
          <p:cNvSpPr>
            <a:spLocks noGrp="1"/>
          </p:cNvSpPr>
          <p:nvPr/>
        </p:nvSpPr>
        <p:spPr>
          <a:xfrm>
            <a:off x="5257800" y="6286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112,634.32</a:t>
            </a:r>
          </a:p>
        </p:txBody>
      </p:sp>
      <p:sp>
        <p:nvSpPr>
          <p:cNvPr id="629587636" name="Text"/>
          <p:cNvSpPr>
            <a:spLocks noGrp="1"/>
          </p:cNvSpPr>
          <p:nvPr/>
        </p:nvSpPr>
        <p:spPr>
          <a:xfrm>
            <a:off x="6362701" y="6286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478,519.77</a:t>
            </a:r>
          </a:p>
        </p:txBody>
      </p:sp>
      <p:sp>
        <p:nvSpPr>
          <p:cNvPr id="836877154" name="Text"/>
          <p:cNvSpPr>
            <a:spLocks noGrp="1"/>
          </p:cNvSpPr>
          <p:nvPr/>
        </p:nvSpPr>
        <p:spPr>
          <a:xfrm>
            <a:off x="1790700" y="6286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Costos Acumulados de la Inversión</a:t>
            </a:r>
          </a:p>
        </p:txBody>
      </p:sp>
      <p:sp>
        <p:nvSpPr>
          <p:cNvPr id="462504698" name="Text"/>
          <p:cNvSpPr>
            <a:spLocks noGrp="1"/>
          </p:cNvSpPr>
          <p:nvPr/>
        </p:nvSpPr>
        <p:spPr>
          <a:xfrm>
            <a:off x="5257800" y="6413501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76,165.14</a:t>
            </a:r>
          </a:p>
        </p:txBody>
      </p:sp>
      <p:sp>
        <p:nvSpPr>
          <p:cNvPr id="1427723332" name="Text"/>
          <p:cNvSpPr>
            <a:spLocks noGrp="1"/>
          </p:cNvSpPr>
          <p:nvPr/>
        </p:nvSpPr>
        <p:spPr>
          <a:xfrm>
            <a:off x="6362701" y="6413501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0.00</a:t>
            </a:r>
          </a:p>
        </p:txBody>
      </p:sp>
      <p:sp>
        <p:nvSpPr>
          <p:cNvPr id="1174025037" name="Text"/>
          <p:cNvSpPr>
            <a:spLocks noGrp="1"/>
          </p:cNvSpPr>
          <p:nvPr/>
        </p:nvSpPr>
        <p:spPr>
          <a:xfrm>
            <a:off x="1409700" y="6413501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INVERSIONES EN BIENES DE USO PUBLICO Y DESARROLLO SOCIAL</a:t>
            </a:r>
          </a:p>
        </p:txBody>
      </p:sp>
      <p:sp>
        <p:nvSpPr>
          <p:cNvPr id="2038217275" name="Text"/>
          <p:cNvSpPr>
            <a:spLocks noGrp="1"/>
          </p:cNvSpPr>
          <p:nvPr/>
        </p:nvSpPr>
        <p:spPr>
          <a:xfrm>
            <a:off x="5257800" y="6540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1,288.89</a:t>
            </a:r>
          </a:p>
        </p:txBody>
      </p:sp>
      <p:sp>
        <p:nvSpPr>
          <p:cNvPr id="1751884156" name="Text"/>
          <p:cNvSpPr>
            <a:spLocks noGrp="1"/>
          </p:cNvSpPr>
          <p:nvPr/>
        </p:nvSpPr>
        <p:spPr>
          <a:xfrm>
            <a:off x="6362701" y="6540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0.00</a:t>
            </a:r>
          </a:p>
        </p:txBody>
      </p:sp>
      <p:sp>
        <p:nvSpPr>
          <p:cNvPr id="2001695553" name="Text"/>
          <p:cNvSpPr>
            <a:spLocks noGrp="1"/>
          </p:cNvSpPr>
          <p:nvPr/>
        </p:nvSpPr>
        <p:spPr>
          <a:xfrm>
            <a:off x="1790700" y="6540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Maquinaria y Equipo de Producción</a:t>
            </a:r>
          </a:p>
        </p:txBody>
      </p:sp>
      <p:sp>
        <p:nvSpPr>
          <p:cNvPr id="1664829118" name="Text"/>
          <p:cNvSpPr>
            <a:spLocks noGrp="1"/>
          </p:cNvSpPr>
          <p:nvPr/>
        </p:nvSpPr>
        <p:spPr>
          <a:xfrm>
            <a:off x="5257800" y="6667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4,591.50</a:t>
            </a:r>
          </a:p>
        </p:txBody>
      </p:sp>
      <p:sp>
        <p:nvSpPr>
          <p:cNvPr id="2131395968" name="Text"/>
          <p:cNvSpPr>
            <a:spLocks noGrp="1"/>
          </p:cNvSpPr>
          <p:nvPr/>
        </p:nvSpPr>
        <p:spPr>
          <a:xfrm>
            <a:off x="6362701" y="6667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701.50</a:t>
            </a:r>
          </a:p>
        </p:txBody>
      </p:sp>
      <p:sp>
        <p:nvSpPr>
          <p:cNvPr id="1256176476" name="Text"/>
          <p:cNvSpPr>
            <a:spLocks noGrp="1"/>
          </p:cNvSpPr>
          <p:nvPr/>
        </p:nvSpPr>
        <p:spPr>
          <a:xfrm>
            <a:off x="1790700" y="6667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Maquinaria, Equipo y Mobiliario Diverso</a:t>
            </a:r>
          </a:p>
        </p:txBody>
      </p:sp>
      <p:sp>
        <p:nvSpPr>
          <p:cNvPr id="1174805565" name="Text"/>
          <p:cNvSpPr>
            <a:spLocks noGrp="1"/>
          </p:cNvSpPr>
          <p:nvPr/>
        </p:nvSpPr>
        <p:spPr>
          <a:xfrm>
            <a:off x="5257800" y="6794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4,407,404.62</a:t>
            </a:r>
          </a:p>
        </p:txBody>
      </p:sp>
      <p:sp>
        <p:nvSpPr>
          <p:cNvPr id="2142350581" name="Text"/>
          <p:cNvSpPr>
            <a:spLocks noGrp="1"/>
          </p:cNvSpPr>
          <p:nvPr/>
        </p:nvSpPr>
        <p:spPr>
          <a:xfrm>
            <a:off x="6362701" y="6794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5,427,468.57</a:t>
            </a:r>
          </a:p>
        </p:txBody>
      </p:sp>
      <p:sp>
        <p:nvSpPr>
          <p:cNvPr id="1413222406" name="Text"/>
          <p:cNvSpPr>
            <a:spLocks noGrp="1"/>
          </p:cNvSpPr>
          <p:nvPr/>
        </p:nvSpPr>
        <p:spPr>
          <a:xfrm>
            <a:off x="1790700" y="6794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Costos Acumulados de la Inversión</a:t>
            </a:r>
          </a:p>
        </p:txBody>
      </p:sp>
      <p:sp>
        <p:nvSpPr>
          <p:cNvPr id="1670268038" name="Text"/>
          <p:cNvSpPr>
            <a:spLocks noGrp="1"/>
          </p:cNvSpPr>
          <p:nvPr/>
        </p:nvSpPr>
        <p:spPr>
          <a:xfrm>
            <a:off x="5257800" y="6921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4,337,119.87</a:t>
            </a:r>
          </a:p>
        </p:txBody>
      </p:sp>
      <p:sp>
        <p:nvSpPr>
          <p:cNvPr id="354372414" name="Text"/>
          <p:cNvSpPr>
            <a:spLocks noGrp="1"/>
          </p:cNvSpPr>
          <p:nvPr/>
        </p:nvSpPr>
        <p:spPr>
          <a:xfrm>
            <a:off x="6362701" y="6921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5,428,170.07</a:t>
            </a:r>
          </a:p>
        </p:txBody>
      </p:sp>
      <p:sp>
        <p:nvSpPr>
          <p:cNvPr id="1740344172" name="Text"/>
          <p:cNvSpPr>
            <a:spLocks noGrp="1"/>
          </p:cNvSpPr>
          <p:nvPr/>
        </p:nvSpPr>
        <p:spPr>
          <a:xfrm>
            <a:off x="1790700" y="6921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Aplicación Inversiones Públicas</a:t>
            </a:r>
          </a:p>
        </p:txBody>
      </p:sp>
      <p:sp>
        <p:nvSpPr>
          <p:cNvPr id="1404242877" name="Rectangle"/>
          <p:cNvSpPr>
            <a:spLocks noGrp="1"/>
          </p:cNvSpPr>
          <p:nvPr/>
        </p:nvSpPr>
        <p:spPr>
          <a:xfrm>
            <a:off x="381000" y="7048500"/>
            <a:ext cx="7137400" cy="2159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116266297" name="Text"/>
          <p:cNvSpPr>
            <a:spLocks noGrp="1"/>
          </p:cNvSpPr>
          <p:nvPr/>
        </p:nvSpPr>
        <p:spPr>
          <a:xfrm>
            <a:off x="2133600" y="7086600"/>
            <a:ext cx="2794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TOTAL DE RECURSOS</a:t>
            </a:r>
          </a:p>
        </p:txBody>
      </p:sp>
      <p:sp>
        <p:nvSpPr>
          <p:cNvPr id="765541101" name="Text"/>
          <p:cNvSpPr>
            <a:spLocks noGrp="1"/>
          </p:cNvSpPr>
          <p:nvPr/>
        </p:nvSpPr>
        <p:spPr>
          <a:xfrm>
            <a:off x="5257800" y="70866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2,523,281.81</a:t>
            </a:r>
          </a:p>
        </p:txBody>
      </p:sp>
      <p:sp>
        <p:nvSpPr>
          <p:cNvPr id="377103582" name="Text"/>
          <p:cNvSpPr>
            <a:spLocks noGrp="1"/>
          </p:cNvSpPr>
          <p:nvPr/>
        </p:nvSpPr>
        <p:spPr>
          <a:xfrm>
            <a:off x="6362701" y="70866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2,574,150.50</a:t>
            </a:r>
          </a:p>
        </p:txBody>
      </p:sp>
      <p:sp>
        <p:nvSpPr>
          <p:cNvPr id="1566522191" name="Rectangle"/>
          <p:cNvSpPr>
            <a:spLocks noGrp="1"/>
          </p:cNvSpPr>
          <p:nvPr/>
        </p:nvSpPr>
        <p:spPr>
          <a:xfrm>
            <a:off x="381000" y="7302501"/>
            <a:ext cx="7137400" cy="190501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504335562" name="Text"/>
          <p:cNvSpPr>
            <a:spLocks noGrp="1"/>
          </p:cNvSpPr>
          <p:nvPr/>
        </p:nvSpPr>
        <p:spPr>
          <a:xfrm>
            <a:off x="533401" y="7327900"/>
            <a:ext cx="23495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OBLIGACIONES CON TERCEROS</a:t>
            </a:r>
          </a:p>
        </p:txBody>
      </p:sp>
      <p:sp>
        <p:nvSpPr>
          <p:cNvPr id="2105043264" name="Text"/>
          <p:cNvSpPr>
            <a:spLocks noGrp="1"/>
          </p:cNvSpPr>
          <p:nvPr/>
        </p:nvSpPr>
        <p:spPr>
          <a:xfrm>
            <a:off x="5257800" y="73279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Corriente</a:t>
            </a:r>
          </a:p>
        </p:txBody>
      </p:sp>
      <p:sp>
        <p:nvSpPr>
          <p:cNvPr id="979627749" name="Text"/>
          <p:cNvSpPr>
            <a:spLocks noGrp="1"/>
          </p:cNvSpPr>
          <p:nvPr/>
        </p:nvSpPr>
        <p:spPr>
          <a:xfrm>
            <a:off x="6438900" y="73279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Anterior</a:t>
            </a:r>
          </a:p>
        </p:txBody>
      </p:sp>
      <p:sp>
        <p:nvSpPr>
          <p:cNvPr id="507654053" name="Text"/>
          <p:cNvSpPr>
            <a:spLocks noGrp="1"/>
          </p:cNvSpPr>
          <p:nvPr/>
        </p:nvSpPr>
        <p:spPr>
          <a:xfrm>
            <a:off x="5257800" y="7493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132,708.94</a:t>
            </a:r>
          </a:p>
        </p:txBody>
      </p:sp>
      <p:sp>
        <p:nvSpPr>
          <p:cNvPr id="366290593" name="Text"/>
          <p:cNvSpPr>
            <a:spLocks noGrp="1"/>
          </p:cNvSpPr>
          <p:nvPr/>
        </p:nvSpPr>
        <p:spPr>
          <a:xfrm>
            <a:off x="6362701" y="7493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98,158.57</a:t>
            </a:r>
          </a:p>
        </p:txBody>
      </p:sp>
      <p:sp>
        <p:nvSpPr>
          <p:cNvPr id="727285554" name="Text"/>
          <p:cNvSpPr>
            <a:spLocks noGrp="1"/>
          </p:cNvSpPr>
          <p:nvPr/>
        </p:nvSpPr>
        <p:spPr>
          <a:xfrm>
            <a:off x="1028700" y="7493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DEUDA CORRIENTE</a:t>
            </a:r>
          </a:p>
        </p:txBody>
      </p:sp>
      <p:sp>
        <p:nvSpPr>
          <p:cNvPr id="241743994" name="Text"/>
          <p:cNvSpPr>
            <a:spLocks noGrp="1"/>
          </p:cNvSpPr>
          <p:nvPr/>
        </p:nvSpPr>
        <p:spPr>
          <a:xfrm>
            <a:off x="5257800" y="7620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132,708.94</a:t>
            </a:r>
          </a:p>
        </p:txBody>
      </p:sp>
      <p:sp>
        <p:nvSpPr>
          <p:cNvPr id="30970133" name="Text"/>
          <p:cNvSpPr>
            <a:spLocks noGrp="1"/>
          </p:cNvSpPr>
          <p:nvPr/>
        </p:nvSpPr>
        <p:spPr>
          <a:xfrm>
            <a:off x="6362701" y="7620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98,158.57</a:t>
            </a:r>
          </a:p>
        </p:txBody>
      </p:sp>
      <p:sp>
        <p:nvSpPr>
          <p:cNvPr id="1032085409" name="Text"/>
          <p:cNvSpPr>
            <a:spLocks noGrp="1"/>
          </p:cNvSpPr>
          <p:nvPr/>
        </p:nvSpPr>
        <p:spPr>
          <a:xfrm>
            <a:off x="1409700" y="7620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DEPOSITOS DE TERCEROS</a:t>
            </a:r>
          </a:p>
        </p:txBody>
      </p:sp>
      <p:sp>
        <p:nvSpPr>
          <p:cNvPr id="1564739532" name="Text"/>
          <p:cNvSpPr>
            <a:spLocks noGrp="1"/>
          </p:cNvSpPr>
          <p:nvPr/>
        </p:nvSpPr>
        <p:spPr>
          <a:xfrm>
            <a:off x="5257800" y="7747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1,825.00</a:t>
            </a:r>
          </a:p>
        </p:txBody>
      </p:sp>
      <p:sp>
        <p:nvSpPr>
          <p:cNvPr id="371515254" name="Text"/>
          <p:cNvSpPr>
            <a:spLocks noGrp="1"/>
          </p:cNvSpPr>
          <p:nvPr/>
        </p:nvSpPr>
        <p:spPr>
          <a:xfrm>
            <a:off x="6362701" y="7747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1,825.00</a:t>
            </a:r>
          </a:p>
        </p:txBody>
      </p:sp>
      <p:sp>
        <p:nvSpPr>
          <p:cNvPr id="1404155038" name="Text"/>
          <p:cNvSpPr>
            <a:spLocks noGrp="1"/>
          </p:cNvSpPr>
          <p:nvPr/>
        </p:nvSpPr>
        <p:spPr>
          <a:xfrm>
            <a:off x="1790700" y="7747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Depósitos Ajenos</a:t>
            </a:r>
          </a:p>
        </p:txBody>
      </p:sp>
      <p:sp>
        <p:nvSpPr>
          <p:cNvPr id="1280802846" name="Text"/>
          <p:cNvSpPr>
            <a:spLocks noGrp="1"/>
          </p:cNvSpPr>
          <p:nvPr/>
        </p:nvSpPr>
        <p:spPr>
          <a:xfrm>
            <a:off x="5257800" y="7874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76,040.57</a:t>
            </a:r>
          </a:p>
        </p:txBody>
      </p:sp>
      <p:sp>
        <p:nvSpPr>
          <p:cNvPr id="835753023" name="Text"/>
          <p:cNvSpPr>
            <a:spLocks noGrp="1"/>
          </p:cNvSpPr>
          <p:nvPr/>
        </p:nvSpPr>
        <p:spPr>
          <a:xfrm>
            <a:off x="6362701" y="7874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41,118.09</a:t>
            </a:r>
          </a:p>
        </p:txBody>
      </p:sp>
      <p:sp>
        <p:nvSpPr>
          <p:cNvPr id="20918812" name="Text"/>
          <p:cNvSpPr>
            <a:spLocks noGrp="1"/>
          </p:cNvSpPr>
          <p:nvPr/>
        </p:nvSpPr>
        <p:spPr>
          <a:xfrm>
            <a:off x="1790700" y="7874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Depósitos en Garantía</a:t>
            </a:r>
          </a:p>
        </p:txBody>
      </p:sp>
      <p:sp>
        <p:nvSpPr>
          <p:cNvPr id="1601467361" name="Text"/>
          <p:cNvSpPr>
            <a:spLocks noGrp="1"/>
          </p:cNvSpPr>
          <p:nvPr/>
        </p:nvSpPr>
        <p:spPr>
          <a:xfrm>
            <a:off x="5257800" y="8001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54,843.37</a:t>
            </a:r>
          </a:p>
        </p:txBody>
      </p:sp>
      <p:sp>
        <p:nvSpPr>
          <p:cNvPr id="802377569" name="Text"/>
          <p:cNvSpPr>
            <a:spLocks noGrp="1"/>
          </p:cNvSpPr>
          <p:nvPr/>
        </p:nvSpPr>
        <p:spPr>
          <a:xfrm>
            <a:off x="6362701" y="8001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55,215.48</a:t>
            </a:r>
          </a:p>
        </p:txBody>
      </p:sp>
      <p:sp>
        <p:nvSpPr>
          <p:cNvPr id="446126024" name="Text"/>
          <p:cNvSpPr>
            <a:spLocks noGrp="1"/>
          </p:cNvSpPr>
          <p:nvPr/>
        </p:nvSpPr>
        <p:spPr>
          <a:xfrm>
            <a:off x="1790700" y="8001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Depósitos de Retenciones Fiscales</a:t>
            </a:r>
          </a:p>
        </p:txBody>
      </p:sp>
      <p:sp>
        <p:nvSpPr>
          <p:cNvPr id="1648372052" name="Text"/>
          <p:cNvSpPr>
            <a:spLocks noGrp="1"/>
          </p:cNvSpPr>
          <p:nvPr/>
        </p:nvSpPr>
        <p:spPr>
          <a:xfrm>
            <a:off x="5257800" y="8127999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1,923,159.47</a:t>
            </a:r>
          </a:p>
        </p:txBody>
      </p:sp>
      <p:sp>
        <p:nvSpPr>
          <p:cNvPr id="517453190" name="Text"/>
          <p:cNvSpPr>
            <a:spLocks noGrp="1"/>
          </p:cNvSpPr>
          <p:nvPr/>
        </p:nvSpPr>
        <p:spPr>
          <a:xfrm>
            <a:off x="6362701" y="8127999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1,978,344.89</a:t>
            </a:r>
          </a:p>
        </p:txBody>
      </p:sp>
      <p:sp>
        <p:nvSpPr>
          <p:cNvPr id="734681466" name="Text"/>
          <p:cNvSpPr>
            <a:spLocks noGrp="1"/>
          </p:cNvSpPr>
          <p:nvPr/>
        </p:nvSpPr>
        <p:spPr>
          <a:xfrm>
            <a:off x="1028700" y="8127999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FINANCIAMIENTO DE TERCEROS</a:t>
            </a:r>
          </a:p>
        </p:txBody>
      </p:sp>
      <p:sp>
        <p:nvSpPr>
          <p:cNvPr id="188969692" name="Text"/>
          <p:cNvSpPr>
            <a:spLocks noGrp="1"/>
          </p:cNvSpPr>
          <p:nvPr/>
        </p:nvSpPr>
        <p:spPr>
          <a:xfrm>
            <a:off x="5257800" y="8255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1,340,110.92</a:t>
            </a:r>
          </a:p>
        </p:txBody>
      </p:sp>
      <p:sp>
        <p:nvSpPr>
          <p:cNvPr id="1747644521" name="Text"/>
          <p:cNvSpPr>
            <a:spLocks noGrp="1"/>
          </p:cNvSpPr>
          <p:nvPr/>
        </p:nvSpPr>
        <p:spPr>
          <a:xfrm>
            <a:off x="6362701" y="8255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1,444,536.67</a:t>
            </a:r>
          </a:p>
        </p:txBody>
      </p:sp>
      <p:sp>
        <p:nvSpPr>
          <p:cNvPr id="1274151791" name="Text"/>
          <p:cNvSpPr>
            <a:spLocks noGrp="1"/>
          </p:cNvSpPr>
          <p:nvPr/>
        </p:nvSpPr>
        <p:spPr>
          <a:xfrm>
            <a:off x="1409700" y="8255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ENDEUDAMIENTO INTERNO</a:t>
            </a:r>
          </a:p>
        </p:txBody>
      </p:sp>
      <p:sp>
        <p:nvSpPr>
          <p:cNvPr id="839553762" name="Text"/>
          <p:cNvSpPr>
            <a:spLocks noGrp="1"/>
          </p:cNvSpPr>
          <p:nvPr/>
        </p:nvSpPr>
        <p:spPr>
          <a:xfrm>
            <a:off x="5257800" y="8382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1,340,110.92</a:t>
            </a:r>
          </a:p>
        </p:txBody>
      </p:sp>
      <p:sp>
        <p:nvSpPr>
          <p:cNvPr id="584045549" name="Text"/>
          <p:cNvSpPr>
            <a:spLocks noGrp="1"/>
          </p:cNvSpPr>
          <p:nvPr/>
        </p:nvSpPr>
        <p:spPr>
          <a:xfrm>
            <a:off x="6362701" y="8382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1,444,536.67</a:t>
            </a:r>
          </a:p>
        </p:txBody>
      </p:sp>
      <p:sp>
        <p:nvSpPr>
          <p:cNvPr id="492422757" name="Text"/>
          <p:cNvSpPr>
            <a:spLocks noGrp="1"/>
          </p:cNvSpPr>
          <p:nvPr/>
        </p:nvSpPr>
        <p:spPr>
          <a:xfrm>
            <a:off x="1790700" y="8382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Empréstitos de Empresas Privadas Financieras</a:t>
            </a:r>
          </a:p>
        </p:txBody>
      </p:sp>
      <p:sp>
        <p:nvSpPr>
          <p:cNvPr id="1189828570" name="Text"/>
          <p:cNvSpPr>
            <a:spLocks noGrp="1"/>
          </p:cNvSpPr>
          <p:nvPr/>
        </p:nvSpPr>
        <p:spPr>
          <a:xfrm>
            <a:off x="5257800" y="8509001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583,048.55</a:t>
            </a:r>
          </a:p>
        </p:txBody>
      </p:sp>
      <p:sp>
        <p:nvSpPr>
          <p:cNvPr id="537935975" name="Text"/>
          <p:cNvSpPr>
            <a:spLocks noGrp="1"/>
          </p:cNvSpPr>
          <p:nvPr/>
        </p:nvSpPr>
        <p:spPr>
          <a:xfrm>
            <a:off x="6362701" y="8509001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533,808.22</a:t>
            </a:r>
          </a:p>
        </p:txBody>
      </p:sp>
      <p:sp>
        <p:nvSpPr>
          <p:cNvPr id="2082254643" name="Text"/>
          <p:cNvSpPr>
            <a:spLocks noGrp="1"/>
          </p:cNvSpPr>
          <p:nvPr/>
        </p:nvSpPr>
        <p:spPr>
          <a:xfrm>
            <a:off x="1409700" y="8509001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ACREEDORES FINANCIEROS</a:t>
            </a:r>
          </a:p>
        </p:txBody>
      </p:sp>
      <p:sp>
        <p:nvSpPr>
          <p:cNvPr id="799351867" name="Text"/>
          <p:cNvSpPr>
            <a:spLocks noGrp="1"/>
          </p:cNvSpPr>
          <p:nvPr/>
        </p:nvSpPr>
        <p:spPr>
          <a:xfrm>
            <a:off x="5257800" y="8636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1,000.00</a:t>
            </a:r>
          </a:p>
        </p:txBody>
      </p:sp>
      <p:sp>
        <p:nvSpPr>
          <p:cNvPr id="871162770" name="Text"/>
          <p:cNvSpPr>
            <a:spLocks noGrp="1"/>
          </p:cNvSpPr>
          <p:nvPr/>
        </p:nvSpPr>
        <p:spPr>
          <a:xfrm>
            <a:off x="6362701" y="8636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1,000.00</a:t>
            </a:r>
          </a:p>
        </p:txBody>
      </p:sp>
      <p:sp>
        <p:nvSpPr>
          <p:cNvPr id="291348208" name="Text"/>
          <p:cNvSpPr>
            <a:spLocks noGrp="1"/>
          </p:cNvSpPr>
          <p:nvPr/>
        </p:nvSpPr>
        <p:spPr>
          <a:xfrm>
            <a:off x="1790700" y="8636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Provisiones por Acreedores Monetarios</a:t>
            </a:r>
          </a:p>
        </p:txBody>
      </p:sp>
      <p:sp>
        <p:nvSpPr>
          <p:cNvPr id="144821983" name="Text"/>
          <p:cNvSpPr>
            <a:spLocks noGrp="1"/>
          </p:cNvSpPr>
          <p:nvPr/>
        </p:nvSpPr>
        <p:spPr>
          <a:xfrm>
            <a:off x="5257800" y="8763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574,301.97</a:t>
            </a:r>
          </a:p>
        </p:txBody>
      </p:sp>
      <p:sp>
        <p:nvSpPr>
          <p:cNvPr id="245606156" name="Text"/>
          <p:cNvSpPr>
            <a:spLocks noGrp="1"/>
          </p:cNvSpPr>
          <p:nvPr/>
        </p:nvSpPr>
        <p:spPr>
          <a:xfrm>
            <a:off x="6362701" y="8763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525,061.64</a:t>
            </a:r>
          </a:p>
        </p:txBody>
      </p:sp>
      <p:sp>
        <p:nvSpPr>
          <p:cNvPr id="1518806329" name="Text"/>
          <p:cNvSpPr>
            <a:spLocks noGrp="1"/>
          </p:cNvSpPr>
          <p:nvPr/>
        </p:nvSpPr>
        <p:spPr>
          <a:xfrm>
            <a:off x="1790700" y="8763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Acreedores Monetarios por Pagar</a:t>
            </a:r>
          </a:p>
        </p:txBody>
      </p:sp>
      <p:sp>
        <p:nvSpPr>
          <p:cNvPr id="667978375" name="Text"/>
          <p:cNvSpPr>
            <a:spLocks noGrp="1"/>
          </p:cNvSpPr>
          <p:nvPr/>
        </p:nvSpPr>
        <p:spPr>
          <a:xfrm>
            <a:off x="5257800" y="8890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7,746.58</a:t>
            </a:r>
          </a:p>
        </p:txBody>
      </p:sp>
      <p:sp>
        <p:nvSpPr>
          <p:cNvPr id="562130836" name="Text"/>
          <p:cNvSpPr>
            <a:spLocks noGrp="1"/>
          </p:cNvSpPr>
          <p:nvPr/>
        </p:nvSpPr>
        <p:spPr>
          <a:xfrm>
            <a:off x="6362701" y="8890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7,746.58</a:t>
            </a:r>
          </a:p>
        </p:txBody>
      </p:sp>
      <p:sp>
        <p:nvSpPr>
          <p:cNvPr id="839460719" name="Text"/>
          <p:cNvSpPr>
            <a:spLocks noGrp="1"/>
          </p:cNvSpPr>
          <p:nvPr/>
        </p:nvSpPr>
        <p:spPr>
          <a:xfrm>
            <a:off x="1790700" y="8890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Prestamos Temporales</a:t>
            </a:r>
          </a:p>
        </p:txBody>
      </p:sp>
      <p:sp>
        <p:nvSpPr>
          <p:cNvPr id="1363440378" name="Rectangle"/>
          <p:cNvSpPr>
            <a:spLocks noGrp="1"/>
          </p:cNvSpPr>
          <p:nvPr/>
        </p:nvSpPr>
        <p:spPr>
          <a:xfrm>
            <a:off x="381000" y="9017000"/>
            <a:ext cx="7137400" cy="2159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19110887" name="Text"/>
          <p:cNvSpPr>
            <a:spLocks noGrp="1"/>
          </p:cNvSpPr>
          <p:nvPr/>
        </p:nvSpPr>
        <p:spPr>
          <a:xfrm>
            <a:off x="2133600" y="9055100"/>
            <a:ext cx="2794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TOTAL DE OBLIGACIONES CON TERCEROS</a:t>
            </a:r>
          </a:p>
        </p:txBody>
      </p:sp>
      <p:sp>
        <p:nvSpPr>
          <p:cNvPr id="1479828208" name="Text"/>
          <p:cNvSpPr>
            <a:spLocks noGrp="1"/>
          </p:cNvSpPr>
          <p:nvPr/>
        </p:nvSpPr>
        <p:spPr>
          <a:xfrm>
            <a:off x="5257800" y="90551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2,055,868.41</a:t>
            </a:r>
          </a:p>
        </p:txBody>
      </p:sp>
      <p:sp>
        <p:nvSpPr>
          <p:cNvPr id="603784390" name="Text"/>
          <p:cNvSpPr>
            <a:spLocks noGrp="1"/>
          </p:cNvSpPr>
          <p:nvPr/>
        </p:nvSpPr>
        <p:spPr>
          <a:xfrm>
            <a:off x="6362701" y="90551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2,076,503.46</a:t>
            </a:r>
          </a:p>
        </p:txBody>
      </p:sp>
      <p:sp>
        <p:nvSpPr>
          <p:cNvPr id="1365008865" name="Rectangle"/>
          <p:cNvSpPr>
            <a:spLocks noGrp="1"/>
          </p:cNvSpPr>
          <p:nvPr/>
        </p:nvSpPr>
        <p:spPr>
          <a:xfrm>
            <a:off x="381000" y="9271000"/>
            <a:ext cx="7137400" cy="190501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66793563" name="Text"/>
          <p:cNvSpPr>
            <a:spLocks noGrp="1"/>
          </p:cNvSpPr>
          <p:nvPr/>
        </p:nvSpPr>
        <p:spPr>
          <a:xfrm>
            <a:off x="533401" y="9296400"/>
            <a:ext cx="23495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OBLIGACIONES PROPIAS</a:t>
            </a:r>
          </a:p>
        </p:txBody>
      </p:sp>
      <p:sp>
        <p:nvSpPr>
          <p:cNvPr id="1115217789" name="Text"/>
          <p:cNvSpPr>
            <a:spLocks noGrp="1"/>
          </p:cNvSpPr>
          <p:nvPr/>
        </p:nvSpPr>
        <p:spPr>
          <a:xfrm>
            <a:off x="5257800" y="92964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Corriente</a:t>
            </a:r>
          </a:p>
        </p:txBody>
      </p:sp>
      <p:sp>
        <p:nvSpPr>
          <p:cNvPr id="166209728" name="Text"/>
          <p:cNvSpPr>
            <a:spLocks noGrp="1"/>
          </p:cNvSpPr>
          <p:nvPr/>
        </p:nvSpPr>
        <p:spPr>
          <a:xfrm>
            <a:off x="6438900" y="92964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Anterior</a:t>
            </a:r>
          </a:p>
        </p:txBody>
      </p:sp>
      <p:sp>
        <p:nvSpPr>
          <p:cNvPr id="998835061" name="Text"/>
          <p:cNvSpPr>
            <a:spLocks noGrp="1"/>
          </p:cNvSpPr>
          <p:nvPr/>
        </p:nvSpPr>
        <p:spPr>
          <a:xfrm>
            <a:off x="5257800" y="94615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467,413.40</a:t>
            </a:r>
          </a:p>
        </p:txBody>
      </p:sp>
      <p:sp>
        <p:nvSpPr>
          <p:cNvPr id="47890334" name="Text"/>
          <p:cNvSpPr>
            <a:spLocks noGrp="1"/>
          </p:cNvSpPr>
          <p:nvPr/>
        </p:nvSpPr>
        <p:spPr>
          <a:xfrm>
            <a:off x="6362701" y="94615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497,647.04</a:t>
            </a:r>
          </a:p>
        </p:txBody>
      </p:sp>
      <p:sp>
        <p:nvSpPr>
          <p:cNvPr id="106765199" name="Text"/>
          <p:cNvSpPr>
            <a:spLocks noGrp="1"/>
          </p:cNvSpPr>
          <p:nvPr/>
        </p:nvSpPr>
        <p:spPr>
          <a:xfrm>
            <a:off x="1028700" y="94615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PATRIMONIO      ESTATAL</a:t>
            </a:r>
          </a:p>
        </p:txBody>
      </p:sp>
      <p:sp>
        <p:nvSpPr>
          <p:cNvPr id="1312525740" name="Line"/>
          <p:cNvSpPr>
            <a:spLocks noGrp="1"/>
          </p:cNvSpPr>
          <p:nvPr/>
        </p:nvSpPr>
        <p:spPr>
          <a:xfrm flipV="1">
            <a:off x="431800" y="9588499"/>
            <a:ext cx="7175500" cy="0"/>
          </a:xfrm>
          <a:prstGeom prst="line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029356981" name="Text"/>
          <p:cNvSpPr>
            <a:spLocks noGrp="1"/>
          </p:cNvSpPr>
          <p:nvPr/>
        </p:nvSpPr>
        <p:spPr>
          <a:xfrm>
            <a:off x="5880100" y="9639300"/>
            <a:ext cx="13081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Página 1 de</a:t>
            </a:r>
          </a:p>
        </p:txBody>
      </p:sp>
      <p:sp>
        <p:nvSpPr>
          <p:cNvPr id="853241475" name="Text"/>
          <p:cNvSpPr>
            <a:spLocks noGrp="1"/>
          </p:cNvSpPr>
          <p:nvPr/>
        </p:nvSpPr>
        <p:spPr>
          <a:xfrm>
            <a:off x="7188200" y="9639300"/>
            <a:ext cx="3302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just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 2</a:t>
            </a:r>
          </a:p>
        </p:txBody>
      </p:sp>
      <p:sp>
        <p:nvSpPr>
          <p:cNvPr id="1781253071" name="Text"/>
          <p:cNvSpPr>
            <a:spLocks noGrp="1"/>
          </p:cNvSpPr>
          <p:nvPr/>
        </p:nvSpPr>
        <p:spPr>
          <a:xfrm>
            <a:off x="533400" y="9639300"/>
            <a:ext cx="14351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just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vie, 15 oct 2021 08:16:54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69382" name="Text"/>
          <p:cNvSpPr>
            <a:spLocks noGrp="1"/>
          </p:cNvSpPr>
          <p:nvPr/>
        </p:nvSpPr>
        <p:spPr>
          <a:xfrm>
            <a:off x="1371600" y="304800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DEPARTAMENTO DE MORAZÁN</a:t>
            </a:r>
          </a:p>
        </p:txBody>
      </p:sp>
      <p:sp>
        <p:nvSpPr>
          <p:cNvPr id="369137599" name="Text"/>
          <p:cNvSpPr>
            <a:spLocks noGrp="1"/>
          </p:cNvSpPr>
          <p:nvPr/>
        </p:nvSpPr>
        <p:spPr>
          <a:xfrm>
            <a:off x="1371600" y="520700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ALCALDIA MUNICIPAL DE OSICALA</a:t>
            </a:r>
          </a:p>
        </p:txBody>
      </p:sp>
      <p:sp>
        <p:nvSpPr>
          <p:cNvPr id="2128558047" name="Text"/>
          <p:cNvSpPr>
            <a:spLocks noGrp="1"/>
          </p:cNvSpPr>
          <p:nvPr/>
        </p:nvSpPr>
        <p:spPr>
          <a:xfrm>
            <a:off x="1371600" y="736601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ESTADO DE SITUACIÓN FINANCIERA</a:t>
            </a:r>
          </a:p>
        </p:txBody>
      </p:sp>
      <p:sp>
        <p:nvSpPr>
          <p:cNvPr id="1247721072" name="Text"/>
          <p:cNvSpPr>
            <a:spLocks noGrp="1"/>
          </p:cNvSpPr>
          <p:nvPr/>
        </p:nvSpPr>
        <p:spPr>
          <a:xfrm>
            <a:off x="6057900" y="1181100"/>
            <a:ext cx="1460500" cy="1651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obed.fuentes</a:t>
            </a:r>
          </a:p>
        </p:txBody>
      </p:sp>
      <p:pic>
        <p:nvPicPr>
          <p:cNvPr id="1876722769" name="Picture"/>
          <p:cNvPicPr>
            <a:picLocks noChangeAspect="1"/>
          </p:cNvPicPr>
          <p:nvPr/>
        </p:nvPicPr>
        <p:blipFill>
          <a:blip r:embed="rId2"/>
          <a:srcRect/>
          <a:stretch>
            <a:fillRect r="8620"/>
          </a:stretch>
        </p:blipFill>
        <p:spPr>
          <a:xfrm>
            <a:off x="520700" y="279401"/>
            <a:ext cx="736600" cy="1016000"/>
          </a:xfrm>
          <a:prstGeom prst="rect">
            <a:avLst/>
          </a:prstGeom>
        </p:spPr>
      </p:pic>
      <p:sp>
        <p:nvSpPr>
          <p:cNvPr id="1796819863" name="Text"/>
          <p:cNvSpPr>
            <a:spLocks noGrp="1"/>
          </p:cNvSpPr>
          <p:nvPr/>
        </p:nvSpPr>
        <p:spPr>
          <a:xfrm>
            <a:off x="990601" y="254000"/>
            <a:ext cx="635000" cy="635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2104712058" name="Text"/>
          <p:cNvSpPr>
            <a:spLocks noGrp="1"/>
          </p:cNvSpPr>
          <p:nvPr/>
        </p:nvSpPr>
        <p:spPr>
          <a:xfrm>
            <a:off x="1384300" y="952501"/>
            <a:ext cx="51054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 Al 31 de Diciembre de 2020 -*- Cierre Anual</a:t>
            </a:r>
          </a:p>
        </p:txBody>
      </p:sp>
      <p:sp>
        <p:nvSpPr>
          <p:cNvPr id="2056649412" name="Text"/>
          <p:cNvSpPr>
            <a:spLocks noGrp="1"/>
          </p:cNvSpPr>
          <p:nvPr/>
        </p:nvSpPr>
        <p:spPr>
          <a:xfrm>
            <a:off x="2222501" y="1168400"/>
            <a:ext cx="34290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En dólares de los Estados Unidos de Norteamérica</a:t>
            </a:r>
          </a:p>
        </p:txBody>
      </p:sp>
      <p:sp>
        <p:nvSpPr>
          <p:cNvPr id="1162297040" name="Text"/>
          <p:cNvSpPr>
            <a:spLocks noGrp="1"/>
          </p:cNvSpPr>
          <p:nvPr/>
        </p:nvSpPr>
        <p:spPr>
          <a:xfrm>
            <a:off x="520700" y="1524000"/>
            <a:ext cx="6997700" cy="381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Institucional </a:t>
            </a:r>
            <a:r>
              <a:t/>
            </a:r>
            <a:br/>
            <a:endParaRPr/>
          </a:p>
        </p:txBody>
      </p:sp>
      <p:sp>
        <p:nvSpPr>
          <p:cNvPr id="1311953957" name="Text"/>
          <p:cNvSpPr>
            <a:spLocks noGrp="1"/>
          </p:cNvSpPr>
          <p:nvPr/>
        </p:nvSpPr>
        <p:spPr>
          <a:xfrm>
            <a:off x="5257800" y="1905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467,413.40</a:t>
            </a:r>
          </a:p>
        </p:txBody>
      </p:sp>
      <p:sp>
        <p:nvSpPr>
          <p:cNvPr id="696122898" name="Text"/>
          <p:cNvSpPr>
            <a:spLocks noGrp="1"/>
          </p:cNvSpPr>
          <p:nvPr/>
        </p:nvSpPr>
        <p:spPr>
          <a:xfrm>
            <a:off x="6362701" y="1905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497,647.04</a:t>
            </a:r>
          </a:p>
        </p:txBody>
      </p:sp>
      <p:sp>
        <p:nvSpPr>
          <p:cNvPr id="2087416355" name="Text"/>
          <p:cNvSpPr>
            <a:spLocks noGrp="1"/>
          </p:cNvSpPr>
          <p:nvPr/>
        </p:nvSpPr>
        <p:spPr>
          <a:xfrm>
            <a:off x="1409700" y="1905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PATRIMONIO</a:t>
            </a:r>
          </a:p>
        </p:txBody>
      </p:sp>
      <p:sp>
        <p:nvSpPr>
          <p:cNvPr id="2515648" name="Text"/>
          <p:cNvSpPr>
            <a:spLocks noGrp="1"/>
          </p:cNvSpPr>
          <p:nvPr/>
        </p:nvSpPr>
        <p:spPr>
          <a:xfrm>
            <a:off x="5257800" y="2032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768,164.42</a:t>
            </a:r>
          </a:p>
        </p:txBody>
      </p:sp>
      <p:sp>
        <p:nvSpPr>
          <p:cNvPr id="1483541789" name="Text"/>
          <p:cNvSpPr>
            <a:spLocks noGrp="1"/>
          </p:cNvSpPr>
          <p:nvPr/>
        </p:nvSpPr>
        <p:spPr>
          <a:xfrm>
            <a:off x="6362701" y="2032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768,164.42</a:t>
            </a:r>
          </a:p>
        </p:txBody>
      </p:sp>
      <p:sp>
        <p:nvSpPr>
          <p:cNvPr id="514258284" name="Text"/>
          <p:cNvSpPr>
            <a:spLocks noGrp="1"/>
          </p:cNvSpPr>
          <p:nvPr/>
        </p:nvSpPr>
        <p:spPr>
          <a:xfrm>
            <a:off x="1790700" y="2032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Patrimonio Municipalidades</a:t>
            </a:r>
          </a:p>
        </p:txBody>
      </p:sp>
      <p:sp>
        <p:nvSpPr>
          <p:cNvPr id="972781297" name="Text"/>
          <p:cNvSpPr>
            <a:spLocks noGrp="1"/>
          </p:cNvSpPr>
          <p:nvPr/>
        </p:nvSpPr>
        <p:spPr>
          <a:xfrm>
            <a:off x="5257800" y="2159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(415,956.66) </a:t>
            </a:r>
          </a:p>
        </p:txBody>
      </p:sp>
      <p:sp>
        <p:nvSpPr>
          <p:cNvPr id="184034156" name="Text"/>
          <p:cNvSpPr>
            <a:spLocks noGrp="1"/>
          </p:cNvSpPr>
          <p:nvPr/>
        </p:nvSpPr>
        <p:spPr>
          <a:xfrm>
            <a:off x="6362701" y="2159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203,866.49</a:t>
            </a:r>
          </a:p>
        </p:txBody>
      </p:sp>
      <p:sp>
        <p:nvSpPr>
          <p:cNvPr id="978174667" name="Text"/>
          <p:cNvSpPr>
            <a:spLocks noGrp="1"/>
          </p:cNvSpPr>
          <p:nvPr/>
        </p:nvSpPr>
        <p:spPr>
          <a:xfrm>
            <a:off x="1790700" y="2159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Resultado Ejercicios Anteriores</a:t>
            </a:r>
          </a:p>
        </p:txBody>
      </p:sp>
      <p:sp>
        <p:nvSpPr>
          <p:cNvPr id="334056827" name="Text"/>
          <p:cNvSpPr>
            <a:spLocks noGrp="1"/>
          </p:cNvSpPr>
          <p:nvPr/>
        </p:nvSpPr>
        <p:spPr>
          <a:xfrm>
            <a:off x="5257800" y="22860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115,205.64</a:t>
            </a:r>
          </a:p>
        </p:txBody>
      </p:sp>
      <p:sp>
        <p:nvSpPr>
          <p:cNvPr id="1900543241" name="Text"/>
          <p:cNvSpPr>
            <a:spLocks noGrp="1"/>
          </p:cNvSpPr>
          <p:nvPr/>
        </p:nvSpPr>
        <p:spPr>
          <a:xfrm>
            <a:off x="6362701" y="22860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(474,383.87) </a:t>
            </a:r>
          </a:p>
        </p:txBody>
      </p:sp>
      <p:sp>
        <p:nvSpPr>
          <p:cNvPr id="980370190" name="Text"/>
          <p:cNvSpPr>
            <a:spLocks noGrp="1"/>
          </p:cNvSpPr>
          <p:nvPr/>
        </p:nvSpPr>
        <p:spPr>
          <a:xfrm>
            <a:off x="1790700" y="2286000"/>
            <a:ext cx="3378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Resultado Ejercicio Corriente</a:t>
            </a:r>
          </a:p>
        </p:txBody>
      </p:sp>
      <p:sp>
        <p:nvSpPr>
          <p:cNvPr id="1860207890" name="Rectangle"/>
          <p:cNvSpPr>
            <a:spLocks noGrp="1"/>
          </p:cNvSpPr>
          <p:nvPr/>
        </p:nvSpPr>
        <p:spPr>
          <a:xfrm>
            <a:off x="381000" y="2413000"/>
            <a:ext cx="7137400" cy="2159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26650144" name="Text"/>
          <p:cNvSpPr>
            <a:spLocks noGrp="1"/>
          </p:cNvSpPr>
          <p:nvPr/>
        </p:nvSpPr>
        <p:spPr>
          <a:xfrm>
            <a:off x="2133600" y="2451100"/>
            <a:ext cx="2794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TOTAL DE OBLIGACIONES PROPIAS</a:t>
            </a:r>
          </a:p>
        </p:txBody>
      </p:sp>
      <p:sp>
        <p:nvSpPr>
          <p:cNvPr id="2035975035" name="Text"/>
          <p:cNvSpPr>
            <a:spLocks noGrp="1"/>
          </p:cNvSpPr>
          <p:nvPr/>
        </p:nvSpPr>
        <p:spPr>
          <a:xfrm>
            <a:off x="5257800" y="2451100"/>
            <a:ext cx="1016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467,413.40</a:t>
            </a:r>
          </a:p>
        </p:txBody>
      </p:sp>
      <p:sp>
        <p:nvSpPr>
          <p:cNvPr id="963496045" name="Text"/>
          <p:cNvSpPr>
            <a:spLocks noGrp="1"/>
          </p:cNvSpPr>
          <p:nvPr/>
        </p:nvSpPr>
        <p:spPr>
          <a:xfrm>
            <a:off x="6362701" y="2451100"/>
            <a:ext cx="10922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497,647.04</a:t>
            </a:r>
          </a:p>
        </p:txBody>
      </p:sp>
      <p:sp>
        <p:nvSpPr>
          <p:cNvPr id="1397690951" name="Text"/>
          <p:cNvSpPr>
            <a:spLocks noGrp="1"/>
          </p:cNvSpPr>
          <p:nvPr/>
        </p:nvSpPr>
        <p:spPr>
          <a:xfrm>
            <a:off x="5308600" y="3302000"/>
            <a:ext cx="2032000" cy="177800"/>
          </a:xfrm>
          <a:prstGeom prst="rect">
            <a:avLst/>
          </a:prstGeom>
        </p:spPr>
        <p:txBody>
          <a:bodyPr wrap="square" lIns="0" tIns="0" rIns="0" bIns="0" rtlCol="0" anchor="b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CONTADOR MUNICIPAL</a:t>
            </a:r>
          </a:p>
        </p:txBody>
      </p:sp>
      <p:sp>
        <p:nvSpPr>
          <p:cNvPr id="946259329" name="Text"/>
          <p:cNvSpPr>
            <a:spLocks noGrp="1"/>
          </p:cNvSpPr>
          <p:nvPr/>
        </p:nvSpPr>
        <p:spPr>
          <a:xfrm>
            <a:off x="1066800" y="3302000"/>
            <a:ext cx="1701800" cy="177800"/>
          </a:xfrm>
          <a:prstGeom prst="rect">
            <a:avLst/>
          </a:prstGeom>
        </p:spPr>
        <p:txBody>
          <a:bodyPr wrap="square" lIns="0" tIns="0" rIns="0" bIns="0" rtlCol="0" anchor="b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sz="800">
                <a:latin typeface="Arial"/>
                <a:ea typeface="Arial"/>
                <a:cs typeface="Arial"/>
              </a:rPr>
              <a:t>JEFE DE UNIDAD FINANCIERA</a:t>
            </a:r>
          </a:p>
        </p:txBody>
      </p:sp>
      <p:sp>
        <p:nvSpPr>
          <p:cNvPr id="361416877" name="Line"/>
          <p:cNvSpPr>
            <a:spLocks noGrp="1"/>
          </p:cNvSpPr>
          <p:nvPr/>
        </p:nvSpPr>
        <p:spPr>
          <a:xfrm flipV="1">
            <a:off x="431800" y="9588499"/>
            <a:ext cx="7175500" cy="0"/>
          </a:xfrm>
          <a:prstGeom prst="line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123239121" name="Text"/>
          <p:cNvSpPr>
            <a:spLocks noGrp="1"/>
          </p:cNvSpPr>
          <p:nvPr/>
        </p:nvSpPr>
        <p:spPr>
          <a:xfrm>
            <a:off x="5880100" y="9639300"/>
            <a:ext cx="13081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Página 2 de</a:t>
            </a:r>
          </a:p>
        </p:txBody>
      </p:sp>
      <p:sp>
        <p:nvSpPr>
          <p:cNvPr id="963865150" name="Text"/>
          <p:cNvSpPr>
            <a:spLocks noGrp="1"/>
          </p:cNvSpPr>
          <p:nvPr/>
        </p:nvSpPr>
        <p:spPr>
          <a:xfrm>
            <a:off x="7188200" y="9639300"/>
            <a:ext cx="3302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just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 2</a:t>
            </a:r>
          </a:p>
        </p:txBody>
      </p:sp>
      <p:sp>
        <p:nvSpPr>
          <p:cNvPr id="1770372066" name="Text"/>
          <p:cNvSpPr>
            <a:spLocks noGrp="1"/>
          </p:cNvSpPr>
          <p:nvPr/>
        </p:nvSpPr>
        <p:spPr>
          <a:xfrm>
            <a:off x="533400" y="9639300"/>
            <a:ext cx="14351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just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vie, 15 oct 2021 08:16:54</a:t>
            </a:r>
          </a:p>
        </p:txBody>
      </p:sp>
      <p:sp>
        <p:nvSpPr>
          <p:cNvPr id="33" name="CuadroTexto 1"/>
          <p:cNvSpPr txBox="1">
            <a:spLocks/>
          </p:cNvSpPr>
          <p:nvPr/>
        </p:nvSpPr>
        <p:spPr>
          <a:xfrm>
            <a:off x="404269" y="4152900"/>
            <a:ext cx="70802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SV" sz="1000" b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1000" b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Lic. Cedrick Alexander Vásquez. 		     Obed Benjamín Romero Fuentes.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 Alcalde Municipal de la Ciudad			    Contador Municipal de la Alcaldía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1000" kern="120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  De </a:t>
            </a: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Osicala, Morazán.			         </a:t>
            </a:r>
            <a:r>
              <a:rPr lang="es-ES" sz="1000" kern="120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De </a:t>
            </a: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Osicala, Morazán.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539750" y="3350105"/>
            <a:ext cx="6978650" cy="323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SV"/>
          </a:p>
        </p:txBody>
      </p:sp>
      <p:pic>
        <p:nvPicPr>
          <p:cNvPr id="35" name="Imagen 3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52" b="50650"/>
          <a:stretch/>
        </p:blipFill>
        <p:spPr>
          <a:xfrm>
            <a:off x="0" y="2799385"/>
            <a:ext cx="7772400" cy="19713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279401"/>
            <a:ext cx="736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"/>
          <p:cNvSpPr>
            <a:spLocks noGrp="1"/>
          </p:cNvSpPr>
          <p:nvPr/>
        </p:nvSpPr>
        <p:spPr bwMode="auto">
          <a:xfrm>
            <a:off x="1371600" y="304800"/>
            <a:ext cx="51435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1" hangingPunct="1"/>
            <a:r>
              <a:rPr lang="es-SV" sz="12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DEPARTAMENTO DE MORAZÁN</a:t>
            </a:r>
          </a:p>
        </p:txBody>
      </p:sp>
      <p:sp>
        <p:nvSpPr>
          <p:cNvPr id="1028" name="Text"/>
          <p:cNvSpPr>
            <a:spLocks noGrp="1"/>
          </p:cNvSpPr>
          <p:nvPr/>
        </p:nvSpPr>
        <p:spPr bwMode="auto">
          <a:xfrm>
            <a:off x="1371600" y="812801"/>
            <a:ext cx="51435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1" hangingPunct="1"/>
            <a:r>
              <a:rPr lang="es-SV" sz="14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ESTADO DE EJECUCIÓN PRESUPUESTARIA</a:t>
            </a:r>
          </a:p>
        </p:txBody>
      </p:sp>
      <p:sp>
        <p:nvSpPr>
          <p:cNvPr id="1029" name="Text"/>
          <p:cNvSpPr>
            <a:spLocks noGrp="1"/>
          </p:cNvSpPr>
          <p:nvPr/>
        </p:nvSpPr>
        <p:spPr bwMode="auto">
          <a:xfrm>
            <a:off x="1371600" y="558801"/>
            <a:ext cx="51435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1" hangingPunct="1"/>
            <a:r>
              <a:rPr lang="es-SV" sz="12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ALCALDIA MUNICIPAL DE OSICALA</a:t>
            </a:r>
          </a:p>
        </p:txBody>
      </p:sp>
      <p:sp>
        <p:nvSpPr>
          <p:cNvPr id="1030" name="Text"/>
          <p:cNvSpPr>
            <a:spLocks noGrp="1"/>
          </p:cNvSpPr>
          <p:nvPr/>
        </p:nvSpPr>
        <p:spPr bwMode="auto">
          <a:xfrm>
            <a:off x="1371600" y="1320801"/>
            <a:ext cx="51435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(En dólares de los Estados Unidos de Norteamérica)</a:t>
            </a:r>
          </a:p>
        </p:txBody>
      </p:sp>
      <p:sp>
        <p:nvSpPr>
          <p:cNvPr id="1031" name="Text"/>
          <p:cNvSpPr>
            <a:spLocks noGrp="1"/>
          </p:cNvSpPr>
          <p:nvPr/>
        </p:nvSpPr>
        <p:spPr bwMode="auto">
          <a:xfrm>
            <a:off x="1371600" y="1066800"/>
            <a:ext cx="51435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Del 01 de Enero Al 31 de Diciembre de 2020 -*- Cierre Preliminar</a:t>
            </a:r>
          </a:p>
        </p:txBody>
      </p:sp>
      <p:sp>
        <p:nvSpPr>
          <p:cNvPr id="1032" name="Text"/>
          <p:cNvSpPr>
            <a:spLocks noGrp="1"/>
          </p:cNvSpPr>
          <p:nvPr/>
        </p:nvSpPr>
        <p:spPr bwMode="auto">
          <a:xfrm>
            <a:off x="431800" y="1689101"/>
            <a:ext cx="70358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INSTITUCIONAL</a:t>
            </a:r>
          </a:p>
        </p:txBody>
      </p:sp>
      <p:sp>
        <p:nvSpPr>
          <p:cNvPr id="1033" name="Line"/>
          <p:cNvSpPr>
            <a:spLocks noGrp="1"/>
          </p:cNvSpPr>
          <p:nvPr/>
        </p:nvSpPr>
        <p:spPr bwMode="auto">
          <a:xfrm flipV="1">
            <a:off x="381001" y="1981200"/>
            <a:ext cx="7112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s-SV"/>
          </a:p>
        </p:txBody>
      </p:sp>
      <p:sp>
        <p:nvSpPr>
          <p:cNvPr id="1034" name="Rectangle"/>
          <p:cNvSpPr>
            <a:spLocks noGrp="1"/>
          </p:cNvSpPr>
          <p:nvPr/>
        </p:nvSpPr>
        <p:spPr bwMode="auto">
          <a:xfrm>
            <a:off x="368301" y="2463801"/>
            <a:ext cx="7137400" cy="3429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s-SV"/>
          </a:p>
        </p:txBody>
      </p:sp>
      <p:sp>
        <p:nvSpPr>
          <p:cNvPr id="1035" name="Text"/>
          <p:cNvSpPr>
            <a:spLocks noGrp="1"/>
          </p:cNvSpPr>
          <p:nvPr/>
        </p:nvSpPr>
        <p:spPr bwMode="auto">
          <a:xfrm>
            <a:off x="381000" y="2489201"/>
            <a:ext cx="6858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Código</a:t>
            </a:r>
          </a:p>
        </p:txBody>
      </p:sp>
      <p:sp>
        <p:nvSpPr>
          <p:cNvPr id="1036" name="Text"/>
          <p:cNvSpPr>
            <a:spLocks noGrp="1"/>
          </p:cNvSpPr>
          <p:nvPr/>
        </p:nvSpPr>
        <p:spPr bwMode="auto">
          <a:xfrm>
            <a:off x="1092200" y="2489201"/>
            <a:ext cx="23368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Concepto</a:t>
            </a:r>
          </a:p>
        </p:txBody>
      </p:sp>
      <p:sp>
        <p:nvSpPr>
          <p:cNvPr id="1037" name="Text"/>
          <p:cNvSpPr>
            <a:spLocks noGrp="1"/>
          </p:cNvSpPr>
          <p:nvPr/>
        </p:nvSpPr>
        <p:spPr bwMode="auto">
          <a:xfrm>
            <a:off x="3454400" y="2489201"/>
            <a:ext cx="1346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Presupuesto Modificado</a:t>
            </a:r>
          </a:p>
        </p:txBody>
      </p:sp>
      <p:sp>
        <p:nvSpPr>
          <p:cNvPr id="1038" name="Text"/>
          <p:cNvSpPr>
            <a:spLocks noGrp="1"/>
          </p:cNvSpPr>
          <p:nvPr/>
        </p:nvSpPr>
        <p:spPr bwMode="auto">
          <a:xfrm>
            <a:off x="4826001" y="2489201"/>
            <a:ext cx="1346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Devengado</a:t>
            </a:r>
          </a:p>
        </p:txBody>
      </p:sp>
      <p:sp>
        <p:nvSpPr>
          <p:cNvPr id="1039" name="Text"/>
          <p:cNvSpPr>
            <a:spLocks noGrp="1"/>
          </p:cNvSpPr>
          <p:nvPr/>
        </p:nvSpPr>
        <p:spPr bwMode="auto">
          <a:xfrm>
            <a:off x="6197600" y="2489201"/>
            <a:ext cx="12954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Saldo Presupuestario</a:t>
            </a:r>
          </a:p>
        </p:txBody>
      </p:sp>
      <p:sp>
        <p:nvSpPr>
          <p:cNvPr id="1040" name="Text"/>
          <p:cNvSpPr>
            <a:spLocks noGrp="1"/>
          </p:cNvSpPr>
          <p:nvPr/>
        </p:nvSpPr>
        <p:spPr bwMode="auto">
          <a:xfrm>
            <a:off x="381001" y="2146300"/>
            <a:ext cx="16764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2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INGRESOS</a:t>
            </a:r>
          </a:p>
        </p:txBody>
      </p:sp>
      <p:sp>
        <p:nvSpPr>
          <p:cNvPr id="1041" name="Text"/>
          <p:cNvSpPr>
            <a:spLocks noGrp="1"/>
          </p:cNvSpPr>
          <p:nvPr/>
        </p:nvSpPr>
        <p:spPr bwMode="auto">
          <a:xfrm>
            <a:off x="393700" y="2832101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11</a:t>
            </a:r>
          </a:p>
        </p:txBody>
      </p:sp>
      <p:sp>
        <p:nvSpPr>
          <p:cNvPr id="1042" name="Text"/>
          <p:cNvSpPr>
            <a:spLocks noGrp="1"/>
          </p:cNvSpPr>
          <p:nvPr/>
        </p:nvSpPr>
        <p:spPr bwMode="auto">
          <a:xfrm>
            <a:off x="1104900" y="2832101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IMPUESTOS</a:t>
            </a:r>
          </a:p>
        </p:txBody>
      </p:sp>
      <p:sp>
        <p:nvSpPr>
          <p:cNvPr id="1043" name="Text"/>
          <p:cNvSpPr>
            <a:spLocks noGrp="1"/>
          </p:cNvSpPr>
          <p:nvPr/>
        </p:nvSpPr>
        <p:spPr bwMode="auto">
          <a:xfrm>
            <a:off x="3467100" y="2832101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40,695.31</a:t>
            </a:r>
          </a:p>
        </p:txBody>
      </p:sp>
      <p:sp>
        <p:nvSpPr>
          <p:cNvPr id="1044" name="Text"/>
          <p:cNvSpPr>
            <a:spLocks noGrp="1"/>
          </p:cNvSpPr>
          <p:nvPr/>
        </p:nvSpPr>
        <p:spPr bwMode="auto">
          <a:xfrm>
            <a:off x="4838700" y="2832101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33,570.84</a:t>
            </a:r>
          </a:p>
        </p:txBody>
      </p:sp>
      <p:sp>
        <p:nvSpPr>
          <p:cNvPr id="1045" name="Text"/>
          <p:cNvSpPr>
            <a:spLocks noGrp="1"/>
          </p:cNvSpPr>
          <p:nvPr/>
        </p:nvSpPr>
        <p:spPr bwMode="auto">
          <a:xfrm>
            <a:off x="6210300" y="2832101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7,124.47</a:t>
            </a:r>
          </a:p>
        </p:txBody>
      </p:sp>
      <p:sp>
        <p:nvSpPr>
          <p:cNvPr id="1046" name="Text"/>
          <p:cNvSpPr>
            <a:spLocks noGrp="1"/>
          </p:cNvSpPr>
          <p:nvPr/>
        </p:nvSpPr>
        <p:spPr bwMode="auto">
          <a:xfrm>
            <a:off x="393700" y="3022600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12</a:t>
            </a:r>
          </a:p>
        </p:txBody>
      </p:sp>
      <p:sp>
        <p:nvSpPr>
          <p:cNvPr id="1047" name="Text"/>
          <p:cNvSpPr>
            <a:spLocks noGrp="1"/>
          </p:cNvSpPr>
          <p:nvPr/>
        </p:nvSpPr>
        <p:spPr bwMode="auto">
          <a:xfrm>
            <a:off x="1104900" y="3022600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TASAS Y DERECHOS</a:t>
            </a:r>
          </a:p>
        </p:txBody>
      </p:sp>
      <p:sp>
        <p:nvSpPr>
          <p:cNvPr id="1048" name="Text"/>
          <p:cNvSpPr>
            <a:spLocks noGrp="1"/>
          </p:cNvSpPr>
          <p:nvPr/>
        </p:nvSpPr>
        <p:spPr bwMode="auto">
          <a:xfrm>
            <a:off x="3467100" y="3022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187,724.86</a:t>
            </a:r>
          </a:p>
        </p:txBody>
      </p:sp>
      <p:sp>
        <p:nvSpPr>
          <p:cNvPr id="1049" name="Text"/>
          <p:cNvSpPr>
            <a:spLocks noGrp="1"/>
          </p:cNvSpPr>
          <p:nvPr/>
        </p:nvSpPr>
        <p:spPr bwMode="auto">
          <a:xfrm>
            <a:off x="4838700" y="3022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110,281.29</a:t>
            </a:r>
          </a:p>
        </p:txBody>
      </p:sp>
      <p:sp>
        <p:nvSpPr>
          <p:cNvPr id="1050" name="Text"/>
          <p:cNvSpPr>
            <a:spLocks noGrp="1"/>
          </p:cNvSpPr>
          <p:nvPr/>
        </p:nvSpPr>
        <p:spPr bwMode="auto">
          <a:xfrm>
            <a:off x="6210300" y="3022600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77,443.57</a:t>
            </a:r>
          </a:p>
        </p:txBody>
      </p:sp>
      <p:sp>
        <p:nvSpPr>
          <p:cNvPr id="1051" name="Text"/>
          <p:cNvSpPr>
            <a:spLocks noGrp="1"/>
          </p:cNvSpPr>
          <p:nvPr/>
        </p:nvSpPr>
        <p:spPr bwMode="auto">
          <a:xfrm>
            <a:off x="393700" y="3213100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14</a:t>
            </a:r>
          </a:p>
        </p:txBody>
      </p:sp>
      <p:sp>
        <p:nvSpPr>
          <p:cNvPr id="1052" name="Text"/>
          <p:cNvSpPr>
            <a:spLocks noGrp="1"/>
          </p:cNvSpPr>
          <p:nvPr/>
        </p:nvSpPr>
        <p:spPr bwMode="auto">
          <a:xfrm>
            <a:off x="1104900" y="3213100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VENTA DE BIENES Y SERVICIOS</a:t>
            </a:r>
          </a:p>
        </p:txBody>
      </p:sp>
      <p:sp>
        <p:nvSpPr>
          <p:cNvPr id="1053" name="Text"/>
          <p:cNvSpPr>
            <a:spLocks noGrp="1"/>
          </p:cNvSpPr>
          <p:nvPr/>
        </p:nvSpPr>
        <p:spPr bwMode="auto">
          <a:xfrm>
            <a:off x="3467100" y="32131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25,651.66</a:t>
            </a:r>
          </a:p>
        </p:txBody>
      </p:sp>
      <p:sp>
        <p:nvSpPr>
          <p:cNvPr id="1054" name="Text"/>
          <p:cNvSpPr>
            <a:spLocks noGrp="1"/>
          </p:cNvSpPr>
          <p:nvPr/>
        </p:nvSpPr>
        <p:spPr bwMode="auto">
          <a:xfrm>
            <a:off x="4838700" y="32131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21,966.30</a:t>
            </a:r>
          </a:p>
        </p:txBody>
      </p:sp>
      <p:sp>
        <p:nvSpPr>
          <p:cNvPr id="1055" name="Text"/>
          <p:cNvSpPr>
            <a:spLocks noGrp="1"/>
          </p:cNvSpPr>
          <p:nvPr/>
        </p:nvSpPr>
        <p:spPr bwMode="auto">
          <a:xfrm>
            <a:off x="6210300" y="3213100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3,685.36</a:t>
            </a:r>
          </a:p>
        </p:txBody>
      </p:sp>
      <p:sp>
        <p:nvSpPr>
          <p:cNvPr id="1056" name="Text"/>
          <p:cNvSpPr>
            <a:spLocks noGrp="1"/>
          </p:cNvSpPr>
          <p:nvPr/>
        </p:nvSpPr>
        <p:spPr bwMode="auto">
          <a:xfrm>
            <a:off x="393700" y="3403600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15</a:t>
            </a:r>
          </a:p>
        </p:txBody>
      </p:sp>
      <p:sp>
        <p:nvSpPr>
          <p:cNvPr id="1057" name="Text"/>
          <p:cNvSpPr>
            <a:spLocks noGrp="1"/>
          </p:cNvSpPr>
          <p:nvPr/>
        </p:nvSpPr>
        <p:spPr bwMode="auto">
          <a:xfrm>
            <a:off x="1104900" y="3403600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INGRESOS FINANCIEROS Y OTROS</a:t>
            </a:r>
          </a:p>
        </p:txBody>
      </p:sp>
      <p:sp>
        <p:nvSpPr>
          <p:cNvPr id="1058" name="Text"/>
          <p:cNvSpPr>
            <a:spLocks noGrp="1"/>
          </p:cNvSpPr>
          <p:nvPr/>
        </p:nvSpPr>
        <p:spPr bwMode="auto">
          <a:xfrm>
            <a:off x="3467100" y="3403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3,067.11</a:t>
            </a:r>
          </a:p>
        </p:txBody>
      </p:sp>
      <p:sp>
        <p:nvSpPr>
          <p:cNvPr id="1059" name="Text"/>
          <p:cNvSpPr>
            <a:spLocks noGrp="1"/>
          </p:cNvSpPr>
          <p:nvPr/>
        </p:nvSpPr>
        <p:spPr bwMode="auto">
          <a:xfrm>
            <a:off x="4838700" y="3403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2,515.77</a:t>
            </a:r>
          </a:p>
        </p:txBody>
      </p:sp>
      <p:sp>
        <p:nvSpPr>
          <p:cNvPr id="1060" name="Text"/>
          <p:cNvSpPr>
            <a:spLocks noGrp="1"/>
          </p:cNvSpPr>
          <p:nvPr/>
        </p:nvSpPr>
        <p:spPr bwMode="auto">
          <a:xfrm>
            <a:off x="6210300" y="3403600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551.34</a:t>
            </a:r>
          </a:p>
        </p:txBody>
      </p:sp>
      <p:sp>
        <p:nvSpPr>
          <p:cNvPr id="1061" name="Text"/>
          <p:cNvSpPr>
            <a:spLocks noGrp="1"/>
          </p:cNvSpPr>
          <p:nvPr/>
        </p:nvSpPr>
        <p:spPr bwMode="auto">
          <a:xfrm>
            <a:off x="393700" y="3594100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16</a:t>
            </a:r>
          </a:p>
        </p:txBody>
      </p:sp>
      <p:sp>
        <p:nvSpPr>
          <p:cNvPr id="1062" name="Text"/>
          <p:cNvSpPr>
            <a:spLocks noGrp="1"/>
          </p:cNvSpPr>
          <p:nvPr/>
        </p:nvSpPr>
        <p:spPr bwMode="auto">
          <a:xfrm>
            <a:off x="1104900" y="3594100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TRANSFERENCIAS CORRIENTES</a:t>
            </a:r>
          </a:p>
        </p:txBody>
      </p:sp>
      <p:sp>
        <p:nvSpPr>
          <p:cNvPr id="1063" name="Text"/>
          <p:cNvSpPr>
            <a:spLocks noGrp="1"/>
          </p:cNvSpPr>
          <p:nvPr/>
        </p:nvSpPr>
        <p:spPr bwMode="auto">
          <a:xfrm>
            <a:off x="3467100" y="35941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332,233.79</a:t>
            </a:r>
          </a:p>
        </p:txBody>
      </p:sp>
      <p:sp>
        <p:nvSpPr>
          <p:cNvPr id="1064" name="Text"/>
          <p:cNvSpPr>
            <a:spLocks noGrp="1"/>
          </p:cNvSpPr>
          <p:nvPr/>
        </p:nvSpPr>
        <p:spPr bwMode="auto">
          <a:xfrm>
            <a:off x="4838700" y="35941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332,233.79</a:t>
            </a:r>
          </a:p>
        </p:txBody>
      </p:sp>
      <p:sp>
        <p:nvSpPr>
          <p:cNvPr id="1065" name="Text"/>
          <p:cNvSpPr>
            <a:spLocks noGrp="1"/>
          </p:cNvSpPr>
          <p:nvPr/>
        </p:nvSpPr>
        <p:spPr bwMode="auto">
          <a:xfrm>
            <a:off x="6210300" y="3594100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0.00</a:t>
            </a:r>
          </a:p>
        </p:txBody>
      </p:sp>
      <p:sp>
        <p:nvSpPr>
          <p:cNvPr id="1066" name="Text"/>
          <p:cNvSpPr>
            <a:spLocks noGrp="1"/>
          </p:cNvSpPr>
          <p:nvPr/>
        </p:nvSpPr>
        <p:spPr bwMode="auto">
          <a:xfrm>
            <a:off x="393700" y="3784600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22</a:t>
            </a:r>
          </a:p>
        </p:txBody>
      </p:sp>
      <p:sp>
        <p:nvSpPr>
          <p:cNvPr id="1067" name="Text"/>
          <p:cNvSpPr>
            <a:spLocks noGrp="1"/>
          </p:cNvSpPr>
          <p:nvPr/>
        </p:nvSpPr>
        <p:spPr bwMode="auto">
          <a:xfrm>
            <a:off x="1104900" y="3784600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TRANSFERENCIAS DE CAPITAL</a:t>
            </a:r>
          </a:p>
        </p:txBody>
      </p:sp>
      <p:sp>
        <p:nvSpPr>
          <p:cNvPr id="1068" name="Text"/>
          <p:cNvSpPr>
            <a:spLocks noGrp="1"/>
          </p:cNvSpPr>
          <p:nvPr/>
        </p:nvSpPr>
        <p:spPr bwMode="auto">
          <a:xfrm>
            <a:off x="3467100" y="3784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1,778,043.03</a:t>
            </a:r>
          </a:p>
        </p:txBody>
      </p:sp>
      <p:sp>
        <p:nvSpPr>
          <p:cNvPr id="1069" name="Text"/>
          <p:cNvSpPr>
            <a:spLocks noGrp="1"/>
          </p:cNvSpPr>
          <p:nvPr/>
        </p:nvSpPr>
        <p:spPr bwMode="auto">
          <a:xfrm>
            <a:off x="4838700" y="3784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2,017,354.38</a:t>
            </a:r>
          </a:p>
        </p:txBody>
      </p:sp>
      <p:sp>
        <p:nvSpPr>
          <p:cNvPr id="1070" name="Text"/>
          <p:cNvSpPr>
            <a:spLocks noGrp="1"/>
          </p:cNvSpPr>
          <p:nvPr/>
        </p:nvSpPr>
        <p:spPr bwMode="auto">
          <a:xfrm>
            <a:off x="6210300" y="3784600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-239,311.35</a:t>
            </a:r>
          </a:p>
        </p:txBody>
      </p:sp>
      <p:sp>
        <p:nvSpPr>
          <p:cNvPr id="1071" name="Text"/>
          <p:cNvSpPr>
            <a:spLocks noGrp="1"/>
          </p:cNvSpPr>
          <p:nvPr/>
        </p:nvSpPr>
        <p:spPr bwMode="auto">
          <a:xfrm>
            <a:off x="393700" y="3975100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31</a:t>
            </a:r>
          </a:p>
        </p:txBody>
      </p:sp>
      <p:sp>
        <p:nvSpPr>
          <p:cNvPr id="1072" name="Text"/>
          <p:cNvSpPr>
            <a:spLocks noGrp="1"/>
          </p:cNvSpPr>
          <p:nvPr/>
        </p:nvSpPr>
        <p:spPr bwMode="auto">
          <a:xfrm>
            <a:off x="1104900" y="3975100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ENDEUDAMIENTO PUBLICO</a:t>
            </a:r>
          </a:p>
        </p:txBody>
      </p:sp>
      <p:sp>
        <p:nvSpPr>
          <p:cNvPr id="1073" name="Text"/>
          <p:cNvSpPr>
            <a:spLocks noGrp="1"/>
          </p:cNvSpPr>
          <p:nvPr/>
        </p:nvSpPr>
        <p:spPr bwMode="auto">
          <a:xfrm>
            <a:off x="3467100" y="39751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218,500.02</a:t>
            </a:r>
          </a:p>
        </p:txBody>
      </p:sp>
      <p:sp>
        <p:nvSpPr>
          <p:cNvPr id="1074" name="Text"/>
          <p:cNvSpPr>
            <a:spLocks noGrp="1"/>
          </p:cNvSpPr>
          <p:nvPr/>
        </p:nvSpPr>
        <p:spPr bwMode="auto">
          <a:xfrm>
            <a:off x="4838700" y="39751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0.00</a:t>
            </a:r>
          </a:p>
        </p:txBody>
      </p:sp>
      <p:sp>
        <p:nvSpPr>
          <p:cNvPr id="1075" name="Text"/>
          <p:cNvSpPr>
            <a:spLocks noGrp="1"/>
          </p:cNvSpPr>
          <p:nvPr/>
        </p:nvSpPr>
        <p:spPr bwMode="auto">
          <a:xfrm>
            <a:off x="6210300" y="3975100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218,500.02</a:t>
            </a:r>
          </a:p>
        </p:txBody>
      </p:sp>
      <p:sp>
        <p:nvSpPr>
          <p:cNvPr id="1076" name="Text"/>
          <p:cNvSpPr>
            <a:spLocks noGrp="1"/>
          </p:cNvSpPr>
          <p:nvPr/>
        </p:nvSpPr>
        <p:spPr bwMode="auto">
          <a:xfrm>
            <a:off x="393700" y="4165601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32</a:t>
            </a:r>
          </a:p>
        </p:txBody>
      </p:sp>
      <p:sp>
        <p:nvSpPr>
          <p:cNvPr id="1077" name="Text"/>
          <p:cNvSpPr>
            <a:spLocks noGrp="1"/>
          </p:cNvSpPr>
          <p:nvPr/>
        </p:nvSpPr>
        <p:spPr bwMode="auto">
          <a:xfrm>
            <a:off x="1104900" y="4165601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SALDOS AÑOS ANTERIORES</a:t>
            </a:r>
          </a:p>
        </p:txBody>
      </p:sp>
      <p:sp>
        <p:nvSpPr>
          <p:cNvPr id="1078" name="Text"/>
          <p:cNvSpPr>
            <a:spLocks noGrp="1"/>
          </p:cNvSpPr>
          <p:nvPr/>
        </p:nvSpPr>
        <p:spPr bwMode="auto">
          <a:xfrm>
            <a:off x="3467100" y="4165601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962,074.78</a:t>
            </a:r>
          </a:p>
        </p:txBody>
      </p:sp>
      <p:sp>
        <p:nvSpPr>
          <p:cNvPr id="1079" name="Text"/>
          <p:cNvSpPr>
            <a:spLocks noGrp="1"/>
          </p:cNvSpPr>
          <p:nvPr/>
        </p:nvSpPr>
        <p:spPr bwMode="auto">
          <a:xfrm>
            <a:off x="4838700" y="4165601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0.00</a:t>
            </a:r>
          </a:p>
        </p:txBody>
      </p:sp>
      <p:sp>
        <p:nvSpPr>
          <p:cNvPr id="1080" name="Text"/>
          <p:cNvSpPr>
            <a:spLocks noGrp="1"/>
          </p:cNvSpPr>
          <p:nvPr/>
        </p:nvSpPr>
        <p:spPr bwMode="auto">
          <a:xfrm>
            <a:off x="6210300" y="4165601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962,074.78</a:t>
            </a:r>
          </a:p>
        </p:txBody>
      </p:sp>
      <p:sp>
        <p:nvSpPr>
          <p:cNvPr id="1081" name="Text"/>
          <p:cNvSpPr>
            <a:spLocks noGrp="1"/>
          </p:cNvSpPr>
          <p:nvPr/>
        </p:nvSpPr>
        <p:spPr bwMode="auto">
          <a:xfrm>
            <a:off x="3467100" y="4559300"/>
            <a:ext cx="13716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3,547,990.56</a:t>
            </a:r>
          </a:p>
        </p:txBody>
      </p:sp>
      <p:sp>
        <p:nvSpPr>
          <p:cNvPr id="1082" name="Text"/>
          <p:cNvSpPr>
            <a:spLocks noGrp="1"/>
          </p:cNvSpPr>
          <p:nvPr/>
        </p:nvSpPr>
        <p:spPr bwMode="auto">
          <a:xfrm>
            <a:off x="4838700" y="4559300"/>
            <a:ext cx="13843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2,517,922.37</a:t>
            </a:r>
          </a:p>
        </p:txBody>
      </p:sp>
      <p:sp>
        <p:nvSpPr>
          <p:cNvPr id="1083" name="Text"/>
          <p:cNvSpPr>
            <a:spLocks noGrp="1"/>
          </p:cNvSpPr>
          <p:nvPr/>
        </p:nvSpPr>
        <p:spPr bwMode="auto">
          <a:xfrm>
            <a:off x="6210300" y="4559300"/>
            <a:ext cx="12954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1,030,068.19</a:t>
            </a:r>
          </a:p>
        </p:txBody>
      </p:sp>
      <p:sp>
        <p:nvSpPr>
          <p:cNvPr id="1084" name="Text"/>
          <p:cNvSpPr>
            <a:spLocks noGrp="1"/>
          </p:cNvSpPr>
          <p:nvPr/>
        </p:nvSpPr>
        <p:spPr bwMode="auto">
          <a:xfrm>
            <a:off x="1714500" y="4559300"/>
            <a:ext cx="16510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Totales por Rubro</a:t>
            </a:r>
          </a:p>
        </p:txBody>
      </p:sp>
      <p:sp>
        <p:nvSpPr>
          <p:cNvPr id="1085" name="Line"/>
          <p:cNvSpPr>
            <a:spLocks noGrp="1"/>
          </p:cNvSpPr>
          <p:nvPr/>
        </p:nvSpPr>
        <p:spPr bwMode="auto">
          <a:xfrm flipV="1">
            <a:off x="381001" y="4838699"/>
            <a:ext cx="7112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s-SV"/>
          </a:p>
        </p:txBody>
      </p:sp>
      <p:sp>
        <p:nvSpPr>
          <p:cNvPr id="1086" name="Rectangle"/>
          <p:cNvSpPr>
            <a:spLocks noGrp="1"/>
          </p:cNvSpPr>
          <p:nvPr/>
        </p:nvSpPr>
        <p:spPr bwMode="auto">
          <a:xfrm>
            <a:off x="368301" y="5321300"/>
            <a:ext cx="7137400" cy="3429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s-SV"/>
          </a:p>
        </p:txBody>
      </p:sp>
      <p:sp>
        <p:nvSpPr>
          <p:cNvPr id="1087" name="Text"/>
          <p:cNvSpPr>
            <a:spLocks noGrp="1"/>
          </p:cNvSpPr>
          <p:nvPr/>
        </p:nvSpPr>
        <p:spPr bwMode="auto">
          <a:xfrm>
            <a:off x="381000" y="5346701"/>
            <a:ext cx="6858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Código</a:t>
            </a:r>
          </a:p>
        </p:txBody>
      </p:sp>
      <p:sp>
        <p:nvSpPr>
          <p:cNvPr id="1088" name="Text"/>
          <p:cNvSpPr>
            <a:spLocks noGrp="1"/>
          </p:cNvSpPr>
          <p:nvPr/>
        </p:nvSpPr>
        <p:spPr bwMode="auto">
          <a:xfrm>
            <a:off x="1092200" y="5346701"/>
            <a:ext cx="23368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Concepto</a:t>
            </a:r>
          </a:p>
        </p:txBody>
      </p:sp>
      <p:sp>
        <p:nvSpPr>
          <p:cNvPr id="1089" name="Text"/>
          <p:cNvSpPr>
            <a:spLocks noGrp="1"/>
          </p:cNvSpPr>
          <p:nvPr/>
        </p:nvSpPr>
        <p:spPr bwMode="auto">
          <a:xfrm>
            <a:off x="3454400" y="5346701"/>
            <a:ext cx="1346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Presupuesto Modificado</a:t>
            </a:r>
          </a:p>
        </p:txBody>
      </p:sp>
      <p:sp>
        <p:nvSpPr>
          <p:cNvPr id="1090" name="Text"/>
          <p:cNvSpPr>
            <a:spLocks noGrp="1"/>
          </p:cNvSpPr>
          <p:nvPr/>
        </p:nvSpPr>
        <p:spPr bwMode="auto">
          <a:xfrm>
            <a:off x="4826001" y="5346701"/>
            <a:ext cx="1346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Devengado</a:t>
            </a:r>
          </a:p>
        </p:txBody>
      </p:sp>
      <p:sp>
        <p:nvSpPr>
          <p:cNvPr id="1091" name="Text"/>
          <p:cNvSpPr>
            <a:spLocks noGrp="1"/>
          </p:cNvSpPr>
          <p:nvPr/>
        </p:nvSpPr>
        <p:spPr bwMode="auto">
          <a:xfrm>
            <a:off x="6197600" y="5346701"/>
            <a:ext cx="12954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Saldo Presupuestario</a:t>
            </a:r>
          </a:p>
        </p:txBody>
      </p:sp>
      <p:sp>
        <p:nvSpPr>
          <p:cNvPr id="1092" name="Text"/>
          <p:cNvSpPr>
            <a:spLocks noGrp="1"/>
          </p:cNvSpPr>
          <p:nvPr/>
        </p:nvSpPr>
        <p:spPr bwMode="auto">
          <a:xfrm>
            <a:off x="381001" y="5003801"/>
            <a:ext cx="16764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2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EGRESOS</a:t>
            </a:r>
          </a:p>
        </p:txBody>
      </p:sp>
      <p:sp>
        <p:nvSpPr>
          <p:cNvPr id="1093" name="Text"/>
          <p:cNvSpPr>
            <a:spLocks noGrp="1"/>
          </p:cNvSpPr>
          <p:nvPr/>
        </p:nvSpPr>
        <p:spPr bwMode="auto">
          <a:xfrm>
            <a:off x="393700" y="5689600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51</a:t>
            </a:r>
          </a:p>
        </p:txBody>
      </p:sp>
      <p:sp>
        <p:nvSpPr>
          <p:cNvPr id="1094" name="Text"/>
          <p:cNvSpPr>
            <a:spLocks noGrp="1"/>
          </p:cNvSpPr>
          <p:nvPr/>
        </p:nvSpPr>
        <p:spPr bwMode="auto">
          <a:xfrm>
            <a:off x="1104900" y="5689600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REMUNERACIONES</a:t>
            </a:r>
          </a:p>
        </p:txBody>
      </p:sp>
      <p:sp>
        <p:nvSpPr>
          <p:cNvPr id="1095" name="Text"/>
          <p:cNvSpPr>
            <a:spLocks noGrp="1"/>
          </p:cNvSpPr>
          <p:nvPr/>
        </p:nvSpPr>
        <p:spPr bwMode="auto">
          <a:xfrm>
            <a:off x="3467100" y="5689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601,113.18</a:t>
            </a:r>
          </a:p>
        </p:txBody>
      </p:sp>
      <p:sp>
        <p:nvSpPr>
          <p:cNvPr id="1096" name="Text"/>
          <p:cNvSpPr>
            <a:spLocks noGrp="1"/>
          </p:cNvSpPr>
          <p:nvPr/>
        </p:nvSpPr>
        <p:spPr bwMode="auto">
          <a:xfrm>
            <a:off x="4838700" y="5689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574,823.40</a:t>
            </a:r>
          </a:p>
        </p:txBody>
      </p:sp>
      <p:sp>
        <p:nvSpPr>
          <p:cNvPr id="1097" name="Text"/>
          <p:cNvSpPr>
            <a:spLocks noGrp="1"/>
          </p:cNvSpPr>
          <p:nvPr/>
        </p:nvSpPr>
        <p:spPr bwMode="auto">
          <a:xfrm>
            <a:off x="6210300" y="5689600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26,289.78</a:t>
            </a:r>
          </a:p>
        </p:txBody>
      </p:sp>
      <p:sp>
        <p:nvSpPr>
          <p:cNvPr id="1098" name="Text"/>
          <p:cNvSpPr>
            <a:spLocks noGrp="1"/>
          </p:cNvSpPr>
          <p:nvPr/>
        </p:nvSpPr>
        <p:spPr bwMode="auto">
          <a:xfrm>
            <a:off x="393700" y="5880100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54</a:t>
            </a:r>
          </a:p>
        </p:txBody>
      </p:sp>
      <p:sp>
        <p:nvSpPr>
          <p:cNvPr id="1099" name="Text"/>
          <p:cNvSpPr>
            <a:spLocks noGrp="1"/>
          </p:cNvSpPr>
          <p:nvPr/>
        </p:nvSpPr>
        <p:spPr bwMode="auto">
          <a:xfrm>
            <a:off x="1104900" y="5880100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ADQUISICIONES DE BIENES Y SERVICIOS</a:t>
            </a:r>
          </a:p>
        </p:txBody>
      </p:sp>
      <p:sp>
        <p:nvSpPr>
          <p:cNvPr id="1100" name="Text"/>
          <p:cNvSpPr>
            <a:spLocks noGrp="1"/>
          </p:cNvSpPr>
          <p:nvPr/>
        </p:nvSpPr>
        <p:spPr bwMode="auto">
          <a:xfrm>
            <a:off x="3467100" y="58801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595,657.31</a:t>
            </a:r>
          </a:p>
        </p:txBody>
      </p:sp>
      <p:sp>
        <p:nvSpPr>
          <p:cNvPr id="1101" name="Text"/>
          <p:cNvSpPr>
            <a:spLocks noGrp="1"/>
          </p:cNvSpPr>
          <p:nvPr/>
        </p:nvSpPr>
        <p:spPr bwMode="auto">
          <a:xfrm>
            <a:off x="4838700" y="58801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504,786.52</a:t>
            </a:r>
          </a:p>
        </p:txBody>
      </p:sp>
      <p:sp>
        <p:nvSpPr>
          <p:cNvPr id="1102" name="Text"/>
          <p:cNvSpPr>
            <a:spLocks noGrp="1"/>
          </p:cNvSpPr>
          <p:nvPr/>
        </p:nvSpPr>
        <p:spPr bwMode="auto">
          <a:xfrm>
            <a:off x="6210300" y="5880100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90,870.79</a:t>
            </a:r>
          </a:p>
        </p:txBody>
      </p:sp>
      <p:sp>
        <p:nvSpPr>
          <p:cNvPr id="1103" name="Text"/>
          <p:cNvSpPr>
            <a:spLocks noGrp="1"/>
          </p:cNvSpPr>
          <p:nvPr/>
        </p:nvSpPr>
        <p:spPr bwMode="auto">
          <a:xfrm>
            <a:off x="393700" y="6070600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55</a:t>
            </a:r>
          </a:p>
        </p:txBody>
      </p:sp>
      <p:sp>
        <p:nvSpPr>
          <p:cNvPr id="1104" name="Text"/>
          <p:cNvSpPr>
            <a:spLocks noGrp="1"/>
          </p:cNvSpPr>
          <p:nvPr/>
        </p:nvSpPr>
        <p:spPr bwMode="auto">
          <a:xfrm>
            <a:off x="1104900" y="6070600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GASTOS FINANCIEROS Y OTROS</a:t>
            </a:r>
          </a:p>
        </p:txBody>
      </p:sp>
      <p:sp>
        <p:nvSpPr>
          <p:cNvPr id="1105" name="Text"/>
          <p:cNvSpPr>
            <a:spLocks noGrp="1"/>
          </p:cNvSpPr>
          <p:nvPr/>
        </p:nvSpPr>
        <p:spPr bwMode="auto">
          <a:xfrm>
            <a:off x="3467100" y="6070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150,689.65</a:t>
            </a:r>
          </a:p>
        </p:txBody>
      </p:sp>
      <p:sp>
        <p:nvSpPr>
          <p:cNvPr id="1106" name="Text"/>
          <p:cNvSpPr>
            <a:spLocks noGrp="1"/>
          </p:cNvSpPr>
          <p:nvPr/>
        </p:nvSpPr>
        <p:spPr bwMode="auto">
          <a:xfrm>
            <a:off x="4838700" y="6070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127,573.52</a:t>
            </a:r>
          </a:p>
        </p:txBody>
      </p:sp>
      <p:sp>
        <p:nvSpPr>
          <p:cNvPr id="1107" name="Text"/>
          <p:cNvSpPr>
            <a:spLocks noGrp="1"/>
          </p:cNvSpPr>
          <p:nvPr/>
        </p:nvSpPr>
        <p:spPr bwMode="auto">
          <a:xfrm>
            <a:off x="6210300" y="6070600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23,116.13</a:t>
            </a:r>
          </a:p>
        </p:txBody>
      </p:sp>
      <p:sp>
        <p:nvSpPr>
          <p:cNvPr id="1108" name="Text"/>
          <p:cNvSpPr>
            <a:spLocks noGrp="1"/>
          </p:cNvSpPr>
          <p:nvPr/>
        </p:nvSpPr>
        <p:spPr bwMode="auto">
          <a:xfrm>
            <a:off x="393700" y="6261101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56</a:t>
            </a:r>
          </a:p>
        </p:txBody>
      </p:sp>
      <p:sp>
        <p:nvSpPr>
          <p:cNvPr id="1109" name="Text"/>
          <p:cNvSpPr>
            <a:spLocks noGrp="1"/>
          </p:cNvSpPr>
          <p:nvPr/>
        </p:nvSpPr>
        <p:spPr bwMode="auto">
          <a:xfrm>
            <a:off x="1104900" y="6261101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TRANSFERENCIAS CORRIENTES</a:t>
            </a:r>
          </a:p>
        </p:txBody>
      </p:sp>
      <p:sp>
        <p:nvSpPr>
          <p:cNvPr id="1110" name="Text"/>
          <p:cNvSpPr>
            <a:spLocks noGrp="1"/>
          </p:cNvSpPr>
          <p:nvPr/>
        </p:nvSpPr>
        <p:spPr bwMode="auto">
          <a:xfrm>
            <a:off x="3467100" y="6261101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77,705.30</a:t>
            </a:r>
          </a:p>
        </p:txBody>
      </p:sp>
      <p:sp>
        <p:nvSpPr>
          <p:cNvPr id="1111" name="Text"/>
          <p:cNvSpPr>
            <a:spLocks noGrp="1"/>
          </p:cNvSpPr>
          <p:nvPr/>
        </p:nvSpPr>
        <p:spPr bwMode="auto">
          <a:xfrm>
            <a:off x="4838700" y="6261101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61,874.01</a:t>
            </a:r>
          </a:p>
        </p:txBody>
      </p:sp>
      <p:sp>
        <p:nvSpPr>
          <p:cNvPr id="1112" name="Text"/>
          <p:cNvSpPr>
            <a:spLocks noGrp="1"/>
          </p:cNvSpPr>
          <p:nvPr/>
        </p:nvSpPr>
        <p:spPr bwMode="auto">
          <a:xfrm>
            <a:off x="6210300" y="6261101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15,831.29</a:t>
            </a:r>
          </a:p>
        </p:txBody>
      </p:sp>
      <p:sp>
        <p:nvSpPr>
          <p:cNvPr id="1113" name="Text"/>
          <p:cNvSpPr>
            <a:spLocks noGrp="1"/>
          </p:cNvSpPr>
          <p:nvPr/>
        </p:nvSpPr>
        <p:spPr bwMode="auto">
          <a:xfrm>
            <a:off x="393700" y="6451600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61</a:t>
            </a:r>
          </a:p>
        </p:txBody>
      </p:sp>
      <p:sp>
        <p:nvSpPr>
          <p:cNvPr id="1114" name="Text"/>
          <p:cNvSpPr>
            <a:spLocks noGrp="1"/>
          </p:cNvSpPr>
          <p:nvPr/>
        </p:nvSpPr>
        <p:spPr bwMode="auto">
          <a:xfrm>
            <a:off x="1104900" y="6451600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INVERSIONES EN ACTIVOS FIJOS</a:t>
            </a:r>
          </a:p>
        </p:txBody>
      </p:sp>
      <p:sp>
        <p:nvSpPr>
          <p:cNvPr id="1115" name="Text"/>
          <p:cNvSpPr>
            <a:spLocks noGrp="1"/>
          </p:cNvSpPr>
          <p:nvPr/>
        </p:nvSpPr>
        <p:spPr bwMode="auto">
          <a:xfrm>
            <a:off x="3467100" y="6451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2,011,575.75</a:t>
            </a:r>
          </a:p>
        </p:txBody>
      </p:sp>
      <p:sp>
        <p:nvSpPr>
          <p:cNvPr id="1116" name="Text"/>
          <p:cNvSpPr>
            <a:spLocks noGrp="1"/>
          </p:cNvSpPr>
          <p:nvPr/>
        </p:nvSpPr>
        <p:spPr bwMode="auto">
          <a:xfrm>
            <a:off x="4838700" y="6451600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825,173.50</a:t>
            </a:r>
          </a:p>
        </p:txBody>
      </p:sp>
      <p:sp>
        <p:nvSpPr>
          <p:cNvPr id="1117" name="Text"/>
          <p:cNvSpPr>
            <a:spLocks noGrp="1"/>
          </p:cNvSpPr>
          <p:nvPr/>
        </p:nvSpPr>
        <p:spPr bwMode="auto">
          <a:xfrm>
            <a:off x="6210300" y="6451600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1,186,402.25</a:t>
            </a:r>
          </a:p>
        </p:txBody>
      </p:sp>
      <p:sp>
        <p:nvSpPr>
          <p:cNvPr id="1118" name="Text"/>
          <p:cNvSpPr>
            <a:spLocks noGrp="1"/>
          </p:cNvSpPr>
          <p:nvPr/>
        </p:nvSpPr>
        <p:spPr bwMode="auto">
          <a:xfrm>
            <a:off x="393700" y="6642101"/>
            <a:ext cx="685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71</a:t>
            </a:r>
          </a:p>
        </p:txBody>
      </p:sp>
      <p:sp>
        <p:nvSpPr>
          <p:cNvPr id="1119" name="Text"/>
          <p:cNvSpPr>
            <a:spLocks noGrp="1"/>
          </p:cNvSpPr>
          <p:nvPr/>
        </p:nvSpPr>
        <p:spPr bwMode="auto">
          <a:xfrm>
            <a:off x="1104900" y="6642101"/>
            <a:ext cx="23368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AMORTIZACION DE ENDEUDAMIENTO </a:t>
            </a:r>
          </a:p>
        </p:txBody>
      </p:sp>
      <p:sp>
        <p:nvSpPr>
          <p:cNvPr id="1120" name="Text"/>
          <p:cNvSpPr>
            <a:spLocks noGrp="1"/>
          </p:cNvSpPr>
          <p:nvPr/>
        </p:nvSpPr>
        <p:spPr bwMode="auto">
          <a:xfrm>
            <a:off x="3467100" y="6642101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111,249.37</a:t>
            </a:r>
          </a:p>
        </p:txBody>
      </p:sp>
      <p:sp>
        <p:nvSpPr>
          <p:cNvPr id="1121" name="Text"/>
          <p:cNvSpPr>
            <a:spLocks noGrp="1"/>
          </p:cNvSpPr>
          <p:nvPr/>
        </p:nvSpPr>
        <p:spPr bwMode="auto">
          <a:xfrm>
            <a:off x="4838700" y="6642101"/>
            <a:ext cx="13462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104,425.75</a:t>
            </a:r>
          </a:p>
        </p:txBody>
      </p:sp>
      <p:sp>
        <p:nvSpPr>
          <p:cNvPr id="1122" name="Text"/>
          <p:cNvSpPr>
            <a:spLocks noGrp="1"/>
          </p:cNvSpPr>
          <p:nvPr/>
        </p:nvSpPr>
        <p:spPr bwMode="auto">
          <a:xfrm>
            <a:off x="6210300" y="6642101"/>
            <a:ext cx="12954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6,823.62</a:t>
            </a:r>
          </a:p>
        </p:txBody>
      </p:sp>
      <p:sp>
        <p:nvSpPr>
          <p:cNvPr id="1123" name="Text"/>
          <p:cNvSpPr>
            <a:spLocks noGrp="1"/>
          </p:cNvSpPr>
          <p:nvPr/>
        </p:nvSpPr>
        <p:spPr bwMode="auto">
          <a:xfrm>
            <a:off x="3467100" y="7035800"/>
            <a:ext cx="13716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3,547,990.56</a:t>
            </a:r>
          </a:p>
        </p:txBody>
      </p:sp>
      <p:sp>
        <p:nvSpPr>
          <p:cNvPr id="1124" name="Text"/>
          <p:cNvSpPr>
            <a:spLocks noGrp="1"/>
          </p:cNvSpPr>
          <p:nvPr/>
        </p:nvSpPr>
        <p:spPr bwMode="auto">
          <a:xfrm>
            <a:off x="4838700" y="7035800"/>
            <a:ext cx="13843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2,198,656.70</a:t>
            </a:r>
          </a:p>
        </p:txBody>
      </p:sp>
      <p:sp>
        <p:nvSpPr>
          <p:cNvPr id="1125" name="Text"/>
          <p:cNvSpPr>
            <a:spLocks noGrp="1"/>
          </p:cNvSpPr>
          <p:nvPr/>
        </p:nvSpPr>
        <p:spPr bwMode="auto">
          <a:xfrm>
            <a:off x="6210300" y="7035800"/>
            <a:ext cx="12954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1,349,333.86</a:t>
            </a:r>
          </a:p>
        </p:txBody>
      </p:sp>
      <p:sp>
        <p:nvSpPr>
          <p:cNvPr id="1126" name="Text"/>
          <p:cNvSpPr>
            <a:spLocks noGrp="1"/>
          </p:cNvSpPr>
          <p:nvPr/>
        </p:nvSpPr>
        <p:spPr bwMode="auto">
          <a:xfrm>
            <a:off x="1714500" y="7035800"/>
            <a:ext cx="16510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Totales por Rubro</a:t>
            </a:r>
          </a:p>
        </p:txBody>
      </p:sp>
      <p:sp>
        <p:nvSpPr>
          <p:cNvPr id="1127" name="Text"/>
          <p:cNvSpPr>
            <a:spLocks noGrp="1"/>
          </p:cNvSpPr>
          <p:nvPr/>
        </p:nvSpPr>
        <p:spPr bwMode="auto">
          <a:xfrm>
            <a:off x="4216401" y="7734301"/>
            <a:ext cx="1270000" cy="228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319,265.67</a:t>
            </a:r>
          </a:p>
        </p:txBody>
      </p:sp>
      <p:sp>
        <p:nvSpPr>
          <p:cNvPr id="1128" name="Text"/>
          <p:cNvSpPr>
            <a:spLocks noGrp="1"/>
          </p:cNvSpPr>
          <p:nvPr/>
        </p:nvSpPr>
        <p:spPr bwMode="auto">
          <a:xfrm>
            <a:off x="2044700" y="7734301"/>
            <a:ext cx="2032000" cy="228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 b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Superavit Presupuestario</a:t>
            </a:r>
          </a:p>
        </p:txBody>
      </p:sp>
      <p:sp>
        <p:nvSpPr>
          <p:cNvPr id="1129" name="Text"/>
          <p:cNvSpPr>
            <a:spLocks noGrp="1"/>
          </p:cNvSpPr>
          <p:nvPr/>
        </p:nvSpPr>
        <p:spPr bwMode="auto">
          <a:xfrm>
            <a:off x="533400" y="8788400"/>
            <a:ext cx="22860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pPr algn="ctr" eaLnBrk="1" hangingPunct="1"/>
            <a:r>
              <a:rPr lang="es-SV" sz="1000">
                <a:solidFill>
                  <a:srgbClr val="000000"/>
                </a:solidFill>
                <a:latin typeface="SansSerif"/>
                <a:ea typeface="SansSerif"/>
                <a:cs typeface="SansSerif"/>
              </a:rPr>
              <a:t>FIRMA Y SELLO</a:t>
            </a:r>
          </a:p>
        </p:txBody>
      </p:sp>
      <p:sp>
        <p:nvSpPr>
          <p:cNvPr id="1130" name="Text"/>
          <p:cNvSpPr>
            <a:spLocks noGrp="1"/>
          </p:cNvSpPr>
          <p:nvPr/>
        </p:nvSpPr>
        <p:spPr bwMode="auto">
          <a:xfrm>
            <a:off x="533400" y="8991600"/>
            <a:ext cx="22860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1" hangingPunct="1"/>
            <a:r>
              <a:rPr lang="es-SV" sz="1000">
                <a:solidFill>
                  <a:srgbClr val="000000"/>
                </a:solidFill>
                <a:latin typeface="SansSerif"/>
                <a:ea typeface="SansSerif"/>
                <a:cs typeface="SansSerif"/>
              </a:rPr>
              <a:t>JEFE DE LA UNIDAD FINANCIERA</a:t>
            </a:r>
          </a:p>
        </p:txBody>
      </p:sp>
      <p:sp>
        <p:nvSpPr>
          <p:cNvPr id="1131" name="Text"/>
          <p:cNvSpPr>
            <a:spLocks noGrp="1"/>
          </p:cNvSpPr>
          <p:nvPr/>
        </p:nvSpPr>
        <p:spPr bwMode="auto">
          <a:xfrm>
            <a:off x="5143500" y="8788400"/>
            <a:ext cx="2286000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pPr algn="ctr" eaLnBrk="1" hangingPunct="1"/>
            <a:r>
              <a:rPr lang="es-SV" sz="1000">
                <a:solidFill>
                  <a:srgbClr val="000000"/>
                </a:solidFill>
                <a:latin typeface="SansSerif"/>
                <a:ea typeface="SansSerif"/>
                <a:cs typeface="SansSerif"/>
              </a:rPr>
              <a:t>FIRMA Y SELLO</a:t>
            </a:r>
          </a:p>
        </p:txBody>
      </p:sp>
      <p:sp>
        <p:nvSpPr>
          <p:cNvPr id="1132" name="Text"/>
          <p:cNvSpPr>
            <a:spLocks noGrp="1"/>
          </p:cNvSpPr>
          <p:nvPr/>
        </p:nvSpPr>
        <p:spPr bwMode="auto">
          <a:xfrm>
            <a:off x="5143500" y="8991600"/>
            <a:ext cx="22860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1" hangingPunct="1"/>
            <a:r>
              <a:rPr lang="es-SV" sz="1000">
                <a:solidFill>
                  <a:srgbClr val="000000"/>
                </a:solidFill>
                <a:latin typeface="SansSerif"/>
                <a:ea typeface="SansSerif"/>
                <a:cs typeface="SansSerif"/>
              </a:rPr>
              <a:t>CONTADOR</a:t>
            </a:r>
          </a:p>
        </p:txBody>
      </p:sp>
      <p:sp>
        <p:nvSpPr>
          <p:cNvPr id="1133" name="Line"/>
          <p:cNvSpPr>
            <a:spLocks noGrp="1"/>
          </p:cNvSpPr>
          <p:nvPr/>
        </p:nvSpPr>
        <p:spPr bwMode="auto">
          <a:xfrm flipV="1">
            <a:off x="533400" y="8763000"/>
            <a:ext cx="2286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s-SV"/>
          </a:p>
        </p:txBody>
      </p:sp>
      <p:sp>
        <p:nvSpPr>
          <p:cNvPr id="1134" name="Line"/>
          <p:cNvSpPr>
            <a:spLocks noGrp="1"/>
          </p:cNvSpPr>
          <p:nvPr/>
        </p:nvSpPr>
        <p:spPr bwMode="auto">
          <a:xfrm flipV="1">
            <a:off x="5143500" y="8763000"/>
            <a:ext cx="2286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s-SV"/>
          </a:p>
        </p:txBody>
      </p:sp>
      <p:sp>
        <p:nvSpPr>
          <p:cNvPr id="1135" name="Line"/>
          <p:cNvSpPr>
            <a:spLocks noGrp="1"/>
          </p:cNvSpPr>
          <p:nvPr/>
        </p:nvSpPr>
        <p:spPr bwMode="auto">
          <a:xfrm flipV="1">
            <a:off x="431800" y="9575800"/>
            <a:ext cx="717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s-SV"/>
          </a:p>
        </p:txBody>
      </p:sp>
      <p:sp>
        <p:nvSpPr>
          <p:cNvPr id="1136" name="Text"/>
          <p:cNvSpPr>
            <a:spLocks noGrp="1"/>
          </p:cNvSpPr>
          <p:nvPr/>
        </p:nvSpPr>
        <p:spPr bwMode="auto">
          <a:xfrm>
            <a:off x="4864100" y="9626601"/>
            <a:ext cx="2159000" cy="1651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 eaLnBrk="1" hangingPunct="1"/>
            <a:r>
              <a:rPr lang="es-SV" sz="1000" i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Página 1 de</a:t>
            </a:r>
          </a:p>
        </p:txBody>
      </p:sp>
      <p:sp>
        <p:nvSpPr>
          <p:cNvPr id="1137" name="Text"/>
          <p:cNvSpPr>
            <a:spLocks noGrp="1"/>
          </p:cNvSpPr>
          <p:nvPr/>
        </p:nvSpPr>
        <p:spPr bwMode="auto">
          <a:xfrm>
            <a:off x="7124700" y="9626601"/>
            <a:ext cx="317500" cy="1651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 eaLnBrk="1" hangingPunct="1"/>
            <a:r>
              <a:rPr lang="es-SV" sz="1000" i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 1</a:t>
            </a:r>
          </a:p>
        </p:txBody>
      </p:sp>
      <p:sp>
        <p:nvSpPr>
          <p:cNvPr id="1138" name="Text"/>
          <p:cNvSpPr>
            <a:spLocks noGrp="1"/>
          </p:cNvSpPr>
          <p:nvPr/>
        </p:nvSpPr>
        <p:spPr bwMode="auto">
          <a:xfrm>
            <a:off x="533400" y="9626601"/>
            <a:ext cx="2159000" cy="1651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s-SV" sz="1000" i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mar, 26 abr 2022 02:11:04</a:t>
            </a:r>
          </a:p>
        </p:txBody>
      </p:sp>
      <p:sp>
        <p:nvSpPr>
          <p:cNvPr id="1139" name="Text"/>
          <p:cNvSpPr>
            <a:spLocks noGrp="1"/>
          </p:cNvSpPr>
          <p:nvPr/>
        </p:nvSpPr>
        <p:spPr bwMode="auto">
          <a:xfrm>
            <a:off x="3136901" y="9626601"/>
            <a:ext cx="146050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1" hangingPunct="1"/>
            <a:r>
              <a:rPr lang="es-SV" sz="800" i="1">
                <a:solidFill>
                  <a:srgbClr val="00000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obed.fuentes</a:t>
            </a:r>
          </a:p>
        </p:txBody>
      </p:sp>
      <p:sp>
        <p:nvSpPr>
          <p:cNvPr id="1140" name="Rectangle 3"/>
          <p:cNvSpPr>
            <a:spLocks noChangeArrowheads="1"/>
          </p:cNvSpPr>
          <p:nvPr/>
        </p:nvSpPr>
        <p:spPr bwMode="auto">
          <a:xfrm>
            <a:off x="400051" y="8724900"/>
            <a:ext cx="7159625" cy="660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SV"/>
          </a:p>
        </p:txBody>
      </p:sp>
      <p:sp>
        <p:nvSpPr>
          <p:cNvPr id="1141" name="CuadroTexto 1"/>
          <p:cNvSpPr txBox="1">
            <a:spLocks/>
          </p:cNvSpPr>
          <p:nvPr/>
        </p:nvSpPr>
        <p:spPr bwMode="auto">
          <a:xfrm>
            <a:off x="381000" y="8766175"/>
            <a:ext cx="70802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SV" sz="1000" b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s-ES" sz="1000" b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 Lic. Cedrick Alexander Vásquez. 		     Obed Benjamín Romero Fuentes.</a:t>
            </a:r>
            <a:endParaRPr lang="es-SV" sz="120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s-ES" sz="10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  Alcalde Municipal de la Ciudad			    Contador Municipal de la Alcaldía</a:t>
            </a:r>
            <a:endParaRPr lang="es-SV" sz="120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s-ES" sz="10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    De Osicala, Morazán.			          De Osicala, Morazán.</a:t>
            </a:r>
            <a:endParaRPr lang="es-SV" sz="1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4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52" b="50650"/>
          <a:stretch>
            <a:fillRect/>
          </a:stretch>
        </p:blipFill>
        <p:spPr bwMode="auto">
          <a:xfrm>
            <a:off x="0" y="7985126"/>
            <a:ext cx="77724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976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022840" name="Text"/>
          <p:cNvSpPr>
            <a:spLocks noGrp="1"/>
          </p:cNvSpPr>
          <p:nvPr/>
        </p:nvSpPr>
        <p:spPr>
          <a:xfrm>
            <a:off x="1371600" y="304800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DEPARTAMENTO DE MORAZÁN</a:t>
            </a:r>
          </a:p>
        </p:txBody>
      </p:sp>
      <p:sp>
        <p:nvSpPr>
          <p:cNvPr id="1617965535" name="Text"/>
          <p:cNvSpPr>
            <a:spLocks noGrp="1"/>
          </p:cNvSpPr>
          <p:nvPr/>
        </p:nvSpPr>
        <p:spPr>
          <a:xfrm>
            <a:off x="1371600" y="520700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ALCALDIA MUNICIPAL DE OSICALA</a:t>
            </a:r>
          </a:p>
        </p:txBody>
      </p:sp>
      <p:sp>
        <p:nvSpPr>
          <p:cNvPr id="1113375936" name="Text"/>
          <p:cNvSpPr>
            <a:spLocks noGrp="1"/>
          </p:cNvSpPr>
          <p:nvPr/>
        </p:nvSpPr>
        <p:spPr>
          <a:xfrm>
            <a:off x="1371600" y="736601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ESTADO DE FLUJO DE FONDOS</a:t>
            </a:r>
          </a:p>
        </p:txBody>
      </p:sp>
      <p:sp>
        <p:nvSpPr>
          <p:cNvPr id="2093672783" name="Text"/>
          <p:cNvSpPr>
            <a:spLocks noGrp="1"/>
          </p:cNvSpPr>
          <p:nvPr/>
        </p:nvSpPr>
        <p:spPr>
          <a:xfrm>
            <a:off x="6057900" y="1181100"/>
            <a:ext cx="1460500" cy="1651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obed.fuentes</a:t>
            </a:r>
          </a:p>
        </p:txBody>
      </p:sp>
      <p:pic>
        <p:nvPicPr>
          <p:cNvPr id="2004866333" name="Picture"/>
          <p:cNvPicPr>
            <a:picLocks noChangeAspect="1"/>
          </p:cNvPicPr>
          <p:nvPr/>
        </p:nvPicPr>
        <p:blipFill>
          <a:blip r:embed="rId2"/>
          <a:srcRect/>
          <a:stretch>
            <a:fillRect r="8620"/>
          </a:stretch>
        </p:blipFill>
        <p:spPr>
          <a:xfrm>
            <a:off x="520700" y="279401"/>
            <a:ext cx="736600" cy="1016000"/>
          </a:xfrm>
          <a:prstGeom prst="rect">
            <a:avLst/>
          </a:prstGeom>
        </p:spPr>
      </p:pic>
      <p:sp>
        <p:nvSpPr>
          <p:cNvPr id="1149900560" name="Text"/>
          <p:cNvSpPr>
            <a:spLocks noGrp="1"/>
          </p:cNvSpPr>
          <p:nvPr/>
        </p:nvSpPr>
        <p:spPr>
          <a:xfrm>
            <a:off x="1384300" y="952501"/>
            <a:ext cx="51054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Del 01 de Enero Al 31 de Diciembre de 2020 -*- Cierre Anual</a:t>
            </a:r>
          </a:p>
        </p:txBody>
      </p:sp>
      <p:sp>
        <p:nvSpPr>
          <p:cNvPr id="1876519251" name="Text"/>
          <p:cNvSpPr>
            <a:spLocks noGrp="1"/>
          </p:cNvSpPr>
          <p:nvPr/>
        </p:nvSpPr>
        <p:spPr>
          <a:xfrm>
            <a:off x="2222501" y="1168400"/>
            <a:ext cx="34290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En dólares de los Estados Unidos de Norteamérica</a:t>
            </a:r>
          </a:p>
        </p:txBody>
      </p:sp>
      <p:sp>
        <p:nvSpPr>
          <p:cNvPr id="353230182" name="Text"/>
          <p:cNvSpPr>
            <a:spLocks noGrp="1"/>
          </p:cNvSpPr>
          <p:nvPr/>
        </p:nvSpPr>
        <p:spPr>
          <a:xfrm>
            <a:off x="431800" y="1524000"/>
            <a:ext cx="7086600" cy="381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Institucional </a:t>
            </a:r>
            <a:r>
              <a:t/>
            </a:r>
            <a:br/>
            <a:endParaRPr/>
          </a:p>
        </p:txBody>
      </p:sp>
      <p:sp>
        <p:nvSpPr>
          <p:cNvPr id="483603943" name="Rectangle"/>
          <p:cNvSpPr>
            <a:spLocks noGrp="1"/>
          </p:cNvSpPr>
          <p:nvPr/>
        </p:nvSpPr>
        <p:spPr>
          <a:xfrm>
            <a:off x="381000" y="1917701"/>
            <a:ext cx="7137400" cy="177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50311930" name="Text"/>
          <p:cNvSpPr>
            <a:spLocks noGrp="1"/>
          </p:cNvSpPr>
          <p:nvPr/>
        </p:nvSpPr>
        <p:spPr>
          <a:xfrm>
            <a:off x="4775201" y="1943100"/>
            <a:ext cx="1092200" cy="1778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CORRIENTE</a:t>
            </a:r>
          </a:p>
        </p:txBody>
      </p:sp>
      <p:sp>
        <p:nvSpPr>
          <p:cNvPr id="742584390" name="Text"/>
          <p:cNvSpPr>
            <a:spLocks noGrp="1"/>
          </p:cNvSpPr>
          <p:nvPr/>
        </p:nvSpPr>
        <p:spPr>
          <a:xfrm>
            <a:off x="469900" y="1892301"/>
            <a:ext cx="1270000" cy="228599"/>
          </a:xfrm>
          <a:prstGeom prst="rect">
            <a:avLst/>
          </a:prstGeom>
        </p:spPr>
        <p:txBody>
          <a:bodyPr wrap="square" lIns="0" tIns="0" rIns="0" bIns="0" rtlCol="0" anchor="ctr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ESTRUCTURA</a:t>
            </a:r>
          </a:p>
        </p:txBody>
      </p:sp>
      <p:sp>
        <p:nvSpPr>
          <p:cNvPr id="1474297413" name="Text"/>
          <p:cNvSpPr>
            <a:spLocks noGrp="1"/>
          </p:cNvSpPr>
          <p:nvPr/>
        </p:nvSpPr>
        <p:spPr>
          <a:xfrm>
            <a:off x="6311900" y="1943100"/>
            <a:ext cx="1092200" cy="1778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ANTERIOR</a:t>
            </a:r>
          </a:p>
        </p:txBody>
      </p:sp>
      <p:sp>
        <p:nvSpPr>
          <p:cNvPr id="1378256212" name="Text"/>
          <p:cNvSpPr>
            <a:spLocks noGrp="1"/>
          </p:cNvSpPr>
          <p:nvPr/>
        </p:nvSpPr>
        <p:spPr>
          <a:xfrm>
            <a:off x="457200" y="2197101"/>
            <a:ext cx="3556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DISPONIBILIDADES INICIALES</a:t>
            </a:r>
          </a:p>
        </p:txBody>
      </p:sp>
      <p:sp>
        <p:nvSpPr>
          <p:cNvPr id="1994962601" name="Text"/>
          <p:cNvSpPr>
            <a:spLocks noGrp="1"/>
          </p:cNvSpPr>
          <p:nvPr/>
        </p:nvSpPr>
        <p:spPr>
          <a:xfrm>
            <a:off x="4267201" y="2197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857,429.06</a:t>
            </a:r>
          </a:p>
        </p:txBody>
      </p:sp>
      <p:sp>
        <p:nvSpPr>
          <p:cNvPr id="1293138162" name="Text"/>
          <p:cNvSpPr>
            <a:spLocks noGrp="1"/>
          </p:cNvSpPr>
          <p:nvPr/>
        </p:nvSpPr>
        <p:spPr>
          <a:xfrm>
            <a:off x="5918200" y="2197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110,384.20</a:t>
            </a:r>
          </a:p>
        </p:txBody>
      </p:sp>
      <p:sp>
        <p:nvSpPr>
          <p:cNvPr id="1704348355" name="Text"/>
          <p:cNvSpPr>
            <a:spLocks noGrp="1"/>
          </p:cNvSpPr>
          <p:nvPr/>
        </p:nvSpPr>
        <p:spPr>
          <a:xfrm>
            <a:off x="457200" y="2514601"/>
            <a:ext cx="3556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RESULTADO OPERACIONAL NETO</a:t>
            </a:r>
          </a:p>
        </p:txBody>
      </p:sp>
      <p:sp>
        <p:nvSpPr>
          <p:cNvPr id="58490624" name="Text"/>
          <p:cNvSpPr>
            <a:spLocks noGrp="1"/>
          </p:cNvSpPr>
          <p:nvPr/>
        </p:nvSpPr>
        <p:spPr>
          <a:xfrm>
            <a:off x="4267201" y="2514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(479,281.42)</a:t>
            </a:r>
          </a:p>
        </p:txBody>
      </p:sp>
      <p:sp>
        <p:nvSpPr>
          <p:cNvPr id="806542392" name="Text"/>
          <p:cNvSpPr>
            <a:spLocks noGrp="1"/>
          </p:cNvSpPr>
          <p:nvPr/>
        </p:nvSpPr>
        <p:spPr>
          <a:xfrm>
            <a:off x="5918200" y="2514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(159,496.79)</a:t>
            </a:r>
          </a:p>
        </p:txBody>
      </p:sp>
      <p:sp>
        <p:nvSpPr>
          <p:cNvPr id="1612064480" name="Text"/>
          <p:cNvSpPr>
            <a:spLocks noGrp="1"/>
          </p:cNvSpPr>
          <p:nvPr/>
        </p:nvSpPr>
        <p:spPr>
          <a:xfrm>
            <a:off x="609600" y="2832101"/>
            <a:ext cx="3556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FUENTES OPERACIONALES</a:t>
            </a:r>
          </a:p>
        </p:txBody>
      </p:sp>
      <p:sp>
        <p:nvSpPr>
          <p:cNvPr id="931244147" name="Text"/>
          <p:cNvSpPr>
            <a:spLocks noGrp="1"/>
          </p:cNvSpPr>
          <p:nvPr/>
        </p:nvSpPr>
        <p:spPr>
          <a:xfrm>
            <a:off x="4267201" y="2832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5,149,122.83</a:t>
            </a:r>
          </a:p>
        </p:txBody>
      </p:sp>
      <p:sp>
        <p:nvSpPr>
          <p:cNvPr id="1474643452" name="Text"/>
          <p:cNvSpPr>
            <a:spLocks noGrp="1"/>
          </p:cNvSpPr>
          <p:nvPr/>
        </p:nvSpPr>
        <p:spPr>
          <a:xfrm>
            <a:off x="5918200" y="2832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2,876,840.83</a:t>
            </a:r>
          </a:p>
        </p:txBody>
      </p:sp>
      <p:sp>
        <p:nvSpPr>
          <p:cNvPr id="1907400740" name="Text"/>
          <p:cNvSpPr>
            <a:spLocks noGrp="1"/>
          </p:cNvSpPr>
          <p:nvPr/>
        </p:nvSpPr>
        <p:spPr>
          <a:xfrm>
            <a:off x="609600" y="3149601"/>
            <a:ext cx="3556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USOS OPERACIONALES</a:t>
            </a:r>
          </a:p>
        </p:txBody>
      </p:sp>
      <p:sp>
        <p:nvSpPr>
          <p:cNvPr id="549501396" name="Text"/>
          <p:cNvSpPr>
            <a:spLocks noGrp="1"/>
          </p:cNvSpPr>
          <p:nvPr/>
        </p:nvSpPr>
        <p:spPr>
          <a:xfrm>
            <a:off x="4267201" y="3149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5,628,404.25</a:t>
            </a:r>
          </a:p>
        </p:txBody>
      </p:sp>
      <p:sp>
        <p:nvSpPr>
          <p:cNvPr id="448290703" name="Text"/>
          <p:cNvSpPr>
            <a:spLocks noGrp="1"/>
          </p:cNvSpPr>
          <p:nvPr/>
        </p:nvSpPr>
        <p:spPr>
          <a:xfrm>
            <a:off x="5918200" y="3149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3,036,337.62</a:t>
            </a:r>
          </a:p>
        </p:txBody>
      </p:sp>
      <p:sp>
        <p:nvSpPr>
          <p:cNvPr id="1729049473" name="Text"/>
          <p:cNvSpPr>
            <a:spLocks noGrp="1"/>
          </p:cNvSpPr>
          <p:nvPr/>
        </p:nvSpPr>
        <p:spPr>
          <a:xfrm>
            <a:off x="457200" y="3467101"/>
            <a:ext cx="3556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FINANCIAMIENTO CON TERCEROS NETO</a:t>
            </a:r>
          </a:p>
        </p:txBody>
      </p:sp>
      <p:sp>
        <p:nvSpPr>
          <p:cNvPr id="332009156" name="Text"/>
          <p:cNvSpPr>
            <a:spLocks noGrp="1"/>
          </p:cNvSpPr>
          <p:nvPr/>
        </p:nvSpPr>
        <p:spPr>
          <a:xfrm>
            <a:off x="4267201" y="3467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(104,425.75)</a:t>
            </a:r>
          </a:p>
        </p:txBody>
      </p:sp>
      <p:sp>
        <p:nvSpPr>
          <p:cNvPr id="912333680" name="Text"/>
          <p:cNvSpPr>
            <a:spLocks noGrp="1"/>
          </p:cNvSpPr>
          <p:nvPr/>
        </p:nvSpPr>
        <p:spPr>
          <a:xfrm>
            <a:off x="5918200" y="3467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954,932.11</a:t>
            </a:r>
          </a:p>
        </p:txBody>
      </p:sp>
      <p:sp>
        <p:nvSpPr>
          <p:cNvPr id="1862102548" name="Text"/>
          <p:cNvSpPr>
            <a:spLocks noGrp="1"/>
          </p:cNvSpPr>
          <p:nvPr/>
        </p:nvSpPr>
        <p:spPr>
          <a:xfrm>
            <a:off x="609600" y="3784601"/>
            <a:ext cx="3556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EMPRESTITOS CONTRATADOS</a:t>
            </a:r>
          </a:p>
        </p:txBody>
      </p:sp>
      <p:sp>
        <p:nvSpPr>
          <p:cNvPr id="1886440305" name="Text"/>
          <p:cNvSpPr>
            <a:spLocks noGrp="1"/>
          </p:cNvSpPr>
          <p:nvPr/>
        </p:nvSpPr>
        <p:spPr>
          <a:xfrm>
            <a:off x="4267201" y="3784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0.00</a:t>
            </a:r>
          </a:p>
        </p:txBody>
      </p:sp>
      <p:sp>
        <p:nvSpPr>
          <p:cNvPr id="865032085" name="Text"/>
          <p:cNvSpPr>
            <a:spLocks noGrp="1"/>
          </p:cNvSpPr>
          <p:nvPr/>
        </p:nvSpPr>
        <p:spPr>
          <a:xfrm>
            <a:off x="5918200" y="3784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1,500,000.00</a:t>
            </a:r>
          </a:p>
        </p:txBody>
      </p:sp>
      <p:sp>
        <p:nvSpPr>
          <p:cNvPr id="227241999" name="Text"/>
          <p:cNvSpPr>
            <a:spLocks noGrp="1"/>
          </p:cNvSpPr>
          <p:nvPr/>
        </p:nvSpPr>
        <p:spPr>
          <a:xfrm>
            <a:off x="609600" y="4102100"/>
            <a:ext cx="3556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SERVICIOS DE LA DEUDA</a:t>
            </a:r>
          </a:p>
        </p:txBody>
      </p:sp>
      <p:sp>
        <p:nvSpPr>
          <p:cNvPr id="142811748" name="Text"/>
          <p:cNvSpPr>
            <a:spLocks noGrp="1"/>
          </p:cNvSpPr>
          <p:nvPr/>
        </p:nvSpPr>
        <p:spPr>
          <a:xfrm>
            <a:off x="4267201" y="41021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104,425.75</a:t>
            </a:r>
          </a:p>
        </p:txBody>
      </p:sp>
      <p:sp>
        <p:nvSpPr>
          <p:cNvPr id="2120108870" name="Text"/>
          <p:cNvSpPr>
            <a:spLocks noGrp="1"/>
          </p:cNvSpPr>
          <p:nvPr/>
        </p:nvSpPr>
        <p:spPr>
          <a:xfrm>
            <a:off x="5918200" y="41021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545,067.89</a:t>
            </a:r>
          </a:p>
        </p:txBody>
      </p:sp>
      <p:sp>
        <p:nvSpPr>
          <p:cNvPr id="925145319" name="Text"/>
          <p:cNvSpPr>
            <a:spLocks noGrp="1"/>
          </p:cNvSpPr>
          <p:nvPr/>
        </p:nvSpPr>
        <p:spPr>
          <a:xfrm>
            <a:off x="457200" y="4419600"/>
            <a:ext cx="3556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RESULTADO NO OPERACIONAL NETO</a:t>
            </a:r>
          </a:p>
        </p:txBody>
      </p:sp>
      <p:sp>
        <p:nvSpPr>
          <p:cNvPr id="1643744516" name="Text"/>
          <p:cNvSpPr>
            <a:spLocks noGrp="1"/>
          </p:cNvSpPr>
          <p:nvPr/>
        </p:nvSpPr>
        <p:spPr>
          <a:xfrm>
            <a:off x="4267201" y="44196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34,550.37</a:t>
            </a:r>
          </a:p>
        </p:txBody>
      </p:sp>
      <p:sp>
        <p:nvSpPr>
          <p:cNvPr id="1886917469" name="Text"/>
          <p:cNvSpPr>
            <a:spLocks noGrp="1"/>
          </p:cNvSpPr>
          <p:nvPr/>
        </p:nvSpPr>
        <p:spPr>
          <a:xfrm>
            <a:off x="5918200" y="44196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(48,390.46)</a:t>
            </a:r>
          </a:p>
        </p:txBody>
      </p:sp>
      <p:sp>
        <p:nvSpPr>
          <p:cNvPr id="2087740015" name="Text"/>
          <p:cNvSpPr>
            <a:spLocks noGrp="1"/>
          </p:cNvSpPr>
          <p:nvPr/>
        </p:nvSpPr>
        <p:spPr>
          <a:xfrm>
            <a:off x="609600" y="4737100"/>
            <a:ext cx="3556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FUENTES NO OPERACIONALES</a:t>
            </a:r>
          </a:p>
        </p:txBody>
      </p:sp>
      <p:sp>
        <p:nvSpPr>
          <p:cNvPr id="1862282918" name="Text"/>
          <p:cNvSpPr>
            <a:spLocks noGrp="1"/>
          </p:cNvSpPr>
          <p:nvPr/>
        </p:nvSpPr>
        <p:spPr>
          <a:xfrm>
            <a:off x="4267201" y="47371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34,922.48</a:t>
            </a:r>
          </a:p>
        </p:txBody>
      </p:sp>
      <p:sp>
        <p:nvSpPr>
          <p:cNvPr id="1111232495" name="Text"/>
          <p:cNvSpPr>
            <a:spLocks noGrp="1"/>
          </p:cNvSpPr>
          <p:nvPr/>
        </p:nvSpPr>
        <p:spPr>
          <a:xfrm>
            <a:off x="5918200" y="47371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7,109.54</a:t>
            </a:r>
          </a:p>
        </p:txBody>
      </p:sp>
      <p:sp>
        <p:nvSpPr>
          <p:cNvPr id="1919819278" name="Text"/>
          <p:cNvSpPr>
            <a:spLocks noGrp="1"/>
          </p:cNvSpPr>
          <p:nvPr/>
        </p:nvSpPr>
        <p:spPr>
          <a:xfrm>
            <a:off x="609600" y="5054600"/>
            <a:ext cx="3556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USOS NO OPERACIONALES</a:t>
            </a:r>
          </a:p>
        </p:txBody>
      </p:sp>
      <p:sp>
        <p:nvSpPr>
          <p:cNvPr id="233994550" name="Text"/>
          <p:cNvSpPr>
            <a:spLocks noGrp="1"/>
          </p:cNvSpPr>
          <p:nvPr/>
        </p:nvSpPr>
        <p:spPr>
          <a:xfrm>
            <a:off x="4267201" y="50546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372.11</a:t>
            </a:r>
          </a:p>
        </p:txBody>
      </p:sp>
      <p:sp>
        <p:nvSpPr>
          <p:cNvPr id="1667830576" name="Text"/>
          <p:cNvSpPr>
            <a:spLocks noGrp="1"/>
          </p:cNvSpPr>
          <p:nvPr/>
        </p:nvSpPr>
        <p:spPr>
          <a:xfrm>
            <a:off x="5918200" y="50546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55,500.00</a:t>
            </a:r>
          </a:p>
        </p:txBody>
      </p:sp>
      <p:sp>
        <p:nvSpPr>
          <p:cNvPr id="1099447237" name="Text"/>
          <p:cNvSpPr>
            <a:spLocks noGrp="1"/>
          </p:cNvSpPr>
          <p:nvPr/>
        </p:nvSpPr>
        <p:spPr>
          <a:xfrm>
            <a:off x="457200" y="5372101"/>
            <a:ext cx="3556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DISPONIBILIDADES FINALES</a:t>
            </a:r>
          </a:p>
        </p:txBody>
      </p:sp>
      <p:sp>
        <p:nvSpPr>
          <p:cNvPr id="1133822868" name="Text"/>
          <p:cNvSpPr>
            <a:spLocks noGrp="1"/>
          </p:cNvSpPr>
          <p:nvPr/>
        </p:nvSpPr>
        <p:spPr>
          <a:xfrm>
            <a:off x="4267201" y="5372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308,272.26</a:t>
            </a:r>
          </a:p>
        </p:txBody>
      </p:sp>
      <p:sp>
        <p:nvSpPr>
          <p:cNvPr id="1563502873" name="Text"/>
          <p:cNvSpPr>
            <a:spLocks noGrp="1"/>
          </p:cNvSpPr>
          <p:nvPr/>
        </p:nvSpPr>
        <p:spPr>
          <a:xfrm>
            <a:off x="5918200" y="5372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857,429.06</a:t>
            </a:r>
          </a:p>
        </p:txBody>
      </p:sp>
      <p:sp>
        <p:nvSpPr>
          <p:cNvPr id="1986674972" name="Line"/>
          <p:cNvSpPr>
            <a:spLocks noGrp="1"/>
          </p:cNvSpPr>
          <p:nvPr/>
        </p:nvSpPr>
        <p:spPr>
          <a:xfrm flipV="1">
            <a:off x="520700" y="6350000"/>
            <a:ext cx="2032000" cy="0"/>
          </a:xfrm>
          <a:prstGeom prst="line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83650311" name="Text"/>
          <p:cNvSpPr>
            <a:spLocks noGrp="1"/>
          </p:cNvSpPr>
          <p:nvPr/>
        </p:nvSpPr>
        <p:spPr>
          <a:xfrm>
            <a:off x="495300" y="6400800"/>
            <a:ext cx="2540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>
                <a:latin typeface="Arial Narrow"/>
                <a:ea typeface="Arial Narrow"/>
                <a:cs typeface="Arial Narrow"/>
              </a:rPr>
              <a:t>SELLO Y FIRMA DE JEFE DE UNIDAD FINANCIERA</a:t>
            </a:r>
          </a:p>
        </p:txBody>
      </p:sp>
      <p:sp>
        <p:nvSpPr>
          <p:cNvPr id="332525367" name="Text"/>
          <p:cNvSpPr>
            <a:spLocks noGrp="1"/>
          </p:cNvSpPr>
          <p:nvPr/>
        </p:nvSpPr>
        <p:spPr>
          <a:xfrm>
            <a:off x="5270500" y="6400800"/>
            <a:ext cx="1905000" cy="127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>
                <a:latin typeface="Arial Narrow"/>
                <a:ea typeface="Arial Narrow"/>
                <a:cs typeface="Arial Narrow"/>
              </a:rPr>
              <a:t>SELLO Y FIRMA DEL CONTADOR</a:t>
            </a:r>
          </a:p>
        </p:txBody>
      </p:sp>
      <p:sp>
        <p:nvSpPr>
          <p:cNvPr id="1199334837" name="Line"/>
          <p:cNvSpPr>
            <a:spLocks noGrp="1"/>
          </p:cNvSpPr>
          <p:nvPr/>
        </p:nvSpPr>
        <p:spPr>
          <a:xfrm flipV="1">
            <a:off x="5232400" y="6350000"/>
            <a:ext cx="2032000" cy="0"/>
          </a:xfrm>
          <a:prstGeom prst="line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673178855" name="Line"/>
          <p:cNvSpPr>
            <a:spLocks noGrp="1"/>
          </p:cNvSpPr>
          <p:nvPr/>
        </p:nvSpPr>
        <p:spPr>
          <a:xfrm flipV="1">
            <a:off x="431800" y="9588499"/>
            <a:ext cx="7175500" cy="0"/>
          </a:xfrm>
          <a:prstGeom prst="line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67160501" name="Text"/>
          <p:cNvSpPr>
            <a:spLocks noGrp="1"/>
          </p:cNvSpPr>
          <p:nvPr/>
        </p:nvSpPr>
        <p:spPr>
          <a:xfrm>
            <a:off x="5880100" y="9639300"/>
            <a:ext cx="13081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Página 1 de</a:t>
            </a:r>
          </a:p>
        </p:txBody>
      </p:sp>
      <p:sp>
        <p:nvSpPr>
          <p:cNvPr id="972289209" name="Text"/>
          <p:cNvSpPr>
            <a:spLocks noGrp="1"/>
          </p:cNvSpPr>
          <p:nvPr/>
        </p:nvSpPr>
        <p:spPr>
          <a:xfrm>
            <a:off x="7188200" y="9639300"/>
            <a:ext cx="3302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just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 1</a:t>
            </a:r>
          </a:p>
        </p:txBody>
      </p:sp>
      <p:sp>
        <p:nvSpPr>
          <p:cNvPr id="1777638781" name="Text"/>
          <p:cNvSpPr>
            <a:spLocks noGrp="1"/>
          </p:cNvSpPr>
          <p:nvPr/>
        </p:nvSpPr>
        <p:spPr>
          <a:xfrm>
            <a:off x="533400" y="9639300"/>
            <a:ext cx="14351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just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vie, 15 oct 2021 08:25:07</a:t>
            </a:r>
          </a:p>
        </p:txBody>
      </p:sp>
      <p:sp>
        <p:nvSpPr>
          <p:cNvPr id="55" name="Rectangle 3"/>
          <p:cNvSpPr>
            <a:spLocks noChangeArrowheads="1"/>
          </p:cNvSpPr>
          <p:nvPr/>
        </p:nvSpPr>
        <p:spPr bwMode="auto">
          <a:xfrm>
            <a:off x="382762" y="6318423"/>
            <a:ext cx="7159625" cy="323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SV"/>
          </a:p>
        </p:txBody>
      </p:sp>
      <p:sp>
        <p:nvSpPr>
          <p:cNvPr id="56" name="CuadroTexto 1"/>
          <p:cNvSpPr txBox="1">
            <a:spLocks/>
          </p:cNvSpPr>
          <p:nvPr/>
        </p:nvSpPr>
        <p:spPr>
          <a:xfrm>
            <a:off x="348902" y="7154606"/>
            <a:ext cx="70802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SV" sz="1000" b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1000" b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Lic. Cedrick Alexander Vásquez. 		     Obed Benjamín Romero Fuentes.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 Alcalde Municipal de la Ciudad			    Contador Municipal de la Alcaldía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1000" kern="120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  De </a:t>
            </a: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Osicala, Morazán.			         </a:t>
            </a:r>
            <a:r>
              <a:rPr lang="es-ES" sz="1000" kern="120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De </a:t>
            </a: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Osicala, Morazán.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7" name="Imagen 5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52" b="50650"/>
          <a:stretch/>
        </p:blipFill>
        <p:spPr>
          <a:xfrm>
            <a:off x="7655" y="5967668"/>
            <a:ext cx="7772400" cy="197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23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67197" name="Text"/>
          <p:cNvSpPr>
            <a:spLocks noGrp="1"/>
          </p:cNvSpPr>
          <p:nvPr/>
        </p:nvSpPr>
        <p:spPr>
          <a:xfrm>
            <a:off x="1371600" y="304800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DEPARTAMENTO DE MORAZÁN</a:t>
            </a:r>
          </a:p>
        </p:txBody>
      </p:sp>
      <p:sp>
        <p:nvSpPr>
          <p:cNvPr id="477327052" name="Text"/>
          <p:cNvSpPr>
            <a:spLocks noGrp="1"/>
          </p:cNvSpPr>
          <p:nvPr/>
        </p:nvSpPr>
        <p:spPr>
          <a:xfrm>
            <a:off x="1371600" y="520700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ALCALDIA MUNICIPAL DE OSICALA</a:t>
            </a:r>
          </a:p>
        </p:txBody>
      </p:sp>
      <p:sp>
        <p:nvSpPr>
          <p:cNvPr id="436243178" name="Text"/>
          <p:cNvSpPr>
            <a:spLocks noGrp="1"/>
          </p:cNvSpPr>
          <p:nvPr/>
        </p:nvSpPr>
        <p:spPr>
          <a:xfrm>
            <a:off x="1371600" y="736601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VARIACIONES DEL FLUJO DE FONDOS (FUENTES)</a:t>
            </a:r>
          </a:p>
        </p:txBody>
      </p:sp>
      <p:sp>
        <p:nvSpPr>
          <p:cNvPr id="1367048134" name="Text"/>
          <p:cNvSpPr>
            <a:spLocks noGrp="1"/>
          </p:cNvSpPr>
          <p:nvPr/>
        </p:nvSpPr>
        <p:spPr>
          <a:xfrm>
            <a:off x="6057900" y="1181100"/>
            <a:ext cx="1460500" cy="1651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obed.fuentes</a:t>
            </a:r>
          </a:p>
        </p:txBody>
      </p:sp>
      <p:pic>
        <p:nvPicPr>
          <p:cNvPr id="576211476" name="Picture"/>
          <p:cNvPicPr>
            <a:picLocks noChangeAspect="1"/>
          </p:cNvPicPr>
          <p:nvPr/>
        </p:nvPicPr>
        <p:blipFill>
          <a:blip r:embed="rId2"/>
          <a:srcRect/>
          <a:stretch>
            <a:fillRect r="8620"/>
          </a:stretch>
        </p:blipFill>
        <p:spPr>
          <a:xfrm>
            <a:off x="520700" y="279401"/>
            <a:ext cx="736600" cy="1016000"/>
          </a:xfrm>
          <a:prstGeom prst="rect">
            <a:avLst/>
          </a:prstGeom>
        </p:spPr>
      </p:pic>
      <p:sp>
        <p:nvSpPr>
          <p:cNvPr id="1938421233" name="Text"/>
          <p:cNvSpPr>
            <a:spLocks noGrp="1"/>
          </p:cNvSpPr>
          <p:nvPr/>
        </p:nvSpPr>
        <p:spPr>
          <a:xfrm>
            <a:off x="1384300" y="952501"/>
            <a:ext cx="51054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Del 01 de Enero Al 31 de Diciembre de 2020 -*- Cierre Anual</a:t>
            </a:r>
          </a:p>
        </p:txBody>
      </p:sp>
      <p:sp>
        <p:nvSpPr>
          <p:cNvPr id="899823690" name="Text"/>
          <p:cNvSpPr>
            <a:spLocks noGrp="1"/>
          </p:cNvSpPr>
          <p:nvPr/>
        </p:nvSpPr>
        <p:spPr>
          <a:xfrm>
            <a:off x="2222501" y="1168400"/>
            <a:ext cx="34290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En dólares de los Estados Unidos de Norteamérica</a:t>
            </a:r>
          </a:p>
        </p:txBody>
      </p:sp>
      <p:sp>
        <p:nvSpPr>
          <p:cNvPr id="558721108" name="Text"/>
          <p:cNvSpPr>
            <a:spLocks noGrp="1"/>
          </p:cNvSpPr>
          <p:nvPr/>
        </p:nvSpPr>
        <p:spPr>
          <a:xfrm>
            <a:off x="431800" y="1524000"/>
            <a:ext cx="7086600" cy="381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Institucional </a:t>
            </a:r>
            <a:r>
              <a:t/>
            </a:r>
            <a:br/>
            <a:endParaRPr/>
          </a:p>
        </p:txBody>
      </p:sp>
      <p:sp>
        <p:nvSpPr>
          <p:cNvPr id="1092980355" name="Rectangle"/>
          <p:cNvSpPr>
            <a:spLocks noGrp="1"/>
          </p:cNvSpPr>
          <p:nvPr/>
        </p:nvSpPr>
        <p:spPr>
          <a:xfrm>
            <a:off x="381000" y="1917701"/>
            <a:ext cx="7137400" cy="177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109725995" name="Text"/>
          <p:cNvSpPr>
            <a:spLocks noGrp="1"/>
          </p:cNvSpPr>
          <p:nvPr/>
        </p:nvSpPr>
        <p:spPr>
          <a:xfrm>
            <a:off x="4889500" y="1930401"/>
            <a:ext cx="1092200" cy="1778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CORRIENTE</a:t>
            </a:r>
          </a:p>
        </p:txBody>
      </p:sp>
      <p:sp>
        <p:nvSpPr>
          <p:cNvPr id="1501285054" name="Text"/>
          <p:cNvSpPr>
            <a:spLocks noGrp="1"/>
          </p:cNvSpPr>
          <p:nvPr/>
        </p:nvSpPr>
        <p:spPr>
          <a:xfrm>
            <a:off x="469900" y="1892301"/>
            <a:ext cx="1270000" cy="228599"/>
          </a:xfrm>
          <a:prstGeom prst="rect">
            <a:avLst/>
          </a:prstGeom>
        </p:spPr>
        <p:txBody>
          <a:bodyPr wrap="square" lIns="0" tIns="0" rIns="0" bIns="0" rtlCol="0" anchor="ctr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FUENTES</a:t>
            </a:r>
          </a:p>
        </p:txBody>
      </p:sp>
      <p:sp>
        <p:nvSpPr>
          <p:cNvPr id="322831885" name="Text"/>
          <p:cNvSpPr>
            <a:spLocks noGrp="1"/>
          </p:cNvSpPr>
          <p:nvPr/>
        </p:nvSpPr>
        <p:spPr>
          <a:xfrm>
            <a:off x="6337300" y="1943100"/>
            <a:ext cx="1092200" cy="1778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ANTERIOR</a:t>
            </a:r>
          </a:p>
        </p:txBody>
      </p:sp>
      <p:sp>
        <p:nvSpPr>
          <p:cNvPr id="2114110335" name="Text"/>
          <p:cNvSpPr>
            <a:spLocks noGrp="1"/>
          </p:cNvSpPr>
          <p:nvPr/>
        </p:nvSpPr>
        <p:spPr>
          <a:xfrm>
            <a:off x="635001" y="2171701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D. M. x Impuestos Municipales</a:t>
            </a:r>
          </a:p>
        </p:txBody>
      </p:sp>
      <p:sp>
        <p:nvSpPr>
          <p:cNvPr id="2102861585" name="Text"/>
          <p:cNvSpPr>
            <a:spLocks noGrp="1"/>
          </p:cNvSpPr>
          <p:nvPr/>
        </p:nvSpPr>
        <p:spPr>
          <a:xfrm>
            <a:off x="4127501" y="21717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33,570.84</a:t>
            </a:r>
          </a:p>
        </p:txBody>
      </p:sp>
      <p:sp>
        <p:nvSpPr>
          <p:cNvPr id="2063467583" name="Text"/>
          <p:cNvSpPr>
            <a:spLocks noGrp="1"/>
          </p:cNvSpPr>
          <p:nvPr/>
        </p:nvSpPr>
        <p:spPr>
          <a:xfrm>
            <a:off x="5842000" y="21717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31,834.87</a:t>
            </a:r>
          </a:p>
        </p:txBody>
      </p:sp>
      <p:sp>
        <p:nvSpPr>
          <p:cNvPr id="420707075" name="Text"/>
          <p:cNvSpPr>
            <a:spLocks noGrp="1"/>
          </p:cNvSpPr>
          <p:nvPr/>
        </p:nvSpPr>
        <p:spPr>
          <a:xfrm>
            <a:off x="635001" y="2489201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D. M. x Tasas y Derechos</a:t>
            </a:r>
          </a:p>
        </p:txBody>
      </p:sp>
      <p:sp>
        <p:nvSpPr>
          <p:cNvPr id="1902271077" name="Text"/>
          <p:cNvSpPr>
            <a:spLocks noGrp="1"/>
          </p:cNvSpPr>
          <p:nvPr/>
        </p:nvSpPr>
        <p:spPr>
          <a:xfrm>
            <a:off x="4127501" y="24892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110,281.29</a:t>
            </a:r>
          </a:p>
        </p:txBody>
      </p:sp>
      <p:sp>
        <p:nvSpPr>
          <p:cNvPr id="872967375" name="Text"/>
          <p:cNvSpPr>
            <a:spLocks noGrp="1"/>
          </p:cNvSpPr>
          <p:nvPr/>
        </p:nvSpPr>
        <p:spPr>
          <a:xfrm>
            <a:off x="5842000" y="24892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117,541.23</a:t>
            </a:r>
          </a:p>
        </p:txBody>
      </p:sp>
      <p:sp>
        <p:nvSpPr>
          <p:cNvPr id="1054693773" name="Text"/>
          <p:cNvSpPr>
            <a:spLocks noGrp="1"/>
          </p:cNvSpPr>
          <p:nvPr/>
        </p:nvSpPr>
        <p:spPr>
          <a:xfrm>
            <a:off x="635001" y="2806701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D. M. x Venta de Bienes y Servicios</a:t>
            </a:r>
          </a:p>
        </p:txBody>
      </p:sp>
      <p:sp>
        <p:nvSpPr>
          <p:cNvPr id="1016391222" name="Text"/>
          <p:cNvSpPr>
            <a:spLocks noGrp="1"/>
          </p:cNvSpPr>
          <p:nvPr/>
        </p:nvSpPr>
        <p:spPr>
          <a:xfrm>
            <a:off x="4127501" y="28067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21,966.30</a:t>
            </a:r>
          </a:p>
        </p:txBody>
      </p:sp>
      <p:sp>
        <p:nvSpPr>
          <p:cNvPr id="1598431923" name="Text"/>
          <p:cNvSpPr>
            <a:spLocks noGrp="1"/>
          </p:cNvSpPr>
          <p:nvPr/>
        </p:nvSpPr>
        <p:spPr>
          <a:xfrm>
            <a:off x="5842000" y="28067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20,975.23</a:t>
            </a:r>
          </a:p>
        </p:txBody>
      </p:sp>
      <p:sp>
        <p:nvSpPr>
          <p:cNvPr id="685724544" name="Text"/>
          <p:cNvSpPr>
            <a:spLocks noGrp="1"/>
          </p:cNvSpPr>
          <p:nvPr/>
        </p:nvSpPr>
        <p:spPr>
          <a:xfrm>
            <a:off x="635001" y="3124200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D. M. x Ingresos Financieros y Otros</a:t>
            </a:r>
          </a:p>
        </p:txBody>
      </p:sp>
      <p:sp>
        <p:nvSpPr>
          <p:cNvPr id="2090493479" name="Text"/>
          <p:cNvSpPr>
            <a:spLocks noGrp="1"/>
          </p:cNvSpPr>
          <p:nvPr/>
        </p:nvSpPr>
        <p:spPr>
          <a:xfrm>
            <a:off x="4127501" y="31242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2,515.77</a:t>
            </a:r>
          </a:p>
        </p:txBody>
      </p:sp>
      <p:sp>
        <p:nvSpPr>
          <p:cNvPr id="1738836692" name="Text"/>
          <p:cNvSpPr>
            <a:spLocks noGrp="1"/>
          </p:cNvSpPr>
          <p:nvPr/>
        </p:nvSpPr>
        <p:spPr>
          <a:xfrm>
            <a:off x="5842000" y="31242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2,465.36</a:t>
            </a:r>
          </a:p>
        </p:txBody>
      </p:sp>
      <p:sp>
        <p:nvSpPr>
          <p:cNvPr id="161050409" name="Text"/>
          <p:cNvSpPr>
            <a:spLocks noGrp="1"/>
          </p:cNvSpPr>
          <p:nvPr/>
        </p:nvSpPr>
        <p:spPr>
          <a:xfrm>
            <a:off x="635001" y="3441700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D. M. x Transferencias Corrientes Recibidas</a:t>
            </a:r>
          </a:p>
        </p:txBody>
      </p:sp>
      <p:sp>
        <p:nvSpPr>
          <p:cNvPr id="1535672009" name="Text"/>
          <p:cNvSpPr>
            <a:spLocks noGrp="1"/>
          </p:cNvSpPr>
          <p:nvPr/>
        </p:nvSpPr>
        <p:spPr>
          <a:xfrm>
            <a:off x="4127501" y="34417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137,013.04</a:t>
            </a:r>
          </a:p>
        </p:txBody>
      </p:sp>
      <p:sp>
        <p:nvSpPr>
          <p:cNvPr id="1946976449" name="Text"/>
          <p:cNvSpPr>
            <a:spLocks noGrp="1"/>
          </p:cNvSpPr>
          <p:nvPr/>
        </p:nvSpPr>
        <p:spPr>
          <a:xfrm>
            <a:off x="5842000" y="34417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286,984.35</a:t>
            </a:r>
          </a:p>
        </p:txBody>
      </p:sp>
      <p:sp>
        <p:nvSpPr>
          <p:cNvPr id="935155390" name="Text"/>
          <p:cNvSpPr>
            <a:spLocks noGrp="1"/>
          </p:cNvSpPr>
          <p:nvPr/>
        </p:nvSpPr>
        <p:spPr>
          <a:xfrm>
            <a:off x="635001" y="3759200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D. M. x Transferencias de Capital Recibidas</a:t>
            </a:r>
          </a:p>
        </p:txBody>
      </p:sp>
      <p:sp>
        <p:nvSpPr>
          <p:cNvPr id="1973393223" name="Text"/>
          <p:cNvSpPr>
            <a:spLocks noGrp="1"/>
          </p:cNvSpPr>
          <p:nvPr/>
        </p:nvSpPr>
        <p:spPr>
          <a:xfrm>
            <a:off x="4127501" y="37592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1,376,245.85</a:t>
            </a:r>
          </a:p>
        </p:txBody>
      </p:sp>
      <p:sp>
        <p:nvSpPr>
          <p:cNvPr id="1845084427" name="Text"/>
          <p:cNvSpPr>
            <a:spLocks noGrp="1"/>
          </p:cNvSpPr>
          <p:nvPr/>
        </p:nvSpPr>
        <p:spPr>
          <a:xfrm>
            <a:off x="5842000" y="37592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894,029.29</a:t>
            </a:r>
          </a:p>
        </p:txBody>
      </p:sp>
      <p:sp>
        <p:nvSpPr>
          <p:cNvPr id="2112052989" name="Text"/>
          <p:cNvSpPr>
            <a:spLocks noGrp="1"/>
          </p:cNvSpPr>
          <p:nvPr/>
        </p:nvSpPr>
        <p:spPr>
          <a:xfrm>
            <a:off x="635001" y="4076700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D. M. x Endeudamiento Público</a:t>
            </a:r>
          </a:p>
        </p:txBody>
      </p:sp>
      <p:sp>
        <p:nvSpPr>
          <p:cNvPr id="540471129" name="Text"/>
          <p:cNvSpPr>
            <a:spLocks noGrp="1"/>
          </p:cNvSpPr>
          <p:nvPr/>
        </p:nvSpPr>
        <p:spPr>
          <a:xfrm>
            <a:off x="4127501" y="40767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0.00</a:t>
            </a:r>
          </a:p>
        </p:txBody>
      </p:sp>
      <p:sp>
        <p:nvSpPr>
          <p:cNvPr id="689594807" name="Text"/>
          <p:cNvSpPr>
            <a:spLocks noGrp="1"/>
          </p:cNvSpPr>
          <p:nvPr/>
        </p:nvSpPr>
        <p:spPr>
          <a:xfrm>
            <a:off x="5842000" y="40767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1,500,000.00</a:t>
            </a:r>
          </a:p>
        </p:txBody>
      </p:sp>
      <p:sp>
        <p:nvSpPr>
          <p:cNvPr id="180882438" name="Text"/>
          <p:cNvSpPr>
            <a:spLocks noGrp="1"/>
          </p:cNvSpPr>
          <p:nvPr/>
        </p:nvSpPr>
        <p:spPr>
          <a:xfrm>
            <a:off x="635001" y="4394201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D. M. x Transferencias entre Dependencias Institucionales</a:t>
            </a:r>
          </a:p>
        </p:txBody>
      </p:sp>
      <p:sp>
        <p:nvSpPr>
          <p:cNvPr id="1832627988" name="Text"/>
          <p:cNvSpPr>
            <a:spLocks noGrp="1"/>
          </p:cNvSpPr>
          <p:nvPr/>
        </p:nvSpPr>
        <p:spPr>
          <a:xfrm>
            <a:off x="4127501" y="43942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3,384,509.20</a:t>
            </a:r>
          </a:p>
        </p:txBody>
      </p:sp>
      <p:sp>
        <p:nvSpPr>
          <p:cNvPr id="2061556173" name="Text"/>
          <p:cNvSpPr>
            <a:spLocks noGrp="1"/>
          </p:cNvSpPr>
          <p:nvPr/>
        </p:nvSpPr>
        <p:spPr>
          <a:xfrm>
            <a:off x="5842000" y="43942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1,426,215.63</a:t>
            </a:r>
          </a:p>
        </p:txBody>
      </p:sp>
      <p:sp>
        <p:nvSpPr>
          <p:cNvPr id="858367" name="Text"/>
          <p:cNvSpPr>
            <a:spLocks noGrp="1"/>
          </p:cNvSpPr>
          <p:nvPr/>
        </p:nvSpPr>
        <p:spPr>
          <a:xfrm>
            <a:off x="635001" y="4711701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D. M. x Operaciones de Ejercicios Anteriores</a:t>
            </a:r>
          </a:p>
        </p:txBody>
      </p:sp>
      <p:sp>
        <p:nvSpPr>
          <p:cNvPr id="1257217220" name="Text"/>
          <p:cNvSpPr>
            <a:spLocks noGrp="1"/>
          </p:cNvSpPr>
          <p:nvPr/>
        </p:nvSpPr>
        <p:spPr>
          <a:xfrm>
            <a:off x="4127501" y="47117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83,020.54</a:t>
            </a:r>
          </a:p>
        </p:txBody>
      </p:sp>
      <p:sp>
        <p:nvSpPr>
          <p:cNvPr id="2057095554" name="Text"/>
          <p:cNvSpPr>
            <a:spLocks noGrp="1"/>
          </p:cNvSpPr>
          <p:nvPr/>
        </p:nvSpPr>
        <p:spPr>
          <a:xfrm>
            <a:off x="5842000" y="47117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96,794.87</a:t>
            </a:r>
          </a:p>
        </p:txBody>
      </p:sp>
      <p:sp>
        <p:nvSpPr>
          <p:cNvPr id="114182573" name="Text"/>
          <p:cNvSpPr>
            <a:spLocks noGrp="1"/>
          </p:cNvSpPr>
          <p:nvPr/>
        </p:nvSpPr>
        <p:spPr>
          <a:xfrm>
            <a:off x="482600" y="5029201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OPERACIONALES</a:t>
            </a:r>
          </a:p>
        </p:txBody>
      </p:sp>
      <p:sp>
        <p:nvSpPr>
          <p:cNvPr id="1860989803" name="Text"/>
          <p:cNvSpPr>
            <a:spLocks noGrp="1"/>
          </p:cNvSpPr>
          <p:nvPr/>
        </p:nvSpPr>
        <p:spPr>
          <a:xfrm>
            <a:off x="4127501" y="50292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5,149,122.83</a:t>
            </a:r>
          </a:p>
        </p:txBody>
      </p:sp>
      <p:sp>
        <p:nvSpPr>
          <p:cNvPr id="1481886670" name="Text"/>
          <p:cNvSpPr>
            <a:spLocks noGrp="1"/>
          </p:cNvSpPr>
          <p:nvPr/>
        </p:nvSpPr>
        <p:spPr>
          <a:xfrm>
            <a:off x="5842000" y="50292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2,876,840.83</a:t>
            </a:r>
          </a:p>
        </p:txBody>
      </p:sp>
      <p:sp>
        <p:nvSpPr>
          <p:cNvPr id="1151326623" name="Text"/>
          <p:cNvSpPr>
            <a:spLocks noGrp="1"/>
          </p:cNvSpPr>
          <p:nvPr/>
        </p:nvSpPr>
        <p:spPr>
          <a:xfrm>
            <a:off x="482600" y="5346701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EMPRESTITOS CONTRATADOS</a:t>
            </a:r>
          </a:p>
        </p:txBody>
      </p:sp>
      <p:sp>
        <p:nvSpPr>
          <p:cNvPr id="820536192" name="Text"/>
          <p:cNvSpPr>
            <a:spLocks noGrp="1"/>
          </p:cNvSpPr>
          <p:nvPr/>
        </p:nvSpPr>
        <p:spPr>
          <a:xfrm>
            <a:off x="4127501" y="53467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0.00</a:t>
            </a:r>
          </a:p>
        </p:txBody>
      </p:sp>
      <p:sp>
        <p:nvSpPr>
          <p:cNvPr id="1032993245" name="Text"/>
          <p:cNvSpPr>
            <a:spLocks noGrp="1"/>
          </p:cNvSpPr>
          <p:nvPr/>
        </p:nvSpPr>
        <p:spPr>
          <a:xfrm>
            <a:off x="5842000" y="53467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1,500,000.00</a:t>
            </a:r>
          </a:p>
        </p:txBody>
      </p:sp>
      <p:sp>
        <p:nvSpPr>
          <p:cNvPr id="2077853722" name="Text"/>
          <p:cNvSpPr>
            <a:spLocks noGrp="1"/>
          </p:cNvSpPr>
          <p:nvPr/>
        </p:nvSpPr>
        <p:spPr>
          <a:xfrm>
            <a:off x="635001" y="5664201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Depósitos en Garantía</a:t>
            </a:r>
          </a:p>
        </p:txBody>
      </p:sp>
      <p:sp>
        <p:nvSpPr>
          <p:cNvPr id="1102116319" name="Text"/>
          <p:cNvSpPr>
            <a:spLocks noGrp="1"/>
          </p:cNvSpPr>
          <p:nvPr/>
        </p:nvSpPr>
        <p:spPr>
          <a:xfrm>
            <a:off x="4127501" y="56642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34,922.48</a:t>
            </a:r>
          </a:p>
        </p:txBody>
      </p:sp>
      <p:sp>
        <p:nvSpPr>
          <p:cNvPr id="842492426" name="Text"/>
          <p:cNvSpPr>
            <a:spLocks noGrp="1"/>
          </p:cNvSpPr>
          <p:nvPr/>
        </p:nvSpPr>
        <p:spPr>
          <a:xfrm>
            <a:off x="5842000" y="56642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4,689.16</a:t>
            </a:r>
          </a:p>
        </p:txBody>
      </p:sp>
      <p:sp>
        <p:nvSpPr>
          <p:cNvPr id="516415808" name="Text"/>
          <p:cNvSpPr>
            <a:spLocks noGrp="1"/>
          </p:cNvSpPr>
          <p:nvPr/>
        </p:nvSpPr>
        <p:spPr>
          <a:xfrm>
            <a:off x="635001" y="5981701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Depósitos de Retenciones Fiscales</a:t>
            </a:r>
          </a:p>
        </p:txBody>
      </p:sp>
      <p:sp>
        <p:nvSpPr>
          <p:cNvPr id="703149018" name="Text"/>
          <p:cNvSpPr>
            <a:spLocks noGrp="1"/>
          </p:cNvSpPr>
          <p:nvPr/>
        </p:nvSpPr>
        <p:spPr>
          <a:xfrm>
            <a:off x="4127501" y="59817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0.00</a:t>
            </a:r>
          </a:p>
        </p:txBody>
      </p:sp>
      <p:sp>
        <p:nvSpPr>
          <p:cNvPr id="1865491765" name="Text"/>
          <p:cNvSpPr>
            <a:spLocks noGrp="1"/>
          </p:cNvSpPr>
          <p:nvPr/>
        </p:nvSpPr>
        <p:spPr>
          <a:xfrm>
            <a:off x="5842000" y="59817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2,420.38</a:t>
            </a:r>
          </a:p>
        </p:txBody>
      </p:sp>
      <p:sp>
        <p:nvSpPr>
          <p:cNvPr id="1725916643" name="Text"/>
          <p:cNvSpPr>
            <a:spLocks noGrp="1"/>
          </p:cNvSpPr>
          <p:nvPr/>
        </p:nvSpPr>
        <p:spPr>
          <a:xfrm>
            <a:off x="482600" y="6299201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NO OPERACIONALES</a:t>
            </a:r>
          </a:p>
        </p:txBody>
      </p:sp>
      <p:sp>
        <p:nvSpPr>
          <p:cNvPr id="1202931097" name="Text"/>
          <p:cNvSpPr>
            <a:spLocks noGrp="1"/>
          </p:cNvSpPr>
          <p:nvPr/>
        </p:nvSpPr>
        <p:spPr>
          <a:xfrm>
            <a:off x="4127501" y="62992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34,922.48</a:t>
            </a:r>
          </a:p>
        </p:txBody>
      </p:sp>
      <p:sp>
        <p:nvSpPr>
          <p:cNvPr id="665110870" name="Text"/>
          <p:cNvSpPr>
            <a:spLocks noGrp="1"/>
          </p:cNvSpPr>
          <p:nvPr/>
        </p:nvSpPr>
        <p:spPr>
          <a:xfrm>
            <a:off x="5842000" y="62992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7,109.54</a:t>
            </a:r>
          </a:p>
        </p:txBody>
      </p:sp>
      <p:sp>
        <p:nvSpPr>
          <p:cNvPr id="1104824346" name="Text"/>
          <p:cNvSpPr>
            <a:spLocks noGrp="1"/>
          </p:cNvSpPr>
          <p:nvPr/>
        </p:nvSpPr>
        <p:spPr>
          <a:xfrm>
            <a:off x="482600" y="6616700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DISMINUCION NETO DE DISPONIBILIDADES</a:t>
            </a:r>
          </a:p>
        </p:txBody>
      </p:sp>
      <p:sp>
        <p:nvSpPr>
          <p:cNvPr id="1555553727" name="Text"/>
          <p:cNvSpPr>
            <a:spLocks noGrp="1"/>
          </p:cNvSpPr>
          <p:nvPr/>
        </p:nvSpPr>
        <p:spPr>
          <a:xfrm>
            <a:off x="4127501" y="66167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549,156.80</a:t>
            </a:r>
          </a:p>
        </p:txBody>
      </p:sp>
      <p:sp>
        <p:nvSpPr>
          <p:cNvPr id="24495165" name="Text"/>
          <p:cNvSpPr>
            <a:spLocks noGrp="1"/>
          </p:cNvSpPr>
          <p:nvPr/>
        </p:nvSpPr>
        <p:spPr>
          <a:xfrm>
            <a:off x="5842000" y="66167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0.00</a:t>
            </a:r>
          </a:p>
        </p:txBody>
      </p:sp>
      <p:sp>
        <p:nvSpPr>
          <p:cNvPr id="1725244" name="Text"/>
          <p:cNvSpPr>
            <a:spLocks noGrp="1"/>
          </p:cNvSpPr>
          <p:nvPr/>
        </p:nvSpPr>
        <p:spPr>
          <a:xfrm>
            <a:off x="482600" y="6934200"/>
            <a:ext cx="34036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TOTAL FUENTES</a:t>
            </a:r>
          </a:p>
        </p:txBody>
      </p:sp>
      <p:sp>
        <p:nvSpPr>
          <p:cNvPr id="328417725" name="Text"/>
          <p:cNvSpPr>
            <a:spLocks noGrp="1"/>
          </p:cNvSpPr>
          <p:nvPr/>
        </p:nvSpPr>
        <p:spPr>
          <a:xfrm>
            <a:off x="4127501" y="69342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5,733,202.11</a:t>
            </a:r>
          </a:p>
        </p:txBody>
      </p:sp>
      <p:sp>
        <p:nvSpPr>
          <p:cNvPr id="1898654805" name="Text"/>
          <p:cNvSpPr>
            <a:spLocks noGrp="1"/>
          </p:cNvSpPr>
          <p:nvPr/>
        </p:nvSpPr>
        <p:spPr>
          <a:xfrm>
            <a:off x="5842000" y="69342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4,383,950.37</a:t>
            </a:r>
          </a:p>
        </p:txBody>
      </p:sp>
      <p:sp>
        <p:nvSpPr>
          <p:cNvPr id="1590712929" name="Line"/>
          <p:cNvSpPr>
            <a:spLocks noGrp="1"/>
          </p:cNvSpPr>
          <p:nvPr/>
        </p:nvSpPr>
        <p:spPr>
          <a:xfrm flipV="1">
            <a:off x="431800" y="9588499"/>
            <a:ext cx="7175500" cy="0"/>
          </a:xfrm>
          <a:prstGeom prst="line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01421108" name="Text"/>
          <p:cNvSpPr>
            <a:spLocks noGrp="1"/>
          </p:cNvSpPr>
          <p:nvPr/>
        </p:nvSpPr>
        <p:spPr>
          <a:xfrm>
            <a:off x="5880100" y="9639300"/>
            <a:ext cx="13081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Página 1 de</a:t>
            </a:r>
          </a:p>
        </p:txBody>
      </p:sp>
      <p:sp>
        <p:nvSpPr>
          <p:cNvPr id="1496263921" name="Text"/>
          <p:cNvSpPr>
            <a:spLocks noGrp="1"/>
          </p:cNvSpPr>
          <p:nvPr/>
        </p:nvSpPr>
        <p:spPr>
          <a:xfrm>
            <a:off x="7188200" y="9639300"/>
            <a:ext cx="3302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just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 1</a:t>
            </a:r>
          </a:p>
        </p:txBody>
      </p:sp>
      <p:sp>
        <p:nvSpPr>
          <p:cNvPr id="93738912" name="Text"/>
          <p:cNvSpPr>
            <a:spLocks noGrp="1"/>
          </p:cNvSpPr>
          <p:nvPr/>
        </p:nvSpPr>
        <p:spPr>
          <a:xfrm>
            <a:off x="533400" y="9639300"/>
            <a:ext cx="14351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just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vie, 15 oct 2021 08:28:15</a:t>
            </a:r>
          </a:p>
        </p:txBody>
      </p:sp>
      <p:sp>
        <p:nvSpPr>
          <p:cNvPr id="66" name="CuadroTexto 1"/>
          <p:cNvSpPr txBox="1">
            <a:spLocks/>
          </p:cNvSpPr>
          <p:nvPr/>
        </p:nvSpPr>
        <p:spPr>
          <a:xfrm>
            <a:off x="333418" y="8323684"/>
            <a:ext cx="70802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SV" sz="1000" b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1000" b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Lic. Cedrick Alexander Vásquez. 		     Obed Benjamín Romero Fuentes.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 Alcalde Municipal de la Ciudad			    Contador Municipal de la Alcaldía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1000" kern="120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  De </a:t>
            </a: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Osicala, Morazán.			         </a:t>
            </a:r>
            <a:r>
              <a:rPr lang="es-ES" sz="1000" kern="120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De </a:t>
            </a: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Osicala, Morazán.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7" name="Imagen 6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52" b="50650"/>
          <a:stretch/>
        </p:blipFill>
        <p:spPr>
          <a:xfrm>
            <a:off x="0" y="7316920"/>
            <a:ext cx="7772400" cy="197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32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569128" name="Text"/>
          <p:cNvSpPr>
            <a:spLocks noGrp="1"/>
          </p:cNvSpPr>
          <p:nvPr/>
        </p:nvSpPr>
        <p:spPr>
          <a:xfrm>
            <a:off x="1371600" y="304800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DEPARTAMENTO DE MORAZÁN</a:t>
            </a:r>
          </a:p>
        </p:txBody>
      </p:sp>
      <p:sp>
        <p:nvSpPr>
          <p:cNvPr id="540659917" name="Text"/>
          <p:cNvSpPr>
            <a:spLocks noGrp="1"/>
          </p:cNvSpPr>
          <p:nvPr/>
        </p:nvSpPr>
        <p:spPr>
          <a:xfrm>
            <a:off x="1371600" y="520700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ALCALDIA MUNICIPAL DE OSICALA</a:t>
            </a:r>
          </a:p>
        </p:txBody>
      </p:sp>
      <p:sp>
        <p:nvSpPr>
          <p:cNvPr id="401287966" name="Text"/>
          <p:cNvSpPr>
            <a:spLocks noGrp="1"/>
          </p:cNvSpPr>
          <p:nvPr/>
        </p:nvSpPr>
        <p:spPr>
          <a:xfrm>
            <a:off x="1371600" y="736601"/>
            <a:ext cx="51435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200">
                <a:latin typeface="Arial Narrow"/>
                <a:ea typeface="Arial Narrow"/>
                <a:cs typeface="Arial Narrow"/>
              </a:rPr>
              <a:t>VARIACIONES DEL FLUJO DE FONDOS (USOS)</a:t>
            </a:r>
          </a:p>
        </p:txBody>
      </p:sp>
      <p:sp>
        <p:nvSpPr>
          <p:cNvPr id="1791807673" name="Text"/>
          <p:cNvSpPr>
            <a:spLocks noGrp="1"/>
          </p:cNvSpPr>
          <p:nvPr/>
        </p:nvSpPr>
        <p:spPr>
          <a:xfrm>
            <a:off x="6057900" y="1181100"/>
            <a:ext cx="1460500" cy="1651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obed.fuentes</a:t>
            </a:r>
          </a:p>
        </p:txBody>
      </p:sp>
      <p:pic>
        <p:nvPicPr>
          <p:cNvPr id="1995950033" name="Picture"/>
          <p:cNvPicPr>
            <a:picLocks noChangeAspect="1"/>
          </p:cNvPicPr>
          <p:nvPr/>
        </p:nvPicPr>
        <p:blipFill>
          <a:blip r:embed="rId3"/>
          <a:srcRect/>
          <a:stretch>
            <a:fillRect r="8620"/>
          </a:stretch>
        </p:blipFill>
        <p:spPr>
          <a:xfrm>
            <a:off x="520700" y="279401"/>
            <a:ext cx="736600" cy="1016000"/>
          </a:xfrm>
          <a:prstGeom prst="rect">
            <a:avLst/>
          </a:prstGeom>
        </p:spPr>
      </p:pic>
      <p:sp>
        <p:nvSpPr>
          <p:cNvPr id="1537115736" name="Text"/>
          <p:cNvSpPr>
            <a:spLocks noGrp="1"/>
          </p:cNvSpPr>
          <p:nvPr/>
        </p:nvSpPr>
        <p:spPr>
          <a:xfrm>
            <a:off x="1384300" y="952501"/>
            <a:ext cx="51054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Del 01 de Enero Al 31 de Diciembre de 2020 -*- Cierre Anual</a:t>
            </a:r>
          </a:p>
        </p:txBody>
      </p:sp>
      <p:sp>
        <p:nvSpPr>
          <p:cNvPr id="270655206" name="Text"/>
          <p:cNvSpPr>
            <a:spLocks noGrp="1"/>
          </p:cNvSpPr>
          <p:nvPr/>
        </p:nvSpPr>
        <p:spPr>
          <a:xfrm>
            <a:off x="2222501" y="1168400"/>
            <a:ext cx="3429000" cy="190501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En dólares de los Estados Unidos de Norteamérica</a:t>
            </a:r>
          </a:p>
        </p:txBody>
      </p:sp>
      <p:sp>
        <p:nvSpPr>
          <p:cNvPr id="2125729389" name="Text"/>
          <p:cNvSpPr>
            <a:spLocks noGrp="1"/>
          </p:cNvSpPr>
          <p:nvPr/>
        </p:nvSpPr>
        <p:spPr>
          <a:xfrm>
            <a:off x="431800" y="1524000"/>
            <a:ext cx="7086600" cy="381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Institucional </a:t>
            </a:r>
            <a:r>
              <a:t/>
            </a:r>
            <a:br/>
            <a:endParaRPr/>
          </a:p>
        </p:txBody>
      </p:sp>
      <p:sp>
        <p:nvSpPr>
          <p:cNvPr id="917870373" name="Rectangle"/>
          <p:cNvSpPr>
            <a:spLocks noGrp="1"/>
          </p:cNvSpPr>
          <p:nvPr/>
        </p:nvSpPr>
        <p:spPr>
          <a:xfrm>
            <a:off x="381000" y="1917701"/>
            <a:ext cx="7137400" cy="177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31389677" name="Text"/>
          <p:cNvSpPr>
            <a:spLocks noGrp="1"/>
          </p:cNvSpPr>
          <p:nvPr/>
        </p:nvSpPr>
        <p:spPr>
          <a:xfrm>
            <a:off x="4826000" y="1930401"/>
            <a:ext cx="1092200" cy="1778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CORRIENTE</a:t>
            </a:r>
          </a:p>
        </p:txBody>
      </p:sp>
      <p:sp>
        <p:nvSpPr>
          <p:cNvPr id="125718739" name="Text"/>
          <p:cNvSpPr>
            <a:spLocks noGrp="1"/>
          </p:cNvSpPr>
          <p:nvPr/>
        </p:nvSpPr>
        <p:spPr>
          <a:xfrm>
            <a:off x="469900" y="1892301"/>
            <a:ext cx="1270000" cy="228599"/>
          </a:xfrm>
          <a:prstGeom prst="rect">
            <a:avLst/>
          </a:prstGeom>
        </p:spPr>
        <p:txBody>
          <a:bodyPr wrap="square" lIns="0" tIns="0" rIns="0" bIns="0" rtlCol="0" anchor="ctr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USOS</a:t>
            </a:r>
          </a:p>
        </p:txBody>
      </p:sp>
      <p:sp>
        <p:nvSpPr>
          <p:cNvPr id="1508368695" name="Text"/>
          <p:cNvSpPr>
            <a:spLocks noGrp="1"/>
          </p:cNvSpPr>
          <p:nvPr/>
        </p:nvSpPr>
        <p:spPr>
          <a:xfrm>
            <a:off x="6350000" y="1943100"/>
            <a:ext cx="1092200" cy="1778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ANTERIOR</a:t>
            </a:r>
          </a:p>
        </p:txBody>
      </p:sp>
      <p:sp>
        <p:nvSpPr>
          <p:cNvPr id="1131497873" name="Text"/>
          <p:cNvSpPr>
            <a:spLocks noGrp="1"/>
          </p:cNvSpPr>
          <p:nvPr/>
        </p:nvSpPr>
        <p:spPr>
          <a:xfrm>
            <a:off x="596901" y="2197101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Anticipos a Contratistas</a:t>
            </a:r>
          </a:p>
        </p:txBody>
      </p:sp>
      <p:sp>
        <p:nvSpPr>
          <p:cNvPr id="1764899585" name="Text"/>
          <p:cNvSpPr>
            <a:spLocks noGrp="1"/>
          </p:cNvSpPr>
          <p:nvPr/>
        </p:nvSpPr>
        <p:spPr>
          <a:xfrm>
            <a:off x="4140200" y="2197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0.00</a:t>
            </a:r>
          </a:p>
        </p:txBody>
      </p:sp>
      <p:sp>
        <p:nvSpPr>
          <p:cNvPr id="482281020" name="Text"/>
          <p:cNvSpPr>
            <a:spLocks noGrp="1"/>
          </p:cNvSpPr>
          <p:nvPr/>
        </p:nvSpPr>
        <p:spPr>
          <a:xfrm>
            <a:off x="5829300" y="2197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55,500.00</a:t>
            </a:r>
          </a:p>
        </p:txBody>
      </p:sp>
      <p:sp>
        <p:nvSpPr>
          <p:cNvPr id="2058859205" name="Text"/>
          <p:cNvSpPr>
            <a:spLocks noGrp="1"/>
          </p:cNvSpPr>
          <p:nvPr/>
        </p:nvSpPr>
        <p:spPr>
          <a:xfrm>
            <a:off x="596901" y="2514601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Depósitos de Retenciones Fiscales</a:t>
            </a:r>
          </a:p>
        </p:txBody>
      </p:sp>
      <p:sp>
        <p:nvSpPr>
          <p:cNvPr id="860049859" name="Text"/>
          <p:cNvSpPr>
            <a:spLocks noGrp="1"/>
          </p:cNvSpPr>
          <p:nvPr/>
        </p:nvSpPr>
        <p:spPr>
          <a:xfrm>
            <a:off x="4140200" y="2514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372.11</a:t>
            </a:r>
          </a:p>
        </p:txBody>
      </p:sp>
      <p:sp>
        <p:nvSpPr>
          <p:cNvPr id="1263636121" name="Text"/>
          <p:cNvSpPr>
            <a:spLocks noGrp="1"/>
          </p:cNvSpPr>
          <p:nvPr/>
        </p:nvSpPr>
        <p:spPr>
          <a:xfrm>
            <a:off x="5829300" y="2514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0.00</a:t>
            </a:r>
          </a:p>
        </p:txBody>
      </p:sp>
      <p:sp>
        <p:nvSpPr>
          <p:cNvPr id="792461097" name="Text"/>
          <p:cNvSpPr>
            <a:spLocks noGrp="1"/>
          </p:cNvSpPr>
          <p:nvPr/>
        </p:nvSpPr>
        <p:spPr>
          <a:xfrm>
            <a:off x="596901" y="2832101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A. M. x Remuneraciones</a:t>
            </a:r>
          </a:p>
        </p:txBody>
      </p:sp>
      <p:sp>
        <p:nvSpPr>
          <p:cNvPr id="1750942097" name="Text"/>
          <p:cNvSpPr>
            <a:spLocks noGrp="1"/>
          </p:cNvSpPr>
          <p:nvPr/>
        </p:nvSpPr>
        <p:spPr>
          <a:xfrm>
            <a:off x="4140200" y="2832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573,910.50</a:t>
            </a:r>
          </a:p>
        </p:txBody>
      </p:sp>
      <p:sp>
        <p:nvSpPr>
          <p:cNvPr id="1102694416" name="Text"/>
          <p:cNvSpPr>
            <a:spLocks noGrp="1"/>
          </p:cNvSpPr>
          <p:nvPr/>
        </p:nvSpPr>
        <p:spPr>
          <a:xfrm>
            <a:off x="5829300" y="2832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578,142.06</a:t>
            </a:r>
          </a:p>
        </p:txBody>
      </p:sp>
      <p:sp>
        <p:nvSpPr>
          <p:cNvPr id="115057656" name="Text"/>
          <p:cNvSpPr>
            <a:spLocks noGrp="1"/>
          </p:cNvSpPr>
          <p:nvPr/>
        </p:nvSpPr>
        <p:spPr>
          <a:xfrm>
            <a:off x="596901" y="3149601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A. M. x Adquisiciones de Bienes y Servicios</a:t>
            </a:r>
          </a:p>
        </p:txBody>
      </p:sp>
      <p:sp>
        <p:nvSpPr>
          <p:cNvPr id="1995036349" name="Text"/>
          <p:cNvSpPr>
            <a:spLocks noGrp="1"/>
          </p:cNvSpPr>
          <p:nvPr/>
        </p:nvSpPr>
        <p:spPr>
          <a:xfrm>
            <a:off x="4140200" y="3149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504,786.52</a:t>
            </a:r>
          </a:p>
        </p:txBody>
      </p:sp>
      <p:sp>
        <p:nvSpPr>
          <p:cNvPr id="1949978680" name="Text"/>
          <p:cNvSpPr>
            <a:spLocks noGrp="1"/>
          </p:cNvSpPr>
          <p:nvPr/>
        </p:nvSpPr>
        <p:spPr>
          <a:xfrm>
            <a:off x="5829300" y="3149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428,451.34</a:t>
            </a:r>
          </a:p>
        </p:txBody>
      </p:sp>
      <p:sp>
        <p:nvSpPr>
          <p:cNvPr id="2068639719" name="Text"/>
          <p:cNvSpPr>
            <a:spLocks noGrp="1"/>
          </p:cNvSpPr>
          <p:nvPr/>
        </p:nvSpPr>
        <p:spPr>
          <a:xfrm>
            <a:off x="596901" y="3467101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A. M. x Gastos Financieros y Otros</a:t>
            </a:r>
          </a:p>
        </p:txBody>
      </p:sp>
      <p:sp>
        <p:nvSpPr>
          <p:cNvPr id="542332693" name="Text"/>
          <p:cNvSpPr>
            <a:spLocks noGrp="1"/>
          </p:cNvSpPr>
          <p:nvPr/>
        </p:nvSpPr>
        <p:spPr>
          <a:xfrm>
            <a:off x="4140200" y="3467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127,573.52</a:t>
            </a:r>
          </a:p>
        </p:txBody>
      </p:sp>
      <p:sp>
        <p:nvSpPr>
          <p:cNvPr id="414658972" name="Text"/>
          <p:cNvSpPr>
            <a:spLocks noGrp="1"/>
          </p:cNvSpPr>
          <p:nvPr/>
        </p:nvSpPr>
        <p:spPr>
          <a:xfrm>
            <a:off x="5829300" y="3467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148,454.64</a:t>
            </a:r>
          </a:p>
        </p:txBody>
      </p:sp>
      <p:sp>
        <p:nvSpPr>
          <p:cNvPr id="1051330850" name="Text"/>
          <p:cNvSpPr>
            <a:spLocks noGrp="1"/>
          </p:cNvSpPr>
          <p:nvPr/>
        </p:nvSpPr>
        <p:spPr>
          <a:xfrm>
            <a:off x="596901" y="3784601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A. M. x Transferencias Corrientes Otorgadas</a:t>
            </a:r>
          </a:p>
        </p:txBody>
      </p:sp>
      <p:sp>
        <p:nvSpPr>
          <p:cNvPr id="570813127" name="Text"/>
          <p:cNvSpPr>
            <a:spLocks noGrp="1"/>
          </p:cNvSpPr>
          <p:nvPr/>
        </p:nvSpPr>
        <p:spPr>
          <a:xfrm>
            <a:off x="4140200" y="3784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61,874.01</a:t>
            </a:r>
          </a:p>
        </p:txBody>
      </p:sp>
      <p:sp>
        <p:nvSpPr>
          <p:cNvPr id="408218221" name="Text"/>
          <p:cNvSpPr>
            <a:spLocks noGrp="1"/>
          </p:cNvSpPr>
          <p:nvPr/>
        </p:nvSpPr>
        <p:spPr>
          <a:xfrm>
            <a:off x="5829300" y="3784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73,049.59</a:t>
            </a:r>
          </a:p>
        </p:txBody>
      </p:sp>
      <p:sp>
        <p:nvSpPr>
          <p:cNvPr id="961413930" name="Text"/>
          <p:cNvSpPr>
            <a:spLocks noGrp="1"/>
          </p:cNvSpPr>
          <p:nvPr/>
        </p:nvSpPr>
        <p:spPr>
          <a:xfrm>
            <a:off x="596901" y="4102100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A. M. x Inversiones en Activos Fijos</a:t>
            </a:r>
          </a:p>
        </p:txBody>
      </p:sp>
      <p:sp>
        <p:nvSpPr>
          <p:cNvPr id="1472462392" name="Text"/>
          <p:cNvSpPr>
            <a:spLocks noGrp="1"/>
          </p:cNvSpPr>
          <p:nvPr/>
        </p:nvSpPr>
        <p:spPr>
          <a:xfrm>
            <a:off x="4140200" y="41021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825,173.50</a:t>
            </a:r>
          </a:p>
        </p:txBody>
      </p:sp>
      <p:sp>
        <p:nvSpPr>
          <p:cNvPr id="1511880149" name="Text"/>
          <p:cNvSpPr>
            <a:spLocks noGrp="1"/>
          </p:cNvSpPr>
          <p:nvPr/>
        </p:nvSpPr>
        <p:spPr>
          <a:xfrm>
            <a:off x="5829300" y="41021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389,408.31</a:t>
            </a:r>
          </a:p>
        </p:txBody>
      </p:sp>
      <p:sp>
        <p:nvSpPr>
          <p:cNvPr id="1705372537" name="Text"/>
          <p:cNvSpPr>
            <a:spLocks noGrp="1"/>
          </p:cNvSpPr>
          <p:nvPr/>
        </p:nvSpPr>
        <p:spPr>
          <a:xfrm>
            <a:off x="596901" y="4419600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A. M. x Amortización de Endeudamiento Público</a:t>
            </a:r>
          </a:p>
        </p:txBody>
      </p:sp>
      <p:sp>
        <p:nvSpPr>
          <p:cNvPr id="750511028" name="Text"/>
          <p:cNvSpPr>
            <a:spLocks noGrp="1"/>
          </p:cNvSpPr>
          <p:nvPr/>
        </p:nvSpPr>
        <p:spPr>
          <a:xfrm>
            <a:off x="4140200" y="44196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104,425.75</a:t>
            </a:r>
          </a:p>
        </p:txBody>
      </p:sp>
      <p:sp>
        <p:nvSpPr>
          <p:cNvPr id="1690429989" name="Text"/>
          <p:cNvSpPr>
            <a:spLocks noGrp="1"/>
          </p:cNvSpPr>
          <p:nvPr/>
        </p:nvSpPr>
        <p:spPr>
          <a:xfrm>
            <a:off x="5829300" y="44196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545,067.89</a:t>
            </a:r>
          </a:p>
        </p:txBody>
      </p:sp>
      <p:sp>
        <p:nvSpPr>
          <p:cNvPr id="1430489269" name="Text"/>
          <p:cNvSpPr>
            <a:spLocks noGrp="1"/>
          </p:cNvSpPr>
          <p:nvPr/>
        </p:nvSpPr>
        <p:spPr>
          <a:xfrm>
            <a:off x="596901" y="4737100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A. M. x Transferencias entre Dependencias Institucionales</a:t>
            </a:r>
          </a:p>
        </p:txBody>
      </p:sp>
      <p:sp>
        <p:nvSpPr>
          <p:cNvPr id="536305479" name="Text"/>
          <p:cNvSpPr>
            <a:spLocks noGrp="1"/>
          </p:cNvSpPr>
          <p:nvPr/>
        </p:nvSpPr>
        <p:spPr>
          <a:xfrm>
            <a:off x="4140200" y="47371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3,506,631.24</a:t>
            </a:r>
          </a:p>
        </p:txBody>
      </p:sp>
      <p:sp>
        <p:nvSpPr>
          <p:cNvPr id="1822603598" name="Text"/>
          <p:cNvSpPr>
            <a:spLocks noGrp="1"/>
          </p:cNvSpPr>
          <p:nvPr/>
        </p:nvSpPr>
        <p:spPr>
          <a:xfrm>
            <a:off x="5829300" y="47371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1,413,803.09</a:t>
            </a:r>
          </a:p>
        </p:txBody>
      </p:sp>
      <p:sp>
        <p:nvSpPr>
          <p:cNvPr id="123336253" name="Text"/>
          <p:cNvSpPr>
            <a:spLocks noGrp="1"/>
          </p:cNvSpPr>
          <p:nvPr/>
        </p:nvSpPr>
        <p:spPr>
          <a:xfrm>
            <a:off x="596901" y="5054600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A. M. x Operaciones de Ejercicios Anteriores</a:t>
            </a:r>
          </a:p>
        </p:txBody>
      </p:sp>
      <p:sp>
        <p:nvSpPr>
          <p:cNvPr id="1310113859" name="Text"/>
          <p:cNvSpPr>
            <a:spLocks noGrp="1"/>
          </p:cNvSpPr>
          <p:nvPr/>
        </p:nvSpPr>
        <p:spPr>
          <a:xfrm>
            <a:off x="4140200" y="50546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28,454.96</a:t>
            </a:r>
          </a:p>
        </p:txBody>
      </p:sp>
      <p:sp>
        <p:nvSpPr>
          <p:cNvPr id="1807659937" name="Text"/>
          <p:cNvSpPr>
            <a:spLocks noGrp="1"/>
          </p:cNvSpPr>
          <p:nvPr/>
        </p:nvSpPr>
        <p:spPr>
          <a:xfrm>
            <a:off x="5829300" y="5054600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>
                <a:latin typeface="Arial Narrow"/>
                <a:ea typeface="Arial Narrow"/>
                <a:cs typeface="Arial Narrow"/>
              </a:rPr>
              <a:t>5,028.59</a:t>
            </a:r>
          </a:p>
        </p:txBody>
      </p:sp>
      <p:sp>
        <p:nvSpPr>
          <p:cNvPr id="305078097" name="Text"/>
          <p:cNvSpPr>
            <a:spLocks noGrp="1"/>
          </p:cNvSpPr>
          <p:nvPr/>
        </p:nvSpPr>
        <p:spPr>
          <a:xfrm>
            <a:off x="444500" y="5372101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OPERACIONALES</a:t>
            </a:r>
          </a:p>
        </p:txBody>
      </p:sp>
      <p:sp>
        <p:nvSpPr>
          <p:cNvPr id="1519385399" name="Text"/>
          <p:cNvSpPr>
            <a:spLocks noGrp="1"/>
          </p:cNvSpPr>
          <p:nvPr/>
        </p:nvSpPr>
        <p:spPr>
          <a:xfrm>
            <a:off x="4140200" y="5372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5,628,404.25</a:t>
            </a:r>
          </a:p>
        </p:txBody>
      </p:sp>
      <p:sp>
        <p:nvSpPr>
          <p:cNvPr id="585313533" name="Text"/>
          <p:cNvSpPr>
            <a:spLocks noGrp="1"/>
          </p:cNvSpPr>
          <p:nvPr/>
        </p:nvSpPr>
        <p:spPr>
          <a:xfrm>
            <a:off x="5829300" y="5372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3,036,337.62</a:t>
            </a:r>
          </a:p>
        </p:txBody>
      </p:sp>
      <p:sp>
        <p:nvSpPr>
          <p:cNvPr id="1012834491" name="Text"/>
          <p:cNvSpPr>
            <a:spLocks noGrp="1"/>
          </p:cNvSpPr>
          <p:nvPr/>
        </p:nvSpPr>
        <p:spPr>
          <a:xfrm>
            <a:off x="444500" y="5689601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SERVICIOS DE LA DEUDA</a:t>
            </a:r>
          </a:p>
        </p:txBody>
      </p:sp>
      <p:sp>
        <p:nvSpPr>
          <p:cNvPr id="1449256438" name="Text"/>
          <p:cNvSpPr>
            <a:spLocks noGrp="1"/>
          </p:cNvSpPr>
          <p:nvPr/>
        </p:nvSpPr>
        <p:spPr>
          <a:xfrm>
            <a:off x="4140200" y="5689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104,425.75</a:t>
            </a:r>
          </a:p>
        </p:txBody>
      </p:sp>
      <p:sp>
        <p:nvSpPr>
          <p:cNvPr id="1939008078" name="Text"/>
          <p:cNvSpPr>
            <a:spLocks noGrp="1"/>
          </p:cNvSpPr>
          <p:nvPr/>
        </p:nvSpPr>
        <p:spPr>
          <a:xfrm>
            <a:off x="5829300" y="5689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545,067.89</a:t>
            </a:r>
          </a:p>
        </p:txBody>
      </p:sp>
      <p:sp>
        <p:nvSpPr>
          <p:cNvPr id="1219339269" name="Text"/>
          <p:cNvSpPr>
            <a:spLocks noGrp="1"/>
          </p:cNvSpPr>
          <p:nvPr/>
        </p:nvSpPr>
        <p:spPr>
          <a:xfrm>
            <a:off x="444500" y="6007101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AUMENTO NETO DE DISPONIBILIDADES</a:t>
            </a:r>
          </a:p>
        </p:txBody>
      </p:sp>
      <p:sp>
        <p:nvSpPr>
          <p:cNvPr id="20946643" name="Text"/>
          <p:cNvSpPr>
            <a:spLocks noGrp="1"/>
          </p:cNvSpPr>
          <p:nvPr/>
        </p:nvSpPr>
        <p:spPr>
          <a:xfrm>
            <a:off x="4140200" y="6007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0.00</a:t>
            </a:r>
          </a:p>
        </p:txBody>
      </p:sp>
      <p:sp>
        <p:nvSpPr>
          <p:cNvPr id="1487439191" name="Text"/>
          <p:cNvSpPr>
            <a:spLocks noGrp="1"/>
          </p:cNvSpPr>
          <p:nvPr/>
        </p:nvSpPr>
        <p:spPr>
          <a:xfrm>
            <a:off x="5829300" y="6007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747,044.86</a:t>
            </a:r>
          </a:p>
        </p:txBody>
      </p:sp>
      <p:sp>
        <p:nvSpPr>
          <p:cNvPr id="1015858326" name="Text"/>
          <p:cNvSpPr>
            <a:spLocks noGrp="1"/>
          </p:cNvSpPr>
          <p:nvPr/>
        </p:nvSpPr>
        <p:spPr>
          <a:xfrm>
            <a:off x="444500" y="6324601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TOTAL USOS</a:t>
            </a:r>
          </a:p>
        </p:txBody>
      </p:sp>
      <p:sp>
        <p:nvSpPr>
          <p:cNvPr id="430228110" name="Text"/>
          <p:cNvSpPr>
            <a:spLocks noGrp="1"/>
          </p:cNvSpPr>
          <p:nvPr/>
        </p:nvSpPr>
        <p:spPr>
          <a:xfrm>
            <a:off x="4140200" y="6324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5,733,202.11</a:t>
            </a:r>
          </a:p>
        </p:txBody>
      </p:sp>
      <p:sp>
        <p:nvSpPr>
          <p:cNvPr id="1687166575" name="Text"/>
          <p:cNvSpPr>
            <a:spLocks noGrp="1"/>
          </p:cNvSpPr>
          <p:nvPr/>
        </p:nvSpPr>
        <p:spPr>
          <a:xfrm>
            <a:off x="5829300" y="63246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4,383,950.37</a:t>
            </a:r>
          </a:p>
        </p:txBody>
      </p:sp>
      <p:sp>
        <p:nvSpPr>
          <p:cNvPr id="2022616471" name="Text"/>
          <p:cNvSpPr>
            <a:spLocks noGrp="1"/>
          </p:cNvSpPr>
          <p:nvPr/>
        </p:nvSpPr>
        <p:spPr>
          <a:xfrm>
            <a:off x="444500" y="6642101"/>
            <a:ext cx="34417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NO OPERACIONALES</a:t>
            </a:r>
          </a:p>
        </p:txBody>
      </p:sp>
      <p:sp>
        <p:nvSpPr>
          <p:cNvPr id="578580068" name="Text"/>
          <p:cNvSpPr>
            <a:spLocks noGrp="1"/>
          </p:cNvSpPr>
          <p:nvPr/>
        </p:nvSpPr>
        <p:spPr>
          <a:xfrm>
            <a:off x="4140200" y="6642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372.11</a:t>
            </a:r>
          </a:p>
        </p:txBody>
      </p:sp>
      <p:sp>
        <p:nvSpPr>
          <p:cNvPr id="494106647" name="Text"/>
          <p:cNvSpPr>
            <a:spLocks noGrp="1"/>
          </p:cNvSpPr>
          <p:nvPr/>
        </p:nvSpPr>
        <p:spPr>
          <a:xfrm>
            <a:off x="5829300" y="6642101"/>
            <a:ext cx="16002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1000" b="1">
                <a:latin typeface="Arial Narrow"/>
                <a:ea typeface="Arial Narrow"/>
                <a:cs typeface="Arial Narrow"/>
              </a:rPr>
              <a:t>55,500.00</a:t>
            </a:r>
          </a:p>
        </p:txBody>
      </p:sp>
      <p:sp>
        <p:nvSpPr>
          <p:cNvPr id="2046066352" name="Line"/>
          <p:cNvSpPr>
            <a:spLocks noGrp="1"/>
          </p:cNvSpPr>
          <p:nvPr/>
        </p:nvSpPr>
        <p:spPr>
          <a:xfrm flipV="1">
            <a:off x="431800" y="9588499"/>
            <a:ext cx="7175500" cy="0"/>
          </a:xfrm>
          <a:prstGeom prst="line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56353548" name="Text"/>
          <p:cNvSpPr>
            <a:spLocks noGrp="1"/>
          </p:cNvSpPr>
          <p:nvPr/>
        </p:nvSpPr>
        <p:spPr>
          <a:xfrm>
            <a:off x="5880100" y="9639300"/>
            <a:ext cx="13081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Página 1 de</a:t>
            </a:r>
          </a:p>
        </p:txBody>
      </p:sp>
      <p:sp>
        <p:nvSpPr>
          <p:cNvPr id="1576420188" name="Text"/>
          <p:cNvSpPr>
            <a:spLocks noGrp="1"/>
          </p:cNvSpPr>
          <p:nvPr/>
        </p:nvSpPr>
        <p:spPr>
          <a:xfrm>
            <a:off x="7188200" y="9639300"/>
            <a:ext cx="3302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just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 1</a:t>
            </a:r>
          </a:p>
        </p:txBody>
      </p:sp>
      <p:sp>
        <p:nvSpPr>
          <p:cNvPr id="903207349" name="Text"/>
          <p:cNvSpPr>
            <a:spLocks noGrp="1"/>
          </p:cNvSpPr>
          <p:nvPr/>
        </p:nvSpPr>
        <p:spPr>
          <a:xfrm>
            <a:off x="533400" y="9639300"/>
            <a:ext cx="1435100" cy="1651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pPr algn="just">
              <a:lnSpc>
                <a:spcPct val="100000"/>
              </a:lnSpc>
              <a:defRPr sz="800" i="1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r>
              <a:rPr sz="800" i="1">
                <a:latin typeface="Arial Narrow"/>
                <a:ea typeface="Arial Narrow"/>
                <a:cs typeface="Arial Narrow"/>
              </a:rPr>
              <a:t>vie, 15 oct 2021 08:29:56</a:t>
            </a:r>
          </a:p>
        </p:txBody>
      </p:sp>
      <p:sp>
        <p:nvSpPr>
          <p:cNvPr id="63" name="CuadroTexto 1"/>
          <p:cNvSpPr txBox="1">
            <a:spLocks/>
          </p:cNvSpPr>
          <p:nvPr/>
        </p:nvSpPr>
        <p:spPr>
          <a:xfrm>
            <a:off x="348902" y="8231842"/>
            <a:ext cx="70802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SV" sz="1000" b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1000" b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Lic. Cedrick Alexander Vásquez. 		     Obed Benjamín Romero Fuentes.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 Alcalde Municipal de la Ciudad			    Contador Municipal de la Alcaldía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1000" kern="120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   De </a:t>
            </a: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Osicala, Morazán.			         </a:t>
            </a:r>
            <a:r>
              <a:rPr lang="es-ES" sz="1000" kern="120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De </a:t>
            </a:r>
            <a:r>
              <a:rPr lang="es-ES" sz="1000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Osicala, Morazán.</a:t>
            </a:r>
            <a:endParaRPr lang="es-SV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4" name="Imagen 6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52" b="50650"/>
          <a:stretch/>
        </p:blipFill>
        <p:spPr>
          <a:xfrm>
            <a:off x="0" y="7003770"/>
            <a:ext cx="7772400" cy="197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93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1129</Words>
  <Application>Microsoft Office PowerPoint</Application>
  <PresentationFormat>Personalizado</PresentationFormat>
  <Paragraphs>497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Contabilidad</dc:creator>
  <cp:lastModifiedBy>Usuario</cp:lastModifiedBy>
  <cp:revision>4</cp:revision>
  <cp:lastPrinted>2021-10-15T20:18:21Z</cp:lastPrinted>
  <dcterms:modified xsi:type="dcterms:W3CDTF">2022-04-27T17:51:09Z</dcterms:modified>
</cp:coreProperties>
</file>