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sldIdLst>
    <p:sldId id="256" r:id="rId2"/>
    <p:sldId id="257" r:id="rId3"/>
    <p:sldId id="258" r:id="rId4"/>
    <p:sldId id="259" r:id="rId5"/>
    <p:sldId id="260" r:id="rId6"/>
    <p:sldId id="266" r:id="rId7"/>
    <p:sldId id="267" r:id="rId8"/>
    <p:sldId id="268" r:id="rId9"/>
    <p:sldId id="269" r:id="rId10"/>
    <p:sldId id="270" r:id="rId11"/>
    <p:sldId id="271" r:id="rId12"/>
    <p:sldId id="272" r:id="rId13"/>
    <p:sldId id="273" r:id="rId14"/>
    <p:sldId id="278" r:id="rId15"/>
    <p:sldId id="279" r:id="rId16"/>
    <p:sldId id="280" r:id="rId17"/>
  </p:sldIdLst>
  <p:sldSz cx="12192000" cy="6858000"/>
  <p:notesSz cx="6858000" cy="9144000"/>
  <p:defaultTextStyle>
    <a:defPPr>
      <a:defRPr lang="es-S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Estilo medio 2 - Énfasi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2DE63D5-997A-4646-A377-4702673A728D}" styleName="Estilo claro 2 - Acento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C083E6E3-FA7D-4D7B-A595-EF9225AFEA82}" styleName="Estilo claro 1 - Acento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103" autoAdjust="0"/>
    <p:restoredTop sz="94660"/>
  </p:normalViewPr>
  <p:slideViewPr>
    <p:cSldViewPr snapToGrid="0">
      <p:cViewPr varScale="1">
        <p:scale>
          <a:sx n="71" d="100"/>
          <a:sy n="71" d="100"/>
        </p:scale>
        <p:origin x="65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799FB-3BFC-4423-A143-6B2AD9D2BB7E}" type="datetimeFigureOut">
              <a:rPr lang="es-SV" smtClean="0"/>
              <a:t>8/1/2024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1EAE2229-67C6-4E3F-A11F-52A89C56997F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238168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799FB-3BFC-4423-A143-6B2AD9D2BB7E}" type="datetimeFigureOut">
              <a:rPr lang="es-SV" smtClean="0"/>
              <a:t>8/1/2024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EAE2229-67C6-4E3F-A11F-52A89C56997F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309770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799FB-3BFC-4423-A143-6B2AD9D2BB7E}" type="datetimeFigureOut">
              <a:rPr lang="es-SV" smtClean="0"/>
              <a:t>8/1/2024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EAE2229-67C6-4E3F-A11F-52A89C56997F}" type="slidenum">
              <a:rPr lang="es-SV" smtClean="0"/>
              <a:t>‹Nº›</a:t>
            </a:fld>
            <a:endParaRPr lang="es-SV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452572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799FB-3BFC-4423-A143-6B2AD9D2BB7E}" type="datetimeFigureOut">
              <a:rPr lang="es-SV" smtClean="0"/>
              <a:t>8/1/2024</a:t>
            </a:fld>
            <a:endParaRPr lang="es-S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EAE2229-67C6-4E3F-A11F-52A89C56997F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67461349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799FB-3BFC-4423-A143-6B2AD9D2BB7E}" type="datetimeFigureOut">
              <a:rPr lang="es-SV" smtClean="0"/>
              <a:t>8/1/2024</a:t>
            </a:fld>
            <a:endParaRPr lang="es-S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EAE2229-67C6-4E3F-A11F-52A89C56997F}" type="slidenum">
              <a:rPr lang="es-SV" smtClean="0"/>
              <a:t>‹Nº›</a:t>
            </a:fld>
            <a:endParaRPr lang="es-SV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4424147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799FB-3BFC-4423-A143-6B2AD9D2BB7E}" type="datetimeFigureOut">
              <a:rPr lang="es-SV" smtClean="0"/>
              <a:t>8/1/2024</a:t>
            </a:fld>
            <a:endParaRPr lang="es-S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EAE2229-67C6-4E3F-A11F-52A89C56997F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90039118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799FB-3BFC-4423-A143-6B2AD9D2BB7E}" type="datetimeFigureOut">
              <a:rPr lang="es-SV" smtClean="0"/>
              <a:t>8/1/2024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E2229-67C6-4E3F-A11F-52A89C56997F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8287018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799FB-3BFC-4423-A143-6B2AD9D2BB7E}" type="datetimeFigureOut">
              <a:rPr lang="es-SV" smtClean="0"/>
              <a:t>8/1/2024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E2229-67C6-4E3F-A11F-52A89C56997F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8835824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799FB-3BFC-4423-A143-6B2AD9D2BB7E}" type="datetimeFigureOut">
              <a:rPr lang="es-SV" smtClean="0"/>
              <a:t>8/1/2024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E2229-67C6-4E3F-A11F-52A89C56997F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4695158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799FB-3BFC-4423-A143-6B2AD9D2BB7E}" type="datetimeFigureOut">
              <a:rPr lang="es-SV" smtClean="0"/>
              <a:t>8/1/2024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EAE2229-67C6-4E3F-A11F-52A89C56997F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3907595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799FB-3BFC-4423-A143-6B2AD9D2BB7E}" type="datetimeFigureOut">
              <a:rPr lang="es-SV" smtClean="0"/>
              <a:t>8/1/2024</a:t>
            </a:fld>
            <a:endParaRPr lang="es-S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1EAE2229-67C6-4E3F-A11F-52A89C56997F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0911519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799FB-3BFC-4423-A143-6B2AD9D2BB7E}" type="datetimeFigureOut">
              <a:rPr lang="es-SV" smtClean="0"/>
              <a:t>8/1/2024</a:t>
            </a:fld>
            <a:endParaRPr lang="es-SV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1EAE2229-67C6-4E3F-A11F-52A89C56997F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7688112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799FB-3BFC-4423-A143-6B2AD9D2BB7E}" type="datetimeFigureOut">
              <a:rPr lang="es-SV" smtClean="0"/>
              <a:t>8/1/2024</a:t>
            </a:fld>
            <a:endParaRPr lang="es-S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E2229-67C6-4E3F-A11F-52A89C56997F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6155095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799FB-3BFC-4423-A143-6B2AD9D2BB7E}" type="datetimeFigureOut">
              <a:rPr lang="es-SV" smtClean="0"/>
              <a:t>8/1/2024</a:t>
            </a:fld>
            <a:endParaRPr lang="es-SV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E2229-67C6-4E3F-A11F-52A89C56997F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171248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799FB-3BFC-4423-A143-6B2AD9D2BB7E}" type="datetimeFigureOut">
              <a:rPr lang="es-SV" smtClean="0"/>
              <a:t>8/1/2024</a:t>
            </a:fld>
            <a:endParaRPr lang="es-S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E2229-67C6-4E3F-A11F-52A89C56997F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0698436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799FB-3BFC-4423-A143-6B2AD9D2BB7E}" type="datetimeFigureOut">
              <a:rPr lang="es-SV" smtClean="0"/>
              <a:t>8/1/2024</a:t>
            </a:fld>
            <a:endParaRPr lang="es-S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EAE2229-67C6-4E3F-A11F-52A89C56997F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6746115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A799FB-3BFC-4423-A143-6B2AD9D2BB7E}" type="datetimeFigureOut">
              <a:rPr lang="es-SV" smtClean="0"/>
              <a:t>8/1/2024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1EAE2229-67C6-4E3F-A11F-52A89C56997F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1395349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  <p:sldLayoutId id="2147483703" r:id="rId13"/>
    <p:sldLayoutId id="2147483704" r:id="rId14"/>
    <p:sldLayoutId id="2147483705" r:id="rId15"/>
    <p:sldLayoutId id="214748370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s-ES" dirty="0"/>
              <a:t>ALCALDIA MUNICIPAL DE APOPA</a:t>
            </a:r>
            <a:br>
              <a:rPr lang="es-ES" dirty="0"/>
            </a:br>
            <a:endParaRPr lang="es-SV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s-ES" sz="4000" dirty="0"/>
              <a:t>REGISTRO DEL ESTADO FAMILIAR</a:t>
            </a:r>
            <a:endParaRPr lang="es-SV" sz="4000" dirty="0"/>
          </a:p>
        </p:txBody>
      </p:sp>
    </p:spTree>
    <p:extLst>
      <p:ext uri="{BB962C8B-B14F-4D97-AF65-F5344CB8AC3E}">
        <p14:creationId xmlns:p14="http://schemas.microsoft.com/office/powerpoint/2010/main" val="20448973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 AUTENTICAS DE TODO TIPO DE PARTIDAS</a:t>
            </a:r>
            <a:endParaRPr lang="es-SV" dirty="0"/>
          </a:p>
        </p:txBody>
      </p:sp>
      <p:sp>
        <p:nvSpPr>
          <p:cNvPr id="3" name="Rectángulo 2"/>
          <p:cNvSpPr/>
          <p:nvPr/>
        </p:nvSpPr>
        <p:spPr>
          <a:xfrm>
            <a:off x="3594856" y="3040606"/>
            <a:ext cx="6096000" cy="148297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SV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 partida solicitada deberá estar inscrita en este Registro del Estado Familiar.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SV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CERTIFICACION DE PARTIDA AUTENTICA: $5.78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SV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41059599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959991"/>
          </a:xfrm>
        </p:spPr>
        <p:txBody>
          <a:bodyPr>
            <a:normAutofit/>
          </a:bodyPr>
          <a:lstStyle/>
          <a:p>
            <a:r>
              <a:rPr lang="es-ES" dirty="0"/>
              <a:t>EMISION DE CARNET DE MINORIDAD</a:t>
            </a:r>
            <a:endParaRPr lang="es-SV" dirty="0"/>
          </a:p>
        </p:txBody>
      </p:sp>
      <p:sp>
        <p:nvSpPr>
          <p:cNvPr id="4" name="Rectángulo 3"/>
          <p:cNvSpPr/>
          <p:nvPr/>
        </p:nvSpPr>
        <p:spPr>
          <a:xfrm>
            <a:off x="2592924" y="1961678"/>
            <a:ext cx="8079930" cy="33557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SV" b="1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REQUISITOS:</a:t>
            </a:r>
            <a:endParaRPr lang="es-SV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SV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 niño o adolescente debe vivir dentro de este municipio.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SV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 menor de edad deberá tener como edad mínima 10 años y como edad máxima 17 años.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SV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Presentar Certificación de Partida de Nacimiento original y copia reciente.(no más de 2 meses)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SV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 menor debe presentarse con un adulto mayor (padres, madre o encargado)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SV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 traer fotografía, carnet a entregar es plastificado </a:t>
            </a:r>
          </a:p>
          <a:p>
            <a:r>
              <a:rPr lang="es-SV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COSTO: $ 5.78	</a:t>
            </a:r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4853499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71873" y="680113"/>
            <a:ext cx="8314562" cy="1166080"/>
          </a:xfrm>
        </p:spPr>
        <p:txBody>
          <a:bodyPr/>
          <a:lstStyle/>
          <a:p>
            <a:r>
              <a:rPr lang="es-ES" dirty="0"/>
              <a:t>CONSTANCIA Y CERTIFICACIONES</a:t>
            </a:r>
            <a:endParaRPr lang="es-SV" dirty="0"/>
          </a:p>
        </p:txBody>
      </p:sp>
      <p:sp>
        <p:nvSpPr>
          <p:cNvPr id="3" name="Rectángulo 2"/>
          <p:cNvSpPr/>
          <p:nvPr/>
        </p:nvSpPr>
        <p:spPr>
          <a:xfrm>
            <a:off x="3124870" y="1717403"/>
            <a:ext cx="6608567" cy="43782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SV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CONSTANCIAS DE</a:t>
            </a:r>
            <a:r>
              <a:rPr lang="es-SV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es-SV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SOLTERIA</a:t>
            </a: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es-SV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 ASENTAMIENTO POR NACIMIENTO</a:t>
            </a: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es-SV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 ASENTAMIENTO POR DEFUNCION</a:t>
            </a: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es-SV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OTROS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SV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REQUISITOS: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SV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Solicitud escrita. (formulario proporcionado en ventanilla)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SV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Copia de DUI del solicitante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SV" b="1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COSTO:</a:t>
            </a:r>
            <a:endParaRPr lang="es-SV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SV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CERTIFICACION: $ 3.68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SV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AUTENTICA: $ 5.78</a:t>
            </a:r>
          </a:p>
        </p:txBody>
      </p:sp>
    </p:spTree>
    <p:extLst>
      <p:ext uri="{BB962C8B-B14F-4D97-AF65-F5344CB8AC3E}">
        <p14:creationId xmlns:p14="http://schemas.microsoft.com/office/powerpoint/2010/main" val="94157166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708834" y="1358206"/>
            <a:ext cx="7117746" cy="895597"/>
          </a:xfrm>
        </p:spPr>
        <p:txBody>
          <a:bodyPr/>
          <a:lstStyle/>
          <a:p>
            <a:r>
              <a:rPr lang="es-ES" dirty="0"/>
              <a:t>CERTIFICACIONES DE CEDULAS</a:t>
            </a:r>
            <a:endParaRPr lang="es-SV" dirty="0"/>
          </a:p>
        </p:txBody>
      </p:sp>
      <p:sp>
        <p:nvSpPr>
          <p:cNvPr id="3" name="Rectángulo 2"/>
          <p:cNvSpPr/>
          <p:nvPr/>
        </p:nvSpPr>
        <p:spPr>
          <a:xfrm>
            <a:off x="3000776" y="2687515"/>
            <a:ext cx="7720563" cy="14829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SV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REQUISITOS: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SV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 solicitante deberá presentar el número y nombre de quién pertenece el Cuadro Cédula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SV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COSTO: Certificación $3.68, Autentica $ 5.78</a:t>
            </a:r>
          </a:p>
        </p:txBody>
      </p:sp>
    </p:spTree>
    <p:extLst>
      <p:ext uri="{BB962C8B-B14F-4D97-AF65-F5344CB8AC3E}">
        <p14:creationId xmlns:p14="http://schemas.microsoft.com/office/powerpoint/2010/main" val="267742978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854558" y="624109"/>
            <a:ext cx="9650053" cy="2170605"/>
          </a:xfrm>
        </p:spPr>
        <p:txBody>
          <a:bodyPr>
            <a:normAutofit/>
          </a:bodyPr>
          <a:lstStyle/>
          <a:p>
            <a:pPr algn="ctr"/>
            <a:r>
              <a:rPr lang="es-ES" dirty="0"/>
              <a:t>ACTIVIDADES REALIZADAS DURANTE </a:t>
            </a:r>
            <a:br>
              <a:rPr lang="es-ES" dirty="0"/>
            </a:br>
            <a:r>
              <a:rPr lang="es-ES" dirty="0"/>
              <a:t>EL PERIODO DE OCTUBRE, NOVIEMBRE Y DICIEMBRE 2023</a:t>
            </a:r>
            <a:endParaRPr lang="es-SV" dirty="0"/>
          </a:p>
        </p:txBody>
      </p:sp>
      <p:sp>
        <p:nvSpPr>
          <p:cNvPr id="6" name="Rectángulo 5"/>
          <p:cNvSpPr/>
          <p:nvPr/>
        </p:nvSpPr>
        <p:spPr>
          <a:xfrm>
            <a:off x="4031087" y="2324714"/>
            <a:ext cx="4185634" cy="4700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 Atención a contribuyentes</a:t>
            </a:r>
            <a:endParaRPr lang="es-SV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5441788" y="4284795"/>
            <a:ext cx="1030667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MULTAS</a:t>
            </a:r>
            <a:endParaRPr kumimoji="0" lang="es-SV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3" name="Tab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2069445"/>
              </p:ext>
            </p:extLst>
          </p:nvPr>
        </p:nvGraphicFramePr>
        <p:xfrm>
          <a:off x="2665929" y="2841625"/>
          <a:ext cx="7650048" cy="120068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03397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2722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6986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1898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30165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u="none" strike="noStrike" dirty="0">
                          <a:effectLst/>
                        </a:rPr>
                        <a:t>MES</a:t>
                      </a:r>
                      <a:endParaRPr lang="es-SV" sz="12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u="none" strike="noStrike" dirty="0">
                          <a:effectLst/>
                        </a:rPr>
                        <a:t>CERTIFICACIONES</a:t>
                      </a:r>
                      <a:endParaRPr lang="es-SV" sz="12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u="none" strike="noStrike" dirty="0">
                          <a:effectLst/>
                        </a:rPr>
                        <a:t>CARNET</a:t>
                      </a:r>
                      <a:endParaRPr lang="es-SV" sz="12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u="none" strike="noStrike" dirty="0">
                          <a:effectLst/>
                        </a:rPr>
                        <a:t>SERVICIO ESPRESS</a:t>
                      </a:r>
                      <a:endParaRPr lang="es-SV" sz="12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0165"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>
                          <a:effectLst/>
                        </a:rPr>
                        <a:t>OCTUBRE</a:t>
                      </a:r>
                      <a:endParaRPr lang="es-SV" sz="12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u="none" strike="noStrike">
                          <a:effectLst/>
                        </a:rPr>
                        <a:t>2,496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u="none" strike="noStrike">
                          <a:effectLst/>
                        </a:rPr>
                        <a:t>238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u="none" strike="noStrike">
                          <a:effectLst/>
                        </a:rPr>
                        <a:t>8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0165"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>
                          <a:effectLst/>
                        </a:rPr>
                        <a:t>NOVIEMBRE</a:t>
                      </a:r>
                      <a:endParaRPr lang="es-SV" sz="12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u="none" strike="noStrike">
                          <a:effectLst/>
                        </a:rPr>
                        <a:t>3,605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u="none" strike="noStrike">
                          <a:effectLst/>
                        </a:rPr>
                        <a:t>217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u="none" strike="noStrike">
                          <a:effectLst/>
                        </a:rPr>
                        <a:t>4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0026"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>
                          <a:effectLst/>
                        </a:rPr>
                        <a:t>DICIEMBRE</a:t>
                      </a:r>
                      <a:endParaRPr lang="es-SV" sz="12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u="none" strike="noStrike">
                          <a:effectLst/>
                        </a:rPr>
                        <a:t>1,999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u="none" strike="noStrike">
                          <a:effectLst/>
                        </a:rPr>
                        <a:t>163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u="none" strike="noStrike">
                          <a:effectLst/>
                        </a:rPr>
                        <a:t>4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30165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u="none" strike="noStrike" dirty="0">
                          <a:effectLst/>
                        </a:rPr>
                        <a:t>TOTAL</a:t>
                      </a:r>
                      <a:endParaRPr lang="es-SV" sz="12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b="1" u="none" strike="noStrike" dirty="0">
                          <a:effectLst/>
                        </a:rPr>
                        <a:t>8,100</a:t>
                      </a:r>
                      <a:endParaRPr lang="es-SV" sz="12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b="1" u="none" strike="noStrike" dirty="0">
                          <a:effectLst/>
                        </a:rPr>
                        <a:t>618</a:t>
                      </a:r>
                      <a:endParaRPr lang="es-SV" sz="12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b="1" u="none" strike="noStrike" dirty="0">
                          <a:effectLst/>
                        </a:rPr>
                        <a:t>16</a:t>
                      </a:r>
                      <a:endParaRPr lang="es-SV" sz="12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5" name="Tab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8510931"/>
              </p:ext>
            </p:extLst>
          </p:nvPr>
        </p:nvGraphicFramePr>
        <p:xfrm>
          <a:off x="4172755" y="4829734"/>
          <a:ext cx="3554300" cy="101727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818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080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6441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18784"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1" u="none" strike="noStrike" dirty="0">
                          <a:effectLst/>
                        </a:rPr>
                        <a:t>MES</a:t>
                      </a:r>
                      <a:endParaRPr lang="es-SV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1" u="none" strike="noStrike" dirty="0">
                          <a:effectLst/>
                        </a:rPr>
                        <a:t>multa/</a:t>
                      </a:r>
                      <a:r>
                        <a:rPr lang="es-SV" sz="1100" b="1" u="none" strike="noStrike" dirty="0" err="1">
                          <a:effectLst/>
                        </a:rPr>
                        <a:t>part</a:t>
                      </a:r>
                      <a:endParaRPr lang="es-SV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1" u="none" strike="noStrike" dirty="0">
                          <a:effectLst/>
                        </a:rPr>
                        <a:t>Multa/</a:t>
                      </a:r>
                      <a:r>
                        <a:rPr lang="es-SV" sz="1100" b="1" u="none" strike="noStrike" dirty="0" err="1">
                          <a:effectLst/>
                        </a:rPr>
                        <a:t>funcio</a:t>
                      </a:r>
                      <a:endParaRPr lang="es-SV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>
                          <a:effectLst/>
                        </a:rPr>
                        <a:t>OCTUBRE</a:t>
                      </a:r>
                      <a:endParaRPr lang="es-SV" sz="12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u="none" strike="noStrike">
                          <a:effectLst/>
                        </a:rPr>
                        <a:t>11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u="none" strike="noStrike">
                          <a:effectLst/>
                        </a:rPr>
                        <a:t>0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>
                          <a:effectLst/>
                        </a:rPr>
                        <a:t>NOVIEMBRE</a:t>
                      </a:r>
                      <a:endParaRPr lang="es-SV" sz="12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u="none" strike="noStrike">
                          <a:effectLst/>
                        </a:rPr>
                        <a:t>10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u="none" strike="noStrike">
                          <a:effectLst/>
                        </a:rPr>
                        <a:t>5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>
                          <a:effectLst/>
                        </a:rPr>
                        <a:t>DICIEMBRE</a:t>
                      </a:r>
                      <a:endParaRPr lang="es-SV" sz="12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u="none" strike="noStrike">
                          <a:effectLst/>
                        </a:rPr>
                        <a:t>10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u="none" strike="noStrike">
                          <a:effectLst/>
                        </a:rPr>
                        <a:t>2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8415"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>
                          <a:effectLst/>
                        </a:rPr>
                        <a:t>TOTAL</a:t>
                      </a:r>
                      <a:endParaRPr lang="es-SV" sz="12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1" u="none" strike="noStrike" dirty="0">
                          <a:effectLst/>
                        </a:rPr>
                        <a:t>31</a:t>
                      </a:r>
                      <a:endParaRPr lang="es-SV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1" u="none" strike="noStrike" dirty="0">
                          <a:effectLst/>
                        </a:rPr>
                        <a:t>7</a:t>
                      </a:r>
                      <a:endParaRPr lang="es-SV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1577597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944710" y="946081"/>
            <a:ext cx="9559902" cy="1513783"/>
          </a:xfrm>
        </p:spPr>
        <p:txBody>
          <a:bodyPr>
            <a:normAutofit fontScale="90000"/>
          </a:bodyPr>
          <a:lstStyle/>
          <a:p>
            <a:pPr algn="ctr"/>
            <a:r>
              <a:rPr lang="es-ES" dirty="0"/>
              <a:t>INGRESOS POR SERVICIOS PRESTADOS</a:t>
            </a:r>
            <a:br>
              <a:rPr lang="es-ES" dirty="0"/>
            </a:br>
            <a:r>
              <a:rPr lang="es-ES" dirty="0"/>
              <a:t>PERIODO DE OCTUBRE, NOVIEMBRE DICIEMBRE 2023</a:t>
            </a:r>
            <a:endParaRPr lang="es-SV" dirty="0"/>
          </a:p>
        </p:txBody>
      </p:sp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0319123"/>
              </p:ext>
            </p:extLst>
          </p:nvPr>
        </p:nvGraphicFramePr>
        <p:xfrm>
          <a:off x="2382592" y="3341263"/>
          <a:ext cx="8525815" cy="142303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045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295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7879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5834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81592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73864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409575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u="none" strike="noStrike" dirty="0">
                          <a:effectLst/>
                        </a:rPr>
                        <a:t> </a:t>
                      </a:r>
                      <a:endParaRPr lang="es-SV" sz="12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b="1" u="none" strike="noStrike" dirty="0">
                          <a:effectLst/>
                          <a:latin typeface="Arial Narrow" panose="020B0606020202030204" pitchFamily="34" charset="0"/>
                        </a:rPr>
                        <a:t>CERTIFICACIONES</a:t>
                      </a:r>
                      <a:endParaRPr lang="es-SV" sz="12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b="1" u="none" strike="noStrike" dirty="0">
                          <a:effectLst/>
                          <a:latin typeface="Arial Narrow" panose="020B0606020202030204" pitchFamily="34" charset="0"/>
                        </a:rPr>
                        <a:t>CARNET</a:t>
                      </a:r>
                      <a:endParaRPr lang="es-SV" sz="12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b="1" u="none" strike="noStrike" dirty="0">
                          <a:effectLst/>
                          <a:latin typeface="Arial Narrow" panose="020B0606020202030204" pitchFamily="34" charset="0"/>
                        </a:rPr>
                        <a:t>SERVICIO ESPRESS</a:t>
                      </a:r>
                      <a:endParaRPr lang="es-SV" sz="12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1" u="none" strike="noStrike" dirty="0">
                          <a:effectLst/>
                          <a:latin typeface="Arial Narrow" panose="020B0606020202030204" pitchFamily="34" charset="0"/>
                        </a:rPr>
                        <a:t>MULTAS/PARTICULARES</a:t>
                      </a:r>
                      <a:endParaRPr lang="es-SV" sz="11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1" u="none" strike="noStrike" dirty="0">
                          <a:effectLst/>
                          <a:latin typeface="Arial Narrow" panose="020B0606020202030204" pitchFamily="34" charset="0"/>
                        </a:rPr>
                        <a:t>MULTAS/FUNCIONARIOS</a:t>
                      </a:r>
                      <a:endParaRPr lang="es-SV" sz="11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600" u="none" strike="noStrike" dirty="0">
                          <a:effectLst/>
                          <a:latin typeface="Arial Narrow" panose="020B0606020202030204" pitchFamily="34" charset="0"/>
                        </a:rPr>
                        <a:t>CANTIDAD</a:t>
                      </a:r>
                      <a:endParaRPr lang="es-SV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u="none" strike="noStrike">
                          <a:effectLst/>
                        </a:rPr>
                        <a:t>8,100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u="none" strike="noStrike">
                          <a:effectLst/>
                        </a:rPr>
                        <a:t>618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u="none" strike="noStrike">
                          <a:effectLst/>
                        </a:rPr>
                        <a:t>16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u="none" strike="noStrike">
                          <a:effectLst/>
                        </a:rPr>
                        <a:t>31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u="none" strike="noStrike">
                          <a:effectLst/>
                        </a:rPr>
                        <a:t>7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600" u="none" strike="noStrike" dirty="0">
                          <a:effectLst/>
                          <a:latin typeface="Arial Narrow" panose="020B0606020202030204" pitchFamily="34" charset="0"/>
                        </a:rPr>
                        <a:t>COSTO</a:t>
                      </a:r>
                      <a:endParaRPr lang="es-SV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u="none" strike="noStrike" dirty="0">
                          <a:effectLst/>
                        </a:rPr>
                        <a:t>    3.68</a:t>
                      </a:r>
                      <a:endParaRPr lang="es-SV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u="none" strike="noStrike">
                          <a:effectLst/>
                        </a:rPr>
                        <a:t>5.78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u="none" strike="noStrike">
                          <a:effectLst/>
                        </a:rPr>
                        <a:t>20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u="none" strike="noStrike">
                          <a:effectLst/>
                        </a:rPr>
                        <a:t>5.71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u="none" strike="noStrike">
                          <a:effectLst/>
                        </a:rPr>
                        <a:t>2.85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ctr"/>
                      <a:r>
                        <a:rPr lang="es-SV" sz="1600" b="1" u="none" strike="noStrike" dirty="0">
                          <a:effectLst/>
                          <a:latin typeface="Arial Narrow" panose="020B0606020202030204" pitchFamily="34" charset="0"/>
                        </a:rPr>
                        <a:t>    TOTAL </a:t>
                      </a:r>
                      <a:endParaRPr lang="es-SV" sz="16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1" u="none" strike="noStrike" dirty="0">
                          <a:effectLst/>
                        </a:rPr>
                        <a:t>$ </a:t>
                      </a:r>
                      <a:r>
                        <a:rPr lang="es-SV" sz="1100" b="1" u="none" strike="noStrike" baseline="0" dirty="0">
                          <a:effectLst/>
                        </a:rPr>
                        <a:t> </a:t>
                      </a:r>
                      <a:r>
                        <a:rPr lang="es-SV" sz="1100" b="1" u="none" strike="noStrike" dirty="0">
                          <a:effectLst/>
                        </a:rPr>
                        <a:t>29,808.00</a:t>
                      </a:r>
                      <a:endParaRPr lang="es-SV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1" u="none" strike="noStrike" dirty="0">
                          <a:effectLst/>
                        </a:rPr>
                        <a:t>$  3,572.04</a:t>
                      </a:r>
                      <a:endParaRPr lang="es-SV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1" u="none" strike="noStrike" dirty="0">
                          <a:effectLst/>
                        </a:rPr>
                        <a:t>$  320.00</a:t>
                      </a:r>
                      <a:endParaRPr lang="es-SV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1" u="none" strike="noStrike" dirty="0">
                          <a:effectLst/>
                        </a:rPr>
                        <a:t>$   177.01</a:t>
                      </a:r>
                      <a:endParaRPr lang="es-SV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1" u="none" strike="noStrike" dirty="0">
                          <a:effectLst/>
                        </a:rPr>
                        <a:t>$  19.95</a:t>
                      </a:r>
                      <a:endParaRPr lang="es-SV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7650"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es-SV" sz="1600" b="1" u="none" strike="noStrike" dirty="0">
                          <a:effectLst/>
                          <a:latin typeface="Arial Narrow" panose="020B0606020202030204" pitchFamily="34" charset="0"/>
                        </a:rPr>
                        <a:t>TOTAL INGRESOS </a:t>
                      </a:r>
                      <a:endParaRPr lang="es-SV" sz="16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SV" sz="1600" b="1" u="none" strike="noStrike" dirty="0">
                          <a:effectLst/>
                        </a:rPr>
                        <a:t>$      33,897.00</a:t>
                      </a:r>
                      <a:endParaRPr lang="es-SV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9351096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55810" y="1306689"/>
            <a:ext cx="5018490" cy="779687"/>
          </a:xfrm>
        </p:spPr>
        <p:txBody>
          <a:bodyPr/>
          <a:lstStyle/>
          <a:p>
            <a:r>
              <a:rPr lang="es-ES" dirty="0"/>
              <a:t>OTROS SERVICIOS</a:t>
            </a:r>
            <a:endParaRPr lang="es-SV" dirty="0"/>
          </a:p>
        </p:txBody>
      </p:sp>
      <p:sp>
        <p:nvSpPr>
          <p:cNvPr id="4" name="Rectángulo 3"/>
          <p:cNvSpPr/>
          <p:nvPr/>
        </p:nvSpPr>
        <p:spPr>
          <a:xfrm>
            <a:off x="2459865" y="4886536"/>
            <a:ext cx="7830355" cy="10868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SV" sz="2800" dirty="0"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HISTORICOS SUBIDOS EN TRIMESTRE     </a:t>
            </a:r>
            <a:r>
              <a:rPr lang="es-SV" sz="2800" b="1" dirty="0">
                <a:latin typeface="Arial Narrow" panose="020B0606020202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5,535</a:t>
            </a:r>
            <a:endParaRPr lang="es-SV" sz="2800" b="1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s-SV" sz="2800" dirty="0"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ATENCION A CONTRIBUYENTES   </a:t>
            </a:r>
            <a:r>
              <a:rPr lang="es-SV" sz="2800" b="1" dirty="0">
                <a:latin typeface="Arial Narrow" panose="020B0606020202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9,465</a:t>
            </a:r>
            <a:endParaRPr lang="es-SV" sz="2800" b="1" dirty="0">
              <a:latin typeface="Arial Narrow" panose="020B0606020202030204" pitchFamily="34" charset="0"/>
            </a:endParaRPr>
          </a:p>
        </p:txBody>
      </p:sp>
      <p:graphicFrame>
        <p:nvGraphicFramePr>
          <p:cNvPr id="5" name="Tab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2374390"/>
              </p:ext>
            </p:extLst>
          </p:nvPr>
        </p:nvGraphicFramePr>
        <p:xfrm>
          <a:off x="2528999" y="3002030"/>
          <a:ext cx="7516522" cy="120015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5051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046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6611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6971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1492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1061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00025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SV" sz="1200" b="1" u="none" strike="noStrike" dirty="0">
                          <a:effectLst/>
                        </a:rPr>
                        <a:t>MES</a:t>
                      </a:r>
                      <a:endParaRPr lang="es-SV" sz="12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SV" sz="1200" b="1" u="none" strike="noStrike" dirty="0">
                          <a:effectLst/>
                        </a:rPr>
                        <a:t>MARGINACIONES VARIAS</a:t>
                      </a:r>
                      <a:endParaRPr lang="es-SV" sz="12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s-SV" sz="1200" b="1" u="none" strike="noStrike" dirty="0">
                          <a:effectLst/>
                        </a:rPr>
                        <a:t>ASENTAMIENTOS</a:t>
                      </a:r>
                      <a:endParaRPr lang="es-SV" sz="12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0025">
                <a:tc v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b="1" u="none" strike="noStrike" dirty="0">
                          <a:effectLst/>
                        </a:rPr>
                        <a:t>DEFUNCIONES </a:t>
                      </a:r>
                      <a:endParaRPr lang="es-SV" sz="12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b="1" u="none" strike="noStrike" dirty="0">
                          <a:effectLst/>
                        </a:rPr>
                        <a:t>DIVORCIOS </a:t>
                      </a:r>
                      <a:endParaRPr lang="es-SV" sz="12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1" u="none" strike="noStrike" dirty="0">
                          <a:effectLst/>
                        </a:rPr>
                        <a:t>NACIMIENTO</a:t>
                      </a:r>
                      <a:endParaRPr lang="es-SV" sz="12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1" u="none" strike="noStrike" dirty="0">
                          <a:effectLst/>
                        </a:rPr>
                        <a:t>MATRIMONIOS</a:t>
                      </a:r>
                      <a:endParaRPr lang="es-SV" sz="12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u="none" strike="noStrike" dirty="0">
                          <a:effectLst/>
                        </a:rPr>
                        <a:t>OCTUBRE</a:t>
                      </a:r>
                      <a:endParaRPr lang="es-SV" sz="12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u="none" strike="noStrike">
                          <a:effectLst/>
                        </a:rPr>
                        <a:t>50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u="none" strike="noStrike">
                          <a:effectLst/>
                        </a:rPr>
                        <a:t>70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u="none" strike="noStrike">
                          <a:effectLst/>
                        </a:rPr>
                        <a:t>21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u="none" strike="noStrike">
                          <a:effectLst/>
                        </a:rPr>
                        <a:t>113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u="none" strike="noStrike">
                          <a:effectLst/>
                        </a:rPr>
                        <a:t>25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u="none" strike="noStrike" dirty="0">
                          <a:effectLst/>
                        </a:rPr>
                        <a:t>NOVIEMBRE</a:t>
                      </a:r>
                      <a:endParaRPr lang="es-SV" sz="12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u="none" strike="noStrike">
                          <a:effectLst/>
                        </a:rPr>
                        <a:t>20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u="none" strike="noStrike">
                          <a:effectLst/>
                        </a:rPr>
                        <a:t>50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u="none" strike="noStrike">
                          <a:effectLst/>
                        </a:rPr>
                        <a:t>14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u="none" strike="noStrike">
                          <a:effectLst/>
                        </a:rPr>
                        <a:t>105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u="none" strike="noStrike">
                          <a:effectLst/>
                        </a:rPr>
                        <a:t>17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u="none" strike="noStrike" dirty="0">
                          <a:effectLst/>
                        </a:rPr>
                        <a:t>DICIEMBRE</a:t>
                      </a:r>
                      <a:endParaRPr lang="es-SV" sz="12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u="none" strike="noStrike">
                          <a:effectLst/>
                        </a:rPr>
                        <a:t> 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u="none" strike="noStrike">
                          <a:effectLst/>
                        </a:rPr>
                        <a:t>32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u="none" strike="noStrike">
                          <a:effectLst/>
                        </a:rPr>
                        <a:t>15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u="none" strike="noStrike">
                          <a:effectLst/>
                        </a:rPr>
                        <a:t>86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u="none" strike="noStrike">
                          <a:effectLst/>
                        </a:rPr>
                        <a:t>27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b="1" u="none" strike="noStrike" dirty="0">
                          <a:effectLst/>
                        </a:rPr>
                        <a:t>TOTAL</a:t>
                      </a:r>
                      <a:endParaRPr lang="es-SV" sz="12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b="1" u="none" strike="noStrike" dirty="0">
                          <a:effectLst/>
                        </a:rPr>
                        <a:t>70</a:t>
                      </a:r>
                      <a:endParaRPr lang="es-SV" sz="12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b="1" u="none" strike="noStrike" dirty="0">
                          <a:effectLst/>
                        </a:rPr>
                        <a:t>152</a:t>
                      </a:r>
                      <a:endParaRPr lang="es-SV" sz="12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b="1" u="none" strike="noStrike" dirty="0">
                          <a:effectLst/>
                        </a:rPr>
                        <a:t>50</a:t>
                      </a:r>
                      <a:endParaRPr lang="es-SV" sz="12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b="1" u="none" strike="noStrike" dirty="0">
                          <a:effectLst/>
                        </a:rPr>
                        <a:t>304</a:t>
                      </a:r>
                      <a:endParaRPr lang="es-SV" sz="12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b="1" u="none" strike="noStrike" dirty="0">
                          <a:effectLst/>
                        </a:rPr>
                        <a:t>69</a:t>
                      </a:r>
                      <a:endParaRPr lang="es-SV" sz="12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619269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INDICE</a:t>
            </a:r>
            <a:endParaRPr lang="es-SV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s-ES" dirty="0"/>
              <a:t>Portada</a:t>
            </a:r>
          </a:p>
          <a:p>
            <a:r>
              <a:rPr lang="es-ES" dirty="0" err="1"/>
              <a:t>Indice</a:t>
            </a:r>
            <a:endParaRPr lang="es-ES" dirty="0"/>
          </a:p>
          <a:p>
            <a:r>
              <a:rPr lang="es-ES" dirty="0" err="1"/>
              <a:t>Introduccion</a:t>
            </a:r>
            <a:r>
              <a:rPr lang="es-ES" dirty="0"/>
              <a:t>                                                                                                       3</a:t>
            </a:r>
          </a:p>
          <a:p>
            <a:r>
              <a:rPr lang="es-ES" dirty="0"/>
              <a:t>DESCRIPCIONDE PUESTOS DE TRABAJO                                                          4</a:t>
            </a:r>
          </a:p>
          <a:p>
            <a:r>
              <a:rPr lang="es-ES" dirty="0"/>
              <a:t>ACTIVIDADES REALIZADAS                                                                                 5</a:t>
            </a:r>
          </a:p>
          <a:p>
            <a:r>
              <a:rPr lang="es-ES" dirty="0"/>
              <a:t>Servicios, tramites y costos                                                                                6</a:t>
            </a:r>
          </a:p>
          <a:p>
            <a:r>
              <a:rPr lang="es-ES" dirty="0"/>
              <a:t>MATRIMONIO									   7	</a:t>
            </a:r>
            <a:endParaRPr lang="es-SV" dirty="0"/>
          </a:p>
          <a:p>
            <a:r>
              <a:rPr lang="es-ES" dirty="0"/>
              <a:t>DIVORCIO									   8</a:t>
            </a:r>
            <a:endParaRPr lang="es-SV" dirty="0"/>
          </a:p>
          <a:p>
            <a:r>
              <a:rPr lang="es-ES" dirty="0"/>
              <a:t>ASENTAMIENTO DEFUNCION							   9</a:t>
            </a:r>
          </a:p>
          <a:p>
            <a:r>
              <a:rPr lang="es-ES" dirty="0"/>
              <a:t>AUTENTICAS DE TODO TIPO DE PARTIDAS					 10</a:t>
            </a:r>
          </a:p>
          <a:p>
            <a:r>
              <a:rPr lang="es-ES" dirty="0"/>
              <a:t>EMISION DE CARNET DE MINORIDAD					 11</a:t>
            </a:r>
          </a:p>
          <a:p>
            <a:r>
              <a:rPr lang="es-ES" dirty="0"/>
              <a:t>CONSTANCIAS Y CERTIFICACIONES						 12	</a:t>
            </a:r>
          </a:p>
          <a:p>
            <a:r>
              <a:rPr lang="es-ES" dirty="0"/>
              <a:t>CERTIFICACIONES DE CEDULAS						 13</a:t>
            </a:r>
          </a:p>
          <a:p>
            <a:r>
              <a:rPr lang="es-ES" dirty="0"/>
              <a:t>ACTIVIDADES REALIZADAS DURANTE EL TERCER TRIMESTRE 2023          14  -  16                      </a:t>
            </a:r>
          </a:p>
          <a:p>
            <a:endParaRPr lang="es-ES" dirty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752641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INTRODUCCION</a:t>
            </a:r>
            <a:endParaRPr lang="es-SV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913795" y="2047741"/>
            <a:ext cx="10534066" cy="382073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" sz="2800" dirty="0">
                <a:latin typeface="Arial Narrow" panose="020B0606020202030204" pitchFamily="34" charset="0"/>
              </a:rPr>
              <a:t>El departamento de Registro del Estado Familiar, es el ente encargado de  Registrar y facilitar la consulta  de la información sobre el estado familiar de las personas naturales  desde su asentamiento al nacer como todo cambio en su estado hasta su fallecimiento;  además de expedición de certificaciones de partidas de nacimiento, matrimonios, divorcios, defunciones, adopciones, cambios de nombre y otros enmarcados en el ejercicio del derecho civil de la persona a través de las resoluciones judiciales de la rama de familia.</a:t>
            </a:r>
          </a:p>
        </p:txBody>
      </p:sp>
    </p:spTree>
    <p:extLst>
      <p:ext uri="{BB962C8B-B14F-4D97-AF65-F5344CB8AC3E}">
        <p14:creationId xmlns:p14="http://schemas.microsoft.com/office/powerpoint/2010/main" val="13113004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DESCRIPCIONDE PUESTOS DE TRABAJO</a:t>
            </a:r>
            <a:endParaRPr lang="es-SV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ES" sz="2800" dirty="0">
                <a:latin typeface="Arial Narrow" panose="020B0606020202030204" pitchFamily="34" charset="0"/>
                <a:cs typeface="Arial" panose="020B0604020202020204" pitchFamily="34" charset="0"/>
              </a:rPr>
              <a:t>Jefe</a:t>
            </a:r>
          </a:p>
          <a:p>
            <a:r>
              <a:rPr lang="es-ES" sz="2800" dirty="0">
                <a:latin typeface="Arial Narrow" panose="020B0606020202030204" pitchFamily="34" charset="0"/>
                <a:cs typeface="Arial" panose="020B0604020202020204" pitchFamily="34" charset="0"/>
              </a:rPr>
              <a:t>Supervisor</a:t>
            </a:r>
          </a:p>
          <a:p>
            <a:r>
              <a:rPr lang="es-ES" sz="2800" dirty="0">
                <a:latin typeface="Arial Narrow" panose="020B0606020202030204" pitchFamily="34" charset="0"/>
                <a:cs typeface="Arial" panose="020B0604020202020204" pitchFamily="34" charset="0"/>
              </a:rPr>
              <a:t>Coordinador </a:t>
            </a:r>
          </a:p>
          <a:p>
            <a:r>
              <a:rPr lang="es-ES" sz="2800" dirty="0">
                <a:latin typeface="Arial Narrow" panose="020B0606020202030204" pitchFamily="34" charset="0"/>
                <a:cs typeface="Arial" panose="020B0604020202020204" pitchFamily="34" charset="0"/>
              </a:rPr>
              <a:t>Asistente</a:t>
            </a:r>
          </a:p>
          <a:p>
            <a:r>
              <a:rPr lang="es-ES" sz="2800" dirty="0">
                <a:latin typeface="Arial Narrow" panose="020B0606020202030204" pitchFamily="34" charset="0"/>
                <a:cs typeface="Arial" panose="020B0604020202020204" pitchFamily="34" charset="0"/>
              </a:rPr>
              <a:t>Apoyo Técnico</a:t>
            </a:r>
          </a:p>
          <a:p>
            <a:r>
              <a:rPr lang="es-ES" sz="2800" dirty="0">
                <a:latin typeface="Arial Narrow" panose="020B0606020202030204" pitchFamily="34" charset="0"/>
                <a:cs typeface="Arial" panose="020B0604020202020204" pitchFamily="34" charset="0"/>
              </a:rPr>
              <a:t>Auxiliar</a:t>
            </a:r>
          </a:p>
          <a:p>
            <a:r>
              <a:rPr lang="es-ES" sz="2800" dirty="0">
                <a:latin typeface="Arial Narrow" panose="020B0606020202030204" pitchFamily="34" charset="0"/>
              </a:rPr>
              <a:t>Secretaria</a:t>
            </a:r>
            <a:endParaRPr lang="es-SV" sz="2800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77432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ACTIVIDADES REALIZADAS</a:t>
            </a:r>
            <a:endParaRPr lang="es-SV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s-ES" sz="2800" dirty="0">
                <a:latin typeface="Arial Narrow" panose="020B0606020202030204" pitchFamily="34" charset="0"/>
              </a:rPr>
              <a:t>Velar por la integridad, exactitud y precisión de la información en los registros, marginaciones y asentamientos del estado familiar competentes al municipio.</a:t>
            </a:r>
          </a:p>
          <a:p>
            <a:r>
              <a:rPr lang="es-ES" sz="2800" dirty="0">
                <a:latin typeface="Arial Narrow" panose="020B0606020202030204" pitchFamily="34" charset="0"/>
              </a:rPr>
              <a:t>Velar por que el servicio de certificaciones, constancias e informe de documentos se cumplan  las disposiciones legales establecidas.</a:t>
            </a:r>
          </a:p>
          <a:p>
            <a:r>
              <a:rPr lang="es-ES" sz="2800" dirty="0">
                <a:latin typeface="Arial Narrow" panose="020B0606020202030204" pitchFamily="34" charset="0"/>
              </a:rPr>
              <a:t>Proporcionar a los interesados los requisitos necesarios para la extensión de constancias, certificaciones y otros.</a:t>
            </a:r>
          </a:p>
          <a:p>
            <a:pPr lvl="0"/>
            <a:r>
              <a:rPr lang="es-SV" sz="2800" dirty="0">
                <a:effectLst/>
                <a:latin typeface="Arial Narrow" panose="020B0606020202030204" pitchFamily="34" charset="0"/>
              </a:rPr>
              <a:t>Elaborar y enviar reportes estadísticos y trámites realizados a Organismos Legalmente encargados de la recopilación para el procesamiento y difusión de datos y autoridades que lo soliciten</a:t>
            </a:r>
            <a:r>
              <a:rPr lang="es-SV" dirty="0">
                <a:effectLst/>
              </a:rPr>
              <a:t>.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8955783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2592925" y="624110"/>
            <a:ext cx="7465154" cy="882718"/>
          </a:xfrm>
        </p:spPr>
        <p:txBody>
          <a:bodyPr/>
          <a:lstStyle/>
          <a:p>
            <a:r>
              <a:rPr lang="es-ES" dirty="0"/>
              <a:t>SERVICIOS, TRAMITES Y COSTOS</a:t>
            </a:r>
            <a:endParaRPr lang="es-SV" dirty="0"/>
          </a:p>
        </p:txBody>
      </p:sp>
      <p:sp>
        <p:nvSpPr>
          <p:cNvPr id="4" name="Rectángulo 3"/>
          <p:cNvSpPr/>
          <p:nvPr/>
        </p:nvSpPr>
        <p:spPr>
          <a:xfrm>
            <a:off x="1324953" y="1905000"/>
            <a:ext cx="8733125" cy="36009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s-ES" sz="2000" b="1" dirty="0">
                <a:effectLst/>
                <a:latin typeface="Arial Narrow" panose="020B0606020202030204" pitchFamily="34" charset="0"/>
              </a:rPr>
              <a:t>REQUISITOS  Y COSTOS DE TRAMITES</a:t>
            </a:r>
          </a:p>
          <a:p>
            <a:pPr lvl="0" algn="ctr"/>
            <a:endParaRPr lang="es-ES" sz="2000" b="1" dirty="0">
              <a:effectLst/>
              <a:latin typeface="Arial Narrow" panose="020B0606020202030204" pitchFamily="34" charset="0"/>
            </a:endParaRPr>
          </a:p>
          <a:p>
            <a:r>
              <a:rPr lang="es-SV" sz="2000" b="1" u="sng" dirty="0">
                <a:effectLst/>
                <a:latin typeface="Arial Narrow" panose="020B0606020202030204" pitchFamily="34" charset="0"/>
              </a:rPr>
              <a:t>INSCRIPCION DE PARTIDAS DE NACIMIENTO</a:t>
            </a:r>
          </a:p>
          <a:p>
            <a:endParaRPr lang="es-SV" sz="2000" b="1" u="sng" dirty="0">
              <a:effectLst/>
              <a:latin typeface="Arial Narrow" panose="020B0606020202030204" pitchFamily="34" charset="0"/>
            </a:endParaRPr>
          </a:p>
          <a:p>
            <a:r>
              <a:rPr lang="es-SV" sz="2000" dirty="0">
                <a:effectLst/>
                <a:latin typeface="Arial Narrow" panose="020B0606020202030204" pitchFamily="34" charset="0"/>
              </a:rPr>
              <a:t>REQUISITOS:</a:t>
            </a:r>
          </a:p>
          <a:p>
            <a:r>
              <a:rPr lang="es-SV" sz="2000" dirty="0">
                <a:effectLst/>
                <a:latin typeface="Arial Narrow" panose="020B0606020202030204" pitchFamily="34" charset="0"/>
              </a:rPr>
              <a:t>Constancia de nacimiento del recién nacido, (plantares del recién nacido original y copia).</a:t>
            </a:r>
          </a:p>
          <a:p>
            <a:r>
              <a:rPr lang="es-SV" sz="2000" dirty="0">
                <a:effectLst/>
                <a:latin typeface="Arial Narrow" panose="020B0606020202030204" pitchFamily="34" charset="0"/>
              </a:rPr>
              <a:t>Documento Único de Identidad (DUI), Pasaporte o Tarjeta de Residencia.(copia ampliado a 150 )</a:t>
            </a:r>
          </a:p>
          <a:p>
            <a:r>
              <a:rPr lang="es-SV" sz="2000" dirty="0">
                <a:effectLst/>
                <a:latin typeface="Arial Narrow" panose="020B0606020202030204" pitchFamily="34" charset="0"/>
              </a:rPr>
              <a:t>Carné de Minoridad en caso de ser menores los padres del recién nacido.</a:t>
            </a:r>
          </a:p>
          <a:p>
            <a:r>
              <a:rPr lang="es-SV" sz="2000" dirty="0">
                <a:effectLst/>
                <a:latin typeface="Arial Narrow" panose="020B0606020202030204" pitchFamily="34" charset="0"/>
              </a:rPr>
              <a:t>El plazo establecido para asentar es de 45 días hábiles, período ordinario</a:t>
            </a:r>
          </a:p>
          <a:p>
            <a:r>
              <a:rPr lang="es-SV" sz="2000" dirty="0">
                <a:effectLst/>
                <a:latin typeface="Arial Narrow" panose="020B0606020202030204" pitchFamily="34" charset="0"/>
              </a:rPr>
              <a:t>COSTO DEL TRÁMITE: Gratuito, incluye la primer partida de</a:t>
            </a:r>
            <a:r>
              <a:rPr lang="es-SV" sz="2800" dirty="0">
                <a:effectLst/>
                <a:latin typeface="Arial Narrow" panose="020B0606020202030204" pitchFamily="34" charset="0"/>
              </a:rPr>
              <a:t> </a:t>
            </a:r>
            <a:r>
              <a:rPr lang="es-SV" sz="2000" dirty="0">
                <a:effectLst/>
                <a:latin typeface="Arial Narrow" panose="020B0606020202030204" pitchFamily="34" charset="0"/>
              </a:rPr>
              <a:t>nacimiento del recién inscrito.</a:t>
            </a:r>
          </a:p>
        </p:txBody>
      </p:sp>
    </p:spTree>
    <p:extLst>
      <p:ext uri="{BB962C8B-B14F-4D97-AF65-F5344CB8AC3E}">
        <p14:creationId xmlns:p14="http://schemas.microsoft.com/office/powerpoint/2010/main" val="1867109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63673" y="791536"/>
            <a:ext cx="3679087" cy="895597"/>
          </a:xfrm>
        </p:spPr>
        <p:txBody>
          <a:bodyPr/>
          <a:lstStyle/>
          <a:p>
            <a:r>
              <a:rPr lang="es-ES" dirty="0"/>
              <a:t>MATRIMONIO</a:t>
            </a:r>
            <a:endParaRPr lang="es-SV" dirty="0"/>
          </a:p>
        </p:txBody>
      </p:sp>
      <p:sp>
        <p:nvSpPr>
          <p:cNvPr id="3" name="Rectángulo 2"/>
          <p:cNvSpPr/>
          <p:nvPr/>
        </p:nvSpPr>
        <p:spPr>
          <a:xfrm>
            <a:off x="2376835" y="2187601"/>
            <a:ext cx="8158083" cy="29761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SV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REQUISITOS: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SV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 interesado debe presentar al Registro del Estado Familiar la Escritura Pública de Matrimonio o Acta de Matrimonio, dentro de los 15 días hábiles siguientes a la celebración del matrimonio.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SV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COSTO DEL TRÁMITE: No tiene costo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SV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 cancela $5.71 por multa de inscripción tardía.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SV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Costo de la Certificación de la Partida de Matrimonio $ 3.68 y $ 5.78 Autenticada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SV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Duración del trámite: 15 días hábiles.</a:t>
            </a:r>
          </a:p>
        </p:txBody>
      </p:sp>
    </p:spTree>
    <p:extLst>
      <p:ext uri="{BB962C8B-B14F-4D97-AF65-F5344CB8AC3E}">
        <p14:creationId xmlns:p14="http://schemas.microsoft.com/office/powerpoint/2010/main" val="9425514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037515" y="778655"/>
            <a:ext cx="3138175" cy="792566"/>
          </a:xfrm>
        </p:spPr>
        <p:txBody>
          <a:bodyPr/>
          <a:lstStyle/>
          <a:p>
            <a:r>
              <a:rPr lang="es-ES" dirty="0"/>
              <a:t>DIVORCIO</a:t>
            </a:r>
            <a:endParaRPr lang="es-SV" dirty="0"/>
          </a:p>
        </p:txBody>
      </p:sp>
      <p:sp>
        <p:nvSpPr>
          <p:cNvPr id="3" name="Rectángulo 2"/>
          <p:cNvSpPr/>
          <p:nvPr/>
        </p:nvSpPr>
        <p:spPr>
          <a:xfrm>
            <a:off x="3047999" y="2655753"/>
            <a:ext cx="6096000" cy="2976199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SV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REQUISITOS: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SV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 Juzgado debe remitir al Registro del Estado Familiar la Sentencia definitiva de Divorcio, debidamente ejecutoriada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SV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COSTO: no tiene costo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SV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DURACION DEL TRÁMITE: 15 días hábiles.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SV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Costo de la Certificación de la Partida de Divorcio $ 3.68, y $ 5.78 Autenticada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SV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5360026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6370772" cy="1127417"/>
          </a:xfrm>
        </p:spPr>
        <p:txBody>
          <a:bodyPr/>
          <a:lstStyle/>
          <a:p>
            <a:r>
              <a:rPr lang="es-ES" dirty="0"/>
              <a:t>ASENTAMIENTO DEFUNCION</a:t>
            </a:r>
            <a:endParaRPr lang="es-SV" dirty="0"/>
          </a:p>
        </p:txBody>
      </p:sp>
      <p:sp>
        <p:nvSpPr>
          <p:cNvPr id="3" name="Rectángulo 2"/>
          <p:cNvSpPr/>
          <p:nvPr/>
        </p:nvSpPr>
        <p:spPr>
          <a:xfrm>
            <a:off x="1486222" y="2027564"/>
            <a:ext cx="8250206" cy="43668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SV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REQUISITOS: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SV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Boleta de defunción expedida por la institución hospitalaria o clínica privada, o Esquela de Reconocimiento de Cadáver extendida por el Instituto de Medicina Legal.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SV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Documento Único de Identidad del fallecido. (Original y copia ampliada a 150)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SV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Documento Único de Identidad del informante. (Original y copia ampliado a 150)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SV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 persona fallecida debe poseer Documento Único de Identidad con domicilio del municipio o haber fallecido en el municipio.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SV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partir de la fecha del fallecimiento, usted tiene 15 días hábiles para poder presentar la documentación que se detalla y poder asentar la partida de defunción, caso contrario, tendrá que seguir trámites por la vía Notarial o Judicial.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SV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COSTO: No tiene costo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SV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Costo de la Certificación de la Partida de Defunción $ 3.68 y $ 5.78 Autenticada</a:t>
            </a:r>
          </a:p>
        </p:txBody>
      </p:sp>
    </p:spTree>
    <p:extLst>
      <p:ext uri="{BB962C8B-B14F-4D97-AF65-F5344CB8AC3E}">
        <p14:creationId xmlns:p14="http://schemas.microsoft.com/office/powerpoint/2010/main" val="2458461974"/>
      </p:ext>
    </p:extLst>
  </p:cSld>
  <p:clrMapOvr>
    <a:masterClrMapping/>
  </p:clrMapOvr>
</p:sld>
</file>

<file path=ppt/theme/theme1.xml><?xml version="1.0" encoding="utf-8"?>
<a:theme xmlns:a="http://schemas.openxmlformats.org/drawingml/2006/main" name="Espiral">
  <a:themeElements>
    <a:clrScheme name="Espiral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Espiral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Espiral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616</TotalTime>
  <Words>1011</Words>
  <Application>Microsoft Office PowerPoint</Application>
  <PresentationFormat>Panorámica</PresentationFormat>
  <Paragraphs>193</Paragraphs>
  <Slides>16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16</vt:i4>
      </vt:variant>
    </vt:vector>
  </HeadingPairs>
  <TitlesOfParts>
    <vt:vector size="23" baseType="lpstr">
      <vt:lpstr>Arial</vt:lpstr>
      <vt:lpstr>Arial Narrow</vt:lpstr>
      <vt:lpstr>Calibri</vt:lpstr>
      <vt:lpstr>Century Gothic</vt:lpstr>
      <vt:lpstr>Wingdings</vt:lpstr>
      <vt:lpstr>Wingdings 3</vt:lpstr>
      <vt:lpstr>Espiral</vt:lpstr>
      <vt:lpstr>ALCALDIA MUNICIPAL DE APOPA </vt:lpstr>
      <vt:lpstr>INDICE</vt:lpstr>
      <vt:lpstr>INTRODUCCION</vt:lpstr>
      <vt:lpstr>DESCRIPCIONDE PUESTOS DE TRABAJO</vt:lpstr>
      <vt:lpstr>ACTIVIDADES REALIZADAS</vt:lpstr>
      <vt:lpstr>SERVICIOS, TRAMITES Y COSTOS</vt:lpstr>
      <vt:lpstr>MATRIMONIO</vt:lpstr>
      <vt:lpstr>DIVORCIO</vt:lpstr>
      <vt:lpstr>ASENTAMIENTO DEFUNCION</vt:lpstr>
      <vt:lpstr> AUTENTICAS DE TODO TIPO DE PARTIDAS</vt:lpstr>
      <vt:lpstr>EMISION DE CARNET DE MINORIDAD</vt:lpstr>
      <vt:lpstr>CONSTANCIA Y CERTIFICACIONES</vt:lpstr>
      <vt:lpstr>CERTIFICACIONES DE CEDULAS</vt:lpstr>
      <vt:lpstr>ACTIVIDADES REALIZADAS DURANTE  EL PERIODO DE OCTUBRE, NOVIEMBRE Y DICIEMBRE 2023</vt:lpstr>
      <vt:lpstr>INGRESOS POR SERVICIOS PRESTADOS PERIODO DE OCTUBRE, NOVIEMBRE DICIEMBRE 2023</vt:lpstr>
      <vt:lpstr>OTROS SERVICIOS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ALCALDIA MUNICIPAL DE APOPA</dc:title>
  <dc:creator>REF-EL</dc:creator>
  <cp:lastModifiedBy>Cesia Serrano</cp:lastModifiedBy>
  <cp:revision>23</cp:revision>
  <cp:lastPrinted>2024-01-08T20:11:03Z</cp:lastPrinted>
  <dcterms:created xsi:type="dcterms:W3CDTF">2023-10-04T19:50:12Z</dcterms:created>
  <dcterms:modified xsi:type="dcterms:W3CDTF">2024-01-08T21:28:57Z</dcterms:modified>
</cp:coreProperties>
</file>