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8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8" r:id="rId15"/>
    <p:sldId id="279" r:id="rId16"/>
    <p:sldId id="280" r:id="rId17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03" autoAdjust="0"/>
    <p:restoredTop sz="94660"/>
  </p:normalViewPr>
  <p:slideViewPr>
    <p:cSldViewPr snapToGrid="0">
      <p:cViewPr varScale="1">
        <p:scale>
          <a:sx n="71" d="100"/>
          <a:sy n="71" d="100"/>
        </p:scale>
        <p:origin x="6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6/10/2023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0582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6/10/2023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94041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6/10/2023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102288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6/10/2023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348261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6/10/2023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539000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6/10/2023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580232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6/10/2023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93800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6/10/2023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48330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6/10/2023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23148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6/10/2023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81289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6/10/2023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60771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6/10/2023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68477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6/10/2023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10715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6/10/2023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30689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6/10/2023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76826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99FB-3BFC-4423-A143-6B2AD9D2BB7E}" type="datetimeFigureOut">
              <a:rPr lang="es-SV" smtClean="0"/>
              <a:t>6/10/2023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01669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799FB-3BFC-4423-A143-6B2AD9D2BB7E}" type="datetimeFigureOut">
              <a:rPr lang="es-SV" smtClean="0"/>
              <a:t>6/10/2023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1EAE2229-67C6-4E3F-A11F-52A89C5699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68408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  <p:sldLayoutId id="2147483928" r:id="rId10"/>
    <p:sldLayoutId id="2147483929" r:id="rId11"/>
    <p:sldLayoutId id="2147483930" r:id="rId12"/>
    <p:sldLayoutId id="2147483931" r:id="rId13"/>
    <p:sldLayoutId id="2147483932" r:id="rId14"/>
    <p:sldLayoutId id="2147483933" r:id="rId15"/>
    <p:sldLayoutId id="214748393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29793" y="1268996"/>
            <a:ext cx="7766936" cy="3129566"/>
          </a:xfrm>
        </p:spPr>
        <p:txBody>
          <a:bodyPr>
            <a:normAutofit fontScale="90000"/>
          </a:bodyPr>
          <a:lstStyle/>
          <a:p>
            <a:pPr algn="ctr"/>
            <a:br>
              <a:rPr lang="es-ES" dirty="0"/>
            </a:br>
            <a:br>
              <a:rPr lang="es-ES" dirty="0"/>
            </a:br>
            <a:br>
              <a:rPr lang="es-ES" dirty="0"/>
            </a:br>
            <a:r>
              <a:rPr lang="es-ES" dirty="0"/>
              <a:t>ALCALDIA MUNICIPAL </a:t>
            </a:r>
            <a:br>
              <a:rPr lang="es-ES" dirty="0"/>
            </a:br>
            <a:r>
              <a:rPr lang="es-ES" dirty="0"/>
              <a:t>DE APOPA</a:t>
            </a:r>
            <a:br>
              <a:rPr lang="es-ES" dirty="0"/>
            </a:br>
            <a:r>
              <a:rPr lang="es-ES" dirty="0"/>
              <a:t>MEMORIA DE LABORES</a:t>
            </a:r>
            <a:br>
              <a:rPr lang="es-ES" dirty="0"/>
            </a:br>
            <a:endParaRPr lang="es-SV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26764" y="4398562"/>
            <a:ext cx="7766936" cy="1096899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s-ES" sz="4000" dirty="0">
                <a:solidFill>
                  <a:schemeClr val="accent1">
                    <a:lumMod val="75000"/>
                  </a:schemeClr>
                </a:solidFill>
              </a:rPr>
              <a:t>REGISTRO DEL ESTADO FAMILIAR</a:t>
            </a:r>
          </a:p>
          <a:p>
            <a:pPr algn="ctr"/>
            <a:r>
              <a:rPr lang="es-ES" sz="4000" dirty="0">
                <a:solidFill>
                  <a:schemeClr val="accent1">
                    <a:lumMod val="75000"/>
                  </a:schemeClr>
                </a:solidFill>
              </a:rPr>
              <a:t>6 DE OCTUBRE 2023</a:t>
            </a:r>
          </a:p>
          <a:p>
            <a:pPr algn="ctr"/>
            <a:endParaRPr lang="es-ES" sz="40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s-SV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8973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10674" y="673995"/>
            <a:ext cx="7256052" cy="1320800"/>
          </a:xfrm>
        </p:spPr>
        <p:txBody>
          <a:bodyPr/>
          <a:lstStyle/>
          <a:p>
            <a:pPr algn="ctr"/>
            <a:r>
              <a:rPr lang="es-ES" dirty="0"/>
              <a:t> AUTENTICAS DE TODO TIPO DE PARTIDAS</a:t>
            </a:r>
            <a:endParaRPr lang="es-SV" dirty="0"/>
          </a:p>
        </p:txBody>
      </p:sp>
      <p:sp>
        <p:nvSpPr>
          <p:cNvPr id="3" name="Rectángulo 2"/>
          <p:cNvSpPr/>
          <p:nvPr/>
        </p:nvSpPr>
        <p:spPr>
          <a:xfrm>
            <a:off x="2390700" y="2473936"/>
            <a:ext cx="6096000" cy="148297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partida solicitada deberá estar inscrita en este Registro del Estado Familiar.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CERTIFICACION DE PARTIDA AUTENTICA: $5.78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1059599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63369" y="598352"/>
            <a:ext cx="8341239" cy="959991"/>
          </a:xfrm>
        </p:spPr>
        <p:txBody>
          <a:bodyPr>
            <a:normAutofit fontScale="90000"/>
          </a:bodyPr>
          <a:lstStyle/>
          <a:p>
            <a:r>
              <a:rPr lang="es-ES" dirty="0"/>
              <a:t>EMISION DE CARNET DE MINORIDAD</a:t>
            </a:r>
            <a:endParaRPr lang="es-SV" dirty="0"/>
          </a:p>
        </p:txBody>
      </p:sp>
      <p:sp>
        <p:nvSpPr>
          <p:cNvPr id="4" name="Rectángulo 3"/>
          <p:cNvSpPr/>
          <p:nvPr/>
        </p:nvSpPr>
        <p:spPr>
          <a:xfrm>
            <a:off x="1294023" y="1729858"/>
            <a:ext cx="6999971" cy="3652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b="1" u="sng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REQUISITOS:</a:t>
            </a:r>
            <a:endParaRPr lang="es-SV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SV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niño o adolescente debe vivir dentro de este municipio.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SV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menor de edad deberá tener como edad mínima 10 años y como edad máxima 17 años.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SV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Presentar Certificación de Partida de Nacimiento original y copia reciente.(no más de 2 meses)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SV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menor debe presentarse con un adulto mayor (padres, madre o encargado)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traer fotografía, carnet a entregar es plastificado </a:t>
            </a:r>
          </a:p>
          <a:p>
            <a:r>
              <a:rPr lang="es-SV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COSTO: $ 5.78	</a:t>
            </a:r>
            <a:endParaRPr lang="es-SV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499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9592" y="551323"/>
            <a:ext cx="8314562" cy="1166080"/>
          </a:xfrm>
        </p:spPr>
        <p:txBody>
          <a:bodyPr>
            <a:normAutofit/>
          </a:bodyPr>
          <a:lstStyle/>
          <a:p>
            <a:r>
              <a:rPr lang="es-ES" dirty="0"/>
              <a:t>CONSTANCIA Y CERTIFICACIONES</a:t>
            </a:r>
            <a:endParaRPr lang="es-SV" dirty="0"/>
          </a:p>
        </p:txBody>
      </p:sp>
      <p:sp>
        <p:nvSpPr>
          <p:cNvPr id="3" name="Rectángulo 2"/>
          <p:cNvSpPr/>
          <p:nvPr/>
        </p:nvSpPr>
        <p:spPr>
          <a:xfrm>
            <a:off x="1798348" y="1537099"/>
            <a:ext cx="5735794" cy="4378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CONSTANCIAS DE</a:t>
            </a:r>
            <a:r>
              <a:rPr lang="es-SV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s-SV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SOLTERIA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s-SV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ASENTAMIENTO POR NACIMIENTO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s-SV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ASENTAMIENTO POR DEFUNCION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s-SV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OTROS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REQUISITOS: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Solicitud escrita. (formulario proporcionado en ventanilla)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Copia de DUI del solicitante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b="1" u="sng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COSTO:</a:t>
            </a:r>
            <a:endParaRPr lang="es-SV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CERTIFICACION: $ 3.68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AUTENTICA: $ 5.78</a:t>
            </a:r>
          </a:p>
        </p:txBody>
      </p:sp>
    </p:spTree>
    <p:extLst>
      <p:ext uri="{BB962C8B-B14F-4D97-AF65-F5344CB8AC3E}">
        <p14:creationId xmlns:p14="http://schemas.microsoft.com/office/powerpoint/2010/main" val="9415716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33071" y="843051"/>
            <a:ext cx="7117746" cy="895597"/>
          </a:xfrm>
        </p:spPr>
        <p:txBody>
          <a:bodyPr>
            <a:normAutofit fontScale="90000"/>
          </a:bodyPr>
          <a:lstStyle/>
          <a:p>
            <a:r>
              <a:rPr lang="es-ES" dirty="0"/>
              <a:t>CERTIFICACIONES DE CEDULAS</a:t>
            </a:r>
            <a:endParaRPr lang="es-SV" dirty="0"/>
          </a:p>
        </p:txBody>
      </p:sp>
      <p:sp>
        <p:nvSpPr>
          <p:cNvPr id="3" name="Rectángulo 2"/>
          <p:cNvSpPr/>
          <p:nvPr/>
        </p:nvSpPr>
        <p:spPr>
          <a:xfrm>
            <a:off x="1833072" y="2172360"/>
            <a:ext cx="6615470" cy="1482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REQUISITOS: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solicitante deberá presentar el número y nombre de quién pertenece el Cuadro Cédula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COSTO: Certificación $3.68, Autentica $ 5.78</a:t>
            </a:r>
          </a:p>
        </p:txBody>
      </p:sp>
    </p:spTree>
    <p:extLst>
      <p:ext uri="{BB962C8B-B14F-4D97-AF65-F5344CB8AC3E}">
        <p14:creationId xmlns:p14="http://schemas.microsoft.com/office/powerpoint/2010/main" val="26774297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13646" y="599633"/>
            <a:ext cx="7959143" cy="1830343"/>
          </a:xfrm>
        </p:spPr>
        <p:txBody>
          <a:bodyPr>
            <a:normAutofit/>
          </a:bodyPr>
          <a:lstStyle/>
          <a:p>
            <a:pPr algn="ctr"/>
            <a:r>
              <a:rPr lang="es-ES" sz="3200" dirty="0"/>
              <a:t>ACTIVIDADES REALIZADAS DURANTE </a:t>
            </a:r>
            <a:br>
              <a:rPr lang="es-ES" sz="3200" dirty="0"/>
            </a:br>
            <a:r>
              <a:rPr lang="es-ES" sz="3200" dirty="0"/>
              <a:t>EL PERIODO DE JULIO, AGOSTO Y SEPTIEMBRE 2023</a:t>
            </a:r>
            <a:endParaRPr lang="es-SV" sz="3200" dirty="0"/>
          </a:p>
        </p:txBody>
      </p:sp>
      <p:sp>
        <p:nvSpPr>
          <p:cNvPr id="6" name="Rectángulo 5"/>
          <p:cNvSpPr/>
          <p:nvPr/>
        </p:nvSpPr>
        <p:spPr>
          <a:xfrm>
            <a:off x="3039413" y="2429976"/>
            <a:ext cx="4185634" cy="48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4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Atención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contribuyentes</a:t>
            </a:r>
            <a:endParaRPr lang="es-SV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8636397"/>
              </p:ext>
            </p:extLst>
          </p:nvPr>
        </p:nvGraphicFramePr>
        <p:xfrm>
          <a:off x="1561498" y="3374264"/>
          <a:ext cx="7028710" cy="100983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2046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28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98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92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14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MES</a:t>
                      </a:r>
                      <a:endParaRPr lang="es-SV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CERTIFICACIONES</a:t>
                      </a:r>
                      <a:endParaRPr lang="es-SV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CARNET</a:t>
                      </a:r>
                      <a:endParaRPr lang="es-SV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SERVICIO ESPRESS</a:t>
                      </a:r>
                      <a:endParaRPr lang="es-SV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JULIO</a:t>
                      </a:r>
                      <a:endParaRPr lang="es-SV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effectLst/>
                        </a:rPr>
                        <a:t>2,005</a:t>
                      </a:r>
                      <a:endParaRPr lang="es-S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effectLst/>
                        </a:rPr>
                        <a:t>148</a:t>
                      </a:r>
                      <a:endParaRPr lang="es-S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>
                          <a:effectLst/>
                        </a:rPr>
                        <a:t>2</a:t>
                      </a:r>
                      <a:endParaRPr lang="es-S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AGOSTO</a:t>
                      </a:r>
                      <a:endParaRPr lang="es-SV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effectLst/>
                        </a:rPr>
                        <a:t>1,952</a:t>
                      </a:r>
                      <a:endParaRPr lang="es-S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effectLst/>
                        </a:rPr>
                        <a:t>125</a:t>
                      </a:r>
                      <a:endParaRPr lang="es-S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effectLst/>
                        </a:rPr>
                        <a:t>7</a:t>
                      </a:r>
                      <a:endParaRPr lang="es-S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8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SEPTIEMBRE</a:t>
                      </a:r>
                      <a:endParaRPr lang="es-SV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effectLst/>
                        </a:rPr>
                        <a:t>1,017</a:t>
                      </a:r>
                      <a:endParaRPr lang="es-S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>
                          <a:effectLst/>
                        </a:rPr>
                        <a:t>148</a:t>
                      </a:r>
                      <a:endParaRPr lang="es-S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effectLst/>
                        </a:rPr>
                        <a:t>3</a:t>
                      </a:r>
                      <a:endParaRPr lang="es-S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TOTAL</a:t>
                      </a:r>
                      <a:endParaRPr lang="es-SV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5,974</a:t>
                      </a:r>
                      <a:endParaRPr lang="es-SV" sz="11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421</a:t>
                      </a:r>
                      <a:endParaRPr lang="es-SV" sz="11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12</a:t>
                      </a:r>
                      <a:endParaRPr lang="es-SV" sz="11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8957442"/>
              </p:ext>
            </p:extLst>
          </p:nvPr>
        </p:nvGraphicFramePr>
        <p:xfrm>
          <a:off x="1777285" y="5061683"/>
          <a:ext cx="5452199" cy="1255807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0855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47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1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90500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MULTAS</a:t>
                      </a:r>
                      <a:endParaRPr lang="es-SV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MES</a:t>
                      </a:r>
                      <a:endParaRPr lang="es-SV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100">
                          <a:effectLst/>
                        </a:rPr>
                        <a:t>MULTAS/PARTICULARES</a:t>
                      </a:r>
                      <a:endParaRPr lang="es-S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100">
                          <a:effectLst/>
                        </a:rPr>
                        <a:t>MULTAS/FUNCIONARIOS</a:t>
                      </a:r>
                      <a:endParaRPr lang="es-S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JULIO</a:t>
                      </a:r>
                      <a:endParaRPr lang="es-SV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100">
                          <a:effectLst/>
                        </a:rPr>
                        <a:t>21</a:t>
                      </a:r>
                      <a:endParaRPr lang="es-S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100">
                          <a:effectLst/>
                        </a:rPr>
                        <a:t>11</a:t>
                      </a:r>
                      <a:endParaRPr lang="es-S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AGOSTO</a:t>
                      </a:r>
                      <a:endParaRPr lang="es-SV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100">
                          <a:effectLst/>
                        </a:rPr>
                        <a:t>  9</a:t>
                      </a:r>
                      <a:endParaRPr lang="es-S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100">
                          <a:effectLst/>
                        </a:rPr>
                        <a:t>9</a:t>
                      </a:r>
                      <a:endParaRPr lang="es-S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7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SEPTIEMBRE</a:t>
                      </a:r>
                      <a:endParaRPr lang="es-SV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100">
                          <a:effectLst/>
                        </a:rPr>
                        <a:t>11</a:t>
                      </a:r>
                      <a:endParaRPr lang="es-S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100">
                          <a:effectLst/>
                        </a:rPr>
                        <a:t>2</a:t>
                      </a:r>
                      <a:endParaRPr lang="es-S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TOTAL</a:t>
                      </a:r>
                      <a:endParaRPr lang="es-SV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1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41</a:t>
                      </a:r>
                      <a:endParaRPr lang="es-SV" sz="11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1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22</a:t>
                      </a:r>
                      <a:endParaRPr lang="es-SV" sz="11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3940578" y="4495319"/>
            <a:ext cx="118853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0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MULTAS</a:t>
            </a:r>
            <a:endParaRPr kumimoji="0" lang="es-SV" sz="2000" b="0" i="0" u="none" strike="noStrike" cap="none" normalizeH="0" baseline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157759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81825" y="611230"/>
            <a:ext cx="8770513" cy="1513783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/>
              <a:t>INGRESOS POR SERVICIOS PRESTADOS</a:t>
            </a:r>
            <a:br>
              <a:rPr lang="es-ES" dirty="0"/>
            </a:br>
            <a:r>
              <a:rPr lang="es-ES" dirty="0"/>
              <a:t>PERIODO DE JULIO, AGOSTO Y SEPTIEMBRE 2023</a:t>
            </a:r>
            <a:endParaRPr lang="es-SV" dirty="0"/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214557"/>
              </p:ext>
            </p:extLst>
          </p:nvPr>
        </p:nvGraphicFramePr>
        <p:xfrm>
          <a:off x="895080" y="2678806"/>
          <a:ext cx="9144001" cy="2067048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101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83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7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59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314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01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250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effectLst/>
                        </a:rPr>
                        <a:t> </a:t>
                      </a:r>
                      <a:endParaRPr lang="es-S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CERTIFICACIONES</a:t>
                      </a:r>
                      <a:endParaRPr lang="es-SV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CARNET</a:t>
                      </a:r>
                      <a:endParaRPr lang="es-SV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SERVICIO ESPRESS</a:t>
                      </a:r>
                      <a:endParaRPr lang="es-SV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MULTAS/PARTICULARES</a:t>
                      </a:r>
                      <a:endParaRPr lang="es-SV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MULTAS/FUNCIONARIOS</a:t>
                      </a:r>
                      <a:endParaRPr lang="es-SV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7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CANTIDAD</a:t>
                      </a:r>
                      <a:endParaRPr lang="es-SV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  <a:latin typeface="+mn-lt"/>
                          <a:ea typeface="+mn-ea"/>
                          <a:cs typeface="+mn-cs"/>
                        </a:rPr>
                        <a:t>5,974</a:t>
                      </a:r>
                      <a:endParaRPr lang="es-SV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effectLst/>
                        </a:rPr>
                        <a:t>421</a:t>
                      </a:r>
                      <a:endParaRPr lang="es-SV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effectLst/>
                        </a:rPr>
                        <a:t>12</a:t>
                      </a:r>
                      <a:endParaRPr lang="es-SV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effectLst/>
                        </a:rPr>
                        <a:t>41</a:t>
                      </a:r>
                      <a:endParaRPr lang="es-SV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effectLst/>
                        </a:rPr>
                        <a:t>22</a:t>
                      </a:r>
                      <a:endParaRPr lang="es-SV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46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COSTO</a:t>
                      </a:r>
                      <a:endParaRPr lang="es-SV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>
                          <a:effectLst/>
                        </a:rPr>
                        <a:t>3.68</a:t>
                      </a:r>
                      <a:endParaRPr lang="es-S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>
                          <a:effectLst/>
                        </a:rPr>
                        <a:t>5.78</a:t>
                      </a:r>
                      <a:endParaRPr lang="es-S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effectLst/>
                        </a:rPr>
                        <a:t>20</a:t>
                      </a:r>
                      <a:endParaRPr lang="es-SV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effectLst/>
                        </a:rPr>
                        <a:t>5.71</a:t>
                      </a:r>
                      <a:endParaRPr lang="es-SV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effectLst/>
                        </a:rPr>
                        <a:t>2.85</a:t>
                      </a:r>
                      <a:endParaRPr lang="es-SV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46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1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TOTAL </a:t>
                      </a:r>
                      <a:endParaRPr lang="es-SV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effectLst/>
                        </a:rPr>
                        <a:t>$  21,984.32</a:t>
                      </a:r>
                      <a:endParaRPr lang="es-SV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effectLst/>
                        </a:rPr>
                        <a:t>$  2,433.38</a:t>
                      </a:r>
                      <a:endParaRPr lang="es-SV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>
                          <a:effectLst/>
                        </a:rPr>
                        <a:t>$ 240.00</a:t>
                      </a:r>
                      <a:endParaRPr lang="es-S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effectLst/>
                        </a:rPr>
                        <a:t>$  234.11</a:t>
                      </a:r>
                      <a:endParaRPr lang="es-SV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effectLst/>
                        </a:rPr>
                        <a:t>$  62.70</a:t>
                      </a:r>
                      <a:endParaRPr lang="es-SV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5092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2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TOTAL INGRESOS </a:t>
                      </a:r>
                      <a:endParaRPr lang="es-SV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2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$  24,954.51</a:t>
                      </a:r>
                      <a:endParaRPr lang="es-SV" sz="2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35109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83078" y="688503"/>
            <a:ext cx="5018490" cy="779687"/>
          </a:xfrm>
        </p:spPr>
        <p:txBody>
          <a:bodyPr>
            <a:normAutofit/>
          </a:bodyPr>
          <a:lstStyle/>
          <a:p>
            <a:r>
              <a:rPr lang="es-ES" dirty="0"/>
              <a:t>OTROS SERVICIOS</a:t>
            </a:r>
            <a:endParaRPr lang="es-SV" dirty="0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1350459"/>
              </p:ext>
            </p:extLst>
          </p:nvPr>
        </p:nvGraphicFramePr>
        <p:xfrm>
          <a:off x="871471" y="1854560"/>
          <a:ext cx="8298287" cy="183738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240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39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54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22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2652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3940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4484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MES</a:t>
                      </a:r>
                      <a:endParaRPr lang="es-SV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MARGINACIONES VARIAS</a:t>
                      </a:r>
                      <a:endParaRPr lang="es-SV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ASENTAMIENTOS</a:t>
                      </a:r>
                      <a:endParaRPr lang="es-SV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580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effectLst/>
                        </a:rPr>
                        <a:t>DEFUNCIONES </a:t>
                      </a:r>
                      <a:endParaRPr lang="es-S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effectLst/>
                        </a:rPr>
                        <a:t>DIVORCIOS </a:t>
                      </a:r>
                      <a:endParaRPr lang="es-S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effectLst/>
                        </a:rPr>
                        <a:t>NACIMIENTO</a:t>
                      </a:r>
                      <a:endParaRPr lang="es-S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effectLst/>
                        </a:rPr>
                        <a:t>MATRIMONIOS</a:t>
                      </a:r>
                      <a:endParaRPr lang="es-S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5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JULIO</a:t>
                      </a:r>
                      <a:endParaRPr lang="es-SV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400" dirty="0">
                          <a:effectLst/>
                        </a:rPr>
                        <a:t>54</a:t>
                      </a:r>
                      <a:endParaRPr lang="es-SV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400" dirty="0">
                          <a:effectLst/>
                        </a:rPr>
                        <a:t>58</a:t>
                      </a:r>
                      <a:endParaRPr lang="es-SV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400">
                          <a:effectLst/>
                        </a:rPr>
                        <a:t>19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400">
                          <a:effectLst/>
                        </a:rPr>
                        <a:t>  97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400">
                          <a:effectLst/>
                        </a:rPr>
                        <a:t>22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5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AGOSTO</a:t>
                      </a:r>
                      <a:endParaRPr lang="es-SV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400">
                          <a:effectLst/>
                        </a:rPr>
                        <a:t>46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400" dirty="0">
                          <a:effectLst/>
                        </a:rPr>
                        <a:t>52</a:t>
                      </a:r>
                      <a:endParaRPr lang="es-SV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400" dirty="0">
                          <a:effectLst/>
                        </a:rPr>
                        <a:t>6</a:t>
                      </a:r>
                      <a:endParaRPr lang="es-SV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400" dirty="0">
                          <a:effectLst/>
                        </a:rPr>
                        <a:t>106</a:t>
                      </a:r>
                      <a:endParaRPr lang="es-SV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400">
                          <a:effectLst/>
                        </a:rPr>
                        <a:t>20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05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SEPTIEMBRE</a:t>
                      </a:r>
                      <a:endParaRPr lang="es-SV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400">
                          <a:effectLst/>
                        </a:rPr>
                        <a:t>43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400">
                          <a:effectLst/>
                        </a:rPr>
                        <a:t>61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400">
                          <a:effectLst/>
                        </a:rPr>
                        <a:t>9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400" dirty="0">
                          <a:effectLst/>
                        </a:rPr>
                        <a:t>116</a:t>
                      </a:r>
                      <a:endParaRPr lang="es-SV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400" dirty="0">
                          <a:effectLst/>
                        </a:rPr>
                        <a:t>16</a:t>
                      </a:r>
                      <a:endParaRPr lang="es-SV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05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TOTAL</a:t>
                      </a:r>
                      <a:endParaRPr lang="es-SV" sz="11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600" b="1" dirty="0">
                          <a:effectLst/>
                        </a:rPr>
                        <a:t>143</a:t>
                      </a:r>
                      <a:endParaRPr lang="es-SV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600" b="1" dirty="0">
                          <a:effectLst/>
                        </a:rPr>
                        <a:t>171</a:t>
                      </a:r>
                      <a:endParaRPr lang="es-SV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600" b="1" dirty="0">
                          <a:effectLst/>
                        </a:rPr>
                        <a:t>47</a:t>
                      </a:r>
                      <a:endParaRPr lang="es-SV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600" b="1" dirty="0">
                          <a:effectLst/>
                        </a:rPr>
                        <a:t>319</a:t>
                      </a:r>
                      <a:endParaRPr lang="es-SV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600" b="1" dirty="0">
                          <a:effectLst/>
                        </a:rPr>
                        <a:t>58</a:t>
                      </a:r>
                      <a:endParaRPr lang="es-SV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Rectángulo 3"/>
          <p:cNvSpPr/>
          <p:nvPr/>
        </p:nvSpPr>
        <p:spPr>
          <a:xfrm>
            <a:off x="1631325" y="4358503"/>
            <a:ext cx="5142962" cy="7682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HISTORICOS SUBIDOS EN TRIMESTRE     1,659</a:t>
            </a:r>
            <a:endParaRPr lang="es-SV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SV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ATENCION A CONTRIBUYENTES   7,204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5619269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21300" y="905814"/>
            <a:ext cx="1924198" cy="704045"/>
          </a:xfrm>
        </p:spPr>
        <p:txBody>
          <a:bodyPr/>
          <a:lstStyle/>
          <a:p>
            <a:r>
              <a:rPr lang="es-ES" dirty="0"/>
              <a:t>INDICE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777285"/>
            <a:ext cx="8596668" cy="4584878"/>
          </a:xfrm>
        </p:spPr>
        <p:txBody>
          <a:bodyPr>
            <a:normAutofit fontScale="85000" lnSpcReduction="20000"/>
          </a:bodyPr>
          <a:lstStyle/>
          <a:p>
            <a:r>
              <a:rPr lang="es-ES" dirty="0">
                <a:solidFill>
                  <a:srgbClr val="002060"/>
                </a:solidFill>
              </a:rPr>
              <a:t>PORTADA</a:t>
            </a:r>
          </a:p>
          <a:p>
            <a:r>
              <a:rPr lang="es-ES" dirty="0">
                <a:solidFill>
                  <a:srgbClr val="002060"/>
                </a:solidFill>
              </a:rPr>
              <a:t>ÌNDICE</a:t>
            </a:r>
          </a:p>
          <a:p>
            <a:r>
              <a:rPr lang="es-ES" dirty="0">
                <a:solidFill>
                  <a:srgbClr val="002060"/>
                </a:solidFill>
              </a:rPr>
              <a:t>INTRODUCCIÒN. . . . . . . . . . . . . . . . . . . . . . . . . . . . . . . . . . . . . . . . . . . . . . . . 3</a:t>
            </a:r>
          </a:p>
          <a:p>
            <a:r>
              <a:rPr lang="es-ES" dirty="0">
                <a:solidFill>
                  <a:srgbClr val="002060"/>
                </a:solidFill>
              </a:rPr>
              <a:t>DESCRIPCIONDE PUESTOS DE TRABAJO. . . . . . . . . . . . . . . . . . . . . . . . . . 4           </a:t>
            </a:r>
          </a:p>
          <a:p>
            <a:r>
              <a:rPr lang="es-ES" dirty="0">
                <a:solidFill>
                  <a:srgbClr val="002060"/>
                </a:solidFill>
              </a:rPr>
              <a:t>ACTIVIDADES REALIZADAS. . . . . . . . . . . . . . . . . . . . . . . . . . . . . . . . . . . . . . 5 </a:t>
            </a:r>
          </a:p>
          <a:p>
            <a:r>
              <a:rPr lang="es-ES" dirty="0">
                <a:solidFill>
                  <a:srgbClr val="002060"/>
                </a:solidFill>
              </a:rPr>
              <a:t>SERVICIOS, TRAMITES Y COSTOS. . . . . . . . . . . . . . . . . . . . . . . . . . . . . . . .  6                   </a:t>
            </a:r>
          </a:p>
          <a:p>
            <a:r>
              <a:rPr lang="es-ES" dirty="0">
                <a:solidFill>
                  <a:srgbClr val="002060"/>
                </a:solidFill>
              </a:rPr>
              <a:t>MATRIMONIO. . . . . . . . . . . . . . . . . . . . . . . . . . . . . . . . . . . . . . . . . . . . . . . . . .  7	          	</a:t>
            </a:r>
            <a:endParaRPr lang="es-SV" dirty="0">
              <a:solidFill>
                <a:srgbClr val="002060"/>
              </a:solidFill>
            </a:endParaRPr>
          </a:p>
          <a:p>
            <a:r>
              <a:rPr lang="es-ES" dirty="0">
                <a:solidFill>
                  <a:srgbClr val="002060"/>
                </a:solidFill>
              </a:rPr>
              <a:t>DIVORCIO . . . . . . . . . . . . . . . . . . . . . . . . . . . . . . . . . . . . . . . . . . . . . . . . . . . .  8</a:t>
            </a:r>
            <a:endParaRPr lang="es-SV" dirty="0">
              <a:solidFill>
                <a:srgbClr val="002060"/>
              </a:solidFill>
            </a:endParaRPr>
          </a:p>
          <a:p>
            <a:r>
              <a:rPr lang="es-ES" dirty="0">
                <a:solidFill>
                  <a:srgbClr val="002060"/>
                </a:solidFill>
              </a:rPr>
              <a:t>ASENTAMIENTO DEFUNCION  . . . . . . . . . . . . . . . . . . . . . . . . . . . . . . . . . . .  9</a:t>
            </a:r>
          </a:p>
          <a:p>
            <a:r>
              <a:rPr lang="es-ES" dirty="0">
                <a:solidFill>
                  <a:srgbClr val="002060"/>
                </a:solidFill>
              </a:rPr>
              <a:t>AUTENTICAS DE TODO TIPO DE PARTIDAS. . . . . . . . . . . . . . . . . . . . . . . . 10</a:t>
            </a:r>
          </a:p>
          <a:p>
            <a:r>
              <a:rPr lang="es-ES" dirty="0">
                <a:solidFill>
                  <a:srgbClr val="002060"/>
                </a:solidFill>
              </a:rPr>
              <a:t>EMISION DE CARNET DE MINORIDAD . . . . . . . . . . . . . . . . . . . . . . . . . . . . .11</a:t>
            </a:r>
          </a:p>
          <a:p>
            <a:r>
              <a:rPr lang="es-ES" dirty="0">
                <a:solidFill>
                  <a:srgbClr val="002060"/>
                </a:solidFill>
              </a:rPr>
              <a:t>CONSTANCIAS Y CERTIFICACIONES. . . . . . . . . . . . . . . . . . . . . . . . . . . . . . 12	</a:t>
            </a:r>
          </a:p>
          <a:p>
            <a:r>
              <a:rPr lang="es-ES" dirty="0">
                <a:solidFill>
                  <a:srgbClr val="002060"/>
                </a:solidFill>
              </a:rPr>
              <a:t>CERTIFICACIONES DE CEDULAS. . . . . . . . . . . . . . . . . . . . . . . . . . . . . . . . . 13</a:t>
            </a:r>
          </a:p>
          <a:p>
            <a:r>
              <a:rPr lang="es-ES" dirty="0">
                <a:solidFill>
                  <a:srgbClr val="002060"/>
                </a:solidFill>
              </a:rPr>
              <a:t>ACTIVIDADES REALIZADAS DURANTE EL TERCER TRIMESTRE 2023. . .14  -  16                      </a:t>
            </a:r>
          </a:p>
          <a:p>
            <a:endParaRPr lang="es-ES" dirty="0">
              <a:solidFill>
                <a:srgbClr val="002060"/>
              </a:solidFill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2641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3795" y="957330"/>
            <a:ext cx="3482542" cy="729803"/>
          </a:xfrm>
        </p:spPr>
        <p:txBody>
          <a:bodyPr>
            <a:normAutofit fontScale="90000"/>
          </a:bodyPr>
          <a:lstStyle/>
          <a:p>
            <a:r>
              <a:rPr lang="es-ES" dirty="0"/>
              <a:t>INTRODUCCION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10764" y="1841679"/>
            <a:ext cx="8449146" cy="4069724"/>
          </a:xfrm>
        </p:spPr>
        <p:txBody>
          <a:bodyPr wrap="square" anchor="ctr" anchorCtr="1">
            <a:normAutofit/>
          </a:bodyPr>
          <a:lstStyle/>
          <a:p>
            <a:pPr marL="0" indent="0">
              <a:buNone/>
            </a:pP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El departamento de Registro del Estado Familiar, es el ente encargado de  Registrar y facilitar la consulta  de la información sobre el estado familiar de las personas naturales  desde su asentamiento al nacer como todo cambio en su estado hasta su fallecimiento;  además de expedición de certificaciones de partidas de nacimiento, matrimonios, divorcios, defunciones, adopciones, cambios de nombre y otros enmarcados en el ejercicio del derecho civil de la persona a través de las resoluciones judiciales de la rama de familia</a:t>
            </a:r>
            <a:r>
              <a:rPr lang="es-ES" sz="2800" dirty="0">
                <a:latin typeface="Arial Narrow" panose="020B0606020202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113004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7281810" cy="1320800"/>
          </a:xfrm>
        </p:spPr>
        <p:txBody>
          <a:bodyPr/>
          <a:lstStyle/>
          <a:p>
            <a:pPr algn="ctr"/>
            <a:r>
              <a:rPr lang="es-ES" dirty="0"/>
              <a:t>DESCRIPCIONDE PUESTOS DE TRABAJO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707644" y="2173468"/>
            <a:ext cx="3856029" cy="3880773"/>
          </a:xfrm>
        </p:spPr>
        <p:txBody>
          <a:bodyPr>
            <a:normAutofit/>
          </a:bodyPr>
          <a:lstStyle/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Jefe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Supervisor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Coordinador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Asistente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Apoyo Técnico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Auxiliar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Secretaria</a:t>
            </a:r>
            <a:endParaRPr lang="es-SV" sz="2800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7432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88703" y="682579"/>
            <a:ext cx="6779534" cy="912969"/>
          </a:xfrm>
        </p:spPr>
        <p:txBody>
          <a:bodyPr/>
          <a:lstStyle/>
          <a:p>
            <a:r>
              <a:rPr lang="es-ES" dirty="0"/>
              <a:t>ACTIVIDADES REALIZADAS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34157" y="1735586"/>
            <a:ext cx="7307567" cy="3880773"/>
          </a:xfrm>
        </p:spPr>
        <p:txBody>
          <a:bodyPr>
            <a:normAutofit fontScale="77500" lnSpcReduction="20000"/>
          </a:bodyPr>
          <a:lstStyle/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Velar por la integridad, exactitud y precisión de la información en los registros, marginaciones y asentamientos del estado familiar competentes al municipio.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Velar por que el servicio de certificaciones, constancias e informe de documentos se cumplan  las disposiciones legales establecidas.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Proporcionar a los interesados los requisitos necesarios para la extensión de constancias, certificaciones y otros.</a:t>
            </a:r>
          </a:p>
          <a:p>
            <a:pPr lvl="0"/>
            <a:r>
              <a:rPr lang="es-SV" sz="2800" dirty="0">
                <a:solidFill>
                  <a:schemeClr val="accent1">
                    <a:lumMod val="75000"/>
                  </a:schemeClr>
                </a:solidFill>
                <a:effectLst/>
                <a:latin typeface="Arial Narrow" panose="020B0606020202030204" pitchFamily="34" charset="0"/>
              </a:rPr>
              <a:t>Elaborar y enviar reportes estadísticos y trámites realizados a Organismos Legalmente encargados de la recopilación para el procesamiento y difusión de datos y autoridades que lo soliciten</a:t>
            </a:r>
            <a:r>
              <a:rPr lang="es-SV" dirty="0">
                <a:effectLst/>
              </a:rPr>
              <a:t>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955783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1588373" y="540913"/>
            <a:ext cx="7040472" cy="746974"/>
          </a:xfrm>
        </p:spPr>
        <p:txBody>
          <a:bodyPr>
            <a:normAutofit fontScale="90000"/>
          </a:bodyPr>
          <a:lstStyle/>
          <a:p>
            <a:r>
              <a:rPr lang="es-ES" dirty="0"/>
              <a:t>SERVICIOS, TRAMITES Y COSTOS</a:t>
            </a:r>
            <a:endParaRPr lang="es-SV" dirty="0"/>
          </a:p>
        </p:txBody>
      </p:sp>
      <p:sp>
        <p:nvSpPr>
          <p:cNvPr id="4" name="Rectángulo 3"/>
          <p:cNvSpPr/>
          <p:nvPr/>
        </p:nvSpPr>
        <p:spPr>
          <a:xfrm>
            <a:off x="1737078" y="1468191"/>
            <a:ext cx="689176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2000" b="1" u="sng" dirty="0">
                <a:solidFill>
                  <a:schemeClr val="accent1">
                    <a:lumMod val="75000"/>
                  </a:schemeClr>
                </a:solidFill>
                <a:effectLst/>
                <a:latin typeface="Arial Narrow" panose="020B0606020202030204" pitchFamily="34" charset="0"/>
              </a:rPr>
              <a:t>INSCRIPCION DE PARTIDAS DE NACIMIENTO</a:t>
            </a:r>
          </a:p>
          <a:p>
            <a:endParaRPr lang="es-SV" sz="2000" b="1" u="sng" dirty="0">
              <a:solidFill>
                <a:schemeClr val="accent1">
                  <a:lumMod val="75000"/>
                </a:schemeClr>
              </a:solidFill>
              <a:effectLst/>
              <a:latin typeface="Arial Narrow" panose="020B0606020202030204" pitchFamily="34" charset="0"/>
            </a:endParaRPr>
          </a:p>
          <a:p>
            <a:r>
              <a:rPr lang="es-SV" sz="2000" b="1" dirty="0">
                <a:solidFill>
                  <a:schemeClr val="accent1">
                    <a:lumMod val="75000"/>
                  </a:schemeClr>
                </a:solidFill>
                <a:effectLst/>
                <a:latin typeface="Arial Narrow" panose="020B0606020202030204" pitchFamily="34" charset="0"/>
              </a:rPr>
              <a:t>REQUISITOS:</a:t>
            </a:r>
          </a:p>
          <a:p>
            <a:endParaRPr lang="es-SV" sz="2000" b="1" dirty="0">
              <a:solidFill>
                <a:schemeClr val="accent1">
                  <a:lumMod val="75000"/>
                </a:schemeClr>
              </a:solidFill>
              <a:effectLst/>
              <a:latin typeface="Arial Narrow" panose="020B0606020202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SV" sz="2000" dirty="0">
                <a:solidFill>
                  <a:schemeClr val="accent1">
                    <a:lumMod val="75000"/>
                  </a:schemeClr>
                </a:solidFill>
                <a:effectLst/>
                <a:latin typeface="Arial Narrow" panose="020B0606020202030204" pitchFamily="34" charset="0"/>
              </a:rPr>
              <a:t>Constancia de nacimiento del recién nacido, (plantares del recién nacido original y copia).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SV" sz="2000" dirty="0">
                <a:solidFill>
                  <a:schemeClr val="accent1">
                    <a:lumMod val="75000"/>
                  </a:schemeClr>
                </a:solidFill>
                <a:effectLst/>
                <a:latin typeface="Arial Narrow" panose="020B0606020202030204" pitchFamily="34" charset="0"/>
              </a:rPr>
              <a:t>Documento Único de Identidad (DUI), Pasaporte o Tarjeta de Residencia.(copia ampliado a 150 )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SV" sz="2000" dirty="0">
                <a:solidFill>
                  <a:schemeClr val="accent1">
                    <a:lumMod val="75000"/>
                  </a:schemeClr>
                </a:solidFill>
                <a:effectLst/>
                <a:latin typeface="Arial Narrow" panose="020B0606020202030204" pitchFamily="34" charset="0"/>
              </a:rPr>
              <a:t>Carné de Minoridad en caso de ser menores los padres del recién nacido.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SV" sz="2000" dirty="0">
                <a:solidFill>
                  <a:schemeClr val="accent1">
                    <a:lumMod val="75000"/>
                  </a:schemeClr>
                </a:solidFill>
                <a:effectLst/>
                <a:latin typeface="Arial Narrow" panose="020B0606020202030204" pitchFamily="34" charset="0"/>
              </a:rPr>
              <a:t>El plazo establecido para asentar es de 45 días hábiles, período ordinario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SV" sz="2000" dirty="0">
                <a:solidFill>
                  <a:schemeClr val="accent1">
                    <a:lumMod val="75000"/>
                  </a:schemeClr>
                </a:solidFill>
                <a:effectLst/>
                <a:latin typeface="Arial Narrow" panose="020B0606020202030204" pitchFamily="34" charset="0"/>
              </a:rPr>
              <a:t>COSTO DEL TRÁMITE: Gratuito, incluye la primer partida de</a:t>
            </a:r>
            <a:r>
              <a:rPr lang="es-SV" sz="2800" dirty="0">
                <a:solidFill>
                  <a:schemeClr val="accent1">
                    <a:lumMod val="75000"/>
                  </a:schemeClr>
                </a:solidFill>
                <a:effectLst/>
                <a:latin typeface="Arial Narrow" panose="020B0606020202030204" pitchFamily="34" charset="0"/>
              </a:rPr>
              <a:t> </a:t>
            </a:r>
            <a:r>
              <a:rPr lang="es-SV" sz="2000" dirty="0">
                <a:solidFill>
                  <a:schemeClr val="accent1">
                    <a:lumMod val="75000"/>
                  </a:schemeClr>
                </a:solidFill>
                <a:effectLst/>
                <a:latin typeface="Arial Narrow" panose="020B0606020202030204" pitchFamily="34" charset="0"/>
              </a:rPr>
              <a:t>nacimiento del recién inscrito.</a:t>
            </a:r>
          </a:p>
        </p:txBody>
      </p:sp>
    </p:spTree>
    <p:extLst>
      <p:ext uri="{BB962C8B-B14F-4D97-AF65-F5344CB8AC3E}">
        <p14:creationId xmlns:p14="http://schemas.microsoft.com/office/powerpoint/2010/main" val="1867109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63673" y="791536"/>
            <a:ext cx="3679087" cy="895597"/>
          </a:xfrm>
        </p:spPr>
        <p:txBody>
          <a:bodyPr>
            <a:normAutofit/>
          </a:bodyPr>
          <a:lstStyle/>
          <a:p>
            <a:r>
              <a:rPr lang="es-ES" dirty="0"/>
              <a:t>MATRIMONIO</a:t>
            </a:r>
            <a:endParaRPr lang="es-SV" dirty="0"/>
          </a:p>
        </p:txBody>
      </p:sp>
      <p:sp>
        <p:nvSpPr>
          <p:cNvPr id="3" name="Rectángulo 2"/>
          <p:cNvSpPr/>
          <p:nvPr/>
        </p:nvSpPr>
        <p:spPr>
          <a:xfrm>
            <a:off x="1771529" y="1687133"/>
            <a:ext cx="5517913" cy="35689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REQUISITOS: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SV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interesado debe presentar al Registro del Estado Familiar la Escritura Pública de Matrimonio o Acta de Matrimonio, dentro de los 15 días hábiles siguientes a la celebración del matrimonio.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COSTO DEL TRÁMITE: No tiene costo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cancela $5.71 por multa de inscripción tardía.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Costo de la Certificación de la Partida de Matrimonio $ 3.68 y $ 5.78 Autenticada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Duración del trámite: 15 días hábiles.</a:t>
            </a:r>
          </a:p>
        </p:txBody>
      </p:sp>
    </p:spTree>
    <p:extLst>
      <p:ext uri="{BB962C8B-B14F-4D97-AF65-F5344CB8AC3E}">
        <p14:creationId xmlns:p14="http://schemas.microsoft.com/office/powerpoint/2010/main" val="9425514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37515" y="778655"/>
            <a:ext cx="3138175" cy="792566"/>
          </a:xfrm>
        </p:spPr>
        <p:txBody>
          <a:bodyPr>
            <a:normAutofit/>
          </a:bodyPr>
          <a:lstStyle/>
          <a:p>
            <a:r>
              <a:rPr lang="es-ES" dirty="0"/>
              <a:t>DIVORCIO</a:t>
            </a:r>
            <a:endParaRPr lang="es-SV" dirty="0"/>
          </a:p>
        </p:txBody>
      </p:sp>
      <p:sp>
        <p:nvSpPr>
          <p:cNvPr id="3" name="Rectángulo 2"/>
          <p:cNvSpPr/>
          <p:nvPr/>
        </p:nvSpPr>
        <p:spPr>
          <a:xfrm>
            <a:off x="2249507" y="1870142"/>
            <a:ext cx="5812666" cy="32725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REQUISITOS: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SV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Juzgado debe remitir al Registro del Estado Familiar la Sentencia definitiva de Divorcio, debidamente ejecutoriada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COSTO: no tiene costo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DURACION DEL TRÁMITE: 15 días hábiles.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Costo de la Certificación de la Partida de Divorcio $ 3.68, y $ 5.78 Autenticada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5360026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165" y="752555"/>
            <a:ext cx="6370772" cy="772733"/>
          </a:xfrm>
        </p:spPr>
        <p:txBody>
          <a:bodyPr>
            <a:normAutofit fontScale="90000"/>
          </a:bodyPr>
          <a:lstStyle/>
          <a:p>
            <a:r>
              <a:rPr lang="es-ES" dirty="0"/>
              <a:t>ASENTAMIENTO DEFUNCION</a:t>
            </a:r>
            <a:endParaRPr lang="es-SV" dirty="0"/>
          </a:p>
        </p:txBody>
      </p:sp>
      <p:sp>
        <p:nvSpPr>
          <p:cNvPr id="3" name="Rectángulo 2"/>
          <p:cNvSpPr/>
          <p:nvPr/>
        </p:nvSpPr>
        <p:spPr>
          <a:xfrm>
            <a:off x="971066" y="1641198"/>
            <a:ext cx="8340359" cy="43668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REQUISITOS: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SV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Boleta de defunción expedida por la institución hospitalaria o clínica privada, o Esquela de Reconocimiento de Cadáver extendida por el Instituto de Medicina Legal.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SV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Documento Único de Identidad del fallecido. (Original y copia ampliada a 150)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SV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Documento Único de Identidad del informante. (Original y copia ampliado a 150)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SV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persona fallecida debe poseer Documento Único de Identidad con domicilio del municipio o haber fallecido en el municipio.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partir de la fecha del fallecimiento, usted tiene 15 días hábiles para poder presentar la documentación que se detalla y poder asentar la partida de defunción, caso contrario, tendrá que seguir trámites por la vía Notarial o Judicial.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COSTO: No tiene costo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SV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Costo de la Certificación de la Partida de Defunción $ 3.68 y $ 5.78 Autenticada</a:t>
            </a:r>
          </a:p>
        </p:txBody>
      </p:sp>
    </p:spTree>
    <p:extLst>
      <p:ext uri="{BB962C8B-B14F-4D97-AF65-F5344CB8AC3E}">
        <p14:creationId xmlns:p14="http://schemas.microsoft.com/office/powerpoint/2010/main" val="24584619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Faceta">
  <a:themeElements>
    <a:clrScheme name="Azul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748</TotalTime>
  <Words>1368</Words>
  <Application>Microsoft Office PowerPoint</Application>
  <PresentationFormat>Panorámica</PresentationFormat>
  <Paragraphs>194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2" baseType="lpstr">
      <vt:lpstr>Arial</vt:lpstr>
      <vt:lpstr>Arial Narrow</vt:lpstr>
      <vt:lpstr>Calibri</vt:lpstr>
      <vt:lpstr>Wingdings</vt:lpstr>
      <vt:lpstr>Wingdings 3</vt:lpstr>
      <vt:lpstr>Faceta</vt:lpstr>
      <vt:lpstr>   ALCALDIA MUNICIPAL  DE APOPA MEMORIA DE LABORES </vt:lpstr>
      <vt:lpstr>INDICE</vt:lpstr>
      <vt:lpstr>INTRODUCCION</vt:lpstr>
      <vt:lpstr>DESCRIPCIONDE PUESTOS DE TRABAJO</vt:lpstr>
      <vt:lpstr>ACTIVIDADES REALIZADAS</vt:lpstr>
      <vt:lpstr>SERVICIOS, TRAMITES Y COSTOS</vt:lpstr>
      <vt:lpstr>MATRIMONIO</vt:lpstr>
      <vt:lpstr>DIVORCIO</vt:lpstr>
      <vt:lpstr>ASENTAMIENTO DEFUNCION</vt:lpstr>
      <vt:lpstr> AUTENTICAS DE TODO TIPO DE PARTIDAS</vt:lpstr>
      <vt:lpstr>EMISION DE CARNET DE MINORIDAD</vt:lpstr>
      <vt:lpstr>CONSTANCIA Y CERTIFICACIONES</vt:lpstr>
      <vt:lpstr>CERTIFICACIONES DE CEDULAS</vt:lpstr>
      <vt:lpstr>ACTIVIDADES REALIZADAS DURANTE  EL PERIODO DE JULIO, AGOSTO Y SEPTIEMBRE 2023</vt:lpstr>
      <vt:lpstr>INGRESOS POR SERVICIOS PRESTADOS PERIODO DE JULIO, AGOSTO Y SEPTIEMBRE 2023</vt:lpstr>
      <vt:lpstr>OTROS SERVICIOS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ALCALDIA MUNICIPAL DE APOPA</dc:title>
  <dc:creator>REF-EL</dc:creator>
  <cp:lastModifiedBy>Cesia Serrano</cp:lastModifiedBy>
  <cp:revision>29</cp:revision>
  <cp:lastPrinted>2023-10-06T16:30:01Z</cp:lastPrinted>
  <dcterms:created xsi:type="dcterms:W3CDTF">2023-10-04T19:50:12Z</dcterms:created>
  <dcterms:modified xsi:type="dcterms:W3CDTF">2023-10-06T17:52:47Z</dcterms:modified>
</cp:coreProperties>
</file>