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70" r:id="rId5"/>
    <p:sldId id="260" r:id="rId6"/>
    <p:sldId id="267" r:id="rId7"/>
    <p:sldId id="261" r:id="rId8"/>
    <p:sldId id="271" r:id="rId9"/>
    <p:sldId id="263" r:id="rId10"/>
    <p:sldId id="264" r:id="rId11"/>
    <p:sldId id="272" r:id="rId12"/>
    <p:sldId id="266" r:id="rId13"/>
    <p:sldId id="268" r:id="rId14"/>
    <p:sldId id="269" r:id="rId15"/>
    <p:sldId id="274" r:id="rId16"/>
    <p:sldId id="258" r:id="rId17"/>
  </p:sldIdLst>
  <p:sldSz cx="9144000" cy="6858000" type="screen4x3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23064-617B-493A-B6BE-AD49EF3983F0}" type="datetimeFigureOut">
              <a:rPr lang="es-SV" smtClean="0"/>
              <a:t>11/10/2018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A46D1-7E68-46C1-8E96-24FA9B786F3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118409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2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2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4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214140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2" y="4415790"/>
            <a:ext cx="548639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1406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2" y="4415790"/>
            <a:ext cx="548639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168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2" y="4415790"/>
            <a:ext cx="548639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3626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2" y="4415790"/>
            <a:ext cx="548639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9806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2" y="4415790"/>
            <a:ext cx="548639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8007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2" y="4415790"/>
            <a:ext cx="548639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4281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190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381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www.aac.gob.sv/wp-content/uploads/2016/12/IMG_1760.redimensionado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AAC,%20Rendici&#243;n%20de%20Cuentas%202017.mp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VIDEOS%20PUBLICAR/CAMPO%20DE%20BOMBEROS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8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 descr="C:\Users\jonathan.escobar.GOBERNACION\Desktop\Rendicion de Cuentas\GetFile.aspx.png"/>
          <p:cNvPicPr preferRelativeResize="0"/>
          <p:nvPr/>
        </p:nvPicPr>
        <p:blipFill rotWithShape="1">
          <a:blip r:embed="rId3">
            <a:alphaModFix/>
          </a:blip>
          <a:srcRect r="35556" b="25614"/>
          <a:stretch/>
        </p:blipFill>
        <p:spPr>
          <a:xfrm>
            <a:off x="4067944" y="0"/>
            <a:ext cx="5076055" cy="687016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-471" y="2711822"/>
            <a:ext cx="5724128" cy="52321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SV" sz="2800" b="0" i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Autoridad de Aviación Civil</a:t>
            </a:r>
            <a:endParaRPr lang="es-SV" sz="28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Shape 165" descr="C:\Users\jonathan.escobar.GOBERNACION\Desktop\Rendicion de Cuentas\paraInstagram-900x64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9871" y="5326666"/>
            <a:ext cx="2983447" cy="119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 descr="C:\Users\adalicia.aviles.GOBERNACION\Pictures\archivos varios\índice0.png"/>
          <p:cNvPicPr preferRelativeResize="0"/>
          <p:nvPr/>
        </p:nvPicPr>
        <p:blipFill rotWithShape="1">
          <a:blip r:embed="rId5">
            <a:alphaModFix/>
          </a:blip>
          <a:srcRect t="23234"/>
          <a:stretch/>
        </p:blipFill>
        <p:spPr>
          <a:xfrm>
            <a:off x="235391" y="5420742"/>
            <a:ext cx="2896448" cy="110535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463" y="2060848"/>
            <a:ext cx="4931574" cy="5539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SV" sz="30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Informe Anual</a:t>
            </a:r>
            <a:endParaRPr lang="es-SV" sz="30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0" y="3750130"/>
            <a:ext cx="4860031" cy="4616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SV" sz="24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Junio 2016 a Mayo 2017</a:t>
            </a:r>
          </a:p>
        </p:txBody>
      </p:sp>
      <p:cxnSp>
        <p:nvCxnSpPr>
          <p:cNvPr id="169" name="Shape 169"/>
          <p:cNvCxnSpPr/>
          <p:nvPr/>
        </p:nvCxnSpPr>
        <p:spPr>
          <a:xfrm rot="10800000" flipH="1">
            <a:off x="91490" y="2707178"/>
            <a:ext cx="4624524" cy="174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med" len="med"/>
            <a:tailEnd type="non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1" y="217677"/>
            <a:ext cx="1705006" cy="1456598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s-SV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33" y="1267803"/>
            <a:ext cx="8285935" cy="506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SV" b="1" dirty="0" smtClean="0"/>
              <a:t>Bachillerato </a:t>
            </a:r>
            <a:r>
              <a:rPr lang="es-SV" b="1" dirty="0"/>
              <a:t>Público en Mantenimiento </a:t>
            </a:r>
            <a:r>
              <a:rPr lang="es-SV" b="1" dirty="0" smtClean="0"/>
              <a:t>Aeronáutico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859266" y="1892649"/>
            <a:ext cx="1586222" cy="20503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050" dirty="0">
                <a:latin typeface="Century Gothic" panose="020B0502020202020204" pitchFamily="34" charset="0"/>
              </a:rPr>
              <a:t>Promover nuevos espacios para el desarrollo profesional y capacitar en áreas de innovación en todo el país</a:t>
            </a:r>
            <a:endParaRPr lang="es-SV" sz="1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Flecha derecha 1"/>
          <p:cNvSpPr/>
          <p:nvPr/>
        </p:nvSpPr>
        <p:spPr>
          <a:xfrm>
            <a:off x="382336" y="2371157"/>
            <a:ext cx="1087398" cy="79630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BUSCA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5967238" y="1965265"/>
            <a:ext cx="1594502" cy="20503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050" dirty="0">
                <a:latin typeface="Century Gothic" panose="020B0502020202020204" pitchFamily="34" charset="0"/>
              </a:rPr>
              <a:t>En coordinación con el Ministerio de Educación desde enero 2017 el Bachillerato Técnico en Mantenimiento Aeronáutico, en el Instituto José Simeón Cañas, de Zacatecoluca</a:t>
            </a:r>
          </a:p>
        </p:txBody>
      </p:sp>
      <p:sp>
        <p:nvSpPr>
          <p:cNvPr id="10" name="Flecha derecha 9"/>
          <p:cNvSpPr/>
          <p:nvPr/>
        </p:nvSpPr>
        <p:spPr>
          <a:xfrm>
            <a:off x="4162664" y="2371157"/>
            <a:ext cx="1087398" cy="79630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EJECUTA</a:t>
            </a:r>
          </a:p>
        </p:txBody>
      </p:sp>
      <p:pic>
        <p:nvPicPr>
          <p:cNvPr id="11" name="Marcador de contenido 4"/>
          <p:cNvPicPr>
            <a:picLocks noChangeAspect="1"/>
          </p:cNvPicPr>
          <p:nvPr/>
        </p:nvPicPr>
        <p:blipFill rotWithShape="1">
          <a:blip r:embed="rId2"/>
          <a:srcRect t="19726" b="14805"/>
          <a:stretch/>
        </p:blipFill>
        <p:spPr>
          <a:xfrm>
            <a:off x="1075840" y="4088194"/>
            <a:ext cx="6875914" cy="2564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2" y="127523"/>
            <a:ext cx="1292393" cy="1104100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1633" y="182487"/>
            <a:ext cx="9142367" cy="9941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/>
            <a:r>
              <a:rPr lang="es-SV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Principales de la Gestión</a:t>
            </a:r>
            <a:endParaRPr lang="es-SV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Shape 165" descr="C:\Users\jonathan.escobar.GOBERNACION\Desktop\Rendicion de Cuentas\paraInstagram-900x64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3431" y="5975284"/>
            <a:ext cx="2510569" cy="882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2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echa derecha 5"/>
          <p:cNvSpPr/>
          <p:nvPr/>
        </p:nvSpPr>
        <p:spPr>
          <a:xfrm>
            <a:off x="532678" y="3406190"/>
            <a:ext cx="1244640" cy="79630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En cumplimento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2000700" y="2955921"/>
            <a:ext cx="1621986" cy="16968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>
                <a:latin typeface="Century Gothic" panose="020B0502020202020204" pitchFamily="34" charset="0"/>
              </a:rPr>
              <a:t>Política de Participación Ciudadana del Órgano Ejecutivo</a:t>
            </a:r>
            <a:endParaRPr lang="es-SV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3846068" y="3402726"/>
            <a:ext cx="1087398" cy="79630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Desarrolla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4933466" y="1450336"/>
            <a:ext cx="1621986" cy="10722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500" b="1" dirty="0" smtClean="0">
                <a:latin typeface="Century Gothic" panose="020B0502020202020204" pitchFamily="34" charset="0"/>
              </a:rPr>
              <a:t>Feria </a:t>
            </a:r>
            <a:r>
              <a:rPr lang="es-SV" sz="1500" b="1" dirty="0">
                <a:latin typeface="Century Gothic" panose="020B0502020202020204" pitchFamily="34" charset="0"/>
              </a:rPr>
              <a:t>Aeronáutica </a:t>
            </a:r>
          </a:p>
          <a:p>
            <a:pPr algn="ctr"/>
            <a:r>
              <a:rPr lang="es-SV" sz="1500" b="1" dirty="0">
                <a:latin typeface="Century Gothic" panose="020B0502020202020204" pitchFamily="34" charset="0"/>
              </a:rPr>
              <a:t> </a:t>
            </a:r>
            <a:endParaRPr lang="es-SV" sz="15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4933466" y="4844157"/>
            <a:ext cx="1621986" cy="10722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500" b="1" dirty="0">
                <a:latin typeface="Century Gothic" panose="020B0502020202020204" pitchFamily="34" charset="0"/>
              </a:rPr>
              <a:t>Avión de Oro</a:t>
            </a:r>
            <a:endParaRPr lang="es-SV" sz="15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6698529" y="4834550"/>
            <a:ext cx="2383220" cy="8987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Reconocer el aporte de instituciones y empresas en el ámbito de la aviación.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6698529" y="1450336"/>
            <a:ext cx="2383220" cy="9506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Generar oportunidades de desarrollo en la industria aeronáutica de El Salvador.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633" y="182487"/>
            <a:ext cx="9142367" cy="9941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/>
            <a:r>
              <a:rPr lang="es-SV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Principales de la Gestión</a:t>
            </a:r>
            <a:endParaRPr lang="es-SV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2" y="127523"/>
            <a:ext cx="1292393" cy="1104100"/>
          </a:xfrm>
          <a:prstGeom prst="rect">
            <a:avLst/>
          </a:prstGeom>
        </p:spPr>
      </p:pic>
      <p:pic>
        <p:nvPicPr>
          <p:cNvPr id="17" name="Shape 165" descr="C:\Users\jonathan.escobar.GOBERNACION\Desktop\Rendicion de Cuentas\paraInstagram-900x64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3431" y="5975284"/>
            <a:ext cx="2510569" cy="882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 descr="http://www.aac.gob.sv/wp-content/uploads/2016/12/IMG_1760.redimensionado-750x420.jpg">
            <a:hlinkClick r:id="rId4" tooltip="&quot;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91" y="4834550"/>
            <a:ext cx="3248875" cy="1852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 descr="http://www.aac.gob.sv/wp-content/uploads/2017/01/IMG_0791.redimensionado-1024x64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996" y="932229"/>
            <a:ext cx="3125470" cy="1956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23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395534" y="5534561"/>
            <a:ext cx="8526941" cy="132343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SV" sz="44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Gestión Financiera y Presupuestaria</a:t>
            </a:r>
            <a:endParaRPr lang="es-SV" sz="4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t="6996" b="26900"/>
          <a:stretch/>
        </p:blipFill>
        <p:spPr>
          <a:xfrm>
            <a:off x="671270" y="152290"/>
            <a:ext cx="7975471" cy="518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s-SV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79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7991" y="1532509"/>
            <a:ext cx="8629650" cy="38208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SV" b="1" dirty="0" smtClean="0"/>
              <a:t>Ingresos</a:t>
            </a:r>
            <a:endParaRPr lang="es-SV" dirty="0"/>
          </a:p>
          <a:p>
            <a:pPr marL="0" indent="0" algn="just">
              <a:buNone/>
            </a:pPr>
            <a:r>
              <a:rPr lang="es-SV" dirty="0">
                <a:solidFill>
                  <a:schemeClr val="tx1"/>
                </a:solidFill>
              </a:rPr>
              <a:t>Para el período de junio 2016 a mayo 2017 se devengaron ingresos por un total de $3,251,280.03. Los ingresos por Derechos de Embarque, Aterrizajes y Estacionamiento de aeronaves, que se perciben como Transferencias Corrientes, constituyen la mayoría de los ingresos con una participación del 83.52% del total de ingresos</a:t>
            </a:r>
            <a:r>
              <a:rPr lang="es-SV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es-SV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SV" b="1" dirty="0" smtClean="0"/>
              <a:t>Egresos</a:t>
            </a:r>
            <a:endParaRPr lang="es-SV" dirty="0"/>
          </a:p>
          <a:p>
            <a:pPr marL="0" indent="0" algn="just">
              <a:buNone/>
            </a:pPr>
            <a:r>
              <a:rPr lang="es-SV" dirty="0">
                <a:solidFill>
                  <a:schemeClr val="tx1"/>
                </a:solidFill>
              </a:rPr>
              <a:t>S</a:t>
            </a:r>
            <a:r>
              <a:rPr lang="es-SV" dirty="0" smtClean="0">
                <a:solidFill>
                  <a:schemeClr val="tx1"/>
                </a:solidFill>
              </a:rPr>
              <a:t>e </a:t>
            </a:r>
            <a:r>
              <a:rPr lang="es-SV" dirty="0">
                <a:solidFill>
                  <a:schemeClr val="tx1"/>
                </a:solidFill>
              </a:rPr>
              <a:t>registró un total de $2,962,371.22 en egresos. En comparación a los fondos programados para el período informado, a nivel general, se ejecutó el 80.90% del total de recursos programados.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633" y="182487"/>
            <a:ext cx="9142367" cy="9941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/>
            <a:r>
              <a:rPr lang="es-SV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Financiera y Presupuestaria</a:t>
            </a:r>
            <a:endParaRPr lang="es-SV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2" y="127523"/>
            <a:ext cx="1292393" cy="1104100"/>
          </a:xfrm>
          <a:prstGeom prst="rect">
            <a:avLst/>
          </a:prstGeom>
        </p:spPr>
      </p:pic>
      <p:pic>
        <p:nvPicPr>
          <p:cNvPr id="7" name="Shape 165" descr="C:\Users\jonathan.escobar.GOBERNACION\Desktop\Rendicion de Cuentas\paraInstagram-900x64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3431" y="5975284"/>
            <a:ext cx="2510569" cy="8827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290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395534" y="5534561"/>
            <a:ext cx="8526941" cy="132343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SV" sz="44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¡¡Un Salto hacia el Futuro!!</a:t>
            </a:r>
            <a:endParaRPr lang="es-SV" sz="4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Shape 175">
            <a:hlinkClick r:id="rId3" action="ppaction://hlinkfile"/>
          </p:cNvPr>
          <p:cNvPicPr preferRelativeResize="0"/>
          <p:nvPr/>
        </p:nvPicPr>
        <p:blipFill rotWithShape="1">
          <a:blip r:embed="rId4">
            <a:alphaModFix/>
          </a:blip>
          <a:srcRect t="6996" b="26900"/>
          <a:stretch/>
        </p:blipFill>
        <p:spPr>
          <a:xfrm>
            <a:off x="671268" y="152290"/>
            <a:ext cx="7975471" cy="518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s-SV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10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0647"/>
            <a:ext cx="914257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159497" y="2924943"/>
            <a:ext cx="4112407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SV" sz="4000" b="1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MUCHAS GRACIAS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97" y="864496"/>
            <a:ext cx="1705006" cy="1456598"/>
          </a:xfrm>
          <a:prstGeom prst="rect">
            <a:avLst/>
          </a:prstGeom>
        </p:spPr>
      </p:pic>
      <p:pic>
        <p:nvPicPr>
          <p:cNvPr id="5" name="Shape 166" descr="C:\Users\adalicia.aviles.GOBERNACION\Pictures\archivos varios\índice0.png"/>
          <p:cNvPicPr preferRelativeResize="0"/>
          <p:nvPr/>
        </p:nvPicPr>
        <p:blipFill rotWithShape="1">
          <a:blip r:embed="rId5">
            <a:alphaModFix/>
          </a:blip>
          <a:srcRect t="23234"/>
          <a:stretch/>
        </p:blipFill>
        <p:spPr>
          <a:xfrm>
            <a:off x="3657601" y="5475062"/>
            <a:ext cx="2896448" cy="11053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1087808" y="5597936"/>
            <a:ext cx="6590924" cy="132343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SV" sz="60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Gestión Estratégica </a:t>
            </a:r>
            <a:endParaRPr lang="es-SV" sz="60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t="6996" b="26900"/>
          <a:stretch/>
        </p:blipFill>
        <p:spPr>
          <a:xfrm>
            <a:off x="395535" y="233772"/>
            <a:ext cx="7975471" cy="518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s-SV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9566" y="5187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SV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Estratégicos del PQD en los que Contribuye la AAC</a:t>
            </a:r>
            <a:endParaRPr lang="es-SV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9035" t="15334" r="35749" b="6593"/>
          <a:stretch/>
        </p:blipFill>
        <p:spPr>
          <a:xfrm>
            <a:off x="8544" y="1258314"/>
            <a:ext cx="5700046" cy="553631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708589" y="1272382"/>
            <a:ext cx="3375589" cy="1119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CuadroTexto 8"/>
          <p:cNvSpPr txBox="1"/>
          <p:nvPr/>
        </p:nvSpPr>
        <p:spPr>
          <a:xfrm>
            <a:off x="5708590" y="1355025"/>
            <a:ext cx="32815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O.E1: Dinamizar la economía nacional para generar oportunidades y prosperidad a las familias, a las empresas y al país.</a:t>
            </a:r>
            <a:endParaRPr lang="es-SV" sz="1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700045" y="2605171"/>
            <a:ext cx="3384132" cy="11140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CuadroTexto 10"/>
          <p:cNvSpPr txBox="1"/>
          <p:nvPr/>
        </p:nvSpPr>
        <p:spPr>
          <a:xfrm>
            <a:off x="5802592" y="2786336"/>
            <a:ext cx="3281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600" dirty="0" smtClean="0">
                <a:latin typeface="Agency FB" panose="020B0503020202020204" pitchFamily="34" charset="0"/>
              </a:rPr>
              <a:t>O.E2: Desarrollar el potencial humano de la población salvadoreña.</a:t>
            </a:r>
            <a:endParaRPr lang="es-SV" sz="1600" dirty="0">
              <a:latin typeface="Agency FB" panose="020B0503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34744" t="11778" r="35737" b="8370"/>
          <a:stretch/>
        </p:blipFill>
        <p:spPr>
          <a:xfrm>
            <a:off x="6694429" y="3858731"/>
            <a:ext cx="1309907" cy="1993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uadroTexto 12"/>
          <p:cNvSpPr txBox="1"/>
          <p:nvPr/>
        </p:nvSpPr>
        <p:spPr>
          <a:xfrm>
            <a:off x="4546360" y="6373197"/>
            <a:ext cx="4537817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SV" sz="1100" b="1" dirty="0">
                <a:solidFill>
                  <a:schemeClr val="accent5">
                    <a:lumMod val="75000"/>
                  </a:schemeClr>
                </a:solidFill>
              </a:rPr>
              <a:t>Fuente: </a:t>
            </a:r>
            <a:r>
              <a:rPr lang="es-SV" sz="1100" b="1" dirty="0" smtClean="0">
                <a:solidFill>
                  <a:schemeClr val="accent5">
                    <a:lumMod val="75000"/>
                  </a:schemeClr>
                </a:solidFill>
              </a:rPr>
              <a:t>Plan Quinquenal de </a:t>
            </a:r>
            <a:r>
              <a:rPr lang="es-SV" sz="1100" b="1" dirty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s-SV" sz="1100" b="1" dirty="0" smtClean="0">
                <a:solidFill>
                  <a:schemeClr val="accent5">
                    <a:lumMod val="75000"/>
                  </a:schemeClr>
                </a:solidFill>
              </a:rPr>
              <a:t>esarrollo 2014 – 2019 (El Salvador Productivo, Educado y Seguro)</a:t>
            </a:r>
            <a:endParaRPr lang="es-SV" sz="1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3458828" y="1686692"/>
            <a:ext cx="1197835" cy="11147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5" name="Elipse 14"/>
          <p:cNvSpPr/>
          <p:nvPr/>
        </p:nvSpPr>
        <p:spPr>
          <a:xfrm>
            <a:off x="2236779" y="1321384"/>
            <a:ext cx="1222049" cy="11147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" y="51872"/>
            <a:ext cx="1292393" cy="1104100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83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4033" y="247210"/>
            <a:ext cx="8682272" cy="994172"/>
          </a:xfrm>
        </p:spPr>
        <p:txBody>
          <a:bodyPr>
            <a:normAutofit/>
          </a:bodyPr>
          <a:lstStyle/>
          <a:p>
            <a:pPr algn="ctr"/>
            <a:r>
              <a:rPr lang="es-SV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Cumplimiento de Indicadores Estratégicos</a:t>
            </a:r>
            <a:r>
              <a:rPr lang="es-SV" sz="1800" b="1" dirty="0"/>
              <a:t/>
            </a:r>
            <a:br>
              <a:rPr lang="es-SV" sz="1800" b="1" dirty="0"/>
            </a:br>
            <a:endParaRPr lang="es-SV" sz="1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948122"/>
              </p:ext>
            </p:extLst>
          </p:nvPr>
        </p:nvGraphicFramePr>
        <p:xfrm>
          <a:off x="1134598" y="1607634"/>
          <a:ext cx="6783563" cy="164592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359718">
                  <a:extLst>
                    <a:ext uri="{9D8B030D-6E8A-4147-A177-3AD203B41FA5}">
                      <a16:colId xmlns:a16="http://schemas.microsoft.com/office/drawing/2014/main" val="4046846893"/>
                    </a:ext>
                  </a:extLst>
                </a:gridCol>
                <a:gridCol w="1474615">
                  <a:extLst>
                    <a:ext uri="{9D8B030D-6E8A-4147-A177-3AD203B41FA5}">
                      <a16:colId xmlns:a16="http://schemas.microsoft.com/office/drawing/2014/main" val="340428017"/>
                    </a:ext>
                  </a:extLst>
                </a:gridCol>
                <a:gridCol w="1474615">
                  <a:extLst>
                    <a:ext uri="{9D8B030D-6E8A-4147-A177-3AD203B41FA5}">
                      <a16:colId xmlns:a16="http://schemas.microsoft.com/office/drawing/2014/main" val="66206548"/>
                    </a:ext>
                  </a:extLst>
                </a:gridCol>
                <a:gridCol w="1474615">
                  <a:extLst>
                    <a:ext uri="{9D8B030D-6E8A-4147-A177-3AD203B41FA5}">
                      <a16:colId xmlns:a16="http://schemas.microsoft.com/office/drawing/2014/main" val="1588088989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200" dirty="0">
                          <a:effectLst/>
                          <a:latin typeface="Century Gothic" panose="020B0502020202020204" pitchFamily="34" charset="0"/>
                        </a:rPr>
                        <a:t>Unidad de Medida</a:t>
                      </a:r>
                      <a:endParaRPr lang="es-SV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200" dirty="0">
                          <a:effectLst/>
                          <a:latin typeface="Century Gothic" panose="020B0502020202020204" pitchFamily="34" charset="0"/>
                        </a:rPr>
                        <a:t>Situación inicial (2015)</a:t>
                      </a:r>
                      <a:endParaRPr lang="es-SV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200" dirty="0">
                          <a:effectLst/>
                          <a:latin typeface="Century Gothic" panose="020B0502020202020204" pitchFamily="34" charset="0"/>
                        </a:rPr>
                        <a:t>Situación Actual (2016- 2017)</a:t>
                      </a:r>
                      <a:endParaRPr lang="es-SV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200">
                          <a:effectLst/>
                          <a:latin typeface="Century Gothic" panose="020B0502020202020204" pitchFamily="34" charset="0"/>
                        </a:rPr>
                        <a:t>Situación Propuesta (2019)</a:t>
                      </a:r>
                      <a:endParaRPr lang="es-SV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08819875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200" b="0" dirty="0">
                          <a:effectLst/>
                          <a:latin typeface="Century Gothic" panose="020B0502020202020204" pitchFamily="34" charset="0"/>
                        </a:rPr>
                        <a:t>Nivel de implementación efectiva de las Normas y Métodos Recomendados por OACI</a:t>
                      </a:r>
                      <a:endParaRPr lang="es-SV" sz="18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s-SV" sz="12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200" dirty="0" smtClean="0">
                          <a:effectLst/>
                          <a:latin typeface="Century Gothic" panose="020B0502020202020204" pitchFamily="34" charset="0"/>
                        </a:rPr>
                        <a:t>68.95</a:t>
                      </a:r>
                      <a:r>
                        <a:rPr lang="es-SV" sz="1200" dirty="0"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es-SV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s-SV" sz="12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200" b="1" dirty="0" smtClean="0">
                          <a:effectLst/>
                          <a:latin typeface="Century Gothic" panose="020B0502020202020204" pitchFamily="34" charset="0"/>
                        </a:rPr>
                        <a:t>88.34% </a:t>
                      </a:r>
                      <a:r>
                        <a:rPr lang="es-SV" sz="600" b="1" dirty="0" smtClean="0">
                          <a:effectLst/>
                          <a:latin typeface="Century Gothic" panose="020B0502020202020204" pitchFamily="34" charset="0"/>
                        </a:rPr>
                        <a:t>(1)</a:t>
                      </a:r>
                      <a:r>
                        <a:rPr lang="es-SV" sz="1200" b="1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s-SV" sz="1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s-SV" sz="12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200" dirty="0" smtClean="0">
                          <a:effectLst/>
                          <a:latin typeface="Century Gothic" panose="020B0502020202020204" pitchFamily="34" charset="0"/>
                        </a:rPr>
                        <a:t>92.17</a:t>
                      </a:r>
                      <a:r>
                        <a:rPr lang="es-SV" sz="1200" dirty="0"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es-SV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00174352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277631"/>
              </p:ext>
            </p:extLst>
          </p:nvPr>
        </p:nvGraphicFramePr>
        <p:xfrm>
          <a:off x="1116490" y="4011866"/>
          <a:ext cx="6811808" cy="129057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3027708">
                  <a:extLst>
                    <a:ext uri="{9D8B030D-6E8A-4147-A177-3AD203B41FA5}">
                      <a16:colId xmlns:a16="http://schemas.microsoft.com/office/drawing/2014/main" val="1023644242"/>
                    </a:ext>
                  </a:extLst>
                </a:gridCol>
                <a:gridCol w="1892050">
                  <a:extLst>
                    <a:ext uri="{9D8B030D-6E8A-4147-A177-3AD203B41FA5}">
                      <a16:colId xmlns:a16="http://schemas.microsoft.com/office/drawing/2014/main" val="1806023910"/>
                    </a:ext>
                  </a:extLst>
                </a:gridCol>
                <a:gridCol w="1892050">
                  <a:extLst>
                    <a:ext uri="{9D8B030D-6E8A-4147-A177-3AD203B41FA5}">
                      <a16:colId xmlns:a16="http://schemas.microsoft.com/office/drawing/2014/main" val="407277817"/>
                    </a:ext>
                  </a:extLst>
                </a:gridCol>
              </a:tblGrid>
              <a:tr h="430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200" dirty="0">
                          <a:effectLst/>
                          <a:latin typeface="Century Gothic" panose="020B0502020202020204" pitchFamily="34" charset="0"/>
                        </a:rPr>
                        <a:t>Plan Maestro</a:t>
                      </a:r>
                      <a:endParaRPr lang="es-SV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200">
                          <a:effectLst/>
                          <a:latin typeface="Century Gothic" panose="020B0502020202020204" pitchFamily="34" charset="0"/>
                        </a:rPr>
                        <a:t>Etapa</a:t>
                      </a:r>
                      <a:endParaRPr lang="es-SV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200">
                          <a:effectLst/>
                          <a:latin typeface="Century Gothic" panose="020B0502020202020204" pitchFamily="34" charset="0"/>
                        </a:rPr>
                        <a:t>% de avance (aprox)</a:t>
                      </a:r>
                      <a:endParaRPr lang="es-SV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05541560"/>
                  </a:ext>
                </a:extLst>
              </a:tr>
              <a:tr h="43019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200" b="0" dirty="0">
                          <a:effectLst/>
                          <a:latin typeface="Century Gothic" panose="020B0502020202020204" pitchFamily="34" charset="0"/>
                        </a:rPr>
                        <a:t>Porcentaje de avance físico de infraestructura</a:t>
                      </a:r>
                      <a:endParaRPr lang="es-SV" sz="18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200">
                          <a:effectLst/>
                          <a:latin typeface="Century Gothic" panose="020B0502020202020204" pitchFamily="34" charset="0"/>
                        </a:rPr>
                        <a:t>Etapa 1 </a:t>
                      </a:r>
                      <a:endParaRPr lang="es-SV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200" b="1" dirty="0"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  <a:endParaRPr lang="es-SV" sz="1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285803177"/>
                  </a:ext>
                </a:extLst>
              </a:tr>
              <a:tr h="43019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200">
                          <a:effectLst/>
                          <a:latin typeface="Century Gothic" panose="020B0502020202020204" pitchFamily="34" charset="0"/>
                        </a:rPr>
                        <a:t>Etapa 2 : </a:t>
                      </a:r>
                      <a:endParaRPr lang="es-SV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200" b="1" dirty="0">
                          <a:effectLst/>
                          <a:latin typeface="Century Gothic" panose="020B0502020202020204" pitchFamily="34" charset="0"/>
                        </a:rPr>
                        <a:t>75%</a:t>
                      </a:r>
                      <a:endParaRPr lang="es-SV" sz="1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50441232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5" y="137282"/>
            <a:ext cx="1292393" cy="1104100"/>
          </a:xfrm>
          <a:prstGeom prst="rect">
            <a:avLst/>
          </a:prstGeom>
        </p:spPr>
      </p:pic>
      <p:pic>
        <p:nvPicPr>
          <p:cNvPr id="9" name="Shape 165" descr="C:\Users\jonathan.escobar.GOBERNACION\Desktop\Rendicion de Cuentas\paraInstagram-900x64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3431" y="5975284"/>
            <a:ext cx="2510569" cy="88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/>
          <p:cNvSpPr/>
          <p:nvPr/>
        </p:nvSpPr>
        <p:spPr>
          <a:xfrm>
            <a:off x="155045" y="6155030"/>
            <a:ext cx="591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1200" dirty="0">
                <a:latin typeface="Century Gothic" panose="020B0502020202020204" pitchFamily="34" charset="0"/>
              </a:rPr>
              <a:t>(1) Informe de Actividad de Validación Ex Situ del CMA del USOAP. Republica de El Salvador. Oct/2016</a:t>
            </a:r>
            <a:endParaRPr lang="es-SV" sz="12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71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395534" y="5534561"/>
            <a:ext cx="8526941" cy="132343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SV" sz="44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Resultados Principales de la Gestión</a:t>
            </a:r>
            <a:endParaRPr lang="es-SV" sz="4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t="6996" b="26900"/>
          <a:stretch/>
        </p:blipFill>
        <p:spPr>
          <a:xfrm>
            <a:off x="671270" y="179451"/>
            <a:ext cx="7975471" cy="518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s-SV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12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3" y="182487"/>
            <a:ext cx="9142367" cy="994172"/>
          </a:xfrm>
        </p:spPr>
        <p:txBody>
          <a:bodyPr>
            <a:normAutofit/>
          </a:bodyPr>
          <a:lstStyle/>
          <a:p>
            <a:pPr algn="ctr"/>
            <a:r>
              <a:rPr lang="es-SV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Principales de la Gestión</a:t>
            </a:r>
            <a:endParaRPr lang="es-SV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3778" y="1106041"/>
            <a:ext cx="8818075" cy="1892466"/>
          </a:xfrm>
        </p:spPr>
        <p:txBody>
          <a:bodyPr/>
          <a:lstStyle/>
          <a:p>
            <a:pPr marL="0" indent="0">
              <a:buNone/>
            </a:pPr>
            <a:endParaRPr lang="es-SV" b="1" dirty="0" smtClean="0"/>
          </a:p>
          <a:p>
            <a:pPr marL="0" indent="0">
              <a:buNone/>
            </a:pPr>
            <a:r>
              <a:rPr lang="es-SV" b="1" dirty="0" smtClean="0"/>
              <a:t>El </a:t>
            </a:r>
            <a:r>
              <a:rPr lang="es-SV" b="1" dirty="0"/>
              <a:t>Salvador: Garantía de la Seguridad </a:t>
            </a:r>
            <a:r>
              <a:rPr lang="es-SV" b="1" dirty="0" smtClean="0"/>
              <a:t>Operacional</a:t>
            </a:r>
            <a:endParaRPr lang="es-SV" b="1" dirty="0"/>
          </a:p>
          <a:p>
            <a:pPr marL="0" indent="0" algn="just">
              <a:buNone/>
            </a:pPr>
            <a:r>
              <a:rPr lang="es-SV" sz="1800" dirty="0" smtClean="0">
                <a:solidFill>
                  <a:schemeClr val="tx1"/>
                </a:solidFill>
              </a:rPr>
              <a:t>El </a:t>
            </a:r>
            <a:r>
              <a:rPr lang="es-SV" sz="1800" dirty="0">
                <a:solidFill>
                  <a:schemeClr val="tx1"/>
                </a:solidFill>
              </a:rPr>
              <a:t>Salvador ostenta, al cierre del 2016, un nivel de implementación efectiva de las normas y métodos recomendados por OACI de un 88.34</a:t>
            </a:r>
            <a:r>
              <a:rPr lang="es-SV" sz="1800" dirty="0" smtClean="0">
                <a:solidFill>
                  <a:schemeClr val="tx1"/>
                </a:solidFill>
              </a:rPr>
              <a:t>% </a:t>
            </a:r>
            <a:r>
              <a:rPr lang="es-SV" sz="1100" dirty="0" smtClean="0">
                <a:solidFill>
                  <a:schemeClr val="tx1"/>
                </a:solidFill>
              </a:rPr>
              <a:t>(1)</a:t>
            </a:r>
            <a:r>
              <a:rPr lang="es-SV" sz="1800" dirty="0" smtClean="0">
                <a:solidFill>
                  <a:schemeClr val="tx1"/>
                </a:solidFill>
              </a:rPr>
              <a:t>, </a:t>
            </a:r>
            <a:r>
              <a:rPr lang="es-SV" sz="1800" dirty="0">
                <a:solidFill>
                  <a:schemeClr val="tx1"/>
                </a:solidFill>
              </a:rPr>
              <a:t>muy por arriba del 63.54% promedio de los 191 Estados firmantes del Convenio Internacional de Aviación Civil.</a:t>
            </a:r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14376" t="46733" r="38843" b="5570"/>
          <a:stretch/>
        </p:blipFill>
        <p:spPr bwMode="auto">
          <a:xfrm>
            <a:off x="1810693" y="2824680"/>
            <a:ext cx="5228910" cy="3399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633" y="6418503"/>
            <a:ext cx="9528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entury Gothic" panose="020B0502020202020204" pitchFamily="34" charset="0"/>
              </a:rPr>
              <a:t>(1) Informe de Actividad de Validación Ex Situ del CMA del USOAP. Republica de El Salvador. Oct/2016</a:t>
            </a:r>
            <a:endParaRPr lang="es-SV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8" y="127523"/>
            <a:ext cx="1292393" cy="110410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09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80607"/>
            <a:ext cx="8668837" cy="499331"/>
          </a:xfrm>
        </p:spPr>
        <p:txBody>
          <a:bodyPr/>
          <a:lstStyle/>
          <a:p>
            <a:pPr marL="0" indent="0">
              <a:buNone/>
            </a:pPr>
            <a:r>
              <a:rPr lang="es-SV" b="1" dirty="0"/>
              <a:t>Reconocimiento a El Salvador por los Avances en Aviación Civil</a:t>
            </a:r>
          </a:p>
          <a:p>
            <a:endParaRPr lang="es-SV" dirty="0"/>
          </a:p>
        </p:txBody>
      </p:sp>
      <p:pic>
        <p:nvPicPr>
          <p:cNvPr id="2050" name="Picture 2" descr="http://www.aac.gob.sv/wp-content/uploads/2016/12/buevn_vivir_oac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4" r="40738"/>
          <a:stretch/>
        </p:blipFill>
        <p:spPr bwMode="auto">
          <a:xfrm>
            <a:off x="6439430" y="2564446"/>
            <a:ext cx="2523033" cy="2530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/>
          <p:cNvSpPr/>
          <p:nvPr/>
        </p:nvSpPr>
        <p:spPr>
          <a:xfrm>
            <a:off x="2584994" y="1855782"/>
            <a:ext cx="1985028" cy="4872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SV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Por avances en: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3458635" y="3067966"/>
            <a:ext cx="2668463" cy="5980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SV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Seguridad Operacional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3458635" y="2424267"/>
            <a:ext cx="2668463" cy="5980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SV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Implementación Efectiva de las Normas y Métodos Recomendados por OACI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2584994" y="3756357"/>
            <a:ext cx="1985028" cy="5048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SV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Criterios de selección: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3458635" y="4351539"/>
            <a:ext cx="2668463" cy="5943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SV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Cumplimiento de objetivos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3458635" y="4977404"/>
            <a:ext cx="2668463" cy="5980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SV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Buenos resultados del programa universal de auditoria de vigilancia de la seguridad operacional</a:t>
            </a:r>
          </a:p>
        </p:txBody>
      </p:sp>
      <p:pic>
        <p:nvPicPr>
          <p:cNvPr id="14" name="Imagen 13" descr="E:\HOMERO FOTOS\29343519523_cf8fb75ced_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51" y="2315794"/>
            <a:ext cx="2035103" cy="3027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1633" y="182487"/>
            <a:ext cx="9142367" cy="9941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/>
            <a:r>
              <a:rPr lang="es-SV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Principales de la Gestión</a:t>
            </a:r>
            <a:endParaRPr lang="es-SV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8" y="127523"/>
            <a:ext cx="1292393" cy="1104100"/>
          </a:xfrm>
          <a:prstGeom prst="rect">
            <a:avLst/>
          </a:prstGeom>
        </p:spPr>
      </p:pic>
      <p:pic>
        <p:nvPicPr>
          <p:cNvPr id="16" name="Shape 165" descr="C:\Users\jonathan.escobar.GOBERNACION\Desktop\Rendicion de Cuentas\paraInstagram-900x64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3431" y="5975284"/>
            <a:ext cx="2510569" cy="8827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20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0" y="1621595"/>
            <a:ext cx="7879624" cy="5001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SV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Maestro de la Autoridad de Aviación Civil</a:t>
            </a:r>
          </a:p>
          <a:p>
            <a:endParaRPr lang="es-SV" sz="2100" dirty="0"/>
          </a:p>
        </p:txBody>
      </p:sp>
      <p:sp>
        <p:nvSpPr>
          <p:cNvPr id="8" name="Rectángulo redondeado 7"/>
          <p:cNvSpPr/>
          <p:nvPr/>
        </p:nvSpPr>
        <p:spPr>
          <a:xfrm>
            <a:off x="165188" y="4941382"/>
            <a:ext cx="1985028" cy="6220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Creación de Instalaciones Físicas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4200378" y="2527870"/>
            <a:ext cx="2010995" cy="33525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Ampliar el sistema de certificación de competencias laborales para la Aviación Civil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6894186" y="2272307"/>
            <a:ext cx="1985028" cy="6220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Capacidades Locales y Regionales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6894186" y="3124212"/>
            <a:ext cx="1985028" cy="6220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Elevando la competitividad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6894186" y="3976117"/>
            <a:ext cx="1985028" cy="6220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Crecimiento de empresas del ramo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6894186" y="4828022"/>
            <a:ext cx="1985028" cy="105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Mejorando la oferta con los requerimientos tecnicos del sector aeronáutico </a:t>
            </a:r>
          </a:p>
        </p:txBody>
      </p:sp>
      <p:sp>
        <p:nvSpPr>
          <p:cNvPr id="5" name="Cerrar llave 4"/>
          <p:cNvSpPr/>
          <p:nvPr/>
        </p:nvSpPr>
        <p:spPr>
          <a:xfrm>
            <a:off x="6264522" y="2372359"/>
            <a:ext cx="264523" cy="366357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 sz="105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03" y="2372359"/>
            <a:ext cx="3994026" cy="2487746"/>
          </a:xfrm>
          <a:prstGeom prst="rect">
            <a:avLst/>
          </a:prstGeom>
        </p:spPr>
      </p:pic>
      <p:sp>
        <p:nvSpPr>
          <p:cNvPr id="10" name="Flecha derecha 9"/>
          <p:cNvSpPr/>
          <p:nvPr/>
        </p:nvSpPr>
        <p:spPr>
          <a:xfrm>
            <a:off x="2644411" y="4988673"/>
            <a:ext cx="658725" cy="52746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 sz="105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633" y="213794"/>
            <a:ext cx="9142367" cy="9941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/>
            <a:r>
              <a:rPr lang="es-SV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Principales de la Gestión</a:t>
            </a:r>
            <a:endParaRPr lang="es-SV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3" y="158830"/>
            <a:ext cx="1292393" cy="1104100"/>
          </a:xfrm>
          <a:prstGeom prst="rect">
            <a:avLst/>
          </a:prstGeom>
        </p:spPr>
      </p:pic>
      <p:pic>
        <p:nvPicPr>
          <p:cNvPr id="17" name="Shape 165" descr="C:\Users\jonathan.escobar.GOBERNACION\Desktop\Rendicion de Cuentas\paraInstagram-900x64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3431" y="5975284"/>
            <a:ext cx="2510569" cy="8827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0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http://www.aac.gob.sv/wp-content/uploads/2017/07/IMG_4147-1-e1499723319657-750x420.jpg">
            <a:hlinkClick r:id="rId2" action="ppaction://hlinkfile" tooltip="&quot;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096" y="3757188"/>
            <a:ext cx="3328656" cy="2243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279957"/>
              </p:ext>
            </p:extLst>
          </p:nvPr>
        </p:nvGraphicFramePr>
        <p:xfrm>
          <a:off x="290549" y="1484768"/>
          <a:ext cx="5349762" cy="4680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2052">
                  <a:extLst>
                    <a:ext uri="{9D8B030D-6E8A-4147-A177-3AD203B41FA5}">
                      <a16:colId xmlns:a16="http://schemas.microsoft.com/office/drawing/2014/main" val="3579955229"/>
                    </a:ext>
                  </a:extLst>
                </a:gridCol>
                <a:gridCol w="2992350">
                  <a:extLst>
                    <a:ext uri="{9D8B030D-6E8A-4147-A177-3AD203B41FA5}">
                      <a16:colId xmlns:a16="http://schemas.microsoft.com/office/drawing/2014/main" val="2447916634"/>
                    </a:ext>
                  </a:extLst>
                </a:gridCol>
                <a:gridCol w="966191">
                  <a:extLst>
                    <a:ext uri="{9D8B030D-6E8A-4147-A177-3AD203B41FA5}">
                      <a16:colId xmlns:a16="http://schemas.microsoft.com/office/drawing/2014/main" val="2949744237"/>
                    </a:ext>
                  </a:extLst>
                </a:gridCol>
                <a:gridCol w="849169">
                  <a:extLst>
                    <a:ext uri="{9D8B030D-6E8A-4147-A177-3AD203B41FA5}">
                      <a16:colId xmlns:a16="http://schemas.microsoft.com/office/drawing/2014/main" val="285870891"/>
                    </a:ext>
                  </a:extLst>
                </a:gridCol>
              </a:tblGrid>
              <a:tr h="898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 dirty="0">
                          <a:effectLst/>
                          <a:latin typeface="Century Gothic" panose="020B0502020202020204" pitchFamily="34" charset="0"/>
                        </a:rPr>
                        <a:t>No.</a:t>
                      </a:r>
                      <a:endParaRPr lang="es-SV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>
                          <a:effectLst/>
                          <a:latin typeface="Century Gothic" panose="020B0502020202020204" pitchFamily="34" charset="0"/>
                        </a:rPr>
                        <a:t>Descripción</a:t>
                      </a:r>
                      <a:endParaRPr lang="es-SV" sz="12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>
                          <a:effectLst/>
                          <a:latin typeface="Century Gothic" panose="020B0502020202020204" pitchFamily="34" charset="0"/>
                        </a:rPr>
                        <a:t>Año de Finalización</a:t>
                      </a:r>
                      <a:endParaRPr lang="es-SV" sz="12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>
                          <a:effectLst/>
                          <a:latin typeface="Century Gothic" panose="020B0502020202020204" pitchFamily="34" charset="0"/>
                        </a:rPr>
                        <a:t>% de avance Físico</a:t>
                      </a:r>
                      <a:endParaRPr lang="es-SV" sz="12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484235619"/>
                  </a:ext>
                </a:extLst>
              </a:tr>
              <a:tr h="849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SV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Salón de Usos Múltiples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SV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2016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SV" sz="1200" b="0" i="0" u="none" strike="noStrike" cap="none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100%</a:t>
                      </a:r>
                    </a:p>
                  </a:txBody>
                  <a:tcPr marL="6985" marR="6985" marT="6985" marB="0" anchor="ctr"/>
                </a:tc>
                <a:extLst>
                  <a:ext uri="{0D108BD9-81ED-4DB2-BD59-A6C34878D82A}">
                    <a16:rowId xmlns:a16="http://schemas.microsoft.com/office/drawing/2014/main" val="2536945070"/>
                  </a:ext>
                </a:extLst>
              </a:tr>
              <a:tr h="780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SV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Cafetería y Sala de Espera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SV" sz="1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2016</a:t>
                      </a:r>
                      <a:endParaRPr lang="es-SV" sz="1200" b="0" i="0" u="none" strike="noStrike" cap="none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SV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100%</a:t>
                      </a:r>
                    </a:p>
                  </a:txBody>
                  <a:tcPr marL="6985" marR="6985" marT="6985" marB="0" anchor="ctr"/>
                </a:tc>
                <a:extLst>
                  <a:ext uri="{0D108BD9-81ED-4DB2-BD59-A6C34878D82A}">
                    <a16:rowId xmlns:a16="http://schemas.microsoft.com/office/drawing/2014/main" val="2927695785"/>
                  </a:ext>
                </a:extLst>
              </a:tr>
              <a:tr h="849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SV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Unidad de Servicios Complementarios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2017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75%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278669732"/>
                  </a:ext>
                </a:extLst>
              </a:tr>
              <a:tr h="651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SV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Campo de Entrenamiento de Salvamento y Extinción de Incendios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2017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70%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601158925"/>
                  </a:ext>
                </a:extLst>
              </a:tr>
              <a:tr h="651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SV" sz="1200" u="none" strike="noStrike" dirty="0">
                          <a:effectLst/>
                          <a:latin typeface="Century Gothic" panose="020B0502020202020204" pitchFamily="34" charset="0"/>
                        </a:rPr>
                        <a:t>2 Hangares para Entrenamiento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 dirty="0">
                          <a:effectLst/>
                          <a:latin typeface="Century Gothic" panose="020B0502020202020204" pitchFamily="34" charset="0"/>
                        </a:rPr>
                        <a:t>2019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 dirty="0">
                          <a:effectLst/>
                          <a:latin typeface="Century Gothic" panose="020B0502020202020204" pitchFamily="34" charset="0"/>
                        </a:rPr>
                        <a:t>------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967426149"/>
                  </a:ext>
                </a:extLst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1633" y="182487"/>
            <a:ext cx="9142367" cy="9941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/>
            <a:r>
              <a:rPr lang="es-SV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Principales de la Gestión</a:t>
            </a:r>
            <a:endParaRPr lang="es-SV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96" y="1530739"/>
            <a:ext cx="3328656" cy="1872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2" y="127523"/>
            <a:ext cx="1292393" cy="1104100"/>
          </a:xfrm>
          <a:prstGeom prst="rect">
            <a:avLst/>
          </a:prstGeom>
        </p:spPr>
      </p:pic>
      <p:pic>
        <p:nvPicPr>
          <p:cNvPr id="9" name="Shape 165" descr="C:\Users\jonathan.escobar.GOBERNACION\Desktop\Rendicion de Cuentas\paraInstagram-900x64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33431" y="5975284"/>
            <a:ext cx="2510569" cy="8827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91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640</Words>
  <Application>Microsoft Office PowerPoint</Application>
  <PresentationFormat>Presentación en pantalla (4:3)</PresentationFormat>
  <Paragraphs>115</Paragraphs>
  <Slides>15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Agency FB</vt:lpstr>
      <vt:lpstr>Arial</vt:lpstr>
      <vt:lpstr>Calibri</vt:lpstr>
      <vt:lpstr>Century Gothic</vt:lpstr>
      <vt:lpstr>Times New Roman</vt:lpstr>
      <vt:lpstr>Tema de Office</vt:lpstr>
      <vt:lpstr>1_Tema de Office</vt:lpstr>
      <vt:lpstr>Presentación de PowerPoint</vt:lpstr>
      <vt:lpstr>Presentación de PowerPoint</vt:lpstr>
      <vt:lpstr>Objetivos Estratégicos del PQD en los que Contribuye la AAC</vt:lpstr>
      <vt:lpstr>Cumplimiento de Indicadores Estratégicos </vt:lpstr>
      <vt:lpstr>Presentación de PowerPoint</vt:lpstr>
      <vt:lpstr>Resultados Principales de la Gestión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 Hernandez</dc:creator>
  <cp:lastModifiedBy>Carmen Elena Hernandez de Narvaez</cp:lastModifiedBy>
  <cp:revision>22</cp:revision>
  <cp:lastPrinted>2017-09-27T14:35:25Z</cp:lastPrinted>
  <dcterms:modified xsi:type="dcterms:W3CDTF">2018-10-11T15:32:31Z</dcterms:modified>
</cp:coreProperties>
</file>