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2" r:id="rId4"/>
    <p:sldId id="271" r:id="rId5"/>
    <p:sldId id="266" r:id="rId6"/>
    <p:sldId id="270" r:id="rId7"/>
    <p:sldId id="268" r:id="rId8"/>
    <p:sldId id="269" r:id="rId9"/>
    <p:sldId id="267" r:id="rId10"/>
    <p:sldId id="264" r:id="rId11"/>
    <p:sldId id="265" r:id="rId12"/>
    <p:sldId id="262" r:id="rId13"/>
    <p:sldId id="263" r:id="rId14"/>
    <p:sldId id="258" r:id="rId15"/>
    <p:sldId id="259" r:id="rId16"/>
    <p:sldId id="260" r:id="rId17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7" autoAdjust="0"/>
    <p:restoredTop sz="94660"/>
  </p:normalViewPr>
  <p:slideViewPr>
    <p:cSldViewPr snapToGrid="0">
      <p:cViewPr>
        <p:scale>
          <a:sx n="51" d="100"/>
          <a:sy n="51" d="100"/>
        </p:scale>
        <p:origin x="-72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file:///C:\Users\maria.parada\Desktop\informes%20de%203er%20trimestre\Informe%20MPC%203er%20trimestre%202017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maria.parada\Desktop\informes%20de%203er%20trimestre\Informe%20MPC%203er%20trimestre%202017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oleObject" Target="file:///C:\Users\maria.parada\Desktop\informes%20de%203er%20trimestre\Informe%20MPC%203er%20trimestre%202017.xlsx" TargetMode="External"/><Relationship Id="rId1" Type="http://schemas.openxmlformats.org/officeDocument/2006/relationships/themeOverride" Target="../theme/themeOverride10.xml"/><Relationship Id="rId4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Hoja_de_c_lculo_de_Microsoft_Excel1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C:\Users\maria.parada\Desktop\informes%20de%203er%20trimestre\Informe%20MPC%203er%20trimestre%202017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Hoja_de_c_lculo_de_Microsoft_Excel2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Hoja_de_c_lculo_de_Microsoft_Excel3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file:///C:\Users\maria.parada\Desktop\informes%20de%203er%20trimestre\Informe%20MPC%203er%20trimestre%202017.xlsx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file:///C:\Users\maria.parada\Desktop\informes%20de%203er%20trimestre\Informe%20MPC%203er%20trimestre%202017.xlsx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oleObject" Target="file:///C:\Users\maria.parada\Desktop\informes%20de%203er%20trimestre\Informe%20MPC%203er%20trimestre%202017.xlsx" TargetMode="External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oleObject" Target="file:///C:\Users\maria.parada\Desktop\informes%20de%203er%20trimestre\Informe%20MPC%203er%20trimestre%202017.xlsx" TargetMode="External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oleObject" Target="file:///C:\Users\maria.parada\Desktop\informes%20de%203er%20trimestre\Informe%20MPC%203er%20trimestre%202017.xlsx" TargetMode="External"/><Relationship Id="rId1" Type="http://schemas.openxmlformats.org/officeDocument/2006/relationships/themeOverride" Target="../theme/themeOverride6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oleObject" Target="file:///C:\Users\maria.parada\Desktop\informes%20de%203er%20trimestre\Informe%20MPC%203er%20trimestre%202017.xlsx" TargetMode="External"/><Relationship Id="rId1" Type="http://schemas.openxmlformats.org/officeDocument/2006/relationships/themeOverride" Target="../theme/themeOverride7.xml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oleObject" Target="file:///C:\Users\maria.parada\Desktop\informes%20de%203er%20trimestre\Informe%20MPC%203er%20trimestre%202017.xlsx" TargetMode="External"/><Relationship Id="rId1" Type="http://schemas.openxmlformats.org/officeDocument/2006/relationships/themeOverride" Target="../theme/themeOverride8.xm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oleObject" Target="file:///C:\Users\maria.parada\Desktop\informes%20de%203er%20trimestre\Informe%20MPC%203er%20trimestre%202017.xlsx" TargetMode="External"/><Relationship Id="rId1" Type="http://schemas.openxmlformats.org/officeDocument/2006/relationships/themeOverride" Target="../theme/themeOverride9.xml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'Grafica 3 trimestre'!$C$2:$M$3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trimestre'!$C$4:$M$4</c:f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'Grafica 3 trimestre'!$C$2:$M$3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trimestre'!$C$5:$M$5</c:f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'Grafica 3 trimestre'!$C$2:$M$3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trimestre'!$C$6:$M$6</c:f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'Grafica 3 trimestre'!$C$2:$M$3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trimestre'!$C$7:$M$7</c:f>
            </c:numRef>
          </c:val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'Grafica 3 trimestre'!$C$2:$M$3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trimestre'!$C$8:$M$8</c:f>
            </c:numRef>
          </c:val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trimestre'!$C$2:$M$3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trimestre'!$C$9:$M$9</c:f>
              <c:numCache>
                <c:formatCode>General</c:formatCode>
                <c:ptCount val="11"/>
                <c:pt idx="0">
                  <c:v>273</c:v>
                </c:pt>
                <c:pt idx="1">
                  <c:v>148</c:v>
                </c:pt>
                <c:pt idx="2">
                  <c:v>124</c:v>
                </c:pt>
                <c:pt idx="3">
                  <c:v>308</c:v>
                </c:pt>
                <c:pt idx="4">
                  <c:v>178</c:v>
                </c:pt>
                <c:pt idx="5">
                  <c:v>130</c:v>
                </c:pt>
                <c:pt idx="6">
                  <c:v>454</c:v>
                </c:pt>
                <c:pt idx="7">
                  <c:v>277</c:v>
                </c:pt>
                <c:pt idx="8">
                  <c:v>177</c:v>
                </c:pt>
                <c:pt idx="9">
                  <c:v>1035</c:v>
                </c:pt>
                <c:pt idx="10">
                  <c:v>1034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675520"/>
        <c:axId val="91408064"/>
      </c:barChart>
      <c:catAx>
        <c:axId val="9367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91408064"/>
        <c:crosses val="autoZero"/>
        <c:auto val="1"/>
        <c:lblAlgn val="ctr"/>
        <c:lblOffset val="100"/>
        <c:noMultiLvlLbl val="0"/>
      </c:catAx>
      <c:valAx>
        <c:axId val="9140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9367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'Grafica 3 trimestre'!$C$92:$M$93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trimestre'!$C$94:$M$94</c:f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'Grafica 3 trimestre'!$C$92:$M$93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trimestre'!$C$95:$M$95</c:f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'Grafica 3 trimestre'!$C$92:$M$93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trimestre'!$C$96:$M$96</c:f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'Grafica 3 trimestre'!$C$92:$M$93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trimestre'!$C$97:$M$97</c:f>
            </c:numRef>
          </c:val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'Grafica 3 trimestre'!$C$92:$M$93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trimestre'!$C$98:$M$98</c:f>
            </c:numRef>
          </c:val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trimestre'!$C$92:$M$93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trimestre'!$C$99:$M$99</c:f>
              <c:numCache>
                <c:formatCode>General</c:formatCode>
                <c:ptCount val="11"/>
                <c:pt idx="0">
                  <c:v>1</c:v>
                </c:pt>
                <c:pt idx="1">
                  <c:v>20</c:v>
                </c:pt>
                <c:pt idx="2">
                  <c:v>60</c:v>
                </c:pt>
                <c:pt idx="3">
                  <c:v>3</c:v>
                </c:pt>
                <c:pt idx="4">
                  <c:v>115</c:v>
                </c:pt>
                <c:pt idx="5">
                  <c:v>248</c:v>
                </c:pt>
                <c:pt idx="6">
                  <c:v>2</c:v>
                </c:pt>
                <c:pt idx="7">
                  <c:v>135</c:v>
                </c:pt>
                <c:pt idx="8">
                  <c:v>111</c:v>
                </c:pt>
                <c:pt idx="9">
                  <c:v>6</c:v>
                </c:pt>
                <c:pt idx="10">
                  <c:v>689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5371008"/>
        <c:axId val="555660928"/>
      </c:barChart>
      <c:catAx>
        <c:axId val="55537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5660928"/>
        <c:crosses val="autoZero"/>
        <c:auto val="1"/>
        <c:lblAlgn val="ctr"/>
        <c:lblOffset val="100"/>
        <c:noMultiLvlLbl val="0"/>
      </c:catAx>
      <c:valAx>
        <c:axId val="55566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53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'Grafica 3 trimestre'!$C$102:$M$103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trimestre'!$C$104:$M$104</c:f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'Grafica 3 trimestre'!$C$102:$M$103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trimestre'!$C$105:$M$105</c:f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'Grafica 3 trimestre'!$C$102:$M$103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trimestre'!$C$106:$M$106</c:f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'Grafica 3 trimestre'!$C$102:$M$103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trimestre'!$C$107:$M$107</c:f>
            </c:numRef>
          </c:val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'Grafica 3 trimestre'!$C$102:$M$103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trimestre'!$C$108:$M$108</c:f>
            </c:numRef>
          </c:val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trimestre'!$C$102:$M$103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trimestre'!$C$109:$M$109</c:f>
              <c:numCache>
                <c:formatCode>General</c:formatCode>
                <c:ptCount val="11"/>
                <c:pt idx="0">
                  <c:v>2</c:v>
                </c:pt>
                <c:pt idx="1">
                  <c:v>25</c:v>
                </c:pt>
                <c:pt idx="2">
                  <c:v>14</c:v>
                </c:pt>
                <c:pt idx="3">
                  <c:v>3</c:v>
                </c:pt>
                <c:pt idx="4">
                  <c:v>19</c:v>
                </c:pt>
                <c:pt idx="5">
                  <c:v>12</c:v>
                </c:pt>
                <c:pt idx="6">
                  <c:v>4</c:v>
                </c:pt>
                <c:pt idx="7">
                  <c:v>69</c:v>
                </c:pt>
                <c:pt idx="8">
                  <c:v>50</c:v>
                </c:pt>
                <c:pt idx="9">
                  <c:v>9</c:v>
                </c:pt>
                <c:pt idx="10">
                  <c:v>189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6341760"/>
        <c:axId val="553796160"/>
      </c:barChart>
      <c:catAx>
        <c:axId val="55634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3796160"/>
        <c:crosses val="autoZero"/>
        <c:auto val="1"/>
        <c:lblAlgn val="ctr"/>
        <c:lblOffset val="100"/>
        <c:noMultiLvlLbl val="0"/>
      </c:catAx>
      <c:valAx>
        <c:axId val="55379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634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'Grafica 3 trimestre'!$C$112:$M$113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trimestre'!$C$114:$M$114</c:f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'Grafica 3 trimestre'!$C$112:$M$113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trimestre'!$C$115:$M$115</c:f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'Grafica 3 trimestre'!$C$112:$M$113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trimestre'!$C$116:$M$116</c:f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'Grafica 3 trimestre'!$C$112:$M$113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trimestre'!$C$117:$M$117</c:f>
            </c:numRef>
          </c:val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'Grafica 3 trimestre'!$C$112:$M$113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trimestre'!$C$118:$M$118</c:f>
            </c:numRef>
          </c:val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trimestre'!$C$112:$M$113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trimestre'!$C$119:$M$119</c:f>
              <c:numCache>
                <c:formatCode>General</c:formatCode>
                <c:ptCount val="11"/>
                <c:pt idx="0">
                  <c:v>3</c:v>
                </c:pt>
                <c:pt idx="1">
                  <c:v>80</c:v>
                </c:pt>
                <c:pt idx="2">
                  <c:v>68</c:v>
                </c:pt>
                <c:pt idx="3">
                  <c:v>3</c:v>
                </c:pt>
                <c:pt idx="4">
                  <c:v>110</c:v>
                </c:pt>
                <c:pt idx="5">
                  <c:v>82</c:v>
                </c:pt>
                <c:pt idx="6">
                  <c:v>1</c:v>
                </c:pt>
                <c:pt idx="7">
                  <c:v>13</c:v>
                </c:pt>
                <c:pt idx="8">
                  <c:v>15</c:v>
                </c:pt>
                <c:pt idx="9">
                  <c:v>7</c:v>
                </c:pt>
                <c:pt idx="10">
                  <c:v>368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6339200"/>
        <c:axId val="553797888"/>
      </c:barChart>
      <c:catAx>
        <c:axId val="55633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3797888"/>
        <c:crosses val="autoZero"/>
        <c:auto val="1"/>
        <c:lblAlgn val="ctr"/>
        <c:lblOffset val="100"/>
        <c:noMultiLvlLbl val="0"/>
      </c:catAx>
      <c:valAx>
        <c:axId val="55379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633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multiLvlStrRef>
              <c:f>'Grafica 3 trimestre'!$C$122:$M$123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trimestre'!$C$124:$M$124</c:f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cat>
            <c:multiLvlStrRef>
              <c:f>'Grafica 3 trimestre'!$C$122:$M$123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trimestre'!$C$125:$M$125</c:f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cat>
            <c:multiLvlStrRef>
              <c:f>'Grafica 3 trimestre'!$C$122:$M$123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trimestre'!$C$126:$M$126</c:f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cat>
            <c:multiLvlStrRef>
              <c:f>'Grafica 3 trimestre'!$C$122:$M$123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trimestre'!$C$127:$M$127</c:f>
            </c:numRef>
          </c:val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cat>
            <c:multiLvlStrRef>
              <c:f>'Grafica 3 trimestre'!$C$122:$M$123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trimestre'!$C$128:$M$128</c:f>
            </c:numRef>
          </c:val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trimestre'!$C$122:$M$123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trimestre'!$C$129:$M$129</c:f>
              <c:numCache>
                <c:formatCode>General</c:formatCode>
                <c:ptCount val="11"/>
                <c:pt idx="0">
                  <c:v>1</c:v>
                </c:pt>
                <c:pt idx="1">
                  <c:v>49</c:v>
                </c:pt>
                <c:pt idx="2">
                  <c:v>47</c:v>
                </c:pt>
                <c:pt idx="3">
                  <c:v>2</c:v>
                </c:pt>
                <c:pt idx="4">
                  <c:v>60</c:v>
                </c:pt>
                <c:pt idx="5">
                  <c:v>90</c:v>
                </c:pt>
                <c:pt idx="6">
                  <c:v>1</c:v>
                </c:pt>
                <c:pt idx="7">
                  <c:v>35</c:v>
                </c:pt>
                <c:pt idx="8">
                  <c:v>38</c:v>
                </c:pt>
                <c:pt idx="9">
                  <c:v>4</c:v>
                </c:pt>
                <c:pt idx="10">
                  <c:v>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5478016"/>
        <c:axId val="553799616"/>
      </c:areaChart>
      <c:catAx>
        <c:axId val="55547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3799616"/>
        <c:crosses val="autoZero"/>
        <c:auto val="1"/>
        <c:lblAlgn val="ctr"/>
        <c:lblOffset val="100"/>
        <c:noMultiLvlLbl val="0"/>
      </c:catAx>
      <c:valAx>
        <c:axId val="55379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547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trimestre'!$C$132:$M$133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trimestre'!$C$134:$M$134</c:f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trimestre'!$C$132:$M$133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trimestre'!$C$135:$M$135</c:f>
            </c:numRef>
          </c:val>
        </c:ser>
        <c:ser>
          <c:idx val="2"/>
          <c:order val="2"/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trimestre'!$C$132:$M$133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trimestre'!$C$136:$M$136</c:f>
            </c:numRef>
          </c:val>
        </c:ser>
        <c:ser>
          <c:idx val="3"/>
          <c:order val="3"/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trimestre'!$C$132:$M$133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trimestre'!$C$137:$M$137</c:f>
            </c:numRef>
          </c:val>
        </c:ser>
        <c:ser>
          <c:idx val="4"/>
          <c:order val="4"/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trimestre'!$C$132:$M$133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trimestre'!$C$138:$M$138</c:f>
            </c:numRef>
          </c:val>
        </c:ser>
        <c:ser>
          <c:idx val="5"/>
          <c:order val="5"/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trimestre'!$C$132:$M$133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trimestre'!$C$139:$M$139</c:f>
              <c:numCache>
                <c:formatCode>General</c:formatCode>
                <c:ptCount val="11"/>
                <c:pt idx="0">
                  <c:v>1</c:v>
                </c:pt>
                <c:pt idx="1">
                  <c:v>18</c:v>
                </c:pt>
                <c:pt idx="2">
                  <c:v>14</c:v>
                </c:pt>
                <c:pt idx="3">
                  <c:v>1</c:v>
                </c:pt>
                <c:pt idx="4">
                  <c:v>13</c:v>
                </c:pt>
                <c:pt idx="5">
                  <c:v>7</c:v>
                </c:pt>
                <c:pt idx="6">
                  <c:v>3</c:v>
                </c:pt>
                <c:pt idx="7">
                  <c:v>20</c:v>
                </c:pt>
                <c:pt idx="8">
                  <c:v>24</c:v>
                </c:pt>
                <c:pt idx="9">
                  <c:v>5</c:v>
                </c:pt>
                <c:pt idx="10">
                  <c:v>96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6483584"/>
        <c:axId val="553801920"/>
      </c:barChart>
      <c:catAx>
        <c:axId val="55648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3801920"/>
        <c:crosses val="autoZero"/>
        <c:auto val="1"/>
        <c:lblAlgn val="ctr"/>
        <c:lblOffset val="100"/>
        <c:noMultiLvlLbl val="0"/>
      </c:catAx>
      <c:valAx>
        <c:axId val="553801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648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'Grafica 3 trimestre'!$C$152:$M$153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trimestre'!$C$154:$M$154</c:f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'Grafica 3 trimestre'!$C$152:$M$153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trimestre'!$C$155:$M$155</c:f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'Grafica 3 trimestre'!$C$152:$M$153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trimestre'!$C$156:$M$156</c:f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'Grafica 3 trimestre'!$C$152:$M$153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trimestre'!$C$157:$M$157</c:f>
            </c:numRef>
          </c:val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'Grafica 3 trimestre'!$C$152:$M$153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trimestre'!$C$158:$M$158</c:f>
            </c:numRef>
          </c:val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trimestre'!$C$152:$M$153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trimestre'!$C$159:$M$159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8</c:v>
                </c:pt>
                <c:pt idx="3">
                  <c:v>1</c:v>
                </c:pt>
                <c:pt idx="4">
                  <c:v>9</c:v>
                </c:pt>
                <c:pt idx="5">
                  <c:v>15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</c:v>
                </c:pt>
                <c:pt idx="10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6486144"/>
        <c:axId val="562168384"/>
      </c:barChart>
      <c:catAx>
        <c:axId val="55648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62168384"/>
        <c:crosses val="autoZero"/>
        <c:auto val="1"/>
        <c:lblAlgn val="ctr"/>
        <c:lblOffset val="100"/>
        <c:noMultiLvlLbl val="0"/>
      </c:catAx>
      <c:valAx>
        <c:axId val="56216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648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multiLvlStrRef>
              <c:f>'Grafica 3 trimestre'!$C$12:$M$13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trimestre'!$C$14:$M$14</c:f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'Grafica 3 trimestre'!$C$12:$M$13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trimestre'!$C$15:$M$15</c:f>
            </c:numRef>
          </c:val>
          <c:smooth val="0"/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multiLvlStrRef>
              <c:f>'Grafica 3 trimestre'!$C$12:$M$13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trimestre'!$C$16:$M$16</c:f>
            </c:numRef>
          </c:val>
          <c:smooth val="0"/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multiLvlStrRef>
              <c:f>'Grafica 3 trimestre'!$C$12:$M$13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trimestre'!$C$17:$M$17</c:f>
            </c:numRef>
          </c:val>
          <c:smooth val="0"/>
        </c:ser>
        <c:ser>
          <c:idx val="4"/>
          <c:order val="4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multiLvlStrRef>
              <c:f>'Grafica 3 trimestre'!$C$12:$M$13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trimestre'!$C$18:$M$18</c:f>
            </c:numRef>
          </c:val>
          <c:smooth val="0"/>
        </c:ser>
        <c:ser>
          <c:idx val="5"/>
          <c:order val="5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trimestre'!$C$12:$M$13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trimestre'!$C$19:$M$19</c:f>
              <c:numCache>
                <c:formatCode>General</c:formatCode>
                <c:ptCount val="11"/>
                <c:pt idx="0">
                  <c:v>23</c:v>
                </c:pt>
                <c:pt idx="1">
                  <c:v>130</c:v>
                </c:pt>
                <c:pt idx="2">
                  <c:v>80</c:v>
                </c:pt>
                <c:pt idx="3">
                  <c:v>29</c:v>
                </c:pt>
                <c:pt idx="4">
                  <c:v>123</c:v>
                </c:pt>
                <c:pt idx="5">
                  <c:v>80</c:v>
                </c:pt>
                <c:pt idx="6">
                  <c:v>31</c:v>
                </c:pt>
                <c:pt idx="7">
                  <c:v>313</c:v>
                </c:pt>
                <c:pt idx="8">
                  <c:v>150</c:v>
                </c:pt>
                <c:pt idx="9">
                  <c:v>83</c:v>
                </c:pt>
                <c:pt idx="10">
                  <c:v>876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76544"/>
        <c:axId val="91410368"/>
      </c:lineChart>
      <c:catAx>
        <c:axId val="9367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91410368"/>
        <c:crosses val="autoZero"/>
        <c:auto val="1"/>
        <c:lblAlgn val="ctr"/>
        <c:lblOffset val="100"/>
        <c:noMultiLvlLbl val="0"/>
      </c:catAx>
      <c:valAx>
        <c:axId val="9141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9367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multiLvlStrRef>
              <c:f>'Grafica 3 trimestre'!$C$22:$M$23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trimestre'!$C$24:$M$24</c:f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'Grafica 3 trimestre'!$C$22:$M$23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trimestre'!$C$25:$M$25</c:f>
            </c:numRef>
          </c:val>
          <c:smooth val="0"/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multiLvlStrRef>
              <c:f>'Grafica 3 trimestre'!$C$22:$M$23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trimestre'!$C$26:$M$26</c:f>
            </c:numRef>
          </c:val>
          <c:smooth val="0"/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multiLvlStrRef>
              <c:f>'Grafica 3 trimestre'!$C$22:$M$23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trimestre'!$C$27:$M$27</c:f>
            </c:numRef>
          </c:val>
          <c:smooth val="0"/>
        </c:ser>
        <c:ser>
          <c:idx val="4"/>
          <c:order val="4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multiLvlStrRef>
              <c:f>'Grafica 3 trimestre'!$C$22:$M$23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trimestre'!$C$28:$M$28</c:f>
            </c:numRef>
          </c:val>
          <c:smooth val="0"/>
        </c:ser>
        <c:ser>
          <c:idx val="5"/>
          <c:order val="5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trimestre'!$C$22:$M$23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trimestre'!$C$29:$M$29</c:f>
              <c:numCache>
                <c:formatCode>General</c:formatCode>
                <c:ptCount val="11"/>
                <c:pt idx="0">
                  <c:v>14</c:v>
                </c:pt>
                <c:pt idx="1">
                  <c:v>46</c:v>
                </c:pt>
                <c:pt idx="2">
                  <c:v>24</c:v>
                </c:pt>
                <c:pt idx="3">
                  <c:v>11</c:v>
                </c:pt>
                <c:pt idx="4">
                  <c:v>37</c:v>
                </c:pt>
                <c:pt idx="5">
                  <c:v>31</c:v>
                </c:pt>
                <c:pt idx="6">
                  <c:v>12</c:v>
                </c:pt>
                <c:pt idx="7">
                  <c:v>31</c:v>
                </c:pt>
                <c:pt idx="8">
                  <c:v>32</c:v>
                </c:pt>
                <c:pt idx="9">
                  <c:v>37</c:v>
                </c:pt>
                <c:pt idx="10">
                  <c:v>201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792576"/>
        <c:axId val="91412672"/>
      </c:lineChart>
      <c:catAx>
        <c:axId val="51279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91412672"/>
        <c:crosses val="autoZero"/>
        <c:auto val="1"/>
        <c:lblAlgn val="ctr"/>
        <c:lblOffset val="100"/>
        <c:noMultiLvlLbl val="0"/>
      </c:catAx>
      <c:valAx>
        <c:axId val="9141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279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'Grafica 3 trimestre'!$C$32:$M$33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trimestre'!$C$34:$M$34</c:f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'Grafica 3 trimestre'!$C$32:$M$33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trimestre'!$C$35:$M$35</c:f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'Grafica 3 trimestre'!$C$32:$M$33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trimestre'!$C$36:$M$36</c:f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'Grafica 3 trimestre'!$C$32:$M$33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trimestre'!$C$37:$M$37</c:f>
            </c:numRef>
          </c:val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'Grafica 3 trimestre'!$C$32:$M$33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trimestre'!$C$38:$M$38</c:f>
            </c:numRef>
          </c:val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trimestre'!$C$32:$M$33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trimestre'!$C$39:$M$39</c:f>
              <c:numCache>
                <c:formatCode>General</c:formatCode>
                <c:ptCount val="11"/>
                <c:pt idx="0">
                  <c:v>6</c:v>
                </c:pt>
                <c:pt idx="1">
                  <c:v>20</c:v>
                </c:pt>
                <c:pt idx="2">
                  <c:v>14</c:v>
                </c:pt>
                <c:pt idx="3">
                  <c:v>5</c:v>
                </c:pt>
                <c:pt idx="4">
                  <c:v>14</c:v>
                </c:pt>
                <c:pt idx="5">
                  <c:v>9</c:v>
                </c:pt>
                <c:pt idx="6">
                  <c:v>3</c:v>
                </c:pt>
                <c:pt idx="7">
                  <c:v>8</c:v>
                </c:pt>
                <c:pt idx="8">
                  <c:v>17</c:v>
                </c:pt>
                <c:pt idx="9">
                  <c:v>14</c:v>
                </c:pt>
                <c:pt idx="10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2793600"/>
        <c:axId val="553787968"/>
      </c:barChart>
      <c:catAx>
        <c:axId val="51279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3787968"/>
        <c:crosses val="autoZero"/>
        <c:auto val="1"/>
        <c:lblAlgn val="ctr"/>
        <c:lblOffset val="100"/>
        <c:noMultiLvlLbl val="0"/>
      </c:catAx>
      <c:valAx>
        <c:axId val="55378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279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multiLvlStrRef>
              <c:f>'Grafica 3 trimestre'!$C$42:$M$43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trimestre'!$C$44:$M$44</c:f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'Grafica 3 trimestre'!$C$42:$M$43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trimestre'!$C$45:$M$45</c:f>
            </c:numRef>
          </c:val>
          <c:smooth val="0"/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multiLvlStrRef>
              <c:f>'Grafica 3 trimestre'!$C$42:$M$43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trimestre'!$C$46:$M$46</c:f>
            </c:numRef>
          </c:val>
          <c:smooth val="0"/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multiLvlStrRef>
              <c:f>'Grafica 3 trimestre'!$C$42:$M$43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trimestre'!$C$47:$M$47</c:f>
            </c:numRef>
          </c:val>
          <c:smooth val="0"/>
        </c:ser>
        <c:ser>
          <c:idx val="4"/>
          <c:order val="4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multiLvlStrRef>
              <c:f>'Grafica 3 trimestre'!$C$42:$M$43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trimestre'!$C$48:$M$48</c:f>
            </c:numRef>
          </c:val>
          <c:smooth val="0"/>
        </c:ser>
        <c:ser>
          <c:idx val="5"/>
          <c:order val="5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trimestre'!$C$42:$M$43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trimestre'!$C$49:$M$49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073536"/>
        <c:axId val="553790272"/>
      </c:lineChart>
      <c:catAx>
        <c:axId val="55507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3790272"/>
        <c:crosses val="autoZero"/>
        <c:auto val="1"/>
        <c:lblAlgn val="ctr"/>
        <c:lblOffset val="100"/>
        <c:noMultiLvlLbl val="0"/>
      </c:catAx>
      <c:valAx>
        <c:axId val="55379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507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'Grafica 3 trimestre'!$C$52:$M$53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trimestre'!$C$54:$M$54</c:f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'Grafica 3 trimestre'!$C$52:$M$53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trimestre'!$C$55:$M$55</c:f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'Grafica 3 trimestre'!$C$52:$M$53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trimestre'!$C$56:$M$56</c:f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'Grafica 3 trimestre'!$C$52:$M$53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trimestre'!$C$57:$M$57</c:f>
            </c:numRef>
          </c:val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'Grafica 3 trimestre'!$C$52:$M$53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trimestre'!$C$58:$M$58</c:f>
            </c:numRef>
          </c:val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trimestre'!$C$52:$M$53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trimestre'!$C$59:$M$59</c:f>
              <c:numCache>
                <c:formatCode>General</c:formatCode>
                <c:ptCount val="11"/>
                <c:pt idx="0">
                  <c:v>5</c:v>
                </c:pt>
                <c:pt idx="1">
                  <c:v>20</c:v>
                </c:pt>
                <c:pt idx="2">
                  <c:v>9</c:v>
                </c:pt>
                <c:pt idx="3">
                  <c:v>2</c:v>
                </c:pt>
                <c:pt idx="4">
                  <c:v>9</c:v>
                </c:pt>
                <c:pt idx="5">
                  <c:v>4</c:v>
                </c:pt>
                <c:pt idx="6">
                  <c:v>3</c:v>
                </c:pt>
                <c:pt idx="7">
                  <c:v>15</c:v>
                </c:pt>
                <c:pt idx="8">
                  <c:v>13</c:v>
                </c:pt>
                <c:pt idx="9">
                  <c:v>10</c:v>
                </c:pt>
                <c:pt idx="10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5074560"/>
        <c:axId val="553792576"/>
      </c:barChart>
      <c:catAx>
        <c:axId val="55507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3792576"/>
        <c:crosses val="autoZero"/>
        <c:auto val="1"/>
        <c:lblAlgn val="ctr"/>
        <c:lblOffset val="100"/>
        <c:noMultiLvlLbl val="0"/>
      </c:catAx>
      <c:valAx>
        <c:axId val="55379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507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multiLvlStrRef>
              <c:f>'Grafica 3 trimestre'!$C$62:$M$63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trimestre'!$C$64:$M$64</c:f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'Grafica 3 trimestre'!$C$62:$M$63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trimestre'!$C$65:$M$65</c:f>
            </c:numRef>
          </c:val>
          <c:smooth val="0"/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multiLvlStrRef>
              <c:f>'Grafica 3 trimestre'!$C$62:$M$63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trimestre'!$C$66:$M$66</c:f>
            </c:numRef>
          </c:val>
          <c:smooth val="0"/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multiLvlStrRef>
              <c:f>'Grafica 3 trimestre'!$C$62:$M$63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trimestre'!$C$67:$M$67</c:f>
            </c:numRef>
          </c:val>
          <c:smooth val="0"/>
        </c:ser>
        <c:ser>
          <c:idx val="4"/>
          <c:order val="4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multiLvlStrRef>
              <c:f>'Grafica 3 trimestre'!$C$62:$M$63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trimestre'!$C$68:$M$68</c:f>
            </c:numRef>
          </c:val>
          <c:smooth val="0"/>
        </c:ser>
        <c:ser>
          <c:idx val="5"/>
          <c:order val="5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trimestre'!$C$62:$M$63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trimestre'!$C$69:$M$69</c:f>
              <c:numCache>
                <c:formatCode>General</c:formatCode>
                <c:ptCount val="11"/>
                <c:pt idx="0">
                  <c:v>10</c:v>
                </c:pt>
                <c:pt idx="1">
                  <c:v>173</c:v>
                </c:pt>
                <c:pt idx="2">
                  <c:v>102</c:v>
                </c:pt>
                <c:pt idx="3">
                  <c:v>8</c:v>
                </c:pt>
                <c:pt idx="4">
                  <c:v>126</c:v>
                </c:pt>
                <c:pt idx="5">
                  <c:v>110</c:v>
                </c:pt>
                <c:pt idx="6">
                  <c:v>7</c:v>
                </c:pt>
                <c:pt idx="7">
                  <c:v>80</c:v>
                </c:pt>
                <c:pt idx="8">
                  <c:v>137</c:v>
                </c:pt>
                <c:pt idx="9">
                  <c:v>25</c:v>
                </c:pt>
                <c:pt idx="10">
                  <c:v>728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563008"/>
        <c:axId val="553794880"/>
      </c:lineChart>
      <c:catAx>
        <c:axId val="55556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3794880"/>
        <c:crosses val="autoZero"/>
        <c:auto val="1"/>
        <c:lblAlgn val="ctr"/>
        <c:lblOffset val="100"/>
        <c:noMultiLvlLbl val="0"/>
      </c:catAx>
      <c:valAx>
        <c:axId val="55379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556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multiLvlStrRef>
              <c:f>'Grafica 3 trimestre'!$C$72:$M$73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trimestre'!$C$74:$M$74</c:f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cat>
            <c:multiLvlStrRef>
              <c:f>'Grafica 3 trimestre'!$C$72:$M$73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trimestre'!$C$75:$M$75</c:f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cat>
            <c:multiLvlStrRef>
              <c:f>'Grafica 3 trimestre'!$C$72:$M$73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trimestre'!$C$76:$M$76</c:f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cat>
            <c:multiLvlStrRef>
              <c:f>'Grafica 3 trimestre'!$C$72:$M$73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trimestre'!$C$77:$M$77</c:f>
            </c:numRef>
          </c:val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cat>
            <c:multiLvlStrRef>
              <c:f>'Grafica 3 trimestre'!$C$72:$M$73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trimestre'!$C$78:$M$78</c:f>
            </c:numRef>
          </c:val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trimestre'!$C$72:$M$73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trimestre'!$C$79:$M$79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37</c:v>
                </c:pt>
                <c:pt idx="5">
                  <c:v>7</c:v>
                </c:pt>
                <c:pt idx="6">
                  <c:v>5</c:v>
                </c:pt>
                <c:pt idx="7">
                  <c:v>59</c:v>
                </c:pt>
                <c:pt idx="8">
                  <c:v>3</c:v>
                </c:pt>
                <c:pt idx="9">
                  <c:v>9</c:v>
                </c:pt>
                <c:pt idx="10">
                  <c:v>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5564032"/>
        <c:axId val="555656896"/>
      </c:areaChart>
      <c:catAx>
        <c:axId val="55556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5656896"/>
        <c:crosses val="autoZero"/>
        <c:auto val="1"/>
        <c:lblAlgn val="ctr"/>
        <c:lblOffset val="100"/>
        <c:noMultiLvlLbl val="0"/>
      </c:catAx>
      <c:valAx>
        <c:axId val="55565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5564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'Grafica 3 trimestre'!$C$82:$M$83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trimestre'!$C$84:$M$84</c:f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'Grafica 3 trimestre'!$C$82:$M$83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trimestre'!$C$85:$M$85</c:f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'Grafica 3 trimestre'!$C$82:$M$83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trimestre'!$C$86:$M$86</c:f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'Grafica 3 trimestre'!$C$82:$M$83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trimestre'!$C$87:$M$87</c:f>
            </c:numRef>
          </c:val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'Grafica 3 trimestre'!$C$82:$M$83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trimestre'!$C$88:$M$88</c:f>
            </c:numRef>
          </c:val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trimestre'!$C$82:$M$83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trimestre'!$C$89:$M$89</c:f>
              <c:numCache>
                <c:formatCode>General</c:formatCode>
                <c:ptCount val="11"/>
                <c:pt idx="0">
                  <c:v>2</c:v>
                </c:pt>
                <c:pt idx="1">
                  <c:v>35</c:v>
                </c:pt>
                <c:pt idx="2">
                  <c:v>43</c:v>
                </c:pt>
                <c:pt idx="3">
                  <c:v>6</c:v>
                </c:pt>
                <c:pt idx="4">
                  <c:v>104</c:v>
                </c:pt>
                <c:pt idx="5">
                  <c:v>110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8</c:v>
                </c:pt>
                <c:pt idx="10">
                  <c:v>292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5368448"/>
        <c:axId val="555659200"/>
      </c:barChart>
      <c:catAx>
        <c:axId val="55536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5659200"/>
        <c:crosses val="autoZero"/>
        <c:auto val="1"/>
        <c:lblAlgn val="ctr"/>
        <c:lblOffset val="100"/>
        <c:noMultiLvlLbl val="0"/>
      </c:catAx>
      <c:valAx>
        <c:axId val="55565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536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EC11-3B4C-464B-B84D-6A56B31F0BF9}" type="datetimeFigureOut">
              <a:rPr lang="es-SV" smtClean="0"/>
              <a:t>08/01/2018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73E4-2EB6-4926-A676-43291CB62A9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3732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EC11-3B4C-464B-B84D-6A56B31F0BF9}" type="datetimeFigureOut">
              <a:rPr lang="es-SV" smtClean="0"/>
              <a:t>08/01/2018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73E4-2EB6-4926-A676-43291CB62A9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0053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EC11-3B4C-464B-B84D-6A56B31F0BF9}" type="datetimeFigureOut">
              <a:rPr lang="es-SV" smtClean="0"/>
              <a:t>08/01/2018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73E4-2EB6-4926-A676-43291CB62A9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9377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EC11-3B4C-464B-B84D-6A56B31F0BF9}" type="datetimeFigureOut">
              <a:rPr lang="es-SV" smtClean="0"/>
              <a:t>08/01/2018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73E4-2EB6-4926-A676-43291CB62A9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9275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EC11-3B4C-464B-B84D-6A56B31F0BF9}" type="datetimeFigureOut">
              <a:rPr lang="es-SV" smtClean="0"/>
              <a:t>08/01/2018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73E4-2EB6-4926-A676-43291CB62A9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1871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EC11-3B4C-464B-B84D-6A56B31F0BF9}" type="datetimeFigureOut">
              <a:rPr lang="es-SV" smtClean="0"/>
              <a:t>08/01/2018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73E4-2EB6-4926-A676-43291CB62A9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5734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EC11-3B4C-464B-B84D-6A56B31F0BF9}" type="datetimeFigureOut">
              <a:rPr lang="es-SV" smtClean="0"/>
              <a:t>08/01/2018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73E4-2EB6-4926-A676-43291CB62A9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9817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EC11-3B4C-464B-B84D-6A56B31F0BF9}" type="datetimeFigureOut">
              <a:rPr lang="es-SV" smtClean="0"/>
              <a:t>08/01/2018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73E4-2EB6-4926-A676-43291CB62A9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3680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EC11-3B4C-464B-B84D-6A56B31F0BF9}" type="datetimeFigureOut">
              <a:rPr lang="es-SV" smtClean="0"/>
              <a:t>08/01/2018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73E4-2EB6-4926-A676-43291CB62A9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82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EC11-3B4C-464B-B84D-6A56B31F0BF9}" type="datetimeFigureOut">
              <a:rPr lang="es-SV" smtClean="0"/>
              <a:t>08/01/2018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73E4-2EB6-4926-A676-43291CB62A9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2032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EC11-3B4C-464B-B84D-6A56B31F0BF9}" type="datetimeFigureOut">
              <a:rPr lang="es-SV" smtClean="0"/>
              <a:t>08/01/2018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73E4-2EB6-4926-A676-43291CB62A9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0376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EEC11-3B4C-464B-B84D-6A56B31F0BF9}" type="datetimeFigureOut">
              <a:rPr lang="es-SV" smtClean="0"/>
              <a:t>08/01/2018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F73E4-2EB6-4926-A676-43291CB62A9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966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1" r="21775" b="14840"/>
          <a:stretch/>
        </p:blipFill>
        <p:spPr>
          <a:xfrm>
            <a:off x="0" y="0"/>
            <a:ext cx="5849816" cy="41030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817" y="0"/>
            <a:ext cx="634218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28246" y="4583722"/>
            <a:ext cx="6178062" cy="1741305"/>
          </a:xfrm>
        </p:spPr>
        <p:txBody>
          <a:bodyPr>
            <a:normAutofit/>
          </a:bodyPr>
          <a:lstStyle/>
          <a:p>
            <a:r>
              <a:rPr lang="es-SV" sz="3500" dirty="0" smtClean="0"/>
              <a:t>Informe de </a:t>
            </a:r>
            <a:r>
              <a:rPr lang="es-SV" sz="3500" dirty="0" smtClean="0"/>
              <a:t>Mecanismos </a:t>
            </a:r>
            <a:r>
              <a:rPr lang="es-SV" sz="3500" dirty="0" smtClean="0"/>
              <a:t>de Participación Ciudadana</a:t>
            </a:r>
            <a:endParaRPr lang="es-SV" sz="35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459414"/>
            <a:ext cx="5849816" cy="398585"/>
          </a:xfrm>
        </p:spPr>
        <p:txBody>
          <a:bodyPr>
            <a:normAutofit lnSpcReduction="10000"/>
          </a:bodyPr>
          <a:lstStyle/>
          <a:p>
            <a:r>
              <a:rPr lang="es-SV" dirty="0" smtClean="0"/>
              <a:t>Desarrollados en el tercer trimestre de 2017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26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Eventos de Rendiciones de Cuentas</a:t>
            </a:r>
            <a:endParaRPr lang="es-SV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248162"/>
              </p:ext>
            </p:extLst>
          </p:nvPr>
        </p:nvGraphicFramePr>
        <p:xfrm>
          <a:off x="0" y="1353312"/>
          <a:ext cx="12192000" cy="550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414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Rendiciones de cuenta en entregas de obras</a:t>
            </a:r>
            <a:endParaRPr lang="es-SV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314620"/>
              </p:ext>
            </p:extLst>
          </p:nvPr>
        </p:nvGraphicFramePr>
        <p:xfrm>
          <a:off x="0" y="1316736"/>
          <a:ext cx="12192000" cy="5541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986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Participación en reuniones de Gabinetes Departamentales</a:t>
            </a:r>
            <a:endParaRPr lang="es-SV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679452"/>
              </p:ext>
            </p:extLst>
          </p:nvPr>
        </p:nvGraphicFramePr>
        <p:xfrm>
          <a:off x="0" y="2057400"/>
          <a:ext cx="1219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69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Participación en Gabinetes Móviles</a:t>
            </a:r>
            <a:endParaRPr lang="es-SV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571501"/>
              </p:ext>
            </p:extLst>
          </p:nvPr>
        </p:nvGraphicFramePr>
        <p:xfrm>
          <a:off x="0" y="1690688"/>
          <a:ext cx="12192000" cy="516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91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Participación en Festivales del Buen Vivir y Gobernando con la Gente</a:t>
            </a:r>
            <a:endParaRPr lang="es-SV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758947"/>
              </p:ext>
            </p:extLst>
          </p:nvPr>
        </p:nvGraphicFramePr>
        <p:xfrm>
          <a:off x="0" y="2057400"/>
          <a:ext cx="1219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97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Acciones de acompañamiento al PES</a:t>
            </a:r>
            <a:endParaRPr lang="es-SV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730276"/>
              </p:ext>
            </p:extLst>
          </p:nvPr>
        </p:nvGraphicFramePr>
        <p:xfrm>
          <a:off x="0" y="1690688"/>
          <a:ext cx="12192000" cy="516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19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Asambleas Ciudadanas</a:t>
            </a:r>
            <a:endParaRPr lang="es-SV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365861"/>
              </p:ext>
            </p:extLst>
          </p:nvPr>
        </p:nvGraphicFramePr>
        <p:xfrm>
          <a:off x="0" y="1962150"/>
          <a:ext cx="121920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166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Teléfono Abierto </a:t>
            </a:r>
            <a:endParaRPr lang="es-SV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215846"/>
              </p:ext>
            </p:extLst>
          </p:nvPr>
        </p:nvGraphicFramePr>
        <p:xfrm>
          <a:off x="1" y="1690688"/>
          <a:ext cx="12192000" cy="516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355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Atenciones en el territorio</a:t>
            </a:r>
            <a:endParaRPr lang="es-SV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911057"/>
              </p:ext>
            </p:extLst>
          </p:nvPr>
        </p:nvGraphicFramePr>
        <p:xfrm>
          <a:off x="0" y="2057400"/>
          <a:ext cx="1219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48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Atenciones en las oficinas del VMOP</a:t>
            </a:r>
            <a:endParaRPr lang="es-SV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419995"/>
              </p:ext>
            </p:extLst>
          </p:nvPr>
        </p:nvGraphicFramePr>
        <p:xfrm>
          <a:off x="0" y="1930400"/>
          <a:ext cx="12192000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859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Visitas Técnicas </a:t>
            </a:r>
            <a:endParaRPr lang="es-SV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76689"/>
              </p:ext>
            </p:extLst>
          </p:nvPr>
        </p:nvGraphicFramePr>
        <p:xfrm>
          <a:off x="0" y="2057400"/>
          <a:ext cx="1219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096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Visitas Sociales (diagnósticos) </a:t>
            </a:r>
            <a:endParaRPr lang="es-SV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985479"/>
              </p:ext>
            </p:extLst>
          </p:nvPr>
        </p:nvGraphicFramePr>
        <p:xfrm>
          <a:off x="0" y="2057400"/>
          <a:ext cx="1219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471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Audiencias </a:t>
            </a:r>
            <a:endParaRPr lang="es-SV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0865"/>
              </p:ext>
            </p:extLst>
          </p:nvPr>
        </p:nvGraphicFramePr>
        <p:xfrm>
          <a:off x="0" y="2057400"/>
          <a:ext cx="1219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04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Asambleas Comunitarias</a:t>
            </a:r>
            <a:endParaRPr lang="es-SV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627658"/>
              </p:ext>
            </p:extLst>
          </p:nvPr>
        </p:nvGraphicFramePr>
        <p:xfrm>
          <a:off x="0" y="1690688"/>
          <a:ext cx="12192000" cy="5167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53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Mesas Técnicas Ciudadanas</a:t>
            </a:r>
            <a:endParaRPr lang="es-SV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308885"/>
              </p:ext>
            </p:extLst>
          </p:nvPr>
        </p:nvGraphicFramePr>
        <p:xfrm>
          <a:off x="0" y="2057400"/>
          <a:ext cx="1219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21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78</Words>
  <Application>Microsoft Office PowerPoint</Application>
  <PresentationFormat>Personalizado</PresentationFormat>
  <Paragraphs>17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Informe de Mecanismos de Participación Ciudadana</vt:lpstr>
      <vt:lpstr>Teléfono Abierto </vt:lpstr>
      <vt:lpstr>Atenciones en el territorio</vt:lpstr>
      <vt:lpstr>Atenciones en las oficinas del VMOP</vt:lpstr>
      <vt:lpstr>Visitas Técnicas </vt:lpstr>
      <vt:lpstr>Visitas Sociales (diagnósticos) </vt:lpstr>
      <vt:lpstr>Audiencias </vt:lpstr>
      <vt:lpstr>Asambleas Comunitarias</vt:lpstr>
      <vt:lpstr>Mesas Técnicas Ciudadanas</vt:lpstr>
      <vt:lpstr>Eventos de Rendiciones de Cuentas</vt:lpstr>
      <vt:lpstr>Rendiciones de cuenta en entregas de obras</vt:lpstr>
      <vt:lpstr>Participación en reuniones de Gabinetes Departamentales</vt:lpstr>
      <vt:lpstr>Participación en Gabinetes Móviles</vt:lpstr>
      <vt:lpstr>Participación en Festivales del Buen Vivir y Gobernando con la Gente</vt:lpstr>
      <vt:lpstr>Acciones de acompañamiento al PES</vt:lpstr>
      <vt:lpstr>Asambleas Ciudadanas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Lourdes Parada Alfaro</dc:creator>
  <cp:lastModifiedBy>NACH</cp:lastModifiedBy>
  <cp:revision>13</cp:revision>
  <dcterms:created xsi:type="dcterms:W3CDTF">2017-10-19T16:43:34Z</dcterms:created>
  <dcterms:modified xsi:type="dcterms:W3CDTF">2018-01-08T20:26:36Z</dcterms:modified>
</cp:coreProperties>
</file>