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5"/>
  </p:handoutMasterIdLst>
  <p:sldIdLst>
    <p:sldId id="31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39" r:id="rId17"/>
    <p:sldId id="340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31" r:id="rId47"/>
    <p:sldId id="330" r:id="rId48"/>
    <p:sldId id="332" r:id="rId49"/>
    <p:sldId id="301" r:id="rId50"/>
    <p:sldId id="302" r:id="rId51"/>
    <p:sldId id="324" r:id="rId52"/>
    <p:sldId id="328" r:id="rId53"/>
    <p:sldId id="325" r:id="rId54"/>
    <p:sldId id="327" r:id="rId55"/>
    <p:sldId id="334" r:id="rId56"/>
    <p:sldId id="335" r:id="rId57"/>
    <p:sldId id="336" r:id="rId58"/>
    <p:sldId id="337" r:id="rId59"/>
    <p:sldId id="303" r:id="rId60"/>
    <p:sldId id="317" r:id="rId61"/>
    <p:sldId id="315" r:id="rId62"/>
    <p:sldId id="318" r:id="rId63"/>
    <p:sldId id="319" r:id="rId64"/>
    <p:sldId id="320" r:id="rId65"/>
    <p:sldId id="304" r:id="rId66"/>
    <p:sldId id="314" r:id="rId67"/>
    <p:sldId id="305" r:id="rId68"/>
    <p:sldId id="312" r:id="rId69"/>
    <p:sldId id="313" r:id="rId70"/>
    <p:sldId id="306" r:id="rId71"/>
    <p:sldId id="307" r:id="rId72"/>
    <p:sldId id="308" r:id="rId73"/>
    <p:sldId id="309" r:id="rId74"/>
  </p:sldIdLst>
  <p:sldSz cx="9144000" cy="6858000" type="screen4x3"/>
  <p:notesSz cx="7010400" cy="92964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5" autoAdjust="0"/>
    <p:restoredTop sz="94688" autoAdjust="0"/>
  </p:normalViewPr>
  <p:slideViewPr>
    <p:cSldViewPr>
      <p:cViewPr>
        <p:scale>
          <a:sx n="40" d="100"/>
          <a:sy n="40" d="100"/>
        </p:scale>
        <p:origin x="-1690" y="-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C01BE-691F-48C0-809F-77827DBBFA70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5B68D-74F3-44EB-88E8-A980211F256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6117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995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859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8918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6400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4354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7396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8255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4338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1898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1959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4577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10C00-E766-442D-92B3-1CF86121E853}" type="datetimeFigureOut">
              <a:rPr lang="es-SV" smtClean="0"/>
              <a:t>24/06/2014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A11-64E2-4E48-9529-5093BCD2D814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272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3" descr="pptPort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1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1196752"/>
            <a:ext cx="4213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Fuente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de financiamiento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2276872"/>
            <a:ext cx="39179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dirty="0">
                <a:solidFill>
                  <a:schemeClr val="tx1"/>
                </a:solidFill>
                <a:latin typeface="Arial" charset="0"/>
                <a:cs typeface="Arial" charset="0"/>
              </a:rPr>
              <a:t>Las operaciones del INSAFORP se financian a través de cotizaciones patronales consistentes en el 1% del valor de la planilla de empresas con más de 10 empleados. Se captan a través del ISSS.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dirty="0">
                <a:solidFill>
                  <a:schemeClr val="tx1"/>
                </a:solidFill>
                <a:latin typeface="Arial" charset="0"/>
                <a:cs typeface="Arial" charset="0"/>
              </a:rPr>
              <a:t>El 92% de dichas cotizaciones provienen de empresas privadas y 8% de autónomas e instituciones descentralizadas.</a:t>
            </a:r>
          </a:p>
        </p:txBody>
      </p:sp>
      <p:pic>
        <p:nvPicPr>
          <p:cNvPr id="7" name="Picture 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0"/>
            <a:ext cx="4722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34839" y="958850"/>
            <a:ext cx="4213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Grupos atendidos por el INSAFORP</a:t>
            </a:r>
          </a:p>
        </p:txBody>
      </p:sp>
      <p:pic>
        <p:nvPicPr>
          <p:cNvPr id="8" name="Picture 15" descr="9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067322"/>
            <a:ext cx="3027362" cy="48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9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067322"/>
            <a:ext cx="3025775" cy="48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5" t="9908" r="29615"/>
          <a:stretch/>
        </p:blipFill>
        <p:spPr bwMode="auto">
          <a:xfrm>
            <a:off x="-36512" y="2067322"/>
            <a:ext cx="3093233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3"/>
          <p:cNvSpPr/>
          <p:nvPr/>
        </p:nvSpPr>
        <p:spPr>
          <a:xfrm>
            <a:off x="-36513" y="5759444"/>
            <a:ext cx="9180513" cy="112594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68338" y="5804297"/>
            <a:ext cx="17764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200" dirty="0">
                <a:solidFill>
                  <a:schemeClr val="bg1"/>
                </a:solidFill>
                <a:cs typeface="Arial" pitchFamily="34" charset="0"/>
              </a:rPr>
              <a:t>Empleados</a:t>
            </a:r>
          </a:p>
          <a:p>
            <a:pPr algn="ctr" eaLnBrk="1" hangingPunct="1"/>
            <a:r>
              <a:rPr lang="es-ES_tradnl" altLang="es-SV" sz="2200" i="1" dirty="0">
                <a:solidFill>
                  <a:schemeClr val="bg1"/>
                </a:solidFill>
                <a:cs typeface="Arial" pitchFamily="34" charset="0"/>
              </a:rPr>
              <a:t>Crecimiento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922588" y="5804297"/>
            <a:ext cx="3314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200">
                <a:solidFill>
                  <a:schemeClr val="bg1"/>
                </a:solidFill>
                <a:cs typeface="Arial" pitchFamily="34" charset="0"/>
              </a:rPr>
              <a:t>Población Vulnerable</a:t>
            </a:r>
          </a:p>
          <a:p>
            <a:pPr algn="ctr" eaLnBrk="1" hangingPunct="1"/>
            <a:r>
              <a:rPr lang="es-ES_tradnl" altLang="es-SV" sz="2200" i="1">
                <a:solidFill>
                  <a:schemeClr val="bg1"/>
                </a:solidFill>
                <a:cs typeface="Arial" pitchFamily="34" charset="0"/>
              </a:rPr>
              <a:t>Autoempleo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683375" y="5804297"/>
            <a:ext cx="20875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200">
                <a:solidFill>
                  <a:schemeClr val="bg1"/>
                </a:solidFill>
                <a:cs typeface="Arial" pitchFamily="34" charset="0"/>
              </a:rPr>
              <a:t>Jóvenes</a:t>
            </a:r>
          </a:p>
          <a:p>
            <a:pPr algn="ctr" eaLnBrk="1" hangingPunct="1"/>
            <a:r>
              <a:rPr lang="es-ES_tradnl" altLang="es-SV" sz="2200" i="1">
                <a:solidFill>
                  <a:schemeClr val="bg1"/>
                </a:solidFill>
                <a:cs typeface="Arial" pitchFamily="34" charset="0"/>
              </a:rPr>
              <a:t>Primer empleo</a:t>
            </a:r>
          </a:p>
        </p:txBody>
      </p:sp>
    </p:spTree>
    <p:extLst>
      <p:ext uri="{BB962C8B-B14F-4D97-AF65-F5344CB8AC3E}">
        <p14:creationId xmlns:p14="http://schemas.microsoft.com/office/powerpoint/2010/main" val="22453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-36512" y="5180031"/>
            <a:ext cx="9180512" cy="1677968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7" name="TextBox 4"/>
          <p:cNvSpPr txBox="1"/>
          <p:nvPr/>
        </p:nvSpPr>
        <p:spPr>
          <a:xfrm>
            <a:off x="217488" y="5381625"/>
            <a:ext cx="889000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i="1" dirty="0" smtClean="0">
                <a:latin typeface="Arial"/>
                <a:cs typeface="Arial"/>
              </a:rPr>
              <a:t>52% </a:t>
            </a:r>
            <a:r>
              <a:rPr lang="es-ES_tradnl" sz="3200" i="1" dirty="0">
                <a:latin typeface="Arial"/>
                <a:cs typeface="Arial"/>
              </a:rPr>
              <a:t>del total de participantes son </a:t>
            </a:r>
            <a:r>
              <a:rPr lang="es-ES_tradnl" sz="3200" b="1" i="1" dirty="0">
                <a:latin typeface="Arial"/>
                <a:cs typeface="Arial"/>
              </a:rPr>
              <a:t>mujeres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i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135,433 </a:t>
            </a:r>
            <a:r>
              <a:rPr lang="es-ES_tradnl" sz="3600" b="1" i="1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mujeres</a:t>
            </a:r>
          </a:p>
        </p:txBody>
      </p:sp>
      <p:pic>
        <p:nvPicPr>
          <p:cNvPr id="8" name="Picture 8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2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4313" y="1250776"/>
            <a:ext cx="4211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Capacitación en todo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tipo de empresas</a:t>
            </a:r>
          </a:p>
        </p:txBody>
      </p:sp>
      <p:graphicFrame>
        <p:nvGraphicFramePr>
          <p:cNvPr id="5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03650"/>
              </p:ext>
            </p:extLst>
          </p:nvPr>
        </p:nvGraphicFramePr>
        <p:xfrm>
          <a:off x="544513" y="2474242"/>
          <a:ext cx="2789237" cy="3475038"/>
        </p:xfrm>
        <a:graphic>
          <a:graphicData uri="http://schemas.openxmlformats.org/drawingml/2006/table">
            <a:tbl>
              <a:tblPr/>
              <a:tblGrid>
                <a:gridCol w="2789237"/>
              </a:tblGrid>
              <a:tr h="1158346">
                <a:tc>
                  <a:txBody>
                    <a:bodyPr/>
                    <a:lstStyle/>
                    <a:p>
                      <a:r>
                        <a:rPr lang="es-ES_tradnl" sz="2600" b="1" dirty="0" smtClean="0">
                          <a:latin typeface="Arial"/>
                          <a:cs typeface="Arial"/>
                        </a:rPr>
                        <a:t>1,097</a:t>
                      </a:r>
                      <a:r>
                        <a:rPr lang="es-ES_tradnl" sz="2600" b="0" dirty="0" smtClean="0">
                          <a:latin typeface="Arial"/>
                          <a:cs typeface="Arial"/>
                        </a:rPr>
                        <a:t> MYPES</a:t>
                      </a:r>
                    </a:p>
                    <a:p>
                      <a:r>
                        <a:rPr lang="es-ES_tradnl" sz="2200" b="0" dirty="0" smtClean="0">
                          <a:latin typeface="Arial"/>
                          <a:cs typeface="Arial"/>
                        </a:rPr>
                        <a:t>25,521</a:t>
                      </a:r>
                    </a:p>
                    <a:p>
                      <a:r>
                        <a:rPr lang="es-ES_tradnl" sz="2200" b="0" dirty="0" smtClean="0">
                          <a:latin typeface="Arial"/>
                          <a:cs typeface="Arial"/>
                        </a:rPr>
                        <a:t>Trabajadores</a:t>
                      </a:r>
                    </a:p>
                  </a:txBody>
                  <a:tcPr marL="91432" marR="91432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7"/>
                    </a:solidFill>
                  </a:tcPr>
                </a:tc>
              </a:tr>
              <a:tr h="1158346">
                <a:tc>
                  <a:txBody>
                    <a:bodyPr/>
                    <a:lstStyle/>
                    <a:p>
                      <a:r>
                        <a:rPr lang="es-ES_tradnl" sz="2600" b="1" dirty="0" smtClean="0">
                          <a:latin typeface="Arial"/>
                          <a:cs typeface="Arial"/>
                        </a:rPr>
                        <a:t>311</a:t>
                      </a:r>
                      <a:r>
                        <a:rPr lang="es-ES_tradnl" sz="2600" b="0" dirty="0" smtClean="0">
                          <a:latin typeface="Arial"/>
                          <a:cs typeface="Arial"/>
                        </a:rPr>
                        <a:t> medianas</a:t>
                      </a:r>
                    </a:p>
                    <a:p>
                      <a:r>
                        <a:rPr lang="es-ES_tradnl" sz="2200" b="0" dirty="0" smtClean="0">
                          <a:latin typeface="Arial"/>
                          <a:cs typeface="Arial"/>
                        </a:rPr>
                        <a:t>14,854</a:t>
                      </a:r>
                    </a:p>
                    <a:p>
                      <a:r>
                        <a:rPr lang="es-ES_tradnl" sz="2200" b="0" dirty="0" smtClean="0">
                          <a:latin typeface="Arial"/>
                          <a:cs typeface="Arial"/>
                        </a:rPr>
                        <a:t>trabajadores</a:t>
                      </a:r>
                    </a:p>
                  </a:txBody>
                  <a:tcPr marL="91432" marR="91432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9EF"/>
                    </a:solidFill>
                  </a:tcPr>
                </a:tc>
              </a:tr>
              <a:tr h="1158346">
                <a:tc>
                  <a:txBody>
                    <a:bodyPr/>
                    <a:lstStyle/>
                    <a:p>
                      <a:r>
                        <a:rPr lang="es-ES_tradnl" sz="2600" b="1" baseline="0" dirty="0" smtClean="0">
                          <a:latin typeface="Arial"/>
                          <a:cs typeface="Arial"/>
                        </a:rPr>
                        <a:t>493</a:t>
                      </a:r>
                      <a:r>
                        <a:rPr lang="es-ES_tradnl" sz="2600" b="0" baseline="0" dirty="0" smtClean="0">
                          <a:latin typeface="Arial"/>
                          <a:cs typeface="Arial"/>
                        </a:rPr>
                        <a:t> grandes</a:t>
                      </a:r>
                    </a:p>
                    <a:p>
                      <a:r>
                        <a:rPr lang="es-ES_tradnl" sz="2200" b="0" baseline="0" dirty="0" smtClean="0">
                          <a:latin typeface="Arial"/>
                          <a:cs typeface="Arial"/>
                        </a:rPr>
                        <a:t>125,434</a:t>
                      </a:r>
                    </a:p>
                    <a:p>
                      <a:r>
                        <a:rPr lang="es-ES_tradnl" sz="2200" b="0" baseline="0" dirty="0" smtClean="0">
                          <a:latin typeface="Arial"/>
                          <a:cs typeface="Arial"/>
                        </a:rPr>
                        <a:t>trabajadores</a:t>
                      </a:r>
                    </a:p>
                  </a:txBody>
                  <a:tcPr marL="91432" marR="91432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7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15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0"/>
            <a:ext cx="533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5180031"/>
            <a:ext cx="9144000" cy="1677968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2463" y="5827713"/>
            <a:ext cx="8147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800" b="1">
                <a:cs typeface="Arial" pitchFamily="34" charset="0"/>
              </a:rPr>
              <a:t>Formación y Acreditación de Formadores</a:t>
            </a:r>
          </a:p>
          <a:p>
            <a:pPr algn="ctr" eaLnBrk="1" hangingPunct="1"/>
            <a:r>
              <a:rPr lang="es-ES_tradnl" altLang="es-SV" sz="2800">
                <a:cs typeface="Arial" pitchFamily="34" charset="0"/>
              </a:rPr>
              <a:t>Una de las grandes </a:t>
            </a:r>
            <a:r>
              <a:rPr lang="es-ES_tradnl" altLang="es-SV" sz="2800" u="sng">
                <a:cs typeface="Arial" pitchFamily="34" charset="0"/>
              </a:rPr>
              <a:t>fortalezas</a:t>
            </a:r>
            <a:r>
              <a:rPr lang="es-ES_tradnl" altLang="es-SV" sz="2800">
                <a:cs typeface="Arial" pitchFamily="34" charset="0"/>
              </a:rPr>
              <a:t> del INSAFORP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"/>
          <a:stretch/>
        </p:blipFill>
        <p:spPr bwMode="auto">
          <a:xfrm>
            <a:off x="0" y="-27384"/>
            <a:ext cx="9144000" cy="558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9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619672" y="889556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Algunos de los Principales Aliados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58880"/>
              </p:ext>
            </p:extLst>
          </p:nvPr>
        </p:nvGraphicFramePr>
        <p:xfrm>
          <a:off x="36512" y="1372381"/>
          <a:ext cx="8999984" cy="5380035"/>
        </p:xfrm>
        <a:graphic>
          <a:graphicData uri="http://schemas.openxmlformats.org/drawingml/2006/table">
            <a:tbl>
              <a:tblPr bandRow="1">
                <a:effectLst/>
                <a:tableStyleId>{327F97BB-C833-4FB7-BDE5-3F7075034690}</a:tableStyleId>
              </a:tblPr>
              <a:tblGrid>
                <a:gridCol w="3011642"/>
                <a:gridCol w="2988348"/>
                <a:gridCol w="2999994"/>
              </a:tblGrid>
              <a:tr h="1821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Centro de Formación</a:t>
                      </a:r>
                      <a:r>
                        <a:rPr lang="es-SV" sz="2800" b="1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 Internacional   de la OIT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FEPADE </a:t>
                      </a:r>
                      <a:endParaRPr lang="es-ES_tradnl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Centro Cultural Salvadoreño Americano</a:t>
                      </a: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8211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Cámara de Comercio e Industria</a:t>
                      </a: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Escuela Nacional</a:t>
                      </a:r>
                      <a:r>
                        <a:rPr lang="es-ES_tradnl" sz="2800" b="1" kern="1200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 Agricultura (ENA)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2800" b="1" kern="1200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Universidad  Don Bosco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4363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Federación Nacional Sindical de Trabajadores Salvadoreños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(FENASTRAS)</a:t>
                      </a:r>
                      <a:endParaRPr lang="es-SV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2800" b="1" kern="1200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Fe y Alegría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Instituto Salvadoreño del Cemento y del Concreto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(ISCYC)</a:t>
                      </a:r>
                      <a:endParaRPr lang="es-SV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0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47664" y="1033572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Algunos de los Principales Aliados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352906"/>
              </p:ext>
            </p:extLst>
          </p:nvPr>
        </p:nvGraphicFramePr>
        <p:xfrm>
          <a:off x="72008" y="1700808"/>
          <a:ext cx="8964488" cy="5007019"/>
        </p:xfrm>
        <a:graphic>
          <a:graphicData uri="http://schemas.openxmlformats.org/drawingml/2006/table">
            <a:tbl>
              <a:tblPr bandRow="1">
                <a:effectLst/>
                <a:tableStyleId>{327F97BB-C833-4FB7-BDE5-3F7075034690}</a:tableStyleId>
              </a:tblPr>
              <a:tblGrid>
                <a:gridCol w="2999764"/>
                <a:gridCol w="2976562"/>
                <a:gridCol w="2988162"/>
              </a:tblGrid>
              <a:tr h="17957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AGAPE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Fundación Adventista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ITCHA</a:t>
                      </a: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7953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Escuela             El Zamorano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FUNDEMUN</a:t>
                      </a: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altLang="es-SV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Fútbol </a:t>
                      </a:r>
                      <a:r>
                        <a:rPr lang="es-ES_tradnl" altLang="es-SV" sz="2800" b="1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Forever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algn="ctr"/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415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COEXPORT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Universidad    Dr. J. Matías Delgado</a:t>
                      </a:r>
                      <a:endParaRPr lang="es-SV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UCA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3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75656" y="1105580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Algunos de los Principales Aliados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059789"/>
              </p:ext>
            </p:extLst>
          </p:nvPr>
        </p:nvGraphicFramePr>
        <p:xfrm>
          <a:off x="72008" y="1849394"/>
          <a:ext cx="8964488" cy="4819965"/>
        </p:xfrm>
        <a:graphic>
          <a:graphicData uri="http://schemas.openxmlformats.org/drawingml/2006/table">
            <a:tbl>
              <a:tblPr bandRow="1">
                <a:effectLst/>
                <a:tableStyleId>{327F97BB-C833-4FB7-BDE5-3F7075034690}</a:tableStyleId>
              </a:tblPr>
              <a:tblGrid>
                <a:gridCol w="3059832"/>
                <a:gridCol w="2952328"/>
                <a:gridCol w="2952328"/>
              </a:tblGrid>
              <a:tr h="1785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ASI</a:t>
                      </a:r>
                      <a:endParaRPr lang="es-SV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Universidad Francisco Gavidia</a:t>
                      </a:r>
                      <a:endParaRPr lang="es-ES_tradnl" sz="2800" b="1" kern="120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USAID</a:t>
                      </a:r>
                      <a:endParaRPr lang="es-SV" sz="28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785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SWISSCONTACT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Confederación Nacional de Trabajadores Salvadoreños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(CNTS)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ASIPLASTIC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124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Empresarios Juveniles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CAMTEX</a:t>
                      </a:r>
                      <a:endParaRPr lang="es-SV" sz="2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800" b="1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ITCA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3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-36512" y="5180031"/>
            <a:ext cx="9180512" cy="1677968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25476" y="5424488"/>
            <a:ext cx="8147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800" i="1">
                <a:cs typeface="Arial" pitchFamily="34" charset="0"/>
              </a:rPr>
              <a:t>Período de Rendición de Cuentas</a:t>
            </a:r>
          </a:p>
          <a:p>
            <a:pPr algn="ctr" eaLnBrk="1" hangingPunct="1"/>
            <a:r>
              <a:rPr lang="es-ES_tradnl" altLang="es-SV" sz="3200" b="1">
                <a:cs typeface="Arial" pitchFamily="34" charset="0"/>
              </a:rPr>
              <a:t>JUNIO 2013 a MAYO 2014</a:t>
            </a:r>
          </a:p>
        </p:txBody>
      </p:sp>
      <p:pic>
        <p:nvPicPr>
          <p:cNvPr id="6" name="Picture 8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3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7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23900" y="1988840"/>
            <a:ext cx="8043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II. Participantes de Principales Programas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87388" y="3276302"/>
            <a:ext cx="80533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A continuación se presentan las cantidades de personas participantes en cada uno de los principales programas del INSAFORP, tanto los permanentes como aquellos especiales ejecutados en convenios con otras entidades.</a:t>
            </a:r>
          </a:p>
        </p:txBody>
      </p:sp>
    </p:spTree>
    <p:extLst>
      <p:ext uri="{BB962C8B-B14F-4D97-AF65-F5344CB8AC3E}">
        <p14:creationId xmlns:p14="http://schemas.microsoft.com/office/powerpoint/2010/main" val="40675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ptIntern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253803" y="4437112"/>
            <a:ext cx="669446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Informe de Rendición de </a:t>
            </a:r>
            <a:r>
              <a:rPr lang="es-ES_tradnl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Cuentas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Junio 2013 – Mayo 2014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5180031"/>
            <a:ext cx="9144000" cy="1677968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1988" y="5383213"/>
            <a:ext cx="8147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2400" b="1">
                <a:cs typeface="Arial" pitchFamily="34" charset="0"/>
              </a:rPr>
              <a:t>INSAFORP opera bajo 4 modalidades:</a:t>
            </a:r>
          </a:p>
          <a:p>
            <a:pPr algn="ctr" eaLnBrk="1" hangingPunct="1"/>
            <a:r>
              <a:rPr lang="es-ES_tradnl" altLang="es-SV" sz="2400">
                <a:cs typeface="Arial" pitchFamily="34" charset="0"/>
              </a:rPr>
              <a:t>Programas Permanentes, Proyectos Especiales, Convenios con GOES y Convenios con ONG´s</a:t>
            </a:r>
          </a:p>
        </p:txBody>
      </p:sp>
      <p:pic>
        <p:nvPicPr>
          <p:cNvPr id="6" name="Picture 8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9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0"/>
            <a:ext cx="520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1052736"/>
            <a:ext cx="342113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Programa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Empresa Centro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Carreras: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07504" y="6105351"/>
            <a:ext cx="6246813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Programa permanente para jóvenes entre 16 y 25 años. Busca formar para el primer empleo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5763"/>
              </p:ext>
            </p:extLst>
          </p:nvPr>
        </p:nvGraphicFramePr>
        <p:xfrm>
          <a:off x="107504" y="2276872"/>
          <a:ext cx="3672408" cy="3786400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Administrador Técnico de Empresas Industriales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Asesor de Sala de Ventas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Asesor de Ventas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Electricista de Cuarta Categoría 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Electricista Industrial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Automotriz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Automotriz de 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Servicio </a:t>
                      </a:r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Rápido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Automotriz Motor Gasolina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de Mantenimiento Industrial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292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de Mantenimiento y Reparación de Computadoras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en Aire Acondicionado y Refrigeración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Soldador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Mecánico Tornero Fresador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571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kern="1200" baseline="0" dirty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Mesero Bartender</a:t>
                      </a:r>
                    </a:p>
                  </a:txBody>
                  <a:tcPr marL="9196" marR="9196" marT="9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294063" y="188640"/>
            <a:ext cx="4670425" cy="1138237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2,650 participantes</a:t>
            </a:r>
            <a:endParaRPr lang="es-ES_tradnl" altLang="es-SV" sz="36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i="1" dirty="0">
                <a:solidFill>
                  <a:srgbClr val="FFFF00"/>
                </a:solidFill>
                <a:latin typeface="Arial" charset="0"/>
                <a:cs typeface="Arial" charset="0"/>
              </a:rPr>
              <a:t>74% de inserción laboral</a:t>
            </a:r>
          </a:p>
        </p:txBody>
      </p:sp>
    </p:spTree>
    <p:extLst>
      <p:ext uri="{BB962C8B-B14F-4D97-AF65-F5344CB8AC3E}">
        <p14:creationId xmlns:p14="http://schemas.microsoft.com/office/powerpoint/2010/main" val="78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178768"/>
            <a:ext cx="4213225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Programa </a:t>
            </a: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Integral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MYPES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Formación: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59977"/>
              </p:ext>
            </p:extLst>
          </p:nvPr>
        </p:nvGraphicFramePr>
        <p:xfrm>
          <a:off x="549275" y="2860972"/>
          <a:ext cx="3109913" cy="200818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09913"/>
              </a:tblGrid>
              <a:tr h="4514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Gestión y</a:t>
                      </a:r>
                      <a:r>
                        <a:rPr lang="es-SV" sz="1600" b="0" baseline="0" dirty="0" smtClean="0">
                          <a:latin typeface="Arial Narrow" pitchFamily="34" charset="0"/>
                        </a:rPr>
                        <a:t> Administración del Negocio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7" marR="91457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91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Comercialización y Acceso</a:t>
                      </a:r>
                      <a:r>
                        <a:rPr lang="es-SV" sz="1600" b="0" baseline="0" dirty="0" smtClean="0">
                          <a:latin typeface="Arial Narrow" pitchFamily="34" charset="0"/>
                        </a:rPr>
                        <a:t> al Mercado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7" marR="91457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79123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Utilización de Internet para Mejorar el Negocio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7" marR="91457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4717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Análisis y Plan de Negocios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7" marR="91457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6375" y="5961335"/>
            <a:ext cx="6246813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Programa permanente que busca fortalecer la capacidad de gestión en la micro y pequeña empresa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841875" y="3507730"/>
            <a:ext cx="4044950" cy="641350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cs typeface="Arial" charset="0"/>
              </a:rPr>
              <a:t>2,096 participantes</a:t>
            </a:r>
          </a:p>
        </p:txBody>
      </p:sp>
    </p:spTree>
    <p:extLst>
      <p:ext uri="{BB962C8B-B14F-4D97-AF65-F5344CB8AC3E}">
        <p14:creationId xmlns:p14="http://schemas.microsoft.com/office/powerpoint/2010/main" val="24906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520" y="1322765"/>
            <a:ext cx="4014788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Resultados Apoyo a </a:t>
            </a: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las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MIPYMES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9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9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9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Áreas 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620884"/>
              </p:ext>
            </p:extLst>
          </p:nvPr>
        </p:nvGraphicFramePr>
        <p:xfrm>
          <a:off x="474663" y="2993628"/>
          <a:ext cx="3538537" cy="15875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38537"/>
              </a:tblGrid>
              <a:tr h="39361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Costos</a:t>
                      </a:r>
                      <a:r>
                        <a:rPr lang="es-SV" sz="1600" b="0" baseline="0" dirty="0" smtClean="0">
                          <a:latin typeface="Arial Narrow" pitchFamily="34" charset="0"/>
                        </a:rPr>
                        <a:t> y Contabilidad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119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Mercadeo y Ventas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1933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Administración </a:t>
                      </a:r>
                      <a:r>
                        <a:rPr lang="es-SV" sz="1600" b="0" baseline="0" dirty="0" smtClean="0">
                          <a:latin typeface="Arial Narrow" pitchFamily="34" charset="0"/>
                        </a:rPr>
                        <a:t>del Recurso Humano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0759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Producción y Calidad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5" marR="91435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2895" y="5961335"/>
            <a:ext cx="6637337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>
                <a:solidFill>
                  <a:schemeClr val="bg1"/>
                </a:solidFill>
                <a:latin typeface="Arial" charset="0"/>
                <a:cs typeface="Arial" charset="0"/>
              </a:rPr>
              <a:t>Programa permanente para fortalecer competencias de empleados de pequeña, mediana y micro empresa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30725" y="116632"/>
            <a:ext cx="4298950" cy="64135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cs typeface="Arial" charset="0"/>
              </a:rPr>
              <a:t>1</a:t>
            </a:r>
            <a:r>
              <a:rPr lang="es-SV" altLang="es-SV" sz="3600" i="1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s-ES_tradnl" altLang="es-SV" sz="3600" i="1" dirty="0">
                <a:solidFill>
                  <a:schemeClr val="bg1"/>
                </a:solidFill>
                <a:cs typeface="Arial" charset="0"/>
              </a:rPr>
              <a:t>,</a:t>
            </a:r>
            <a:r>
              <a:rPr lang="es-SV" altLang="es-SV" sz="3600" i="1" dirty="0">
                <a:solidFill>
                  <a:schemeClr val="bg1"/>
                </a:solidFill>
                <a:cs typeface="Arial" charset="0"/>
              </a:rPr>
              <a:t>107</a:t>
            </a:r>
            <a:r>
              <a:rPr lang="es-ES_tradnl" altLang="es-SV" sz="3600" i="1" dirty="0">
                <a:solidFill>
                  <a:schemeClr val="bg1"/>
                </a:solidFill>
                <a:cs typeface="Arial" charset="0"/>
              </a:rPr>
              <a:t> participantes</a:t>
            </a:r>
          </a:p>
        </p:txBody>
      </p:sp>
    </p:spTree>
    <p:extLst>
      <p:ext uri="{BB962C8B-B14F-4D97-AF65-F5344CB8AC3E}">
        <p14:creationId xmlns:p14="http://schemas.microsoft.com/office/powerpoint/2010/main" val="39528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264" y="1052736"/>
            <a:ext cx="453675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6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en el marco del Asocio para el Crecimiento </a:t>
            </a:r>
            <a:r>
              <a:rPr lang="es-ES_tradnl" altLang="es-SV" sz="2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APC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7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Cursos: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88024" y="157113"/>
            <a:ext cx="4339650" cy="646331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15,580 participantes</a:t>
            </a:r>
            <a:endParaRPr lang="es-ES_tradnl" altLang="es-SV" sz="36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18409"/>
              </p:ext>
            </p:extLst>
          </p:nvPr>
        </p:nvGraphicFramePr>
        <p:xfrm>
          <a:off x="107504" y="2756068"/>
          <a:ext cx="4104456" cy="3265220"/>
        </p:xfrm>
        <a:graphic>
          <a:graphicData uri="http://schemas.openxmlformats.org/drawingml/2006/table">
            <a:tbl>
              <a:tblPr/>
              <a:tblGrid>
                <a:gridCol w="4104456"/>
              </a:tblGrid>
              <a:tr h="6782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Inglés para el Trabajo</a:t>
                      </a:r>
                      <a:endParaRPr lang="es-SV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782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Informática Aplicada</a:t>
                      </a:r>
                      <a:endParaRPr lang="es-SV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782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Informática Básica</a:t>
                      </a:r>
                      <a:endParaRPr lang="es-SV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7826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Agente de rampa y auxiliar de Aeromantenimiento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9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Competencias </a:t>
                      </a:r>
                      <a:r>
                        <a:rPr lang="es-SV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básicas </a:t>
                      </a:r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del Ejecutivo de Ventas Externas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9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Competencias Básicas en atención al cliente en restaurantes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9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Competencias </a:t>
                      </a:r>
                      <a:r>
                        <a:rPr lang="es-SV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básicas </a:t>
                      </a:r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en la </a:t>
                      </a:r>
                      <a:r>
                        <a:rPr lang="es-SV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ocupación </a:t>
                      </a:r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de auxiliar de perecederos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Competencias Básicas para la Formación de Cajeros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9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Profesional de Ama de Llaves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059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Profesional del Servicio de Banquetes</a:t>
                      </a:r>
                    </a:p>
                  </a:txBody>
                  <a:tcPr marL="9525" marR="9525" marT="95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7504" y="6105351"/>
            <a:ext cx="6610002" cy="70788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Programa 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de gobierno en conjunto con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el INSAFORP, la 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Secretaría Técnica de la Presidencia  y USAID</a:t>
            </a:r>
          </a:p>
        </p:txBody>
      </p:sp>
    </p:spTree>
    <p:extLst>
      <p:ext uri="{BB962C8B-B14F-4D97-AF65-F5344CB8AC3E}">
        <p14:creationId xmlns:p14="http://schemas.microsoft.com/office/powerpoint/2010/main" val="14992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180604"/>
            <a:ext cx="421322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Competencias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Gerenciales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Áreas 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374348"/>
              </p:ext>
            </p:extLst>
          </p:nvPr>
        </p:nvGraphicFramePr>
        <p:xfrm>
          <a:off x="603771" y="3328072"/>
          <a:ext cx="3032125" cy="21891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32125"/>
              </a:tblGrid>
              <a:tr h="4378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Finanzas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7" marR="91427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78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Calidad y Producción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7" marR="91427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78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Mercadeo y Ventas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7" marR="91427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78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Recursos Humanos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7" marR="91427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783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Administración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7" marR="91427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512" y="6033343"/>
            <a:ext cx="6553200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Programa de cursos modulares para fortalecer herramientas gerenciales en jefaturas y mandos medios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613275" y="195362"/>
            <a:ext cx="4044950" cy="641350"/>
          </a:xfrm>
          <a:prstGeom prst="rect">
            <a:avLst/>
          </a:prstGeom>
          <a:solidFill>
            <a:schemeClr val="tx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rgbClr val="FFFFFF"/>
                </a:solidFill>
                <a:cs typeface="Arial" charset="0"/>
              </a:rPr>
              <a:t>4,022 participantes</a:t>
            </a:r>
          </a:p>
        </p:txBody>
      </p:sp>
    </p:spTree>
    <p:extLst>
      <p:ext uri="{BB962C8B-B14F-4D97-AF65-F5344CB8AC3E}">
        <p14:creationId xmlns:p14="http://schemas.microsoft.com/office/powerpoint/2010/main" val="13721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252612"/>
            <a:ext cx="42132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Erradicación Trabajo Infantil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IPEC-OIT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Componentes del Programa: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127377"/>
              </p:ext>
            </p:extLst>
          </p:nvPr>
        </p:nvGraphicFramePr>
        <p:xfrm>
          <a:off x="611560" y="3370236"/>
          <a:ext cx="3159125" cy="185896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59125"/>
              </a:tblGrid>
              <a:tr h="464741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Formación Ocupacional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18" marR="91418" marT="45749" marB="457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741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Emprendedurismo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18" marR="91418" marT="45749" marB="457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4741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Gestión Empresarial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18" marR="91418" marT="45749" marB="457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741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Plan de Negocios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18" marR="91418" marT="45749" marB="457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5496" y="6093296"/>
            <a:ext cx="7776864" cy="646331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Orientado a </a:t>
            </a:r>
            <a:r>
              <a:rPr lang="es-ES_tradnl" altLang="es-SV" sz="18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padres e hijos mayores de 18 años o con responsabilidades familiares, que </a:t>
            </a:r>
            <a:r>
              <a:rPr lang="es-ES_tradnl" altLang="es-SV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provengan de hogares con niños </a:t>
            </a:r>
            <a:r>
              <a:rPr lang="es-ES_tradnl" altLang="es-SV" sz="18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trabajadores.</a:t>
            </a:r>
            <a:endParaRPr lang="es-ES_tradnl" altLang="es-SV" sz="18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891088" y="3284984"/>
            <a:ext cx="4083050" cy="646112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1,178 participantes</a:t>
            </a:r>
          </a:p>
        </p:txBody>
      </p:sp>
    </p:spTree>
    <p:extLst>
      <p:ext uri="{BB962C8B-B14F-4D97-AF65-F5344CB8AC3E}">
        <p14:creationId xmlns:p14="http://schemas.microsoft.com/office/powerpoint/2010/main" val="40560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05581" y="1196752"/>
            <a:ext cx="36623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Hábil Técnico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Permanente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Áreas 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endParaRPr lang="es-ES_tradnl" altLang="es-SV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2997" y="5805264"/>
            <a:ext cx="8737475" cy="1015663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Programa permanente de formación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para mujeres, jóvenes 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y reconversión laboral de trabajadores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cesantes, incluyendo la formación en </a:t>
            </a:r>
            <a:r>
              <a:rPr lang="es-ES_tradnl" altLang="es-SV" sz="2000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emprendedurismo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en algunas áreas</a:t>
            </a:r>
            <a:endParaRPr lang="es-ES_tradnl" altLang="es-SV" sz="20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99992" y="188640"/>
            <a:ext cx="4344987" cy="630237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500" i="1" dirty="0">
                <a:solidFill>
                  <a:schemeClr val="bg1"/>
                </a:solidFill>
                <a:latin typeface="Arial" charset="0"/>
                <a:cs typeface="Arial" charset="0"/>
              </a:rPr>
              <a:t>16,513 participantes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483593"/>
              </p:ext>
            </p:extLst>
          </p:nvPr>
        </p:nvGraphicFramePr>
        <p:xfrm>
          <a:off x="618555" y="3039714"/>
          <a:ext cx="2729309" cy="2549526"/>
        </p:xfrm>
        <a:graphic>
          <a:graphicData uri="http://schemas.openxmlformats.org/drawingml/2006/table">
            <a:tbl>
              <a:tblPr/>
              <a:tblGrid>
                <a:gridCol w="2729309"/>
              </a:tblGrid>
              <a:tr h="34165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Construcción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953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Confección de Prendas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de Vestir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Electricidad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Estética y Belleza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Turismo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y Gastronomía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Informática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Aplicada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Artesanías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Mecánica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Automotriz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477"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b="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Mecánica</a:t>
                      </a:r>
                      <a:r>
                        <a:rPr lang="es-SV" sz="1600" b="0" kern="120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 General</a:t>
                      </a:r>
                      <a:endParaRPr lang="es-SV" sz="1600" b="0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5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2" y="1252612"/>
            <a:ext cx="42132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de Emprendimiento para Jóvenes con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MINED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9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9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Cursos: 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15922"/>
              </p:ext>
            </p:extLst>
          </p:nvPr>
        </p:nvGraphicFramePr>
        <p:xfrm>
          <a:off x="467544" y="3356992"/>
          <a:ext cx="2655887" cy="159702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55887"/>
              </a:tblGrid>
              <a:tr h="39925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Habilidades para el  Éxito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2" marR="91452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925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Economía Básica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2" marR="91452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9925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Bancos en Acción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2" marR="91452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925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La Compañía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52" marR="91452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644008" y="4871120"/>
            <a:ext cx="4340225" cy="646112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50,622 participantes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13134" y="5961335"/>
            <a:ext cx="6115050" cy="70788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Ejecutado por Empresarios Juveniles en más de 120 centros educativos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 64 municipios del 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país</a:t>
            </a:r>
          </a:p>
        </p:txBody>
      </p:sp>
    </p:spTree>
    <p:extLst>
      <p:ext uri="{BB962C8B-B14F-4D97-AF65-F5344CB8AC3E}">
        <p14:creationId xmlns:p14="http://schemas.microsoft.com/office/powerpoint/2010/main" val="6589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252612"/>
            <a:ext cx="4213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Apoyo Temporal al Ingreso PATI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536" y="2996952"/>
            <a:ext cx="352839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1800" i="1" dirty="0">
                <a:solidFill>
                  <a:schemeClr val="tx1"/>
                </a:solidFill>
                <a:latin typeface="Arial" charset="0"/>
                <a:cs typeface="Arial" charset="0"/>
              </a:rPr>
              <a:t>Convenio de donación de USAID con el Gobierno de El </a:t>
            </a:r>
            <a:r>
              <a:rPr lang="es-ES_tradnl" altLang="es-SV" sz="18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Salvador y </a:t>
            </a:r>
            <a:r>
              <a:rPr lang="es-ES_tradnl" altLang="es-SV" sz="1800" i="1" dirty="0">
                <a:solidFill>
                  <a:schemeClr val="tx1"/>
                </a:solidFill>
                <a:latin typeface="Arial" charset="0"/>
                <a:cs typeface="Arial" charset="0"/>
              </a:rPr>
              <a:t>financiamiento del préstamo BIRF del Banco </a:t>
            </a:r>
            <a:r>
              <a:rPr lang="es-ES_tradnl" altLang="es-SV" sz="18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Mundial</a:t>
            </a:r>
            <a:r>
              <a:rPr lang="es-ES_tradnl" altLang="es-SV" sz="1800" i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s-ES_tradnl" altLang="es-SV" sz="18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y fondos propios de INSAFORP.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800" i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1800" i="1" dirty="0">
                <a:solidFill>
                  <a:schemeClr val="tx1"/>
                </a:solidFill>
                <a:latin typeface="Arial" charset="0"/>
                <a:cs typeface="Arial" charset="0"/>
              </a:rPr>
              <a:t>Convenios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1800" i="1" dirty="0">
                <a:solidFill>
                  <a:schemeClr val="tx1"/>
                </a:solidFill>
                <a:latin typeface="Arial" charset="0"/>
                <a:cs typeface="Arial" charset="0"/>
              </a:rPr>
              <a:t> INSAFORP-FISDL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499992" y="4941168"/>
            <a:ext cx="4340225" cy="646112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es-SV" sz="3600" i="1" dirty="0">
                <a:solidFill>
                  <a:schemeClr val="bg1"/>
                </a:solidFill>
                <a:cs typeface="Arial" charset="0"/>
              </a:rPr>
              <a:t>18,263 participantes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07504" y="6033343"/>
            <a:ext cx="5676900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altLang="es-SV" sz="2000" i="1" dirty="0">
                <a:solidFill>
                  <a:schemeClr val="bg1"/>
                </a:solidFill>
                <a:cs typeface="Arial" charset="0"/>
              </a:rPr>
              <a:t>1,066 cursos ocupacionales en 34 municipios, para mujeres y jóvenes entre 16 y 24 años</a:t>
            </a:r>
          </a:p>
        </p:txBody>
      </p:sp>
    </p:spTree>
    <p:extLst>
      <p:ext uri="{BB962C8B-B14F-4D97-AF65-F5344CB8AC3E}">
        <p14:creationId xmlns:p14="http://schemas.microsoft.com/office/powerpoint/2010/main" val="36205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-36512" y="5239652"/>
            <a:ext cx="9180512" cy="18774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800" b="1" i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Capacitamos </a:t>
            </a:r>
            <a:r>
              <a:rPr lang="es-ES_tradnl" altLang="es-SV" sz="3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el recurso humano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para el</a:t>
            </a:r>
            <a:r>
              <a:rPr lang="es-ES_tradnl" altLang="es-SV" sz="3600" b="1" i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s-ES_tradnl" altLang="es-SV" sz="36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trabajo </a:t>
            </a:r>
            <a:r>
              <a:rPr lang="es-ES_tradnl" altLang="es-SV" sz="36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decente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3600" b="1" i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250776"/>
            <a:ext cx="4213225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con Fútbol </a:t>
            </a:r>
            <a:r>
              <a:rPr lang="es-ES_tradnl" altLang="es-SV" sz="28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Forever</a:t>
            </a:r>
            <a:endParaRPr lang="es-ES_tradnl" altLang="es-SV" sz="2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1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105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Áreas 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endParaRPr lang="es-ES_tradnl" altLang="es-SV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147437"/>
              </p:ext>
            </p:extLst>
          </p:nvPr>
        </p:nvGraphicFramePr>
        <p:xfrm>
          <a:off x="683568" y="3009900"/>
          <a:ext cx="2994025" cy="15959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94025"/>
              </a:tblGrid>
              <a:tr h="39899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Estética y Belleza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9" marR="91439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899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Turismo y Gastronomía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9" marR="91439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9899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Confección de Prendas de Vestir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9" marR="91439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899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Mecánica Automotriz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39" marR="91439" marT="45703" marB="4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64088" y="118373"/>
            <a:ext cx="3698448" cy="646331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194 </a:t>
            </a: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participantes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07504" y="5961335"/>
            <a:ext cx="7610475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>
                <a:solidFill>
                  <a:schemeClr val="bg1"/>
                </a:solidFill>
                <a:latin typeface="Arial" charset="0"/>
                <a:cs typeface="Arial" charset="0"/>
              </a:rPr>
              <a:t>Proyecto especial ejecutado en comunidades La Campanera y Santa Eduviges de Soyapango</a:t>
            </a:r>
          </a:p>
        </p:txBody>
      </p:sp>
    </p:spTree>
    <p:extLst>
      <p:ext uri="{BB962C8B-B14F-4D97-AF65-F5344CB8AC3E}">
        <p14:creationId xmlns:p14="http://schemas.microsoft.com/office/powerpoint/2010/main" val="42736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180604"/>
            <a:ext cx="42132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Resultados </a:t>
            </a: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Programa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Becarios Escuela </a:t>
            </a: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Nacional de Agricultura ENA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6738" y="3054439"/>
            <a:ext cx="32988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tx1"/>
                </a:solidFill>
                <a:latin typeface="Arial" charset="0"/>
                <a:cs typeface="Arial" charset="0"/>
              </a:rPr>
              <a:t>INSAFORP apoya con becas anuales completas en Ciencias Agropecuarias, durante los tres años de estudio. Apoyo diseñado para </a:t>
            </a:r>
            <a:r>
              <a:rPr lang="es-ES_tradnl" altLang="es-SV" sz="20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estudiantes </a:t>
            </a:r>
            <a:r>
              <a:rPr lang="es-ES_tradnl" altLang="es-SV" sz="2000" i="1" dirty="0">
                <a:solidFill>
                  <a:schemeClr val="tx1"/>
                </a:solidFill>
                <a:latin typeface="Arial" charset="0"/>
                <a:cs typeface="Arial" charset="0"/>
              </a:rPr>
              <a:t>que cumplan con </a:t>
            </a:r>
            <a:r>
              <a:rPr lang="es-ES_tradnl" altLang="es-SV" sz="20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requisitos.</a:t>
            </a:r>
            <a:endParaRPr lang="es-ES_tradnl" altLang="es-SV" sz="20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401517" y="190600"/>
            <a:ext cx="3698875" cy="646112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200 participantes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09587" y="6033343"/>
            <a:ext cx="5470525" cy="70802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El 62% del total de estudiantes de la ENA son apoyados con becas del INSAFORP</a:t>
            </a:r>
          </a:p>
        </p:txBody>
      </p:sp>
    </p:spTree>
    <p:extLst>
      <p:ext uri="{BB962C8B-B14F-4D97-AF65-F5344CB8AC3E}">
        <p14:creationId xmlns:p14="http://schemas.microsoft.com/office/powerpoint/2010/main" val="15607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520" y="1178768"/>
            <a:ext cx="4213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Becarios Zamorano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9512" y="2316936"/>
            <a:ext cx="403244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tx1"/>
                </a:solidFill>
                <a:latin typeface="Arial" charset="0"/>
                <a:cs typeface="Arial" charset="0"/>
              </a:rPr>
              <a:t>INSAFORP apoya anualmente </a:t>
            </a:r>
            <a:r>
              <a:rPr lang="es-ES_tradnl" altLang="es-SV" sz="20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con becas completas y medias </a:t>
            </a:r>
            <a:r>
              <a:rPr lang="es-ES_tradnl" altLang="es-SV" sz="2000" i="1" dirty="0">
                <a:solidFill>
                  <a:schemeClr val="tx1"/>
                </a:solidFill>
                <a:latin typeface="Arial" charset="0"/>
                <a:cs typeface="Arial" charset="0"/>
              </a:rPr>
              <a:t>becas por tres años a </a:t>
            </a:r>
            <a:r>
              <a:rPr lang="es-ES_tradnl" altLang="es-SV" sz="20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jóvenes en </a:t>
            </a:r>
            <a:r>
              <a:rPr lang="es-ES_tradnl" altLang="es-SV" sz="2000" i="1" dirty="0">
                <a:solidFill>
                  <a:schemeClr val="tx1"/>
                </a:solidFill>
                <a:latin typeface="Arial" charset="0"/>
                <a:cs typeface="Arial" charset="0"/>
              </a:rPr>
              <a:t>la Escuela Agrícola Panamericana “</a:t>
            </a:r>
            <a:r>
              <a:rPr lang="es-ES_tradnl" altLang="es-SV" sz="20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Zamorano”, quienes pueden optar por las carreras Técnicas de Ingeniería: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s-SV" sz="19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Administración </a:t>
            </a:r>
            <a:r>
              <a:rPr lang="es-SV" sz="1900" i="1" dirty="0">
                <a:solidFill>
                  <a:schemeClr val="tx1"/>
                </a:solidFill>
                <a:latin typeface="Arial" charset="0"/>
                <a:cs typeface="Arial" charset="0"/>
              </a:rPr>
              <a:t>de </a:t>
            </a:r>
            <a:r>
              <a:rPr lang="es-SV" sz="1900" i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Agronegocios</a:t>
            </a:r>
            <a:endParaRPr lang="es-SV" sz="1900" i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s-SV" sz="19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Agroindustria Alimentaria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s-SV" sz="19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Ambiente </a:t>
            </a:r>
            <a:r>
              <a:rPr lang="es-SV" sz="1900" i="1" dirty="0">
                <a:solidFill>
                  <a:schemeClr val="tx1"/>
                </a:solidFill>
                <a:latin typeface="Arial" charset="0"/>
                <a:cs typeface="Arial" charset="0"/>
              </a:rPr>
              <a:t>y </a:t>
            </a:r>
            <a:r>
              <a:rPr lang="es-SV" sz="19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Desarrollo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s-SV" sz="19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Ingeniería Agronómica</a:t>
            </a:r>
            <a:endParaRPr lang="es-ES_tradnl" altLang="es-SV" sz="19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594796" y="118591"/>
            <a:ext cx="3441700" cy="646113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57 participantes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79512" y="6033343"/>
            <a:ext cx="5192713" cy="70788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Para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jóvenes menores 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de 24 años, carrera de tres años de duración</a:t>
            </a:r>
          </a:p>
        </p:txBody>
      </p:sp>
    </p:spTree>
    <p:extLst>
      <p:ext uri="{BB962C8B-B14F-4D97-AF65-F5344CB8AC3E}">
        <p14:creationId xmlns:p14="http://schemas.microsoft.com/office/powerpoint/2010/main" val="9375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1170037"/>
            <a:ext cx="4213225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Resultados Programa Apoyo a Ciudad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Mujer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s-ES_tradnl" altLang="es-SV" sz="9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s-ES_tradnl" altLang="es-SV" sz="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s-ES_tradnl" altLang="es-SV" sz="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Áreas </a:t>
            </a: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335960"/>
              </p:ext>
            </p:extLst>
          </p:nvPr>
        </p:nvGraphicFramePr>
        <p:xfrm>
          <a:off x="683568" y="2924944"/>
          <a:ext cx="3024336" cy="238773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24336"/>
              </a:tblGrid>
              <a:tr h="301693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Artesanías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6427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Turismo y Gastronomía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161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Informática  Aplicada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Confección de Prendas de Vestir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Estética y Belleza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12766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Comercio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492">
                <a:tc>
                  <a:txBody>
                    <a:bodyPr/>
                    <a:lstStyle/>
                    <a:p>
                      <a:r>
                        <a:rPr lang="es-SV" sz="1600" b="0" dirty="0" smtClean="0">
                          <a:latin typeface="Arial Narrow" pitchFamily="34" charset="0"/>
                        </a:rPr>
                        <a:t>Productos de Limpieza</a:t>
                      </a:r>
                      <a:endParaRPr lang="es-SV" sz="1600" b="0" dirty="0">
                        <a:latin typeface="Arial Narrow" pitchFamily="34" charset="0"/>
                      </a:endParaRPr>
                    </a:p>
                  </a:txBody>
                  <a:tcPr marL="91425" marR="91425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9992" y="4871120"/>
            <a:ext cx="4340225" cy="646112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600" i="1" dirty="0">
                <a:solidFill>
                  <a:schemeClr val="bg1"/>
                </a:solidFill>
                <a:latin typeface="Arial" charset="0"/>
                <a:cs typeface="Arial" charset="0"/>
              </a:rPr>
              <a:t>13,685 participantes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-36512" y="5869721"/>
            <a:ext cx="9180512" cy="1015663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Se han impartido 750 cursos en coordinación con las Sedes de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Colón, Usulután</a:t>
            </a:r>
            <a:r>
              <a:rPr lang="es-ES_tradnl" altLang="es-SV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, Santa Ana, San Martín y San </a:t>
            </a:r>
            <a:r>
              <a:rPr lang="es-ES_tradnl" altLang="es-SV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Miguel, en 119 municipios y 13 departamentos del país. Los cursos se financian con fondos propios de INSAFORP.</a:t>
            </a:r>
            <a:endParaRPr lang="es-ES_tradnl" altLang="es-SV" sz="20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8577" y="2132856"/>
            <a:ext cx="80438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III. Principales Áreas de Formación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288677" y="3269506"/>
            <a:ext cx="7200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La variedad de opciones de formación de INSAFORP es sumamente amplia. A continuación se presentan las áreas de formación más demandadas tanto entre empleados como entre jóvenes y salvadoreños en condiciones de vulnerabilidad.</a:t>
            </a:r>
          </a:p>
        </p:txBody>
      </p:sp>
    </p:spTree>
    <p:extLst>
      <p:ext uri="{BB962C8B-B14F-4D97-AF65-F5344CB8AC3E}">
        <p14:creationId xmlns:p14="http://schemas.microsoft.com/office/powerpoint/2010/main" val="27468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30225" y="2627313"/>
            <a:ext cx="8043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para Trabajadores de las Empresas</a:t>
            </a:r>
          </a:p>
        </p:txBody>
      </p:sp>
    </p:spTree>
    <p:extLst>
      <p:ext uri="{BB962C8B-B14F-4D97-AF65-F5344CB8AC3E}">
        <p14:creationId xmlns:p14="http://schemas.microsoft.com/office/powerpoint/2010/main" val="20614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512" y="1057960"/>
            <a:ext cx="429101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300" dirty="0">
                <a:solidFill>
                  <a:schemeClr val="tx1"/>
                </a:solidFill>
                <a:latin typeface="Arial" charset="0"/>
                <a:cs typeface="Arial" charset="0"/>
              </a:rPr>
              <a:t>Área de Capacitación </a:t>
            </a:r>
            <a:r>
              <a:rPr lang="es-ES_tradnl" altLang="es-SV" sz="23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en Tecnologías</a:t>
            </a:r>
            <a:r>
              <a:rPr lang="es-ES_tradnl" altLang="es-SV" sz="2300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es-ES" altLang="es-SV" sz="23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Innovación, Calidad  </a:t>
            </a:r>
            <a:r>
              <a:rPr lang="es-ES" altLang="es-SV" sz="2300" dirty="0">
                <a:solidFill>
                  <a:schemeClr val="tx1"/>
                </a:solidFill>
                <a:latin typeface="Arial" charset="0"/>
                <a:cs typeface="Arial" charset="0"/>
              </a:rPr>
              <a:t>y Productividad para las </a:t>
            </a:r>
            <a:r>
              <a:rPr lang="es-ES" altLang="es-SV" sz="23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Empresas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ES_tradnl" altLang="es-SV" sz="2000" b="1" dirty="0">
                <a:solidFill>
                  <a:schemeClr val="tx1"/>
                </a:solidFill>
                <a:latin typeface="Arial" charset="0"/>
                <a:cs typeface="Arial" charset="0"/>
              </a:rPr>
              <a:t>Áreas de </a:t>
            </a:r>
            <a:r>
              <a:rPr lang="es-ES_tradnl" altLang="es-SV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Formación:</a:t>
            </a:r>
            <a:endParaRPr lang="es-ES_tradnl" altLang="es-SV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53631"/>
              </p:ext>
            </p:extLst>
          </p:nvPr>
        </p:nvGraphicFramePr>
        <p:xfrm>
          <a:off x="251520" y="2851191"/>
          <a:ext cx="3744416" cy="396218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744416"/>
              </a:tblGrid>
              <a:tr h="579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Mecánica Industrial, Electrónica  y Electricidad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Calidad y mejora de procesos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65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Confección y Textil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9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Control Numérico Computarizado-CNC y Automatización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99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Tecnología de la Información y la Comunicación (</a:t>
                      </a:r>
                      <a:r>
                        <a:rPr kumimoji="0" lang="es-ES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TIC´s</a:t>
                      </a:r>
                      <a:r>
                        <a:rPr kumimoji="0" lang="es-ES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kumimoji="0" lang="es-SV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52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Infraestructura de Comunicaciones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1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Ingeniería Clínica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Mecatrónica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359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Metrología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6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Construcción</a:t>
                      </a:r>
                      <a:endParaRPr lang="es-SV" sz="1500" b="0" dirty="0">
                        <a:latin typeface="Arial Narrow" pitchFamily="34" charset="0"/>
                      </a:endParaRPr>
                    </a:p>
                  </a:txBody>
                  <a:tcPr marL="91443" marR="91443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535488" y="6008688"/>
            <a:ext cx="3876675" cy="461665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 i="1" dirty="0" smtClean="0">
                <a:solidFill>
                  <a:schemeClr val="bg1"/>
                </a:solidFill>
                <a:cs typeface="Arial" charset="0"/>
              </a:rPr>
              <a:t>32,240</a:t>
            </a:r>
            <a:r>
              <a:rPr lang="es-ES_tradnl" altLang="es-SV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s-ES_tradnl" altLang="es-SV" i="1" dirty="0">
                <a:solidFill>
                  <a:schemeClr val="bg1"/>
                </a:solidFill>
                <a:cs typeface="Arial" charset="0"/>
              </a:rPr>
              <a:t>participantes</a:t>
            </a: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1807" y="1263724"/>
            <a:ext cx="42957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para Trabajadores de las Empresas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387491"/>
              </p:ext>
            </p:extLst>
          </p:nvPr>
        </p:nvGraphicFramePr>
        <p:xfrm>
          <a:off x="356245" y="3068960"/>
          <a:ext cx="3495675" cy="266706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495675"/>
              </a:tblGrid>
              <a:tr h="990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de Mercadotecnia y Ventas</a:t>
                      </a:r>
                      <a:r>
                        <a:rPr kumimoji="0" lang="es-SV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s-SV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48,958 participantes </a:t>
                      </a:r>
                      <a:endParaRPr kumimoji="0" lang="es-SV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5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 Gerencia</a:t>
                      </a:r>
                      <a:r>
                        <a:rPr kumimoji="0" lang="es-SV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12,256 participantes</a:t>
                      </a:r>
                      <a:endParaRPr kumimoji="0" lang="es-SV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990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Gestión y Desarrollo del Capital Humano</a:t>
                      </a:r>
                      <a:r>
                        <a:rPr kumimoji="0" lang="es-SV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14,736 participantes</a:t>
                      </a:r>
                      <a:endParaRPr lang="es-SV" sz="1900" b="0" dirty="0">
                        <a:latin typeface="Arial Narrow" pitchFamily="34" charset="0"/>
                      </a:endParaRPr>
                    </a:p>
                  </a:txBody>
                  <a:tcPr marL="91443" marR="91443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504" y="769690"/>
            <a:ext cx="451961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para Trabajadores de las Empresas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116077"/>
              </p:ext>
            </p:extLst>
          </p:nvPr>
        </p:nvGraphicFramePr>
        <p:xfrm>
          <a:off x="384374" y="2759422"/>
          <a:ext cx="3611562" cy="31178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11562"/>
              </a:tblGrid>
              <a:tr h="92160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Metodología para Instructores y facilitadores 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5,349 participantes</a:t>
                      </a:r>
                    </a:p>
                  </a:txBody>
                  <a:tcPr marL="91426" marR="91426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6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Dirección y gestión financiera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14,408  participantes</a:t>
                      </a:r>
                    </a:p>
                  </a:txBody>
                  <a:tcPr marL="91426" marR="91426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79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Exportaciones e Importaciones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7,019 participantes</a:t>
                      </a:r>
                    </a:p>
                  </a:txBody>
                  <a:tcPr marL="91426" marR="91426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3022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Otras áreas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139,033 participantes</a:t>
                      </a:r>
                    </a:p>
                  </a:txBody>
                  <a:tcPr marL="91426" marR="91426" marT="45739" marB="457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30225" y="2627313"/>
            <a:ext cx="8043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para Empleo y Autoempleo</a:t>
            </a: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-36512" y="5437188"/>
            <a:ext cx="9180512" cy="14465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SV" sz="800" b="1" i="1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SV" sz="3600" b="1" i="1" dirty="0" smtClean="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es-ES" altLang="es-SV" sz="3600" b="1" i="1" dirty="0">
                <a:solidFill>
                  <a:schemeClr val="bg1"/>
                </a:solidFill>
                <a:latin typeface="Arial" charset="0"/>
              </a:rPr>
              <a:t>Somos una población capacitada, productiva e innovadora” </a:t>
            </a:r>
            <a:endParaRPr lang="es-ES" altLang="es-SV" sz="3600" b="1" i="1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sz="8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7013" y="1250776"/>
            <a:ext cx="451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Empleo y Autoempleo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01399"/>
              </p:ext>
            </p:extLst>
          </p:nvPr>
        </p:nvGraphicFramePr>
        <p:xfrm>
          <a:off x="577850" y="2551329"/>
          <a:ext cx="3114675" cy="332594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14675"/>
              </a:tblGrid>
              <a:tr h="990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Confección de Prendas de Vestir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6,058 participantes</a:t>
                      </a:r>
                      <a:endParaRPr lang="es-SV" sz="1900" b="1" dirty="0">
                        <a:latin typeface="Arial Narrow" pitchFamily="34" charset="0"/>
                      </a:endParaRPr>
                    </a:p>
                  </a:txBody>
                  <a:tcPr marL="91426" marR="91426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467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Mecánica </a:t>
                      </a:r>
                      <a:r>
                        <a:rPr kumimoji="0" lang="es-SV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2,631 participantes</a:t>
                      </a:r>
                      <a:endParaRPr lang="es-SV" sz="1900" b="1" dirty="0">
                        <a:latin typeface="Arial Narrow" pitchFamily="34" charset="0"/>
                      </a:endParaRPr>
                    </a:p>
                  </a:txBody>
                  <a:tcPr marL="91426" marR="91426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85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Artesanías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3,777 participantes</a:t>
                      </a:r>
                      <a:endParaRPr lang="es-SV" sz="1900" b="1" dirty="0">
                        <a:latin typeface="Arial Narrow" pitchFamily="34" charset="0"/>
                      </a:endParaRPr>
                    </a:p>
                  </a:txBody>
                  <a:tcPr marL="91426" marR="91426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0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Electricidad</a:t>
                      </a:r>
                      <a:endParaRPr kumimoji="0" lang="es-SV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1,714 participantes</a:t>
                      </a:r>
                    </a:p>
                  </a:txBody>
                  <a:tcPr marL="91426" marR="91426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39" y="0"/>
            <a:ext cx="4785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0"/>
            <a:ext cx="4786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7013" y="1250776"/>
            <a:ext cx="451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Empleo y Autoempleo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1384"/>
              </p:ext>
            </p:extLst>
          </p:nvPr>
        </p:nvGraphicFramePr>
        <p:xfrm>
          <a:off x="485775" y="2454275"/>
          <a:ext cx="3009900" cy="352107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09900"/>
              </a:tblGrid>
              <a:tr h="821529">
                <a:tc>
                  <a:txBody>
                    <a:bodyPr/>
                    <a:lstStyle/>
                    <a:p>
                      <a:r>
                        <a:rPr lang="es-ES_tradnl" sz="2000" b="0" dirty="0" smtClean="0">
                          <a:latin typeface="Arial"/>
                          <a:cs typeface="Arial"/>
                        </a:rPr>
                        <a:t>Informática Aplicada</a:t>
                      </a:r>
                      <a:endParaRPr lang="es-SV" sz="2000" b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5,102 participantes</a:t>
                      </a:r>
                    </a:p>
                  </a:txBody>
                  <a:tcPr marL="91464" marR="91464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02174">
                <a:tc>
                  <a:txBody>
                    <a:bodyPr/>
                    <a:lstStyle/>
                    <a:p>
                      <a:r>
                        <a:rPr lang="es-SV" sz="2000" b="0" dirty="0" smtClean="0">
                          <a:latin typeface="Arial"/>
                          <a:cs typeface="Arial"/>
                        </a:rPr>
                        <a:t>Estética</a:t>
                      </a:r>
                      <a:r>
                        <a:rPr lang="es-SV" sz="2000" b="0" baseline="0" dirty="0" smtClean="0">
                          <a:latin typeface="Arial"/>
                          <a:cs typeface="Arial"/>
                        </a:rPr>
                        <a:t> y Belleza</a:t>
                      </a:r>
                      <a:endParaRPr lang="es-SV" sz="2000" b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9,704 participantes</a:t>
                      </a:r>
                    </a:p>
                  </a:txBody>
                  <a:tcPr marL="91464" marR="91464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95197">
                <a:tc>
                  <a:txBody>
                    <a:bodyPr/>
                    <a:lstStyle/>
                    <a:p>
                      <a:r>
                        <a:rPr lang="es-SV" sz="2000" b="0" dirty="0" smtClean="0">
                          <a:latin typeface="Arial"/>
                          <a:cs typeface="Arial"/>
                        </a:rPr>
                        <a:t>Administración y Emprendedurismo</a:t>
                      </a: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52,593 participantes</a:t>
                      </a:r>
                    </a:p>
                  </a:txBody>
                  <a:tcPr marL="91464" marR="91464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02174">
                <a:tc>
                  <a:txBody>
                    <a:bodyPr/>
                    <a:lstStyle/>
                    <a:p>
                      <a:r>
                        <a:rPr lang="es-SV" sz="2000" b="0" dirty="0" smtClean="0">
                          <a:latin typeface="Arial"/>
                          <a:cs typeface="Arial"/>
                        </a:rPr>
                        <a:t>Turismo y Gastronomía</a:t>
                      </a: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13,066 </a:t>
                      </a:r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participantes</a:t>
                      </a:r>
                    </a:p>
                  </a:txBody>
                  <a:tcPr marL="91464" marR="91464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7013" y="1250776"/>
            <a:ext cx="451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Formación Empleo y Autoempleo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81874"/>
              </p:ext>
            </p:extLst>
          </p:nvPr>
        </p:nvGraphicFramePr>
        <p:xfrm>
          <a:off x="494680" y="2579335"/>
          <a:ext cx="2997200" cy="293789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997200"/>
              </a:tblGrid>
              <a:tr h="752322">
                <a:tc>
                  <a:txBody>
                    <a:bodyPr/>
                    <a:lstStyle/>
                    <a:p>
                      <a:pPr eaLnBrk="0" fontAlgn="ctr" hangingPunct="0"/>
                      <a:r>
                        <a:rPr lang="es-ES" sz="2000" b="0" dirty="0" smtClean="0">
                          <a:latin typeface="Arial"/>
                          <a:cs typeface="Arial"/>
                        </a:rPr>
                        <a:t>Formación Agropecuaria</a:t>
                      </a: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904 participantes</a:t>
                      </a:r>
                    </a:p>
                  </a:txBody>
                  <a:tcPr marL="91416" marR="91416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28525">
                <a:tc>
                  <a:txBody>
                    <a:bodyPr/>
                    <a:lstStyle/>
                    <a:p>
                      <a:r>
                        <a:rPr lang="es-SV" sz="2000" b="0" dirty="0" smtClean="0">
                          <a:latin typeface="Arial"/>
                          <a:cs typeface="Arial"/>
                        </a:rPr>
                        <a:t>Comercio</a:t>
                      </a: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1,006</a:t>
                      </a:r>
                      <a:r>
                        <a:rPr lang="es-SV" sz="19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participantes</a:t>
                      </a:r>
                    </a:p>
                  </a:txBody>
                  <a:tcPr marL="91416" marR="91416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28525">
                <a:tc>
                  <a:txBody>
                    <a:bodyPr/>
                    <a:lstStyle/>
                    <a:p>
                      <a:r>
                        <a:rPr lang="es-ES_tradnl" sz="2000" b="0" dirty="0" smtClean="0">
                          <a:latin typeface="Arial"/>
                          <a:cs typeface="Arial"/>
                        </a:rPr>
                        <a:t>Construcción</a:t>
                      </a:r>
                      <a:endParaRPr lang="es-SV" sz="2000" b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s-SV" sz="1900" b="1" dirty="0" smtClean="0">
                          <a:latin typeface="Arial"/>
                          <a:cs typeface="Arial"/>
                        </a:rPr>
                        <a:t>256 participantes</a:t>
                      </a:r>
                    </a:p>
                  </a:txBody>
                  <a:tcPr marL="91416" marR="91416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285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SV" sz="20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Otras áreas</a:t>
                      </a:r>
                    </a:p>
                    <a:p>
                      <a:pPr marL="0" algn="l" defTabSz="914400" rtl="0" eaLnBrk="1" latinLnBrk="0" hangingPunct="1"/>
                      <a:r>
                        <a:rPr lang="es-SV" sz="19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136 participantes</a:t>
                      </a:r>
                      <a:endParaRPr lang="es-SV" sz="19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16" marR="91416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6534"/>
          <a:stretch/>
        </p:blipFill>
        <p:spPr bwMode="auto">
          <a:xfrm>
            <a:off x="4989452" y="-27385"/>
            <a:ext cx="4191060" cy="328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2" descr="3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24549"/>
          <a:stretch/>
        </p:blipFill>
        <p:spPr bwMode="auto">
          <a:xfrm>
            <a:off x="4989452" y="2843449"/>
            <a:ext cx="4191060" cy="40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683568" y="1916832"/>
            <a:ext cx="77768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IV. Inversión en Capital </a:t>
            </a:r>
            <a:r>
              <a:rPr lang="es-ES_tradnl" altLang="es-SV" sz="3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Humano y Cobertura de los Diferentes Programas</a:t>
            </a:r>
            <a:endParaRPr lang="es-ES_tradnl" altLang="es-SV" sz="3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894333" y="3204294"/>
            <a:ext cx="75660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La eficiencia administrativa y aprovechamiento de los recursos es clave en el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INSAFORP, </a:t>
            </a: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porque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al menos 80% de los </a:t>
            </a: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fondos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presupuestados se </a:t>
            </a: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invierten directamente en la formación del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capital </a:t>
            </a: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humano</a:t>
            </a: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75656" y="888901"/>
            <a:ext cx="611028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Inversión Junio </a:t>
            </a:r>
            <a:r>
              <a:rPr lang="es-ES_tradnl" altLang="es-SV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2013 - Mayo 2014</a:t>
            </a:r>
            <a:endParaRPr lang="es-ES_tradnl" altLang="es-SV" sz="28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175250" y="1662881"/>
            <a:ext cx="3308350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>
                <a:latin typeface="Arial"/>
                <a:cs typeface="Arial"/>
              </a:rPr>
              <a:t>Empleados de empresas cotizantes</a:t>
            </a:r>
          </a:p>
          <a:p>
            <a:pPr algn="ctr">
              <a:defRPr/>
            </a:pPr>
            <a:r>
              <a:rPr lang="es-ES_tradnl" sz="2800" b="1" dirty="0" smtClean="0">
                <a:latin typeface="Arial"/>
                <a:cs typeface="Arial"/>
              </a:rPr>
              <a:t>US$10,132,842</a:t>
            </a:r>
            <a:endParaRPr lang="es-ES_tradnl" sz="2800" b="1" dirty="0">
              <a:latin typeface="Arial"/>
              <a:cs typeface="Arial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179512" y="1663060"/>
            <a:ext cx="4148013" cy="1261884"/>
          </a:xfrm>
          <a:prstGeom prst="rect">
            <a:avLst/>
          </a:prstGeom>
          <a:solidFill>
            <a:schemeClr val="accent5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>
                <a:latin typeface="Arial"/>
                <a:cs typeface="Arial"/>
              </a:rPr>
              <a:t>Población en Vulnerabilidad y Jóvenes</a:t>
            </a:r>
          </a:p>
          <a:p>
            <a:pPr algn="ctr">
              <a:defRPr/>
            </a:pPr>
            <a:r>
              <a:rPr lang="es-ES_tradnl" sz="2800" b="1" dirty="0" smtClean="0">
                <a:latin typeface="Arial"/>
                <a:cs typeface="Arial"/>
              </a:rPr>
              <a:t>US$13,301,933</a:t>
            </a:r>
            <a:endParaRPr lang="es-ES_tradnl" sz="2800" b="1" dirty="0">
              <a:latin typeface="Arial"/>
              <a:cs typeface="Arial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883419" y="6184900"/>
            <a:ext cx="5640909" cy="584775"/>
          </a:xfrm>
          <a:prstGeom prst="rect">
            <a:avLst/>
          </a:prstGeom>
          <a:solidFill>
            <a:schemeClr val="tx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Total Inversión: $</a:t>
            </a:r>
            <a:r>
              <a:rPr lang="es-ES_tradnl" altLang="es-SV" sz="32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23,434,775</a:t>
            </a:r>
            <a:endParaRPr lang="es-ES_tradnl" altLang="es-SV" sz="32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1805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/>
          <p:nvPr/>
        </p:nvSpPr>
        <p:spPr>
          <a:xfrm>
            <a:off x="-100013" y="5118447"/>
            <a:ext cx="9244013" cy="1766937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5" name="Picture 8" descr="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29000"/>
            <a:ext cx="91440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-100013" y="1556792"/>
            <a:ext cx="9366251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dirty="0">
                <a:solidFill>
                  <a:schemeClr val="tx1"/>
                </a:solidFill>
                <a:latin typeface="Arial" charset="0"/>
                <a:cs typeface="Arial" charset="0"/>
              </a:rPr>
              <a:t>Empleados de Empresas Cotizantes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165,809 </a:t>
            </a:r>
            <a:r>
              <a:rPr lang="es-ES_tradnl" altLang="es-SV" b="1" dirty="0">
                <a:solidFill>
                  <a:schemeClr val="tx1"/>
                </a:solidFill>
                <a:latin typeface="Arial" charset="0"/>
                <a:cs typeface="Arial" charset="0"/>
              </a:rPr>
              <a:t>participantes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SV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000" dirty="0">
                <a:solidFill>
                  <a:schemeClr val="tx1"/>
                </a:solidFill>
                <a:latin typeface="Arial" charset="0"/>
                <a:cs typeface="Arial" charset="0"/>
              </a:rPr>
              <a:t>Personas en Situación de Vulnerabilidad y Jóvenes en Busca del Primer Empleo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96,947 </a:t>
            </a:r>
            <a:r>
              <a:rPr lang="es-ES_tradnl" altLang="es-SV" b="1" dirty="0">
                <a:solidFill>
                  <a:schemeClr val="tx1"/>
                </a:solidFill>
                <a:latin typeface="Arial" charset="0"/>
                <a:cs typeface="Arial" charset="0"/>
              </a:rPr>
              <a:t>participantes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92288" y="5678749"/>
            <a:ext cx="4211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SV" sz="2000" dirty="0">
                <a:latin typeface="Arial" charset="0"/>
                <a:cs typeface="Arial" charset="0"/>
              </a:rPr>
              <a:t>Total de capacitados en el período: </a:t>
            </a:r>
          </a:p>
          <a:p>
            <a:pPr algn="ctr">
              <a:spcBef>
                <a:spcPct val="0"/>
              </a:spcBef>
            </a:pPr>
            <a:r>
              <a:rPr lang="es-ES_tradnl" altLang="es-SV" sz="2400" b="1" dirty="0">
                <a:latin typeface="Arial" charset="0"/>
                <a:cs typeface="Arial" charset="0"/>
              </a:rPr>
              <a:t>262,756  participantes</a:t>
            </a: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1805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64083" y="1033572"/>
            <a:ext cx="805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Cobertura Nacional en Formación Continua 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67128"/>
            <a:ext cx="9217024" cy="511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08520" y="6167045"/>
            <a:ext cx="33843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SV" dirty="0" smtClean="0">
                <a:latin typeface="Arial" charset="0"/>
                <a:cs typeface="Arial" charset="0"/>
              </a:rPr>
              <a:t>Total de capacitados: </a:t>
            </a:r>
          </a:p>
          <a:p>
            <a:pPr algn="ctr">
              <a:spcBef>
                <a:spcPct val="0"/>
              </a:spcBef>
            </a:pPr>
            <a:r>
              <a:rPr lang="es-ES_tradnl" altLang="es-SV" b="1" dirty="0" smtClean="0">
                <a:latin typeface="Arial" charset="0"/>
                <a:cs typeface="Arial" charset="0"/>
              </a:rPr>
              <a:t>165,809 </a:t>
            </a:r>
            <a:r>
              <a:rPr lang="es-ES_tradnl" altLang="es-SV" b="1" dirty="0">
                <a:latin typeface="Arial" charset="0"/>
                <a:cs typeface="Arial" charset="0"/>
              </a:rPr>
              <a:t>participantes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868144" y="1700808"/>
            <a:ext cx="3240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b="1" dirty="0" smtClean="0"/>
              <a:t>    Cobertura  en 120 municipios</a:t>
            </a:r>
            <a:endParaRPr lang="es-SV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18058"/>
            <a:ext cx="186308" cy="17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8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1805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76051" y="1033572"/>
            <a:ext cx="805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Cobertura Nacional en Formación Inicial 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96" y="1807292"/>
            <a:ext cx="218980" cy="25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1782798"/>
            <a:ext cx="9180512" cy="510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6165304"/>
            <a:ext cx="33478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SV" dirty="0" smtClean="0">
                <a:latin typeface="Arial" charset="0"/>
                <a:cs typeface="Arial" charset="0"/>
              </a:rPr>
              <a:t>Total de capacitados:</a:t>
            </a:r>
          </a:p>
          <a:p>
            <a:pPr algn="ctr">
              <a:spcBef>
                <a:spcPct val="0"/>
              </a:spcBef>
            </a:pPr>
            <a:r>
              <a:rPr lang="es-ES_tradnl" altLang="es-SV" dirty="0" smtClean="0">
                <a:latin typeface="Arial" charset="0"/>
                <a:cs typeface="Arial" charset="0"/>
              </a:rPr>
              <a:t> </a:t>
            </a:r>
            <a:r>
              <a:rPr lang="es-ES_tradnl" altLang="es-SV" b="1" dirty="0" smtClean="0">
                <a:latin typeface="Arial" charset="0"/>
                <a:cs typeface="Arial" charset="0"/>
              </a:rPr>
              <a:t>96,947 </a:t>
            </a:r>
            <a:r>
              <a:rPr lang="es-ES_tradnl" altLang="es-SV" b="1" dirty="0">
                <a:latin typeface="Arial" charset="0"/>
                <a:cs typeface="Arial" charset="0"/>
              </a:rPr>
              <a:t>participantes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499992" y="1772816"/>
            <a:ext cx="46085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prstClr val="black"/>
                </a:solidFill>
              </a:rPr>
              <a:t>  </a:t>
            </a:r>
            <a:r>
              <a:rPr lang="es-SV" b="1" dirty="0" smtClean="0">
                <a:solidFill>
                  <a:prstClr val="black"/>
                </a:solidFill>
              </a:rPr>
              <a:t>   Cobertura Formación </a:t>
            </a:r>
            <a:r>
              <a:rPr lang="es-SV" b="1" dirty="0">
                <a:solidFill>
                  <a:prstClr val="black"/>
                </a:solidFill>
              </a:rPr>
              <a:t>I</a:t>
            </a:r>
            <a:r>
              <a:rPr lang="es-SV" b="1" dirty="0" smtClean="0">
                <a:solidFill>
                  <a:prstClr val="black"/>
                </a:solidFill>
              </a:rPr>
              <a:t>nicial 237 municipios:              </a:t>
            </a:r>
          </a:p>
          <a:p>
            <a:r>
              <a:rPr lang="es-SV" b="1" dirty="0">
                <a:solidFill>
                  <a:prstClr val="black"/>
                </a:solidFill>
              </a:rPr>
              <a:t> </a:t>
            </a:r>
            <a:r>
              <a:rPr lang="es-SV" b="1" dirty="0" smtClean="0">
                <a:solidFill>
                  <a:prstClr val="black"/>
                </a:solidFill>
              </a:rPr>
              <a:t>    HTP, Ciudad </a:t>
            </a:r>
            <a:r>
              <a:rPr lang="es-SV" b="1" dirty="0">
                <a:solidFill>
                  <a:prstClr val="black"/>
                </a:solidFill>
              </a:rPr>
              <a:t>Mujer y </a:t>
            </a:r>
            <a:r>
              <a:rPr lang="es-SV" b="1" dirty="0" smtClean="0">
                <a:solidFill>
                  <a:prstClr val="black"/>
                </a:solidFill>
              </a:rPr>
              <a:t>Empresarios </a:t>
            </a:r>
            <a:r>
              <a:rPr lang="es-SV" b="1" dirty="0">
                <a:solidFill>
                  <a:prstClr val="black"/>
                </a:solidFill>
              </a:rPr>
              <a:t>Juveniles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44" y="1772816"/>
            <a:ext cx="218980" cy="25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8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1805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908099" y="764704"/>
            <a:ext cx="78403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Consolidado de Cobertura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Formación Inicial y Formación Continua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72816"/>
            <a:ext cx="9144000" cy="507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2007" y="6239053"/>
            <a:ext cx="42119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SV" dirty="0" smtClean="0">
                <a:latin typeface="Arial" charset="0"/>
                <a:cs typeface="Arial" charset="0"/>
              </a:rPr>
              <a:t>Total de capacitados: </a:t>
            </a:r>
          </a:p>
          <a:p>
            <a:pPr algn="ctr">
              <a:spcBef>
                <a:spcPct val="0"/>
              </a:spcBef>
            </a:pPr>
            <a:r>
              <a:rPr lang="es-ES_tradnl" altLang="es-SV" b="1" dirty="0" smtClean="0">
                <a:latin typeface="Arial" charset="0"/>
                <a:cs typeface="Arial" charset="0"/>
              </a:rPr>
              <a:t>262,756  </a:t>
            </a:r>
            <a:r>
              <a:rPr lang="es-ES_tradnl" altLang="es-SV" b="1" dirty="0">
                <a:latin typeface="Arial" charset="0"/>
                <a:cs typeface="Arial" charset="0"/>
              </a:rPr>
              <a:t>participantes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220072" y="1772816"/>
            <a:ext cx="3888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prstClr val="black"/>
                </a:solidFill>
              </a:rPr>
              <a:t>Cobertura de Formación Inicial y</a:t>
            </a:r>
          </a:p>
          <a:p>
            <a:r>
              <a:rPr lang="es-SV" b="1" dirty="0">
                <a:solidFill>
                  <a:prstClr val="black"/>
                </a:solidFill>
              </a:rPr>
              <a:t>Formación Continua: 243 municipios</a:t>
            </a:r>
          </a:p>
        </p:txBody>
      </p:sp>
    </p:spTree>
    <p:extLst>
      <p:ext uri="{BB962C8B-B14F-4D97-AF65-F5344CB8AC3E}">
        <p14:creationId xmlns:p14="http://schemas.microsoft.com/office/powerpoint/2010/main" val="23338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4308" y="1106761"/>
            <a:ext cx="86121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Áreas de articulación de la formación profesional con estrategias de desarrollo socioeconómico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75996"/>
              </p:ext>
            </p:extLst>
          </p:nvPr>
        </p:nvGraphicFramePr>
        <p:xfrm>
          <a:off x="179512" y="2360656"/>
          <a:ext cx="8756204" cy="43087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424345"/>
                <a:gridCol w="4331859"/>
              </a:tblGrid>
              <a:tr h="464958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chemeClr val="tx2"/>
                          </a:solidFill>
                        </a:rPr>
                        <a:t>AREA ECONOMICA</a:t>
                      </a:r>
                      <a:endParaRPr lang="es-ES_tradnl" sz="2400" dirty="0">
                        <a:solidFill>
                          <a:schemeClr val="tx2"/>
                        </a:solidFill>
                      </a:endParaRPr>
                    </a:p>
                  </a:txBody>
                  <a:tcPr marL="91436" marR="91436" marT="45714" marB="4571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chemeClr val="tx2"/>
                          </a:solidFill>
                        </a:rPr>
                        <a:t>AREA SOCIAL</a:t>
                      </a:r>
                      <a:endParaRPr lang="es-ES_tradnl" sz="2400" dirty="0">
                        <a:solidFill>
                          <a:schemeClr val="tx2"/>
                        </a:solidFill>
                      </a:endParaRPr>
                    </a:p>
                  </a:txBody>
                  <a:tcPr marL="91436" marR="91436" marT="45714" marB="45714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4374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Quinquenal de Desarrollo 2010-2014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Global Anticrisis 2009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Asocio Para el Crecimiento, APC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Estrategia Integral de Fomento a las Exportaciones 2010-2024</a:t>
                      </a: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Nacional de Calidad 2010-2014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Industrial 2011-2014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Estrategia de acompañamiento a la micro y pequeña empresa 2010-2014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Energética Nacional 2010-2024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Nacional de Turismo 2014 de El Salvador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Estratégico de Energía 2010-2014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4" marB="457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de Apoyo Temporal al Ingreso (PATI)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Ciudad Mujer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 de Dotación de Uniformes, zapatos y Útiles Escolares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Ley de igualdad, equidad y erradicación de la discriminación contra las mujeres 2011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Nacional de las Mujeres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Política Nacional de Juventud 2011-2024 y Plan de Acción 2011-2014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Empleo Juvenil 2011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FOMILENIO</a:t>
                      </a:r>
                      <a:r>
                        <a:rPr lang="es-MX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s-MX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Ley de Protección Integral de la Niñez, LEPINA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4" marB="4571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0" y="5180031"/>
            <a:ext cx="9144000" cy="1677968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5" name="Picture 8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93788" y="5599113"/>
            <a:ext cx="7242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altLang="es-SV" sz="3600" dirty="0">
                <a:cs typeface="Arial" pitchFamily="34" charset="0"/>
              </a:rPr>
              <a:t>Formación para el </a:t>
            </a:r>
            <a:r>
              <a:rPr lang="es-ES_tradnl" altLang="es-SV" sz="3600" b="1" dirty="0">
                <a:cs typeface="Arial" pitchFamily="34" charset="0"/>
              </a:rPr>
              <a:t>primer empleo</a:t>
            </a:r>
          </a:p>
        </p:txBody>
      </p:sp>
    </p:spTree>
    <p:extLst>
      <p:ext uri="{BB962C8B-B14F-4D97-AF65-F5344CB8AC3E}">
        <p14:creationId xmlns:p14="http://schemas.microsoft.com/office/powerpoint/2010/main" val="34584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99592" y="1259036"/>
            <a:ext cx="4556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Indicadores de Gestión</a:t>
            </a:r>
          </a:p>
        </p:txBody>
      </p:sp>
      <p:graphicFrame>
        <p:nvGraphicFramePr>
          <p:cNvPr id="3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10692"/>
              </p:ext>
            </p:extLst>
          </p:nvPr>
        </p:nvGraphicFramePr>
        <p:xfrm>
          <a:off x="179512" y="2060847"/>
          <a:ext cx="8784976" cy="460851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957043"/>
                <a:gridCol w="1827933"/>
              </a:tblGrid>
              <a:tr h="668359"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i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Indicador</a:t>
                      </a:r>
                      <a:endParaRPr lang="es-ES_tradnl" sz="28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i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lang="es-ES_tradnl" sz="28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558189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Ejecución Presupuestaria de Egresos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85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44390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Gastos Fijos, Gerenciales y Administrativos </a:t>
                      </a: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6483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Cumplimiento Plan de Trabajo del</a:t>
                      </a:r>
                      <a:r>
                        <a:rPr lang="es-ES_tradnl" sz="1800" baseline="0" dirty="0" smtClean="0">
                          <a:latin typeface="Arial"/>
                          <a:cs typeface="Arial"/>
                        </a:rPr>
                        <a:t> Período 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93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73441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Atención a</a:t>
                      </a:r>
                      <a:r>
                        <a:rPr lang="es-ES_tradnl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Población en Vulnerabilidad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37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441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Inversión en Población en Vulnerabilidad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73441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Atención a</a:t>
                      </a:r>
                      <a:r>
                        <a:rPr lang="es-ES_tradnl" sz="1800" baseline="0" dirty="0" smtClean="0">
                          <a:latin typeface="Arial"/>
                          <a:cs typeface="Arial"/>
                        </a:rPr>
                        <a:t> Empleados de Empresas Cotizantes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3062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Inversión en Empleados de Empresas Cotizantes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Capacitados por Género:</a:t>
                      </a:r>
                      <a:r>
                        <a:rPr lang="es-ES_tradnl" sz="1800" baseline="0" dirty="0" smtClean="0">
                          <a:latin typeface="Arial"/>
                          <a:cs typeface="Arial"/>
                        </a:rPr>
                        <a:t> Mujeres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lang="es-ES_tradnl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54" marR="91454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97161" y="3410997"/>
            <a:ext cx="7691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En este período se llevaron a cabo diferentes acciones para el fortalecimiento institucional y 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del </a:t>
            </a: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Sistema.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259632" y="1772816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SV" sz="3200" dirty="0">
                <a:latin typeface="Arial" charset="0"/>
                <a:cs typeface="Arial" charset="0"/>
              </a:rPr>
              <a:t>V. </a:t>
            </a:r>
            <a:r>
              <a:rPr lang="es-ES_tradnl" altLang="es-SV" sz="3200" dirty="0" smtClean="0">
                <a:latin typeface="Arial" charset="0"/>
                <a:cs typeface="Arial" charset="0"/>
              </a:rPr>
              <a:t> Acciones </a:t>
            </a:r>
            <a:r>
              <a:rPr lang="es-ES_tradnl" altLang="es-SV" sz="3200" dirty="0">
                <a:latin typeface="Arial" charset="0"/>
                <a:cs typeface="Arial" charset="0"/>
              </a:rPr>
              <a:t>de Fortalecimiento </a:t>
            </a:r>
          </a:p>
          <a:p>
            <a:pPr algn="ctr">
              <a:spcBef>
                <a:spcPct val="0"/>
              </a:spcBef>
            </a:pPr>
            <a:r>
              <a:rPr lang="es-ES_tradnl" altLang="es-SV" sz="3200" dirty="0">
                <a:latin typeface="Arial" charset="0"/>
                <a:cs typeface="Arial" charset="0"/>
              </a:rPr>
              <a:t>al Sistema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40996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496" y="4966717"/>
            <a:ext cx="8999984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Esta Unidad se </a:t>
            </a:r>
            <a:r>
              <a:rPr lang="es-SV" sz="1900" dirty="0">
                <a:latin typeface="Arial" panose="020B0604020202020204" pitchFamily="34" charset="0"/>
                <a:cs typeface="Arial" panose="020B0604020202020204" pitchFamily="34" charset="0"/>
              </a:rPr>
              <a:t>aprobó en el mes de agosto de 2013, por mandato  del Consejo Directivo según consta en acuerdo No. </a:t>
            </a: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195/2013, entró en funcionamiento a partir del año 2014.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1900" dirty="0">
                <a:latin typeface="Arial" panose="020B0604020202020204" pitchFamily="34" charset="0"/>
                <a:cs typeface="Arial" panose="020B0604020202020204" pitchFamily="34" charset="0"/>
              </a:rPr>
              <a:t>Objetivo de la Unidad es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Fortalecer el Monitoreo y Evaluación de las acciones </a:t>
            </a:r>
            <a:r>
              <a:rPr lang="es-MX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formativas, a través de las asesorías a instructores/as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facilitadores/as y proveedores,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r>
              <a:rPr lang="es-MX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aseguramiento 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MX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calidad. </a:t>
            </a:r>
            <a:endParaRPr lang="es-SV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6064" y="980728"/>
            <a:ext cx="8676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  <a:defRPr/>
            </a:pPr>
            <a:r>
              <a:rPr lang="es-SV" sz="2800" dirty="0">
                <a:latin typeface="Arial" charset="0"/>
                <a:cs typeface="Arial" charset="0"/>
              </a:rPr>
              <a:t>Unidad de Monitoreo y Evaluación de la Formación Profesional (UMEFP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6"/>
          <a:stretch/>
        </p:blipFill>
        <p:spPr bwMode="auto">
          <a:xfrm>
            <a:off x="2195736" y="1954800"/>
            <a:ext cx="4769321" cy="298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6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17241" y="908720"/>
            <a:ext cx="7115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buNone/>
            </a:pPr>
            <a:r>
              <a:rPr lang="es-SV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 Empresarial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512" y="4581128"/>
            <a:ext cx="9071992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Autorizada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por el Consejo Superior de Salud Pública en el mes de noviembre 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10 de diciembre de 2013, se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firma Convenio de Cooperación para la Aplicación del Sistema de Atención de Salud Empresarial entre INSAFORP y el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en funcionamiento el 10 de febrero 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2014, hasta mayo de 2014 se han brindado 245 consultas.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/>
          <a:stretch/>
        </p:blipFill>
        <p:spPr bwMode="auto">
          <a:xfrm>
            <a:off x="476249" y="1484784"/>
            <a:ext cx="8200207" cy="307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1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44016" y="5301208"/>
            <a:ext cx="882047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Fue inscrito en el Ministerio de Trabajo y Previsión Social, el 25 de noviembre de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 contribuido a mejorar las relaciones laborales entre los empleados y la administración.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3309" b="4461"/>
          <a:stretch/>
        </p:blipFill>
        <p:spPr bwMode="auto">
          <a:xfrm>
            <a:off x="539552" y="1814709"/>
            <a:ext cx="8208912" cy="3198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539552" y="1105580"/>
            <a:ext cx="8279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Contrato Colectivo INSAFORP- SITRAINSAFORP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 Rectángulo"/>
          <p:cNvSpPr>
            <a:spLocks noChangeArrowheads="1"/>
          </p:cNvSpPr>
          <p:nvPr/>
        </p:nvSpPr>
        <p:spPr bwMode="auto">
          <a:xfrm>
            <a:off x="36513" y="5445224"/>
            <a:ext cx="9143999" cy="13644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s-SV" altLang="es-SV" sz="1650" dirty="0" smtClean="0">
                <a:solidFill>
                  <a:schemeClr val="tx1"/>
                </a:solidFill>
                <a:latin typeface="Arial" charset="0"/>
                <a:ea typeface="Times New Roman" pitchFamily="18" charset="0"/>
                <a:cs typeface="Tw Cen MT" pitchFamily="34" charset="0"/>
              </a:rPr>
              <a:t>Se creó la Comisión para la implementación del Plan Institucional, la cual está conformada por:</a:t>
            </a:r>
          </a:p>
          <a:p>
            <a:pPr marL="1028700" lvl="1"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s-SV" altLang="es-SV" sz="1650" dirty="0" smtClean="0">
                <a:solidFill>
                  <a:schemeClr val="tx1"/>
                </a:solidFill>
                <a:latin typeface="Arial" charset="0"/>
                <a:ea typeface="Times New Roman" pitchFamily="18" charset="0"/>
                <a:cs typeface="Tw Cen MT" pitchFamily="34" charset="0"/>
              </a:rPr>
              <a:t>Miembros del Consejo Directivo representados tripartitamente</a:t>
            </a:r>
          </a:p>
          <a:p>
            <a:pPr marL="1028700" lvl="1"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s-SV" altLang="es-SV" sz="1650" dirty="0">
                <a:solidFill>
                  <a:schemeClr val="tx1"/>
                </a:solidFill>
                <a:latin typeface="Arial" charset="0"/>
                <a:ea typeface="Times New Roman" pitchFamily="18" charset="0"/>
                <a:cs typeface="Tw Cen MT" pitchFamily="34" charset="0"/>
              </a:rPr>
              <a:t>E</a:t>
            </a:r>
            <a:r>
              <a:rPr lang="es-SV" altLang="es-SV" sz="1650" dirty="0" smtClean="0">
                <a:solidFill>
                  <a:schemeClr val="tx1"/>
                </a:solidFill>
                <a:latin typeface="Arial" charset="0"/>
                <a:ea typeface="Times New Roman" pitchFamily="18" charset="0"/>
                <a:cs typeface="Tw Cen MT" pitchFamily="34" charset="0"/>
              </a:rPr>
              <a:t>mpleados de INSAFORP: representantes de la Administración y  SITRAINSAFORP</a:t>
            </a:r>
            <a:endParaRPr lang="es-SV" altLang="es-SV" sz="1650" dirty="0">
              <a:solidFill>
                <a:schemeClr val="tx1"/>
              </a:solidFill>
              <a:latin typeface="Arial" charset="0"/>
              <a:ea typeface="Times New Roman" pitchFamily="18" charset="0"/>
              <a:cs typeface="Tw Cen MT" pitchFamily="34" charset="0"/>
            </a:endParaRPr>
          </a:p>
        </p:txBody>
      </p:sp>
      <p:sp>
        <p:nvSpPr>
          <p:cNvPr id="3" name="6 Rectángulo"/>
          <p:cNvSpPr>
            <a:spLocks noChangeArrowheads="1"/>
          </p:cNvSpPr>
          <p:nvPr/>
        </p:nvSpPr>
        <p:spPr bwMode="auto">
          <a:xfrm>
            <a:off x="539552" y="1033572"/>
            <a:ext cx="8326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 sz="2800" dirty="0" smtClean="0">
                <a:solidFill>
                  <a:schemeClr val="tx1"/>
                </a:solidFill>
                <a:latin typeface="Arial" charset="0"/>
              </a:rPr>
              <a:t>Plan Institucional </a:t>
            </a:r>
            <a:r>
              <a:rPr lang="es-SV" altLang="es-SV" sz="2800" dirty="0">
                <a:solidFill>
                  <a:schemeClr val="tx1"/>
                </a:solidFill>
                <a:latin typeface="Arial" charset="0"/>
              </a:rPr>
              <a:t>de Igualdad y Equidad de Género</a:t>
            </a:r>
            <a:endParaRPr lang="es-ES_tradnl" altLang="es-SV" sz="28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441325" y="3014663"/>
            <a:ext cx="83566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SV" altLang="es-SV" sz="3600" b="1">
                <a:solidFill>
                  <a:srgbClr val="FF0000"/>
                </a:solidFill>
              </a:rPr>
              <a:t>Implementación de la Política Institucional de Igualdad y Equidad de Género  DE y SUBDE</a:t>
            </a:r>
          </a:p>
        </p:txBody>
      </p:sp>
      <p:pic>
        <p:nvPicPr>
          <p:cNvPr id="5" name="Picture 8" descr="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99"/>
            <a:ext cx="9180512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5576" y="103357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dirty="0">
                <a:latin typeface="Arial" charset="0"/>
                <a:cs typeface="Arial" charset="0"/>
              </a:rPr>
              <a:t>Capacitación al Capital Humano del INSAFORP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392270"/>
              </p:ext>
            </p:extLst>
          </p:nvPr>
        </p:nvGraphicFramePr>
        <p:xfrm>
          <a:off x="251520" y="4493941"/>
          <a:ext cx="8711952" cy="2247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9544"/>
                <a:gridCol w="3672408"/>
              </a:tblGrid>
              <a:tr h="2475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ALGUNOS</a:t>
                      </a:r>
                      <a:r>
                        <a:rPr lang="es-SV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SV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CURSOS</a:t>
                      </a:r>
                      <a:r>
                        <a:rPr lang="es-SV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RECIBIDOS POR EL PERSONAL DE INSAFORP</a:t>
                      </a:r>
                      <a:endParaRPr lang="es-SV" sz="1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SV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/>
                </a:tc>
              </a:tr>
              <a:tr h="21692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Diplomado Diseño Gráfico CS6</a:t>
                      </a:r>
                      <a:endParaRPr lang="es-SV" sz="15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Auditoria Forense</a:t>
                      </a:r>
                      <a:endParaRPr lang="es-SV" sz="15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692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Relaciones Laborales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Mapeo de Procesos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9817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u="none" strike="noStrike" dirty="0">
                          <a:effectLst/>
                        </a:rPr>
                        <a:t>Democracia Constitucional y Protección Jurídica del Ciudadano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Curso de Inglés Módulo </a:t>
                      </a:r>
                      <a:r>
                        <a:rPr lang="es-SV" sz="1500" u="none" strike="noStrike" dirty="0" err="1" smtClean="0">
                          <a:effectLst/>
                        </a:rPr>
                        <a:t>Beginners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u="none" strike="noStrike" dirty="0">
                          <a:effectLst/>
                        </a:rPr>
                        <a:t>La LACAP reformada y el nuevo </a:t>
                      </a:r>
                      <a:r>
                        <a:rPr lang="es-SV" sz="1500" u="none" strike="noStrike" dirty="0" smtClean="0">
                          <a:effectLst/>
                        </a:rPr>
                        <a:t>RELACAP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Seguridad Informática lado oscuro de la red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Formación de Expertos Eficiencia de Energía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Desarrollo Organizacional, clima y cultura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84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u="none" strike="noStrike" dirty="0">
                          <a:effectLst/>
                        </a:rPr>
                        <a:t>Comunicación Efectiva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Gestión de Inventarios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7674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u="none" strike="noStrike" dirty="0">
                          <a:effectLst/>
                        </a:rPr>
                        <a:t>RH Como Socio Estratégico de la Organización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smtClean="0">
                          <a:effectLst/>
                        </a:rPr>
                        <a:t>Taller Diseño y Elaboración Proyectos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5974">
                <a:tc>
                  <a:txBody>
                    <a:bodyPr/>
                    <a:lstStyle/>
                    <a:p>
                      <a:pPr algn="l" fontAlgn="ctr"/>
                      <a:r>
                        <a:rPr lang="es-SV" sz="1500" u="none" strike="noStrike" dirty="0">
                          <a:effectLst/>
                        </a:rPr>
                        <a:t>Negociación Efectiva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500" u="none" strike="noStrike" dirty="0" err="1" smtClean="0">
                          <a:effectLst/>
                        </a:rPr>
                        <a:t>Comunity</a:t>
                      </a:r>
                      <a:r>
                        <a:rPr lang="es-SV" sz="1500" u="none" strike="noStrike" dirty="0" smtClean="0">
                          <a:effectLst/>
                        </a:rPr>
                        <a:t> Management</a:t>
                      </a:r>
                      <a:endParaRPr lang="es-SV" sz="1500" b="0" i="0" u="none" strike="noStrike" dirty="0">
                        <a:effectLst/>
                        <a:latin typeface="Arial"/>
                      </a:endParaRPr>
                    </a:p>
                  </a:txBody>
                  <a:tcPr marL="39039" marR="2603" marT="260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4194"/>
          <a:stretch/>
        </p:blipFill>
        <p:spPr bwMode="auto">
          <a:xfrm>
            <a:off x="251520" y="1555500"/>
            <a:ext cx="4355976" cy="280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44876"/>
            <a:ext cx="4232988" cy="282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6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5576" y="96156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dirty="0">
                <a:latin typeface="Arial" charset="0"/>
                <a:cs typeface="Arial" charset="0"/>
              </a:rPr>
              <a:t>Capacitación al Capital Humano del INSAFORP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27323"/>
              </p:ext>
            </p:extLst>
          </p:nvPr>
        </p:nvGraphicFramePr>
        <p:xfrm>
          <a:off x="251520" y="4581128"/>
          <a:ext cx="8712968" cy="2116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11955"/>
                <a:gridCol w="2701013"/>
              </a:tblGrid>
              <a:tr h="48684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CAPACITACIONES DIRIGIDAS AL PERSONAL DE </a:t>
                      </a:r>
                      <a:r>
                        <a:rPr lang="es-SV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INSAFORP EN EL PERÍODO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</a:tr>
              <a:tr h="38089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</a:rPr>
                        <a:t>Personas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 dirty="0">
                          <a:effectLst/>
                        </a:rPr>
                        <a:t>121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089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</a:rPr>
                        <a:t>Eventos</a:t>
                      </a:r>
                      <a:r>
                        <a:rPr lang="es-SV" sz="2000" u="none" strike="noStrike" baseline="0" dirty="0" smtClean="0">
                          <a:effectLst/>
                        </a:rPr>
                        <a:t> de Capacitación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 dirty="0">
                          <a:effectLst/>
                        </a:rPr>
                        <a:t>58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387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</a:rPr>
                        <a:t>Participaciones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 dirty="0">
                          <a:effectLst/>
                        </a:rPr>
                        <a:t>445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387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</a:rPr>
                        <a:t>Monto</a:t>
                      </a:r>
                      <a:r>
                        <a:rPr lang="es-SV" sz="2000" u="none" strike="noStrike" baseline="0" dirty="0" smtClean="0">
                          <a:effectLst/>
                        </a:rPr>
                        <a:t> Invertido en el período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i="0" u="none" strike="noStrike" dirty="0" smtClean="0">
                          <a:effectLst/>
                          <a:latin typeface="Arial"/>
                        </a:rPr>
                        <a:t>$105,808.81</a:t>
                      </a:r>
                      <a:endParaRPr lang="es-SV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5096"/>
          <a:stretch/>
        </p:blipFill>
        <p:spPr bwMode="auto">
          <a:xfrm>
            <a:off x="1907704" y="1484784"/>
            <a:ext cx="49214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4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27585" y="908720"/>
            <a:ext cx="78488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SV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Excelencia en Tecnologías de la Información (CETI</a:t>
            </a:r>
            <a:r>
              <a:rPr lang="es-SV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_tradnl" altLang="es-SV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4016" y="5259104"/>
            <a:ext cx="8892480" cy="15542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Se inauguró </a:t>
            </a:r>
            <a:r>
              <a:rPr lang="es-SV" sz="1900" dirty="0">
                <a:latin typeface="Arial" panose="020B0604020202020204" pitchFamily="34" charset="0"/>
                <a:cs typeface="Arial" panose="020B0604020202020204" pitchFamily="34" charset="0"/>
              </a:rPr>
              <a:t>el 30 de enero de </a:t>
            </a: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Está ubicado en el Centro de Formación Profesional de INSAFORP en </a:t>
            </a:r>
            <a:r>
              <a:rPr lang="es-SV" sz="1900" dirty="0"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Bartolo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 la fecha se </a:t>
            </a:r>
            <a:r>
              <a:rPr lang="es-SV" sz="1900" dirty="0">
                <a:latin typeface="Arial" panose="020B0604020202020204" pitchFamily="34" charset="0"/>
                <a:cs typeface="Arial" panose="020B0604020202020204" pitchFamily="34" charset="0"/>
              </a:rPr>
              <a:t>han capacitado 598 personas en el área de informática </a:t>
            </a:r>
            <a:r>
              <a:rPr lang="es-SV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aplicada, 354 mujeres y 244 hombres.</a:t>
            </a:r>
            <a:endParaRPr lang="es-SV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3" y="1844824"/>
            <a:ext cx="5130601" cy="3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9512" y="5517232"/>
            <a:ext cx="889146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Permite a los Centros de Formación mejorar la gestión de formación y administración del Programa Empresa 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1052736"/>
            <a:ext cx="8639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Sistema  online  para las Carreras del Programa Empresa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Centro con la cooperación de la USAID 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 bwMode="auto">
          <a:xfrm>
            <a:off x="1610057" y="2078851"/>
            <a:ext cx="5626239" cy="343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80031"/>
            <a:ext cx="9144000" cy="167796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077913" y="5583238"/>
            <a:ext cx="7243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altLang="es-SV" sz="3600">
                <a:cs typeface="Arial" pitchFamily="34" charset="0"/>
              </a:rPr>
              <a:t>Formación para la </a:t>
            </a:r>
            <a:r>
              <a:rPr lang="es-ES_tradnl" altLang="es-SV" sz="3600" b="1">
                <a:cs typeface="Arial" pitchFamily="34" charset="0"/>
              </a:rPr>
              <a:t>competitividad</a:t>
            </a:r>
          </a:p>
        </p:txBody>
      </p:sp>
    </p:spTree>
    <p:extLst>
      <p:ext uri="{BB962C8B-B14F-4D97-AF65-F5344CB8AC3E}">
        <p14:creationId xmlns:p14="http://schemas.microsoft.com/office/powerpoint/2010/main" val="29026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32395" y="961564"/>
            <a:ext cx="8476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buNone/>
            </a:pPr>
            <a:r>
              <a:rPr lang="es-SV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 para el Trabajo en cooperación con USAID</a:t>
            </a:r>
            <a:endParaRPr lang="es-SV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4869160"/>
            <a:ext cx="892797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Diseño del curso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metodológico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“Planificar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y facilitar el aprendizaje en el idioma I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nglés”, obligatorio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cursarlo para todos los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facilitadores/as e instructores/as del idioma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nglés.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 total de 200 facilitadores realizaron este proceso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inversión compartida para el diseño y piloto de este Programa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fue de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$236 mil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dólares.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4"/>
          <a:stretch/>
        </p:blipFill>
        <p:spPr bwMode="auto">
          <a:xfrm>
            <a:off x="1572504" y="1484784"/>
            <a:ext cx="5482818" cy="338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4544" y="1034733"/>
            <a:ext cx="88559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buNone/>
            </a:pPr>
            <a:r>
              <a:rPr lang="es-SV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de Academias y Centros de Formación para el Programa de </a:t>
            </a:r>
            <a:r>
              <a:rPr lang="es-SV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 para el Trabajo</a:t>
            </a:r>
            <a:endParaRPr lang="es-SV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36512" y="5254168"/>
            <a:ext cx="9036496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Programa Nacional de Inglés para el Trabajo está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proyectado implementarse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en todo el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país,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por lo que se requiere una mayor cobertura por medio 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academias y centros de formación ubicados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distintos departamentos del país. Este proceso ha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permitido validar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técnicamente hasta la fecha a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21 nuevas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academias y centros de formación.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 bwMode="auto">
          <a:xfrm>
            <a:off x="1835696" y="1988840"/>
            <a:ext cx="5472608" cy="328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496" y="1124744"/>
            <a:ext cx="452653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buNone/>
            </a:pPr>
            <a:r>
              <a:rPr lang="es-SV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 Carreras en la Industria del </a:t>
            </a:r>
            <a:r>
              <a:rPr lang="es-SV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Plástico, Modalidad Empresa </a:t>
            </a:r>
            <a:r>
              <a:rPr lang="es-SV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5496" y="2492896"/>
            <a:ext cx="4320480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En colaboración con ASIPLASTIC, se </a:t>
            </a:r>
            <a:r>
              <a:rPr lang="es-SV" sz="1700" dirty="0">
                <a:latin typeface="Arial" panose="020B0604020202020204" pitchFamily="34" charset="0"/>
                <a:cs typeface="Arial" panose="020B0604020202020204" pitchFamily="34" charset="0"/>
              </a:rPr>
              <a:t>han diseñado dos </a:t>
            </a: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nuevas carreras </a:t>
            </a:r>
            <a:r>
              <a:rPr lang="es-SV" sz="1700" dirty="0">
                <a:latin typeface="Arial" panose="020B0604020202020204" pitchFamily="34" charset="0"/>
                <a:cs typeface="Arial" panose="020B0604020202020204" pitchFamily="34" charset="0"/>
              </a:rPr>
              <a:t>de aprendizaje </a:t>
            </a: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del Programa Empresa Centro</a:t>
            </a:r>
            <a:r>
              <a:rPr lang="es-SV" sz="1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SV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SV" sz="1700" dirty="0">
                <a:latin typeface="Arial" panose="020B0604020202020204" pitchFamily="34" charset="0"/>
                <a:cs typeface="Arial" panose="020B0604020202020204" pitchFamily="34" charset="0"/>
              </a:rPr>
              <a:t>de máquina de extrusión de película </a:t>
            </a: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tubular.</a:t>
            </a:r>
            <a:endParaRPr lang="es-SV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es-SV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SV" sz="1700" dirty="0">
                <a:latin typeface="Arial" panose="020B0604020202020204" pitchFamily="34" charset="0"/>
                <a:cs typeface="Arial" panose="020B0604020202020204" pitchFamily="34" charset="0"/>
              </a:rPr>
              <a:t>de máquina de moldeo por </a:t>
            </a:r>
            <a:r>
              <a:rPr lang="es-SV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inyección.</a:t>
            </a:r>
          </a:p>
          <a:p>
            <a:pPr algn="just"/>
            <a:endParaRPr lang="es-SV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Estas carreras se desarrollarán en empresas de la Industria del Plástico y el complemento en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el Centro de Formación Profesional 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INSAFORP en San 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Bartolo.</a:t>
            </a:r>
            <a:endParaRPr lang="es-SV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2" y="-27384"/>
            <a:ext cx="47625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4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552" y="1095127"/>
            <a:ext cx="8423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SV" dirty="0">
                <a:solidFill>
                  <a:schemeClr val="tx1"/>
                </a:solidFill>
                <a:latin typeface="Arial" charset="0"/>
                <a:cs typeface="Arial" charset="0"/>
              </a:rPr>
              <a:t>Prospectiva </a:t>
            </a:r>
            <a:r>
              <a:rPr 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 la Formación Profesional en </a:t>
            </a:r>
            <a:r>
              <a:rPr lang="es-SV" dirty="0">
                <a:solidFill>
                  <a:schemeClr val="tx1"/>
                </a:solidFill>
                <a:latin typeface="Arial" charset="0"/>
                <a:cs typeface="Arial" charset="0"/>
              </a:rPr>
              <a:t>Empleos </a:t>
            </a:r>
            <a:r>
              <a:rPr 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Verdes</a:t>
            </a:r>
            <a:r>
              <a:rPr lang="es-ES_tradnl" altLang="es-SV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es-ES_tradnl" altLang="es-SV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17" y="4365104"/>
            <a:ext cx="9107487" cy="24468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Anticipar las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tendencias ocupacionales a partir de la identificación de las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nuevas  tecnologías y su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impacto en la formación profesional.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Actualmente se está realizando el estudio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de Prospección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Sector Empleos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Verdes en el Área de Recolección y Acopio de Deshechos Sólidos Reciclables, en coordinación con la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Red de Institutos de Formación Profesional de Centroamérica y República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Dominicana.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Entre los participantes que proporcionan información y orientan el estudio se encuentran: empresas de la Industria del Plástico, empresas dedicadas al acopio de materiales reciclables, Universidades y el Ministerio de Medio Ambiente y Recursos Naturales (MARN).</a:t>
            </a: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 b="12682"/>
          <a:stretch/>
        </p:blipFill>
        <p:spPr bwMode="auto">
          <a:xfrm>
            <a:off x="1763688" y="1556792"/>
            <a:ext cx="51259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6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512" y="1178749"/>
            <a:ext cx="40561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Estudios </a:t>
            </a:r>
            <a:r>
              <a:rPr 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de </a:t>
            </a:r>
            <a:r>
              <a:rPr 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Evaluación </a:t>
            </a:r>
            <a:r>
              <a:rPr 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de </a:t>
            </a:r>
            <a:r>
              <a:rPr 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Impacto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2008" y="2263219"/>
            <a:ext cx="4283968" cy="44781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MX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os estudios de impacto se finalizaron en diciembre de 2013, los cuales abarcaron los períodos 2010 – 2011. Se evaluaron dos de los </a:t>
            </a:r>
            <a:r>
              <a:rPr lang="es-MX" sz="1500" dirty="0">
                <a:latin typeface="Arial" panose="020B0604020202020204" pitchFamily="34" charset="0"/>
                <a:cs typeface="Arial" panose="020B0604020202020204" pitchFamily="34" charset="0"/>
              </a:rPr>
              <a:t>principales </a:t>
            </a:r>
            <a:r>
              <a:rPr lang="es-MX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programas:</a:t>
            </a:r>
          </a:p>
          <a:p>
            <a:pPr algn="just">
              <a:defRPr/>
            </a:pPr>
            <a:endParaRPr lang="es-MX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 algn="just">
              <a:buFont typeface="Wingdings" panose="05000000000000000000" pitchFamily="2" charset="2"/>
              <a:buChar char="q"/>
              <a:defRPr/>
            </a:pP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Hábil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Técnico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Permanente</a:t>
            </a:r>
          </a:p>
          <a:p>
            <a:pPr marL="628650" lvl="1" indent="-171450" algn="just">
              <a:buFont typeface="Wingdings" panose="05000000000000000000" pitchFamily="2" charset="2"/>
              <a:buChar char="q"/>
              <a:defRPr/>
            </a:pP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el Programa Hábil Técnico Permanente se evaluó el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impacto de la Formación Profesional en aspectos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empleabilidad, el empleo por cuenta propia y por cuenta ajena, y la generación de ingresos de los participantes. </a:t>
            </a:r>
            <a:endParaRPr lang="es-E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el programa de Empresa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se evaluaron aspecto como la efectividad del </a:t>
            </a:r>
            <a:r>
              <a:rPr lang="es-E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programa, el nivel de inserción laboral, las 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causas de un cambio en el bienestar de la población beneficiada y los aspectos a mejorar.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64" y="0"/>
            <a:ext cx="4742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6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15616" y="880264"/>
            <a:ext cx="74888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s-SV" sz="2600" dirty="0">
                <a:solidFill>
                  <a:schemeClr val="tx1"/>
                </a:solidFill>
                <a:latin typeface="Arial" charset="0"/>
                <a:cs typeface="Arial" charset="0"/>
              </a:rPr>
              <a:t>Validación técnica y metodológica de instructores para el Sistema de Formación </a:t>
            </a:r>
            <a:r>
              <a:rPr lang="es-SV" sz="2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Profesional</a:t>
            </a:r>
            <a:endParaRPr lang="es-ES_tradnl" altLang="es-SV" sz="2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4751273"/>
            <a:ext cx="8964488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Este es un proceso continuo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 objeto es asegurar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la calidad de la formación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profesional.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este proceso se verifican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las competencias de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los instructores y facilitadores.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este </a:t>
            </a:r>
            <a:r>
              <a:rPr lang="es-SV" sz="1600" b="1" dirty="0">
                <a:latin typeface="Arial" panose="020B0604020202020204" pitchFamily="34" charset="0"/>
                <a:cs typeface="Arial" panose="020B0604020202020204" pitchFamily="34" charset="0"/>
              </a:rPr>
              <a:t>período se validaron técnicamente a 230 </a:t>
            </a:r>
            <a:r>
              <a:rPr lang="es-S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instructores y/o facilitadores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validación metodológica de instructores tiene como objeto desarrollar las competencias pedagógicas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través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dos cursos de formación: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Didáctica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para la formación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del desempeño de los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participantes.</a:t>
            </a:r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b="1" dirty="0">
                <a:latin typeface="Arial" panose="020B0604020202020204" pitchFamily="34" charset="0"/>
                <a:cs typeface="Arial" panose="020B0604020202020204" pitchFamily="34" charset="0"/>
              </a:rPr>
              <a:t>Durante el período se validaron metodológicamente a 339 </a:t>
            </a:r>
            <a:r>
              <a:rPr lang="es-S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instructores y/o facilitadores.</a:t>
            </a:r>
            <a:endParaRPr lang="es-S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"/>
          <a:stretch/>
        </p:blipFill>
        <p:spPr bwMode="auto">
          <a:xfrm>
            <a:off x="2555776" y="1772816"/>
            <a:ext cx="4363082" cy="29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843808" y="3356992"/>
            <a:ext cx="3384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altLang="es-SV" sz="3200" dirty="0">
                <a:cs typeface="Arial" pitchFamily="34" charset="0"/>
              </a:rPr>
              <a:t>TESTIMONIOS</a:t>
            </a:r>
          </a:p>
        </p:txBody>
      </p:sp>
    </p:spTree>
    <p:extLst>
      <p:ext uri="{BB962C8B-B14F-4D97-AF65-F5344CB8AC3E}">
        <p14:creationId xmlns:p14="http://schemas.microsoft.com/office/powerpoint/2010/main" val="12793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4628444" y="0"/>
            <a:ext cx="4515556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049838" y="671513"/>
            <a:ext cx="389731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SV" sz="2200" dirty="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s-ES" altLang="es-SV" sz="2200" dirty="0">
                <a:solidFill>
                  <a:schemeClr val="bg1"/>
                </a:solidFill>
              </a:rPr>
              <a:t>Estoy satisfecha con lo que he logrado, si no hubiera entrado a Empresa Centro, si no hubiera tomado esta decisión, no estaría donde estoy ahora como Encargada de Recursos Humanos en Industrial de Alimentos y Postres, S.A. de C.V.”.</a:t>
            </a:r>
          </a:p>
          <a:p>
            <a:pPr eaLnBrk="1" hangingPunct="1"/>
            <a:endParaRPr lang="es-ES" altLang="es-SV" sz="2200" dirty="0">
              <a:solidFill>
                <a:schemeClr val="bg1"/>
              </a:solidFill>
            </a:endParaRPr>
          </a:p>
          <a:p>
            <a:pPr eaLnBrk="1" hangingPunct="1"/>
            <a:endParaRPr lang="es-ES_tradnl" altLang="es-SV" sz="2400" i="1" dirty="0" smtClean="0">
              <a:solidFill>
                <a:srgbClr val="FFFF00"/>
              </a:solidFill>
              <a:cs typeface="Arial" pitchFamily="34" charset="0"/>
            </a:endParaRPr>
          </a:p>
          <a:p>
            <a:pPr eaLnBrk="1" hangingPunct="1"/>
            <a:r>
              <a:rPr lang="es-ES_tradnl" altLang="es-SV" sz="2500" i="1" dirty="0" smtClean="0">
                <a:solidFill>
                  <a:srgbClr val="FFFF00"/>
                </a:solidFill>
                <a:cs typeface="Arial" pitchFamily="34" charset="0"/>
              </a:rPr>
              <a:t>Adriana </a:t>
            </a:r>
            <a:r>
              <a:rPr lang="es-ES_tradnl" altLang="es-SV" sz="2500" i="1" dirty="0">
                <a:solidFill>
                  <a:srgbClr val="FFFF00"/>
                </a:solidFill>
                <a:cs typeface="Arial" pitchFamily="34" charset="0"/>
              </a:rPr>
              <a:t>Pérez Cerna</a:t>
            </a:r>
          </a:p>
          <a:p>
            <a:pPr eaLnBrk="1" hangingPunct="1"/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Graduada de la Carrera Administrador </a:t>
            </a:r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Técnico de Empresas </a:t>
            </a:r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Industriales del Programa Empresa Centro.</a:t>
            </a:r>
          </a:p>
          <a:p>
            <a:pPr eaLnBrk="1" hangingPunct="1"/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Centro de Formación Docentes Técnicos</a:t>
            </a:r>
            <a:r>
              <a:rPr lang="es-ES_tradnl" altLang="es-SV" i="1" dirty="0" smtClean="0">
                <a:solidFill>
                  <a:srgbClr val="FFFF00"/>
                </a:solidFill>
                <a:cs typeface="Arial" pitchFamily="34" charset="0"/>
              </a:rPr>
              <a:t>.</a:t>
            </a:r>
          </a:p>
          <a:p>
            <a:pPr eaLnBrk="1" hangingPunct="1"/>
            <a:endParaRPr lang="es-ES_tradnl" altLang="es-SV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5" name="Picture 9" descr="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4628444" y="0"/>
            <a:ext cx="4515556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5133975" y="1090613"/>
            <a:ext cx="3767138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SV" sz="2200" dirty="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s-ES" altLang="es-SV" sz="2200" dirty="0">
                <a:solidFill>
                  <a:schemeClr val="bg1"/>
                </a:solidFill>
              </a:rPr>
              <a:t>Ha sido mi iniciativa propia para aprender este arte a mis 57 años. Quiero ayudar a mis hijos e incorporarme al trabajo que ellos  hacen en su pequeña empresa. Ellos me motivan porque este curso está actualizado y puedo llegar a enseñarles lo que he aprendido aquí”</a:t>
            </a:r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/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/>
            <a:r>
              <a:rPr lang="es-ES_tradnl" altLang="es-SV" sz="2500" i="1" dirty="0">
                <a:solidFill>
                  <a:srgbClr val="FFFF00"/>
                </a:solidFill>
                <a:cs typeface="Arial" pitchFamily="34" charset="0"/>
              </a:rPr>
              <a:t>Carlos Espinoza</a:t>
            </a:r>
          </a:p>
          <a:p>
            <a:pPr eaLnBrk="1" hangingPunct="1"/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Curso de </a:t>
            </a:r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Serigrafía,</a:t>
            </a:r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</a:br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Centro de Formación San </a:t>
            </a:r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Bartolo.</a:t>
            </a:r>
            <a:endParaRPr lang="es-ES_tradnl" altLang="es-SV" sz="1600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4" name="Picture 9" descr="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4628444" y="0"/>
            <a:ext cx="4515556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5178425" y="332656"/>
            <a:ext cx="3768725" cy="5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altLang="es-SV" sz="2200" dirty="0">
                <a:solidFill>
                  <a:schemeClr val="bg1"/>
                </a:solidFill>
                <a:cs typeface="Arial" pitchFamily="34" charset="0"/>
              </a:rPr>
              <a:t>“Quiero aprender acerca de liderazgo, de cómo formarme para poder llevar una buena información a mi plantilla, a mi equipo de trabajo, para conocer acerca de las herramientas que tengo que utilizar para ser una mejor líder en la empresa</a:t>
            </a:r>
            <a:r>
              <a:rPr lang="es-ES" altLang="es-SV" sz="2200" dirty="0" smtClean="0">
                <a:solidFill>
                  <a:schemeClr val="bg1"/>
                </a:solidFill>
                <a:cs typeface="Arial" pitchFamily="34" charset="0"/>
              </a:rPr>
              <a:t>”</a:t>
            </a:r>
          </a:p>
          <a:p>
            <a:pPr eaLnBrk="1" hangingPunct="1"/>
            <a:endParaRPr lang="es-ES_tradnl" altLang="es-SV" sz="2400" dirty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/>
            <a:r>
              <a:rPr lang="es-ES_tradnl" altLang="es-SV" sz="2500" i="1" dirty="0">
                <a:solidFill>
                  <a:srgbClr val="FFFF00"/>
                </a:solidFill>
                <a:cs typeface="Arial" pitchFamily="34" charset="0"/>
              </a:rPr>
              <a:t>Gaby </a:t>
            </a:r>
            <a:r>
              <a:rPr lang="es-ES_tradnl" altLang="es-SV" sz="2500" i="1" dirty="0" smtClean="0">
                <a:solidFill>
                  <a:srgbClr val="FFFF00"/>
                </a:solidFill>
                <a:cs typeface="Arial" pitchFamily="34" charset="0"/>
              </a:rPr>
              <a:t>Sandoval</a:t>
            </a:r>
          </a:p>
          <a:p>
            <a:pPr eaLnBrk="1" hangingPunct="1"/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Gerente de Recursos Humanos de </a:t>
            </a:r>
            <a:r>
              <a:rPr lang="es-SV" sz="1600" i="1" dirty="0" err="1">
                <a:solidFill>
                  <a:srgbClr val="FFFF00"/>
                </a:solidFill>
                <a:cs typeface="Arial" pitchFamily="34" charset="0"/>
              </a:rPr>
              <a:t>Bershka</a:t>
            </a:r>
            <a:r>
              <a:rPr lang="es-SV" sz="1600" i="1" dirty="0">
                <a:solidFill>
                  <a:srgbClr val="FFFF00"/>
                </a:solidFill>
                <a:cs typeface="Arial" pitchFamily="34" charset="0"/>
              </a:rPr>
              <a:t>.</a:t>
            </a:r>
            <a:endParaRPr lang="es-ES_tradnl" altLang="es-SV" sz="1600" i="1" dirty="0">
              <a:solidFill>
                <a:srgbClr val="FFFF00"/>
              </a:solidFill>
              <a:cs typeface="Arial" pitchFamily="34" charset="0"/>
            </a:endParaRPr>
          </a:p>
          <a:p>
            <a:pPr eaLnBrk="1" hangingPunct="1"/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Seminario de Liderazgo en Metas &amp; Visión.</a:t>
            </a:r>
          </a:p>
          <a:p>
            <a:pPr eaLnBrk="1" hangingPunct="1"/>
            <a:r>
              <a:rPr lang="es-ES_tradnl" altLang="es-SV" sz="1600" i="1" dirty="0">
                <a:solidFill>
                  <a:srgbClr val="FFFF00"/>
                </a:solidFill>
                <a:cs typeface="Arial" pitchFamily="34" charset="0"/>
              </a:rPr>
              <a:t>Formación </a:t>
            </a:r>
            <a:r>
              <a:rPr lang="es-ES_tradnl" altLang="es-SV" sz="1600" i="1" dirty="0" smtClean="0">
                <a:solidFill>
                  <a:srgbClr val="FFFF00"/>
                </a:solidFill>
                <a:cs typeface="Arial" pitchFamily="34" charset="0"/>
              </a:rPr>
              <a:t>Continua Desarrollo de Competencias Gerenciales.</a:t>
            </a:r>
            <a:endParaRPr lang="es-ES_tradnl" altLang="es-SV" sz="1600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4" name="Picture 10" descr="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2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/>
          <p:nvPr/>
        </p:nvSpPr>
        <p:spPr>
          <a:xfrm>
            <a:off x="0" y="5180031"/>
            <a:ext cx="9144000" cy="167796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54075" y="5645150"/>
            <a:ext cx="8066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altLang="es-SV" sz="3600">
                <a:cs typeface="Arial" pitchFamily="34" charset="0"/>
              </a:rPr>
              <a:t>Formación para la </a:t>
            </a:r>
            <a:r>
              <a:rPr lang="es-ES_tradnl" altLang="es-SV" sz="3600" b="1">
                <a:cs typeface="Arial" pitchFamily="34" charset="0"/>
              </a:rPr>
              <a:t>inserción laboral</a:t>
            </a:r>
          </a:p>
        </p:txBody>
      </p:sp>
    </p:spTree>
    <p:extLst>
      <p:ext uri="{BB962C8B-B14F-4D97-AF65-F5344CB8AC3E}">
        <p14:creationId xmlns:p14="http://schemas.microsoft.com/office/powerpoint/2010/main" val="24257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059832" y="3068960"/>
            <a:ext cx="31683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4000" dirty="0">
                <a:solidFill>
                  <a:schemeClr val="tx1"/>
                </a:solidFill>
                <a:latin typeface="Arial" charset="0"/>
                <a:cs typeface="Arial" charset="0"/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8433" y="1032917"/>
            <a:ext cx="862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Ejecución Presupuestaria Junio </a:t>
            </a:r>
            <a:r>
              <a:rPr lang="es-ES_tradnl" altLang="es-SV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2013 - Mayo 2014</a:t>
            </a:r>
            <a:endParaRPr lang="es-ES_tradnl" altLang="es-SV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84513"/>
              </p:ext>
            </p:extLst>
          </p:nvPr>
        </p:nvGraphicFramePr>
        <p:xfrm>
          <a:off x="167706" y="1671201"/>
          <a:ext cx="8796782" cy="4998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3073"/>
                <a:gridCol w="1519725"/>
                <a:gridCol w="1043984"/>
              </a:tblGrid>
              <a:tr h="3338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Conceptos</a:t>
                      </a:r>
                    </a:p>
                  </a:txBody>
                  <a:tcPr marL="7620" marR="7620" marT="762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Junio 2013- Mayo 2014</a:t>
                      </a:r>
                      <a:endParaRPr lang="es-SV" sz="180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3388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Miles US$</a:t>
                      </a:r>
                    </a:p>
                  </a:txBody>
                  <a:tcPr marL="7620" marR="7620" marT="762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chemeClr val="tx1"/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INGRESOS CORRIENTES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Cotizaciones Empresas Privada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24,168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Cotizaciones Inst. Autónomas y Municipales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2,010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Ingresos Financieros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1,719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Ingresos Totales</a:t>
                      </a:r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…………………………………………….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27,897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EGRESOS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Formación Profesional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23,435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Estudios y Normativas Técnicas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799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Operación/Funcionamiento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3,310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Total Egresos</a:t>
                      </a:r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………………………………………………..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27,544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3388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Diferencia - Presupuesto no Ejecutado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s-SV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57654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Total Egresos y Presupuesto no Ejecutado</a:t>
                      </a:r>
                      <a:r>
                        <a:rPr lang="es-SV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………………..</a:t>
                      </a:r>
                      <a:endParaRPr lang="es-SV" sz="180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27,897</a:t>
                      </a: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23728" y="1034505"/>
            <a:ext cx="5203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Contrataciones Institucionales</a:t>
            </a:r>
          </a:p>
        </p:txBody>
      </p:sp>
      <p:graphicFrame>
        <p:nvGraphicFramePr>
          <p:cNvPr id="6" name="Group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559372"/>
              </p:ext>
            </p:extLst>
          </p:nvPr>
        </p:nvGraphicFramePr>
        <p:xfrm>
          <a:off x="1403648" y="2060848"/>
          <a:ext cx="6624736" cy="3152538"/>
        </p:xfrm>
        <a:graphic>
          <a:graphicData uri="http://schemas.openxmlformats.org/drawingml/2006/table">
            <a:tbl>
              <a:tblPr/>
              <a:tblGrid>
                <a:gridCol w="6624736"/>
              </a:tblGrid>
              <a:tr h="604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Micro, Pequeña y Mediana Empresa</a:t>
                      </a:r>
                      <a:endParaRPr kumimoji="0" lang="es-ES" alt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52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$21,589,617.81 (76%)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407 Proveedores (89%)</a:t>
                      </a:r>
                      <a:endParaRPr kumimoji="0" lang="es-ES" altLang="es-SV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55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Gran Empresa</a:t>
                      </a:r>
                      <a:endParaRPr kumimoji="0" lang="es-ES" alt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5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alt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$6,667,485.24 (24%)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alt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 Proveedores (11%)</a:t>
                      </a:r>
                      <a:endParaRPr kumimoji="0" lang="es-ES" altLang="es-SV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562100" y="2564904"/>
            <a:ext cx="5961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4000" b="1" dirty="0">
                <a:solidFill>
                  <a:schemeClr val="tx1"/>
                </a:solidFill>
                <a:latin typeface="Arial" charset="0"/>
                <a:cs typeface="Arial" charset="0"/>
              </a:rPr>
              <a:t>MUCHAS GRACIAS</a:t>
            </a: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683568" y="3933056"/>
            <a:ext cx="78488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Somos una población capacitada, productiva e innovadora.</a:t>
            </a:r>
            <a:endParaRPr lang="es-ES_tradnl" altLang="es-SV" sz="32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60550" y="2628900"/>
            <a:ext cx="5340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3200" dirty="0">
                <a:solidFill>
                  <a:schemeClr val="tx1"/>
                </a:solidFill>
                <a:latin typeface="Arial" charset="0"/>
                <a:cs typeface="Arial" charset="0"/>
              </a:rPr>
              <a:t>I. Planteamiento General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95388" y="3919538"/>
            <a:ext cx="7216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A continuación se presenta un marco general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dirty="0">
                <a:solidFill>
                  <a:schemeClr val="tx1"/>
                </a:solidFill>
                <a:latin typeface="Arial" charset="0"/>
                <a:cs typeface="Arial" charset="0"/>
              </a:rPr>
              <a:t>de referencia para comprender la amplitud de trabajo del INSAFORP y su forma de operación</a:t>
            </a:r>
          </a:p>
        </p:txBody>
      </p:sp>
    </p:spTree>
    <p:extLst>
      <p:ext uri="{BB962C8B-B14F-4D97-AF65-F5344CB8AC3E}">
        <p14:creationId xmlns:p14="http://schemas.microsoft.com/office/powerpoint/2010/main" val="8682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ptInter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6225" y="1106512"/>
            <a:ext cx="4213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SV" sz="2800" dirty="0">
                <a:solidFill>
                  <a:schemeClr val="tx1"/>
                </a:solidFill>
                <a:latin typeface="Arial" charset="0"/>
                <a:cs typeface="Arial" charset="0"/>
              </a:rPr>
              <a:t>Objetivos Estratégicos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0375" y="1917700"/>
            <a:ext cx="37592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s-ES_tradnl" altLang="es-SV" sz="1800" dirty="0">
                <a:solidFill>
                  <a:schemeClr val="tx1"/>
                </a:solidFill>
                <a:latin typeface="Arial" charset="0"/>
                <a:cs typeface="Arial" charset="0"/>
              </a:rPr>
              <a:t>Mejorar la productividad y competitividad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s-ES_tradnl" altLang="es-SV" sz="1800" dirty="0">
                <a:solidFill>
                  <a:schemeClr val="tx1"/>
                </a:solidFill>
                <a:latin typeface="Arial" charset="0"/>
                <a:cs typeface="Arial" charset="0"/>
              </a:rPr>
              <a:t>Incrementar la inserción laboral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s-ES_tradnl" altLang="es-SV" sz="1800" dirty="0">
                <a:solidFill>
                  <a:schemeClr val="tx1"/>
                </a:solidFill>
                <a:latin typeface="Arial" charset="0"/>
                <a:cs typeface="Arial" charset="0"/>
              </a:rPr>
              <a:t>Impulsar la innovación en la formación profesional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s-ES_tradnl" altLang="es-SV" sz="1800" dirty="0">
                <a:solidFill>
                  <a:schemeClr val="tx1"/>
                </a:solidFill>
                <a:latin typeface="Arial" charset="0"/>
                <a:cs typeface="Arial" charset="0"/>
              </a:rPr>
              <a:t>Contribuir a la atracción de inversión con valor  agregado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s-ES_tradnl" altLang="es-SV" sz="1800" dirty="0">
                <a:solidFill>
                  <a:schemeClr val="tx1"/>
                </a:solidFill>
                <a:latin typeface="Arial" charset="0"/>
                <a:cs typeface="Arial" charset="0"/>
              </a:rPr>
              <a:t>Mejorar la gestión operativa, financiera y administrativa</a:t>
            </a:r>
          </a:p>
        </p:txBody>
      </p:sp>
      <p:pic>
        <p:nvPicPr>
          <p:cNvPr id="6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0"/>
            <a:ext cx="4722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3272</TotalTime>
  <Words>2996</Words>
  <Application>Microsoft Office PowerPoint</Application>
  <PresentationFormat>Presentación en pantalla (4:3)</PresentationFormat>
  <Paragraphs>523</Paragraphs>
  <Slides>73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gci_carolina</dc:creator>
  <cp:lastModifiedBy>gci_carolina</cp:lastModifiedBy>
  <cp:revision>443</cp:revision>
  <cp:lastPrinted>2014-06-23T22:00:19Z</cp:lastPrinted>
  <dcterms:created xsi:type="dcterms:W3CDTF">2014-06-09T01:00:04Z</dcterms:created>
  <dcterms:modified xsi:type="dcterms:W3CDTF">2014-06-24T20:29:46Z</dcterms:modified>
</cp:coreProperties>
</file>