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notesMasterIdLst>
    <p:notesMasterId r:id="rId33"/>
  </p:notesMasterIdLst>
  <p:sldIdLst>
    <p:sldId id="256" r:id="rId2"/>
    <p:sldId id="268" r:id="rId3"/>
    <p:sldId id="257" r:id="rId4"/>
    <p:sldId id="287" r:id="rId5"/>
    <p:sldId id="288" r:id="rId6"/>
    <p:sldId id="266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80" r:id="rId16"/>
    <p:sldId id="281" r:id="rId17"/>
    <p:sldId id="282" r:id="rId18"/>
    <p:sldId id="283" r:id="rId19"/>
    <p:sldId id="285" r:id="rId20"/>
    <p:sldId id="272" r:id="rId21"/>
    <p:sldId id="263" r:id="rId22"/>
    <p:sldId id="262" r:id="rId23"/>
    <p:sldId id="258" r:id="rId24"/>
    <p:sldId id="260" r:id="rId25"/>
    <p:sldId id="271" r:id="rId26"/>
    <p:sldId id="273" r:id="rId27"/>
    <p:sldId id="297" r:id="rId28"/>
    <p:sldId id="298" r:id="rId29"/>
    <p:sldId id="299" r:id="rId30"/>
    <p:sldId id="300" r:id="rId31"/>
    <p:sldId id="301" r:id="rId32"/>
  </p:sldIdLst>
  <p:sldSz cx="9144000" cy="6858000" type="screen4x3"/>
  <p:notesSz cx="6858000" cy="9144000"/>
  <p:defaultTextStyle>
    <a:defPPr>
      <a:defRPr lang="es-S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270CB69-185F-4247-9795-77837529524D}" type="datetimeFigureOut">
              <a:rPr lang="es-ES"/>
              <a:pPr>
                <a:defRPr/>
              </a:pPr>
              <a:t>17/05/2018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45199B-9E34-46C2-918A-FC2D9FC9F9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0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SV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fld id="{4956500D-1314-4085-BD96-07DDEA2C3E63}" type="slidenum">
              <a:rPr lang="es-ES" altLang="es-SV" smtClean="0"/>
              <a:pPr eaLnBrk="1" hangingPunct="1"/>
              <a:t>23</a:t>
            </a:fld>
            <a:endParaRPr lang="es-ES" altLang="es-SV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9121A-4D66-46D9-B466-50B3D557E537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A272A-149C-4431-99F5-F1E78497F57A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750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7E0C-ACB0-4E75-9173-82B902D87E29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73A2F-0C65-49E9-931F-8F5E86521F29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143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66E3-A07E-4107-8645-A53F2A674B58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AE9DC-9994-4D6E-A71D-8E5E8EFDB3F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794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E30B2-A826-45E0-9982-A279AEF429A5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1CE14-1B6C-4BBD-B605-6AA804C45DE0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363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8596-1A00-4BA1-84C0-B49AF7BD01C9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A87C4-2F6E-4577-90F5-E5327E8F4DC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979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6E13-FC4F-4C3B-800F-997F05010B9C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24843-24D0-4E3C-913D-16B1E7EC216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228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8B23-1E43-4592-8A4D-9D9B9584F29D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69B8-355E-4123-9DAB-5609679BEA0B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14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76A16-68F1-43C3-82DA-8FC544909693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4A39-30EB-457F-8816-CAF7BFAC099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765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969FC-7170-4D62-BEAB-7AB23825F5E7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1358D-FE73-4B28-961B-3F8E9A9E8AD5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1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A0F1D-5843-4354-A115-A422FB4B1E2A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DCCDE0-B82B-4D79-9CB6-B74FD0283E7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543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847DB-49F0-47CE-97B2-27403AA15F3D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3F9EF-99F1-42D1-9AF9-2E614F755199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869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 smtClean="0"/>
              <a:t>Haga clic para modificar el estilo de texto del patrón</a:t>
            </a:r>
          </a:p>
          <a:p>
            <a:pPr lvl="1"/>
            <a:r>
              <a:rPr lang="es-ES" altLang="es-SV" smtClean="0"/>
              <a:t>Segundo nivel</a:t>
            </a:r>
          </a:p>
          <a:p>
            <a:pPr lvl="2"/>
            <a:r>
              <a:rPr lang="es-ES" altLang="es-SV" smtClean="0"/>
              <a:t>Tercer nivel</a:t>
            </a:r>
          </a:p>
          <a:p>
            <a:pPr lvl="3"/>
            <a:r>
              <a:rPr lang="es-ES" altLang="es-SV" smtClean="0"/>
              <a:t>Cuarto nivel</a:t>
            </a:r>
          </a:p>
          <a:p>
            <a:pPr lvl="4"/>
            <a:r>
              <a:rPr lang="es-ES" altLang="es-SV" smtClean="0"/>
              <a:t>Quinto nivel</a:t>
            </a:r>
            <a:endParaRPr lang="en-US" altLang="es-SV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5CEDC-31ED-4130-BFA9-F2255AE9837F}" type="datetimeFigureOut">
              <a:rPr lang="es-SV"/>
              <a:pPr>
                <a:defRPr/>
              </a:pPr>
              <a:t>17/05/2018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EE860D-AB44-4974-A83A-3898EC15610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27" r:id="rId2"/>
    <p:sldLayoutId id="2147484135" r:id="rId3"/>
    <p:sldLayoutId id="2147484128" r:id="rId4"/>
    <p:sldLayoutId id="2147484129" r:id="rId5"/>
    <p:sldLayoutId id="2147484130" r:id="rId6"/>
    <p:sldLayoutId id="2147484131" r:id="rId7"/>
    <p:sldLayoutId id="2147484136" r:id="rId8"/>
    <p:sldLayoutId id="2147484137" r:id="rId9"/>
    <p:sldLayoutId id="2147484132" r:id="rId10"/>
    <p:sldLayoutId id="21474841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95613" y="3789363"/>
            <a:ext cx="6256337" cy="2663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SV" sz="5800" b="1" dirty="0" smtClean="0">
                <a:latin typeface="Cambria" pitchFamily="18" charset="0"/>
              </a:rPr>
              <a:t>GOBERNACIÓN DEPARTAMENTAL DE USULUTÁN</a:t>
            </a:r>
            <a:endParaRPr lang="es-SV" sz="5800" b="1" dirty="0">
              <a:latin typeface="Cambria" pitchFamily="18" charset="0"/>
            </a:endParaRPr>
          </a:p>
        </p:txBody>
      </p:sp>
      <p:pic>
        <p:nvPicPr>
          <p:cNvPr id="6147" name="Picture 10" descr="Logo UNAMONOS PARA CRE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288"/>
            <a:ext cx="4897438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0">
        <p14:vortex dir="r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107504" y="908720"/>
            <a:ext cx="9145015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4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b="1" u="dbl" dirty="0">
                <a:latin typeface="Arial" pitchFamily="34" charset="0"/>
                <a:cs typeface="Arial" pitchFamily="34" charset="0"/>
              </a:rPr>
              <a:t>MATRÍCULA DE DESTACE DE GANADO MAYOR (RES), Y MENOR (CERDO).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r>
              <a:rPr lang="es-SV" b="1" dirty="0">
                <a:latin typeface="Arial" pitchFamily="34" charset="0"/>
                <a:cs typeface="Arial" pitchFamily="34" charset="0"/>
              </a:rPr>
              <a:t> 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s-SV" b="1" u="sng" dirty="0">
                <a:latin typeface="Arial" pitchFamily="34" charset="0"/>
                <a:cs typeface="Arial" pitchFamily="34" charset="0"/>
              </a:rPr>
              <a:t>Destace en Rastro Municipal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 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4 Fotografías pequeñas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a color o blanco y negro, 2 para matrícula destace y 2 matricula corretero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).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de DUI vigente ampliado a 150% y legible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Para verificar nombre, apellido, edad y domicilio, según Art. 43 del Reglamento para el uso de fierros o marcar de herrar ganado y traslado de semovientes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Fotocopia de DUI legible y ampliado a 150% de 2 personas que abonen su buena conducta, lo conozcan, sepan firmar, del mismo municipio del interesado, no tengan parentesco. (Art. 43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).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Constancia de buena conducta emitida por la alcaldía municipal de su domicilio. (Art. 42 y 44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).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Solvencia de la Policía Nacional Civil vigente.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Para probar que no ha sido procesado por robo de ganado, ni ha sido cómplice ni encubridor, no ha vendido ni destazado ganado robado. Art 44).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Antecedentes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Penales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vigentes 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Para probar que no ha sido procesado por robo de ganado, ni ha sido cómplice ni encubridor, no ha vendido ni destazado ganado robado, Art. 44).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de Matrícula de Fierro vigente (para destace de res).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042605"/>
      </p:ext>
    </p:extLst>
  </p:cSld>
  <p:clrMapOvr>
    <a:masterClrMapping/>
  </p:clrMapOvr>
  <p:transition spd="slow" advClick="0" advTm="60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107505" y="908720"/>
            <a:ext cx="8928992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4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b="1" u="dbl" dirty="0">
                <a:latin typeface="Arial" pitchFamily="34" charset="0"/>
                <a:cs typeface="Arial" pitchFamily="34" charset="0"/>
              </a:rPr>
              <a:t>MATRÍCULA DE DESTACE DE GANADO MAYOR (RES), Y MENOR (CERDO).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r>
              <a:rPr lang="es-SV" b="1" dirty="0">
                <a:latin typeface="Arial" pitchFamily="34" charset="0"/>
                <a:cs typeface="Arial" pitchFamily="34" charset="0"/>
              </a:rPr>
              <a:t> 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+mj-lt"/>
              <a:buAutoNum type="alphaLcParenR" startAt="2"/>
            </a:pPr>
            <a:r>
              <a:rPr lang="es-SV" sz="1600" b="1" u="sng" dirty="0">
                <a:latin typeface="Arial" pitchFamily="34" charset="0"/>
                <a:cs typeface="Arial" pitchFamily="34" charset="0"/>
              </a:rPr>
              <a:t>Destace en terreno aprobado por Salud, cuando No hay Rastro en el municipio.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Además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, de los requisitos anteriores, agregar: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Constancia de la alcaldía municipal de residencia, manifestando que no hay Rastro en ese municipio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. Constancia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de la Unidad de Salud, manifestando que el terreno cumple con los requerimientos exigidos por Salud para destazar; (ellos estarán inspeccionando constantemente el lugar; en caso de cometer alguna falta, la Unidad de Salud está en la obligación de avisar a la Gobernación para cancelar la matrícula).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EL TRÁMITE ES PERSONAL, pero cuando la persona nombra un apoderado, además de los requisitos anteriores, presentar:</a:t>
            </a:r>
          </a:p>
          <a:p>
            <a:pPr lvl="0"/>
            <a:endParaRPr lang="es-SV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Poder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especial en original, emitido por un abogado.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DUI legible, ampliado a 150%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NIT legible.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Si es abogado, copia de Tarjeta de Abogado.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6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:blinds dir="vert"/>
      </p:transition>
    </mc:Choice>
    <mc:Fallback xmlns="">
      <p:transition spd="slow" advClick="0" advTm="6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107505" y="908720"/>
            <a:ext cx="8928992" cy="76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4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600" b="1" u="dbl" dirty="0">
                <a:latin typeface="Arial" pitchFamily="34" charset="0"/>
                <a:cs typeface="Arial" pitchFamily="34" charset="0"/>
              </a:rPr>
              <a:t>REPOSICIÓN DE MATRÍCULA DE COMERCIANTE CORRETERO PARA COMPRA-VENTA DE GANADO Y MATRÍCULA DE DESTACE DE GANADO.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 </a:t>
            </a:r>
          </a:p>
          <a:p>
            <a:pPr marL="342900" lvl="0" indent="-342900">
              <a:buFont typeface="+mj-lt"/>
              <a:buAutoNum type="alphaLcParenR"/>
            </a:pPr>
            <a:r>
              <a:rPr lang="es-SV" sz="1600" b="1" dirty="0">
                <a:latin typeface="Arial" pitchFamily="34" charset="0"/>
                <a:cs typeface="Arial" pitchFamily="34" charset="0"/>
              </a:rPr>
              <a:t>Requisitos por robo de matrícula: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Denuncia en original de extravío de matrícula puesta en la PNC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Nota de solicitud, dirigida al Señor Gobernador: (solicita reposición de la matrícula X, detallando el motivo del extravío y el año en que se le extendió).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DUI ampliada  150% y vigente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matrícula de fierro vigente, (si tuviere dependiendo de la matrícula que solicite)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Solvencia de la Policía Nacional Civil vigente.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Antecedentes Penales vigentes.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lvl="0" indent="-342900">
              <a:buFont typeface="+mj-lt"/>
              <a:buAutoNum type="alphaLcParenR" startAt="2"/>
            </a:pPr>
            <a:r>
              <a:rPr lang="es-SV" sz="1600" b="1" dirty="0">
                <a:latin typeface="Arial" pitchFamily="34" charset="0"/>
                <a:cs typeface="Arial" pitchFamily="34" charset="0"/>
              </a:rPr>
              <a:t>Requisitos por extravío de matrícula: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Constancia de la alcaldía, que manifieste que ha estado utilizando la matrícula.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Nota de solicitud, dirigida al Señor Gobernador (solicita reposición de la matrícula X, detallando el motivo del extravío y el año en que se le extendió).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DUI ampliada  150% y vigente.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matrícula de fierro vigente (si tuviere dependiendo de la matrícula que solicite)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Solvencia de la Policía Nacional Civil vigente.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Antecedentes Penales vigentes.</a:t>
            </a:r>
          </a:p>
          <a:p>
            <a:r>
              <a:rPr lang="es-SV" dirty="0"/>
              <a:t> 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0">
        <p:checker/>
      </p:transition>
    </mc:Choice>
    <mc:Fallback xmlns="">
      <p:transition spd="slow" advClick="0" advTm="6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107505" y="908720"/>
            <a:ext cx="8928992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4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600" b="1" u="dbl" dirty="0">
                <a:latin typeface="Arial" pitchFamily="34" charset="0"/>
                <a:cs typeface="Arial" pitchFamily="34" charset="0"/>
              </a:rPr>
              <a:t>REPOSICIÓN DE MATRÍCULA DE COMERCIANTE CORRETERO PARA COMPRA-VENTA DE GANADO Y MATRÍCULA DE DESTACE DE GANADO.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 </a:t>
            </a:r>
          </a:p>
          <a:p>
            <a:pPr marL="342900" lvl="0" indent="-342900">
              <a:buFont typeface="+mj-lt"/>
              <a:buAutoNum type="alphaLcParenR" startAt="3"/>
            </a:pPr>
            <a:r>
              <a:rPr lang="es-SV" sz="1400" b="1" dirty="0">
                <a:latin typeface="Arial" pitchFamily="34" charset="0"/>
                <a:cs typeface="Arial" pitchFamily="34" charset="0"/>
              </a:rPr>
              <a:t>Requisitos por deterioro de matrícula:</a:t>
            </a:r>
            <a:endParaRPr lang="es-SV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Matricula deteriorada.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Nota de solicitud, dirigida al Señor Gobernador (solicita reposición de la matrícula X, detallando el motivo del extravío y el año en que se le extendió).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Copia de DUI ampliada  150% y vigente.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Copia de matrícula de fierro vigente (si tuviere dependiendo de la matrícula que solicite)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Solvencia de la Policía Nacional Civil vigente.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Antecedentes Penales vigentes.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s-SV" sz="1400" b="1" dirty="0">
                <a:latin typeface="Arial" pitchFamily="34" charset="0"/>
                <a:cs typeface="Arial" pitchFamily="34" charset="0"/>
              </a:rPr>
              <a:t>   NOTA: 	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Si el trámite de la matrícula que está reponiendo fue realizado hace varios años; entonces la documentación a presentar será la misma como si solicitara por primera vez la matricula.</a:t>
            </a:r>
          </a:p>
          <a:p>
            <a:r>
              <a:rPr lang="es-SV" dirty="0"/>
              <a:t> 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:dissolve/>
      </p:transition>
    </mc:Choice>
    <mc:Fallback xmlns="">
      <p:transition spd="slow" advClick="0" advTm="6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107505" y="908720"/>
            <a:ext cx="8928992" cy="80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1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dirty="0"/>
              <a:t> </a:t>
            </a:r>
            <a:r>
              <a:rPr lang="es-SV" b="1" u="dbl" dirty="0"/>
              <a:t> </a:t>
            </a:r>
            <a:r>
              <a:rPr lang="es-SV" b="1" u="dbl" dirty="0" smtClean="0">
                <a:latin typeface="Arial" pitchFamily="34" charset="0"/>
                <a:cs typeface="Arial" pitchFamily="34" charset="0"/>
              </a:rPr>
              <a:t>DILIGENCIAS </a:t>
            </a:r>
            <a:r>
              <a:rPr lang="es-SV" b="1" u="dbl" dirty="0">
                <a:latin typeface="Arial" pitchFamily="34" charset="0"/>
                <a:cs typeface="Arial" pitchFamily="34" charset="0"/>
              </a:rPr>
              <a:t>POR EXTRAVÍO DE CARTA DE VENTA DE SEMOVIENTES.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Solicitud de autorización especial de la oficina de Marcas y Fierros del Ministerio de Agricultura y Ganadería. 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La Oficina Central de Marcas y Fierros para acceder a lo solicitado, deberá pasar la solicitud a la Gobernación del Departamento donde está ubicada la propiedad del solicitante) Art. 15 del Reglamento.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del DUI legible y vigente, ampliado a 150% del dueño del semoviente.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DUI legible y vigente, ampliado a 150% de 2 personas que abonen su buena conducta, lo conozcan, sepan firmar, sean del mismo municipio y no tengan ningún parentesco ni apellidos iguales.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Dibujo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la figura del fierro.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es-SV" b="1" u="dbl" dirty="0" smtClean="0">
                <a:latin typeface="Arial" pitchFamily="34" charset="0"/>
                <a:cs typeface="Arial" pitchFamily="34" charset="0"/>
              </a:rPr>
              <a:t>ANULACIÓN </a:t>
            </a:r>
            <a:r>
              <a:rPr lang="es-SV" b="1" u="dbl" dirty="0">
                <a:latin typeface="Arial" pitchFamily="34" charset="0"/>
                <a:cs typeface="Arial" pitchFamily="34" charset="0"/>
              </a:rPr>
              <a:t>DE MATRÍCULA DE COMERCIANTE CORRETERO PARA COMPRA-VENTA DE GANADO</a:t>
            </a:r>
            <a:r>
              <a:rPr lang="es-SV" u="dbl" dirty="0">
                <a:latin typeface="Arial" pitchFamily="34" charset="0"/>
                <a:cs typeface="Arial" pitchFamily="34" charset="0"/>
              </a:rPr>
              <a:t> </a:t>
            </a:r>
            <a:r>
              <a:rPr lang="es-SV" b="1" u="dbl" dirty="0">
                <a:latin typeface="Arial" pitchFamily="34" charset="0"/>
                <a:cs typeface="Arial" pitchFamily="34" charset="0"/>
              </a:rPr>
              <a:t>Y MATRÍCULA  PARA DESTACE DE GANADO. Art. 53 del Reglamento.</a:t>
            </a:r>
            <a:endParaRPr lang="es-SV" dirty="0">
              <a:latin typeface="Arial" pitchFamily="34" charset="0"/>
              <a:cs typeface="Arial" pitchFamily="34" charset="0"/>
            </a:endParaRP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s-SV" sz="1600" b="1" dirty="0">
                <a:latin typeface="Arial" pitchFamily="34" charset="0"/>
                <a:cs typeface="Arial" pitchFamily="34" charset="0"/>
              </a:rPr>
              <a:t>Requisitos cuando la persona anula las matrículas: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400" dirty="0">
                <a:latin typeface="Arial" pitchFamily="34" charset="0"/>
                <a:cs typeface="Arial" pitchFamily="34" charset="0"/>
              </a:rPr>
              <a:t>Nota solicitando cancelación o anulación de la matrícula, exponiendo motivo, tipo de matrícula y fecha que se le extendió.</a:t>
            </a:r>
          </a:p>
          <a:p>
            <a:pPr lvl="0"/>
            <a:r>
              <a:rPr lang="es-SV" sz="1400" dirty="0">
                <a:latin typeface="Arial" pitchFamily="34" charset="0"/>
                <a:cs typeface="Arial" pitchFamily="34" charset="0"/>
              </a:rPr>
              <a:t>Entregar Matriculas en original.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1257300" lvl="2" indent="-342900">
              <a:buFont typeface="+mj-lt"/>
              <a:buAutoNum type="alphaLcParenR" startAt="2"/>
            </a:pPr>
            <a:r>
              <a:rPr lang="es-SV" sz="1600" b="1" dirty="0">
                <a:latin typeface="Arial" pitchFamily="34" charset="0"/>
                <a:cs typeface="Arial" pitchFamily="34" charset="0"/>
              </a:rPr>
              <a:t>Requisitos cuando X entidad o persona solicita la cancelación de las matrículas: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400" dirty="0">
                <a:latin typeface="Arial" pitchFamily="34" charset="0"/>
                <a:cs typeface="Arial" pitchFamily="34" charset="0"/>
              </a:rPr>
              <a:t>Nota dirigida al Gobernador, informando el motivo por el qué se debe cancelar la matrícula.</a:t>
            </a:r>
          </a:p>
          <a:p>
            <a:pPr lvl="0"/>
            <a:r>
              <a:rPr lang="es-SV" sz="1400" dirty="0">
                <a:latin typeface="Arial" pitchFamily="34" charset="0"/>
                <a:cs typeface="Arial" pitchFamily="34" charset="0"/>
              </a:rPr>
              <a:t>Entregar Matriculas en original.</a:t>
            </a:r>
          </a:p>
          <a:p>
            <a:r>
              <a:rPr lang="es-SV" dirty="0"/>
              <a:t> </a:t>
            </a:r>
          </a:p>
          <a:p>
            <a:endParaRPr lang="es-SV" dirty="0"/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0">
        <p14:flash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2 CuadroTexto"/>
          <p:cNvSpPr txBox="1">
            <a:spLocks noChangeArrowheads="1"/>
          </p:cNvSpPr>
          <p:nvPr/>
        </p:nvSpPr>
        <p:spPr bwMode="auto">
          <a:xfrm>
            <a:off x="504452" y="1052736"/>
            <a:ext cx="802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 dirty="0">
                <a:latin typeface="Cambria" pitchFamily="18" charset="0"/>
              </a:rPr>
              <a:t>GABINETE DE GESTIÓN DEPARTAMENTAL DE USULUTÁN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508500"/>
            <a:ext cx="3316288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742487"/>
            <a:ext cx="3316288" cy="27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800"/>
            <a:ext cx="5365750" cy="446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Sitio Web Estandarizado MIGOB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0">
        <p14:shred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81188"/>
            <a:ext cx="42068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2 CuadroTexto"/>
          <p:cNvSpPr txBox="1">
            <a:spLocks noChangeArrowheads="1"/>
          </p:cNvSpPr>
          <p:nvPr/>
        </p:nvSpPr>
        <p:spPr bwMode="auto">
          <a:xfrm>
            <a:off x="1008136" y="1124744"/>
            <a:ext cx="738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 dirty="0">
                <a:latin typeface="Cambria" pitchFamily="18" charset="0"/>
              </a:rPr>
              <a:t>COMISIÓN DEPARTAMENTAL DE PROTECCIÓN CIVIL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1905000"/>
            <a:ext cx="36560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36938"/>
            <a:ext cx="437197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74850"/>
            <a:ext cx="361473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868738"/>
            <a:ext cx="47148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0">
        <p:fade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46275"/>
            <a:ext cx="359568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76425"/>
            <a:ext cx="3168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2 CuadroTexto"/>
          <p:cNvSpPr txBox="1">
            <a:spLocks noChangeArrowheads="1"/>
          </p:cNvSpPr>
          <p:nvPr/>
        </p:nvSpPr>
        <p:spPr bwMode="auto">
          <a:xfrm>
            <a:off x="1352252" y="1024409"/>
            <a:ext cx="6388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 dirty="0">
                <a:latin typeface="Cambria" pitchFamily="18" charset="0"/>
              </a:rPr>
              <a:t>COMITÉ CÍVICO DEPARTAMENTAL</a:t>
            </a:r>
          </a:p>
        </p:txBody>
      </p:sp>
      <p:pic>
        <p:nvPicPr>
          <p:cNvPr id="174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1847850"/>
            <a:ext cx="308133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92575"/>
            <a:ext cx="325278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3721100"/>
            <a:ext cx="2679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3375"/>
            <a:ext cx="30972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itio Web Estandarizado MIGOBD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0">
        <p14:switch dir="r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CuadroTexto"/>
          <p:cNvSpPr txBox="1">
            <a:spLocks noChangeArrowheads="1"/>
          </p:cNvSpPr>
          <p:nvPr/>
        </p:nvSpPr>
        <p:spPr bwMode="auto">
          <a:xfrm>
            <a:off x="421009" y="1052736"/>
            <a:ext cx="83994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sz="2000" b="1" dirty="0">
                <a:latin typeface="Cambria" pitchFamily="18" charset="0"/>
              </a:rPr>
              <a:t>ARTICULANDO TRABAJO CON LOS GOBIERNOS MUNICIPALES DEL DEPARTAMENTO DE USULUTÁN.</a:t>
            </a:r>
          </a:p>
          <a:p>
            <a:pPr algn="ctr"/>
            <a:endParaRPr lang="es-SV" altLang="es-SV" sz="2000" b="1" dirty="0">
              <a:latin typeface="Cambria" pitchFamily="18" charset="0"/>
            </a:endParaRP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347912"/>
            <a:ext cx="4168672" cy="23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0" y="4589537"/>
            <a:ext cx="4118655" cy="21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1" y="1844824"/>
            <a:ext cx="417181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itio Web Estandarizado MIGOB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CuadroTexto"/>
          <p:cNvSpPr txBox="1">
            <a:spLocks noChangeArrowheads="1"/>
          </p:cNvSpPr>
          <p:nvPr/>
        </p:nvSpPr>
        <p:spPr bwMode="auto">
          <a:xfrm>
            <a:off x="1476375" y="2144713"/>
            <a:ext cx="638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4000" b="1">
                <a:latin typeface="Cambria" pitchFamily="18" charset="0"/>
              </a:rPr>
              <a:t>GESTIÓN TERRITORIAL</a:t>
            </a:r>
          </a:p>
        </p:txBody>
      </p:sp>
      <p:pic>
        <p:nvPicPr>
          <p:cNvPr id="19460" name="4 Imagen" descr="LOGO GOBERNANDO CON LA GE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26638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itio Web Estandarizado MIGOB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14:gallery dir="l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4 Imagen" descr="LOGO GOBERNANDO CON LA GE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80" y="2132855"/>
            <a:ext cx="6269039" cy="28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itio Web Estandarizado MIGOB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27138" y="908050"/>
            <a:ext cx="6513512" cy="1079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SV" sz="3200" b="1" dirty="0" smtClean="0">
                <a:latin typeface="Calibri" panose="020F0502020204030204" pitchFamily="34" charset="0"/>
              </a:rPr>
              <a:t>LAS ASAMBLEAS CIUDADANAS</a:t>
            </a:r>
            <a:endParaRPr lang="es-SV" sz="3200" b="1" dirty="0"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323850" y="1898650"/>
            <a:ext cx="8424863" cy="3475038"/>
          </a:xfrm>
        </p:spPr>
        <p:txBody>
          <a:bodyPr/>
          <a:lstStyle/>
          <a:p>
            <a:pPr marL="45720" indent="0" algn="just">
              <a:defRPr/>
            </a:pPr>
            <a:r>
              <a:rPr lang="es-SV" sz="2800" dirty="0" smtClean="0">
                <a:latin typeface="Calibri" panose="020F0502020204030204" pitchFamily="34" charset="0"/>
              </a:rPr>
              <a:t>Son un  </a:t>
            </a:r>
            <a:r>
              <a:rPr lang="es-SV" sz="2800" dirty="0">
                <a:latin typeface="Calibri" panose="020F0502020204030204" pitchFamily="34" charset="0"/>
              </a:rPr>
              <a:t>espacio de participación social plural que integra a actores y sectores del territorio en función </a:t>
            </a:r>
            <a:r>
              <a:rPr lang="es-SV" sz="2800" dirty="0" smtClean="0">
                <a:latin typeface="Calibri" panose="020F0502020204030204" pitchFamily="34" charset="0"/>
              </a:rPr>
              <a:t>de su propio desarrollo.</a:t>
            </a:r>
          </a:p>
          <a:p>
            <a:pPr marL="45720" indent="0" algn="just">
              <a:defRPr/>
            </a:pPr>
            <a:endParaRPr lang="es-SV" sz="2800" dirty="0" smtClean="0">
              <a:latin typeface="Calibri" panose="020F0502020204030204" pitchFamily="34" charset="0"/>
            </a:endParaRPr>
          </a:p>
          <a:p>
            <a:pPr marL="45720" indent="0" algn="just">
              <a:defRPr/>
            </a:pPr>
            <a:r>
              <a:rPr lang="es-SV" sz="2800" dirty="0" smtClean="0">
                <a:latin typeface="Calibri" panose="020F0502020204030204" pitchFamily="34" charset="0"/>
              </a:rPr>
              <a:t>Su rol es </a:t>
            </a:r>
            <a:r>
              <a:rPr lang="es-SV" sz="28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dialogar</a:t>
            </a:r>
            <a:r>
              <a:rPr lang="es-SV" sz="2800" dirty="0">
                <a:latin typeface="Calibri" panose="020F0502020204030204" pitchFamily="34" charset="0"/>
              </a:rPr>
              <a:t>, </a:t>
            </a:r>
            <a:r>
              <a:rPr lang="es-SV" sz="2800" dirty="0">
                <a:solidFill>
                  <a:srgbClr val="FF0000"/>
                </a:solidFill>
                <a:latin typeface="Calibri" panose="020F0502020204030204" pitchFamily="34" charset="0"/>
              </a:rPr>
              <a:t>planificar</a:t>
            </a:r>
            <a:r>
              <a:rPr lang="es-SV" sz="2800" dirty="0">
                <a:latin typeface="Calibri" panose="020F0502020204030204" pitchFamily="34" charset="0"/>
              </a:rPr>
              <a:t> y </a:t>
            </a:r>
            <a:r>
              <a:rPr lang="es-SV" sz="2800" dirty="0">
                <a:solidFill>
                  <a:srgbClr val="C00000"/>
                </a:solidFill>
                <a:latin typeface="Calibri" panose="020F0502020204030204" pitchFamily="34" charset="0"/>
              </a:rPr>
              <a:t>coordinar</a:t>
            </a:r>
            <a:r>
              <a:rPr lang="es-SV" sz="2800" dirty="0">
                <a:latin typeface="Calibri" panose="020F0502020204030204" pitchFamily="34" charset="0"/>
              </a:rPr>
              <a:t> con las instituciones públicas para </a:t>
            </a:r>
            <a:r>
              <a:rPr lang="es-SV" sz="2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TOMAR DECISIONES ESTRATÉGICAS </a:t>
            </a:r>
            <a:r>
              <a:rPr lang="es-SV" sz="2800" dirty="0" smtClean="0">
                <a:latin typeface="Calibri" panose="020F0502020204030204" pitchFamily="34" charset="0"/>
              </a:rPr>
              <a:t>que </a:t>
            </a:r>
            <a:r>
              <a:rPr lang="es-SV" sz="2800" dirty="0">
                <a:latin typeface="Calibri" panose="020F0502020204030204" pitchFamily="34" charset="0"/>
              </a:rPr>
              <a:t>orienten </a:t>
            </a:r>
            <a:r>
              <a:rPr lang="es-SV" sz="2800" dirty="0" smtClean="0">
                <a:latin typeface="Calibri" panose="020F0502020204030204" pitchFamily="34" charset="0"/>
              </a:rPr>
              <a:t>y garanticen la gestión participativa del </a:t>
            </a:r>
            <a:r>
              <a:rPr lang="es-SV" sz="2800" dirty="0">
                <a:latin typeface="Calibri" panose="020F0502020204030204" pitchFamily="34" charset="0"/>
              </a:rPr>
              <a:t>desarrollo del territorio.</a:t>
            </a:r>
          </a:p>
          <a:p>
            <a:pPr marL="45720" indent="0">
              <a:defRPr/>
            </a:pPr>
            <a:endParaRPr lang="es-SV" sz="28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s-SV" sz="2800" dirty="0">
              <a:latin typeface="Calibri" panose="020F0502020204030204" pitchFamily="34" charset="0"/>
            </a:endParaRPr>
          </a:p>
        </p:txBody>
      </p:sp>
      <p:pic>
        <p:nvPicPr>
          <p:cNvPr id="2048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22863"/>
            <a:ext cx="2232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itio Web Estandarizado MIGOB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CuadroTexto"/>
          <p:cNvSpPr txBox="1">
            <a:spLocks noChangeArrowheads="1"/>
          </p:cNvSpPr>
          <p:nvPr/>
        </p:nvSpPr>
        <p:spPr bwMode="auto">
          <a:xfrm>
            <a:off x="0" y="98072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 smtClean="0">
                <a:latin typeface="Cambria" pitchFamily="18" charset="0"/>
              </a:rPr>
              <a:t>ASAMBLEAS </a:t>
            </a:r>
            <a:r>
              <a:rPr lang="es-ES" altLang="es-SV" b="1" dirty="0">
                <a:latin typeface="Cambria" pitchFamily="18" charset="0"/>
              </a:rPr>
              <a:t>CIUDADANAS </a:t>
            </a:r>
            <a:r>
              <a:rPr lang="es-ES" altLang="es-SV" b="1" dirty="0" smtClean="0">
                <a:latin typeface="Cambria" pitchFamily="18" charset="0"/>
              </a:rPr>
              <a:t>MUNICIPALES</a:t>
            </a:r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75"/>
            <a:ext cx="345598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96842"/>
            <a:ext cx="324008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11375"/>
            <a:ext cx="32242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784"/>
            <a:ext cx="345598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972"/>
            <a:ext cx="3455988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784"/>
            <a:ext cx="32242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431059"/>
            <a:ext cx="52911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0">
        <p14:doors dir="vert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6" descr="https://scontent-atl1-1.xx.fbcdn.net/hphotos-xft1/v/t1.0-9/10622890_782000351864817_2526937388373347780_n.jpg?oh=0273531b0e8f840615ffa166d7b3dc49&amp;oe=564DA0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SV"/>
          </a:p>
        </p:txBody>
      </p:sp>
      <p:sp>
        <p:nvSpPr>
          <p:cNvPr id="22532" name="AutoShape 8" descr="https://scontent-atl1-1.xx.fbcdn.net/hphotos-xft1/v/t1.0-9/10622890_782000351864817_2526937388373347780_n.jpg?oh=0273531b0e8f840615ffa166d7b3dc49&amp;oe=564DA03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SV"/>
          </a:p>
        </p:txBody>
      </p:sp>
      <p:sp>
        <p:nvSpPr>
          <p:cNvPr id="22533" name="AutoShape 10" descr="https://scontent-atl1-1.xx.fbcdn.net/hphotos-xft1/v/t1.0-9/10622890_782000351864817_2526937388373347780_n.jpg?oh=0273531b0e8f840615ffa166d7b3dc49&amp;oe=564DA03A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SV"/>
          </a:p>
        </p:txBody>
      </p:sp>
      <p:sp>
        <p:nvSpPr>
          <p:cNvPr id="22534" name="3 CuadroTexto"/>
          <p:cNvSpPr txBox="1">
            <a:spLocks noChangeArrowheads="1"/>
          </p:cNvSpPr>
          <p:nvPr/>
        </p:nvSpPr>
        <p:spPr bwMode="auto">
          <a:xfrm>
            <a:off x="0" y="98072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>
                <a:latin typeface="Cambria" pitchFamily="18" charset="0"/>
              </a:rPr>
              <a:t>ASAMBLEA CIUDADANA </a:t>
            </a:r>
            <a:r>
              <a:rPr lang="es-ES" altLang="es-SV" b="1" dirty="0" smtClean="0">
                <a:latin typeface="Cambria" pitchFamily="18" charset="0"/>
              </a:rPr>
              <a:t>DEPARTAMENTAL</a:t>
            </a:r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4" y="1700808"/>
            <a:ext cx="4250368" cy="27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F:\MEMORIA DE LABORES 2016\PERIODO DE JUNIO A DICIEMBRE 2015\FOTOS.-\Gabinetes Misionales 0707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16846"/>
            <a:ext cx="410527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F:\MEMORIA DE LABORES 2016\PERIODO DE JUNIO A DICIEMBRE 2015\FOTOS.-\Ecuentro ACD y GGD 2010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5" y="4503738"/>
            <a:ext cx="35528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F:\MEMORIA DE LABORES 2016\PERIODO DE JUNIO A DICIEMBRE 2015\FOTOS.-\ACD2 25082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27" y="1700809"/>
            <a:ext cx="4252502" cy="290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itio Web Estandarizado MIGOB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14:prism isInverted="1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CuadroTexto"/>
          <p:cNvSpPr txBox="1">
            <a:spLocks noChangeArrowheads="1"/>
          </p:cNvSpPr>
          <p:nvPr/>
        </p:nvSpPr>
        <p:spPr bwMode="auto">
          <a:xfrm>
            <a:off x="828004" y="908720"/>
            <a:ext cx="62642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s-SV" altLang="es-SV" sz="2400" b="1" dirty="0">
                <a:latin typeface="Cambria" pitchFamily="18" charset="0"/>
              </a:rPr>
              <a:t>ACERCAMIENTO A LAS COMUNIDADES</a:t>
            </a:r>
          </a:p>
        </p:txBody>
      </p:sp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467948"/>
            <a:ext cx="3936329" cy="293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844824"/>
            <a:ext cx="47815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4086744" cy="292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F:\MEMORIA DE LABORES 2016\PERIODO DE JUNIO A DICIEMBRE 2015\FOTOS.-\Com Sisiguayo 20092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240669"/>
            <a:ext cx="3846190" cy="26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itio Web Estandarizado MIGOB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60000">
        <p14:warp dir="in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2817"/>
            <a:ext cx="3817938" cy="241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2 CuadroTexto"/>
          <p:cNvSpPr txBox="1">
            <a:spLocks noChangeArrowheads="1"/>
          </p:cNvSpPr>
          <p:nvPr/>
        </p:nvSpPr>
        <p:spPr bwMode="auto">
          <a:xfrm>
            <a:off x="107950" y="1052736"/>
            <a:ext cx="900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r>
              <a:rPr lang="es-SV" altLang="es-SV" sz="2400" b="1" dirty="0">
                <a:latin typeface="Cambria" pitchFamily="18" charset="0"/>
              </a:rPr>
              <a:t>REUNIÓN CON DIFERENTES LIDERAZGOS DEL DEPARTAMENTO. </a:t>
            </a:r>
          </a:p>
        </p:txBody>
      </p:sp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772817"/>
            <a:ext cx="4064068" cy="214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192588"/>
            <a:ext cx="4064068" cy="268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127"/>
            <a:ext cx="4067175" cy="22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19413"/>
            <a:ext cx="24733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0">
        <p14:pan dir="u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CuadroTexto"/>
          <p:cNvSpPr txBox="1">
            <a:spLocks noChangeArrowheads="1"/>
          </p:cNvSpPr>
          <p:nvPr/>
        </p:nvSpPr>
        <p:spPr bwMode="auto">
          <a:xfrm>
            <a:off x="107950" y="972840"/>
            <a:ext cx="878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sz="2000" b="1" dirty="0">
                <a:latin typeface="Cambria" pitchFamily="18" charset="0"/>
              </a:rPr>
              <a:t>ARTICULANDO ESFUERZOS  E INTEGRANDO RECURSOS CON DIFERENTES INSTITUCIONES PARA EL DESARROLLO TERRITORIAL.</a:t>
            </a:r>
          </a:p>
          <a:p>
            <a:pPr algn="ctr"/>
            <a:endParaRPr lang="es-SV" altLang="es-SV" sz="2000" b="1" dirty="0">
              <a:latin typeface="Cambria" pitchFamily="18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9"/>
            <a:ext cx="3914935" cy="334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77072"/>
            <a:ext cx="3804419" cy="277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60" y="2010580"/>
            <a:ext cx="1962150" cy="329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10" y="2010580"/>
            <a:ext cx="3016090" cy="27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94238"/>
            <a:ext cx="37925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14:ferris dir="l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-180528" y="908720"/>
            <a:ext cx="9505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>
                <a:latin typeface="Cambria" pitchFamily="18" charset="0"/>
              </a:rPr>
              <a:t>ARTICULACIÓN INSTERINSTITUCIONAL E INTEGRACIÓN DE RECURSOS EN TRABAJO DE PREVENCIÓN Y SANA CONVIVENCIA SOCIAL, EN MUNICIPIOS PROIRIZADOS EN EL PLAN EL SALVADOR SEGURO.</a:t>
            </a:r>
          </a:p>
          <a:p>
            <a:pPr algn="ctr"/>
            <a:endParaRPr lang="es-SV" altLang="es-SV" b="1">
              <a:latin typeface="Cambria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551"/>
            <a:ext cx="4140200" cy="30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47551"/>
            <a:ext cx="5102830" cy="39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53059"/>
            <a:ext cx="3889127" cy="288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006850"/>
            <a:ext cx="309086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4584700"/>
            <a:ext cx="26908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8950"/>
            <a:ext cx="28686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14:conveyor dir="l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-180528" y="982469"/>
            <a:ext cx="9505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 dirty="0" smtClean="0">
                <a:latin typeface="Cambria" pitchFamily="18" charset="0"/>
              </a:rPr>
              <a:t>GABINETE MÓVIL Y DIALOGO COMUNITARIO CON HABITANTES DEL BAJO LEMPA.</a:t>
            </a:r>
            <a:endParaRPr lang="es-SV" altLang="es-SV" b="1" dirty="0">
              <a:latin typeface="Cambria" pitchFamily="18" charset="0"/>
            </a:endParaRPr>
          </a:p>
          <a:p>
            <a:pPr algn="ctr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468"/>
            <a:ext cx="4427984" cy="271576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4716016" cy="271576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" y="3649265"/>
            <a:ext cx="9144000" cy="32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14:prism isContent="1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0" y="982469"/>
            <a:ext cx="90364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 dirty="0" smtClean="0">
                <a:latin typeface="Cambria" pitchFamily="18" charset="0"/>
              </a:rPr>
              <a:t>REUNIÓN CON LA COLONIA  14 DE JULIO Y CANTÓN SAN PEDRO DEL MUNICIPIO DE JIQUILISCO.</a:t>
            </a:r>
            <a:endParaRPr lang="es-SV" altLang="es-SV" b="1" dirty="0">
              <a:latin typeface="Cambria" pitchFamily="18" charset="0"/>
            </a:endParaRPr>
          </a:p>
          <a:p>
            <a:pPr algn="ctr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3593026" cy="252028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49080"/>
            <a:ext cx="3629538" cy="272215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26" y="1988840"/>
            <a:ext cx="5598368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0">
        <p14:window dir="vert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0" y="982469"/>
            <a:ext cx="90364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 dirty="0" smtClean="0">
                <a:latin typeface="Cambria" pitchFamily="18" charset="0"/>
              </a:rPr>
              <a:t>REUNIÓN CON PESCADORES Y PESCADORAS ARTESANALES ASOCIADOS EN COOPERATIVAS DE PLAYA EL ESPINO Y OTRAS COMUNIDADES DE JUCUARÁN</a:t>
            </a:r>
            <a:endParaRPr lang="es-SV" altLang="es-SV" b="1" dirty="0">
              <a:latin typeface="Cambria" pitchFamily="18" charset="0"/>
            </a:endParaRPr>
          </a:p>
          <a:p>
            <a:pPr algn="ctr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" y="1772816"/>
            <a:ext cx="3419872" cy="25649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2" y="4315431"/>
            <a:ext cx="3457564" cy="251947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04" y="1952874"/>
            <a:ext cx="5712584" cy="42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14:prism isContent="1" isInverted="1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/>
          <p:cNvSpPr txBox="1">
            <a:spLocks noChangeArrowheads="1"/>
          </p:cNvSpPr>
          <p:nvPr/>
        </p:nvSpPr>
        <p:spPr bwMode="auto">
          <a:xfrm>
            <a:off x="73025" y="1124744"/>
            <a:ext cx="903605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SV" altLang="es-SV" sz="3600" b="1" dirty="0" smtClean="0">
                <a:latin typeface="Calibri" pitchFamily="34" charset="0"/>
                <a:cs typeface="Calibri" pitchFamily="34" charset="0"/>
              </a:rPr>
              <a:t>SERVICIOS A LA CIUDADANIA.</a:t>
            </a:r>
          </a:p>
          <a:p>
            <a:pPr algn="ctr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Celebración de matrimonio</a:t>
            </a: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s-SV" sz="2400" b="1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Auténtica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de partidas de nacimiento, marginación, matrimonio, divorcio, defunción y constancias de </a:t>
            </a: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soltería.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s-SV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Recomendaciones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de buena conducta</a:t>
            </a: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s-SV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Autorizaciones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para operar recibideros y beneficios de </a:t>
            </a: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café.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s-SV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 smtClean="0">
                <a:latin typeface="Arial" pitchFamily="34" charset="0"/>
                <a:cs typeface="Arial" pitchFamily="34" charset="0"/>
              </a:rPr>
              <a:t>Procedimiento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administrativo para liberación de café decomisado por transportarlo llevando nota de envío con datos incompletos.</a:t>
            </a: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altLang="es-SV" sz="24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0" y="982469"/>
            <a:ext cx="90364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 dirty="0" smtClean="0">
                <a:latin typeface="Cambria" pitchFamily="18" charset="0"/>
              </a:rPr>
              <a:t>REUNIÓN EN EL TERRITORIO CON DIFERENTES LIDRES  Y COMUNIDADES ORGANIZADAS.</a:t>
            </a:r>
            <a:endParaRPr lang="es-SV" altLang="es-SV" b="1" dirty="0">
              <a:latin typeface="Cambria" pitchFamily="18" charset="0"/>
            </a:endParaRPr>
          </a:p>
          <a:p>
            <a:pPr algn="ctr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98" y="1628800"/>
            <a:ext cx="3538105" cy="265357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45826"/>
            <a:ext cx="3635896" cy="204519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2816"/>
            <a:ext cx="2541065" cy="190579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998218"/>
            <a:ext cx="5084057" cy="285978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3591018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0">
        <p14:flythrough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0" y="982469"/>
            <a:ext cx="90364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b="1" dirty="0" smtClean="0">
                <a:latin typeface="Cambria" pitchFamily="18" charset="0"/>
              </a:rPr>
              <a:t>PROGRAMAS DEL MINISTERIO DE AGRICULTURA, FORTALECIENDO A PRODUCTORES QUE SE ESFUERZAN POR GARANTIZAR SU APORTE A LA SEGURIDAD ALIMENTARIA.</a:t>
            </a:r>
            <a:endParaRPr lang="es-SV" altLang="es-SV" b="1" dirty="0">
              <a:latin typeface="Cambria" pitchFamily="18" charset="0"/>
            </a:endParaRPr>
          </a:p>
          <a:p>
            <a:pPr algn="ctr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0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277"/>
            <a:ext cx="4518248" cy="301310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3" y="4005064"/>
            <a:ext cx="4319129" cy="28803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38541"/>
            <a:ext cx="4788024" cy="31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0">
        <p14:vortex dir="r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/>
          <p:cNvSpPr txBox="1">
            <a:spLocks noChangeArrowheads="1"/>
          </p:cNvSpPr>
          <p:nvPr/>
        </p:nvSpPr>
        <p:spPr bwMode="auto">
          <a:xfrm>
            <a:off x="35496" y="866318"/>
            <a:ext cx="9036050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SV" altLang="es-SV" sz="3600" b="1" dirty="0" smtClean="0">
                <a:latin typeface="Calibri" pitchFamily="34" charset="0"/>
                <a:cs typeface="Calibri" pitchFamily="34" charset="0"/>
              </a:rPr>
              <a:t>SERVICIOS A LA CIUDADANIA.</a:t>
            </a:r>
          </a:p>
          <a:p>
            <a:pPr algn="ctr" eaLnBrk="1" hangingPunct="1">
              <a:defRPr/>
            </a:pPr>
            <a:endParaRPr lang="es-SV" altLang="es-SV" sz="8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Procedimiento administrativo por decomiso de café cuando no es constitutivo de delito  (sin detenciones de personas) y cuando es constitutivo de delito (detención de involucrados).</a:t>
            </a:r>
          </a:p>
          <a:p>
            <a:r>
              <a:rPr lang="es-SV" sz="24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Matrícula de comerciante corretero para compra-venta de ganado bovino (res), equino (caballos) y porcino (cerdo).</a:t>
            </a:r>
          </a:p>
          <a:p>
            <a:r>
              <a:rPr lang="es-SV" sz="24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Matrícula de destace de ganado mayor (res), y menor (cerdo).</a:t>
            </a:r>
          </a:p>
          <a:p>
            <a:r>
              <a:rPr lang="es-SV" sz="24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Reposición de matrícula de Comerciante Corretero para compra-venta de ganado y matrícula de destace de ganado.</a:t>
            </a:r>
          </a:p>
          <a:p>
            <a:r>
              <a:rPr lang="es-SV" sz="2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altLang="es-SV" sz="24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0">
        <p14:reveal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/>
          <p:cNvSpPr txBox="1">
            <a:spLocks noChangeArrowheads="1"/>
          </p:cNvSpPr>
          <p:nvPr/>
        </p:nvSpPr>
        <p:spPr bwMode="auto">
          <a:xfrm>
            <a:off x="73025" y="1196752"/>
            <a:ext cx="90360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SV" altLang="es-SV" sz="3600" b="1" dirty="0" smtClean="0">
                <a:latin typeface="Calibri" pitchFamily="34" charset="0"/>
                <a:cs typeface="Calibri" pitchFamily="34" charset="0"/>
              </a:rPr>
              <a:t>SERVICIOS A LA CIUDADANIA.</a:t>
            </a:r>
          </a:p>
          <a:p>
            <a:pPr algn="ctr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Diligencias por extravío de carta de venta de semovientes.</a:t>
            </a:r>
          </a:p>
          <a:p>
            <a:r>
              <a:rPr lang="es-SV" sz="24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SV" sz="2400" b="1" dirty="0">
                <a:latin typeface="Arial" pitchFamily="34" charset="0"/>
                <a:cs typeface="Arial" pitchFamily="34" charset="0"/>
              </a:rPr>
              <a:t>Anulación de matrícula de comerciante corretero para compra-venta de ganado y matrícula  para destace de ganado. Art. 53 del reglamento.</a:t>
            </a: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altLang="es-SV" sz="24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56904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215899" y="908720"/>
            <a:ext cx="8532813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r>
              <a:rPr lang="es-SV" b="1" u="dbl" dirty="0" smtClean="0">
                <a:latin typeface="Arial" pitchFamily="34" charset="0"/>
                <a:cs typeface="Arial" pitchFamily="34" charset="0"/>
              </a:rPr>
              <a:t>CELEBRACIÓN </a:t>
            </a:r>
            <a:r>
              <a:rPr lang="es-SV" b="1" u="dbl" dirty="0">
                <a:latin typeface="Arial" pitchFamily="34" charset="0"/>
                <a:cs typeface="Arial" pitchFamily="34" charset="0"/>
              </a:rPr>
              <a:t>DE MATRIMONIO</a:t>
            </a:r>
            <a:r>
              <a:rPr lang="es-SV" sz="1400" b="1" u="dbl" dirty="0">
                <a:latin typeface="Arial" pitchFamily="34" charset="0"/>
                <a:cs typeface="Arial" pitchFamily="34" charset="0"/>
              </a:rPr>
              <a:t>:</a:t>
            </a:r>
            <a:endParaRPr lang="es-SV" sz="1400" dirty="0">
              <a:latin typeface="Arial" pitchFamily="34" charset="0"/>
              <a:cs typeface="Arial" pitchFamily="34" charset="0"/>
            </a:endParaRPr>
          </a:p>
          <a:p>
            <a:r>
              <a:rPr lang="es-SV" sz="1400" b="1" i="1" dirty="0">
                <a:latin typeface="Arial" pitchFamily="34" charset="0"/>
                <a:cs typeface="Arial" pitchFamily="34" charset="0"/>
              </a:rPr>
              <a:t> </a:t>
            </a:r>
            <a:endParaRPr lang="es-SV" sz="1400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Contrayentes:	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Partidas de Nacimiento de  los contrayentes, originales y recientes.  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     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2 meses de expedición).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Constancias de soltería de los contrayentes, originales y recientes</a:t>
            </a:r>
          </a:p>
          <a:p>
            <a:r>
              <a:rPr lang="es-SV" sz="1600" dirty="0" smtClean="0">
                <a:latin typeface="Arial" pitchFamily="34" charset="0"/>
                <a:cs typeface="Arial" pitchFamily="34" charset="0"/>
              </a:rPr>
              <a:t>      (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2 meses de expedición).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Documento Único de Identidad de los contrayentes originales y que estén vigentes, copias legibles ampliadas al 150%.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Sí los solicitantes fueran divorciados o viudos, deberán presentar certificación de partida de divorcio o defunción, de quien fuera su conyugue. </a:t>
            </a:r>
          </a:p>
          <a:p>
            <a:r>
              <a:rPr lang="es-SV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Documentos Únicos de Identidad de los Contrayentes deberán estar modificados con su nuevo estado Civil, sea Viudo o Soltero para los divorciados.</a:t>
            </a: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 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Testigos	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Documento Único de Identidad en original y copia legible ampliada al 150%.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Saber leer y firmar.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No tener lazos familiares con ninguno de los contrayentes.</a:t>
            </a:r>
          </a:p>
          <a:p>
            <a:pPr algn="just">
              <a:buFont typeface="Wingdings" pitchFamily="2" charset="2"/>
              <a:buChar char="v"/>
            </a:pPr>
            <a:endParaRPr lang="es-SV" altLang="es-SV" sz="2400" dirty="0">
              <a:latin typeface="Cambria" pitchFamily="18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36668" y="980728"/>
            <a:ext cx="2107332" cy="1580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0">
        <p:split orient="vert"/>
      </p:transition>
    </mc:Choice>
    <mc:Fallback xmlns="">
      <p:transition spd="slow" advClick="0" advTm="6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215899" y="908720"/>
            <a:ext cx="8532813" cy="720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600" b="1" u="dbl" dirty="0">
                <a:latin typeface="Arial" pitchFamily="34" charset="0"/>
                <a:cs typeface="Arial" pitchFamily="34" charset="0"/>
              </a:rPr>
              <a:t>AUTÉNTICA DE PARTIDAS DE NACIMIENTO, MARGINACIÓN, MATRIMONIO, DIVORCIO, DEFUNCIÓN Y CONSTANCIAS DE SOLTERÍA: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 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Que el ciudadano/a traiga la partida que se va autenticar debidamente firmada y sellada por el Alcalde y Secretario municipal correspondiente a los 23 municipios del departamento. </a:t>
            </a:r>
          </a:p>
          <a:p>
            <a:pPr lvl="0"/>
            <a:endParaRPr lang="es-SV" sz="16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600" b="1" u="dbl" dirty="0" smtClean="0">
                <a:latin typeface="Arial" pitchFamily="34" charset="0"/>
                <a:cs typeface="Arial" pitchFamily="34" charset="0"/>
              </a:rPr>
              <a:t>RECOMENDACIONES</a:t>
            </a:r>
            <a:r>
              <a:rPr lang="es-SV" sz="1600" b="1" u="dbl" dirty="0">
                <a:latin typeface="Arial" pitchFamily="34" charset="0"/>
                <a:cs typeface="Arial" pitchFamily="34" charset="0"/>
              </a:rPr>
              <a:t>: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 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Copia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de DUI legible y ampliada al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150%.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SV" sz="1600" dirty="0" smtClean="0">
                <a:latin typeface="Arial" pitchFamily="34" charset="0"/>
                <a:cs typeface="Arial" pitchFamily="34" charset="0"/>
              </a:rPr>
              <a:t>Profesión </a:t>
            </a:r>
            <a:r>
              <a:rPr lang="es-SV" sz="1600" dirty="0">
                <a:latin typeface="Arial" pitchFamily="34" charset="0"/>
                <a:cs typeface="Arial" pitchFamily="34" charset="0"/>
              </a:rPr>
              <a:t>de la </a:t>
            </a:r>
            <a:r>
              <a:rPr lang="es-SV" sz="1600" dirty="0" smtClean="0">
                <a:latin typeface="Arial" pitchFamily="34" charset="0"/>
                <a:cs typeface="Arial" pitchFamily="34" charset="0"/>
              </a:rPr>
              <a:t>persona.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600" b="1" u="dbl" dirty="0">
                <a:latin typeface="Arial" pitchFamily="34" charset="0"/>
                <a:cs typeface="Arial" pitchFamily="34" charset="0"/>
              </a:rPr>
              <a:t>AUTORIZACIONES PARA OPERAR RECIBIDEROS Y BENEFICIOS DE CAFÉ.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r>
              <a:rPr lang="es-SV" sz="1600" b="1" dirty="0">
                <a:latin typeface="Arial" pitchFamily="34" charset="0"/>
                <a:cs typeface="Arial" pitchFamily="34" charset="0"/>
              </a:rPr>
              <a:t> </a:t>
            </a: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Solicitud por cada Recibidero, según formato del Consejo Salvadoreño del Café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Nota de Inspección de la Unidad de Salud, por cada recibidero.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600" dirty="0">
                <a:latin typeface="Arial" pitchFamily="34" charset="0"/>
                <a:cs typeface="Arial" pitchFamily="34" charset="0"/>
              </a:rPr>
              <a:t>Copia de carnet vigente del Consejo Salvadoreño del Café, como Beneficiador, Exportador o Pergaminero.</a:t>
            </a:r>
          </a:p>
          <a:p>
            <a:pPr lvl="0"/>
            <a:r>
              <a:rPr lang="es-SV" sz="1600" b="1" dirty="0">
                <a:latin typeface="Arial" pitchFamily="34" charset="0"/>
                <a:cs typeface="Arial" pitchFamily="34" charset="0"/>
              </a:rPr>
              <a:t>(Se solicita a las alcaldías municipales, inspección de salubridad del lugar a establecer el recibidero).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52791"/>
      </p:ext>
    </p:extLst>
  </p:cSld>
  <p:clrMapOvr>
    <a:masterClrMapping/>
  </p:clrMapOvr>
  <p:transition spd="slow" advClick="0" advTm="60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215899" y="908720"/>
            <a:ext cx="8532813" cy="758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500" b="1" u="dbl" dirty="0">
                <a:latin typeface="Arial" pitchFamily="34" charset="0"/>
                <a:cs typeface="Arial" pitchFamily="34" charset="0"/>
              </a:rPr>
              <a:t>PROCEDIMIENTO ADMINISTRATIVO PARA LIBERACIÓN DE CAFÉ DECOMISADO POR TRANSPORTARLO LLEVANDO NOTA DE ENVÍO CON DATOS INCOMPLETOS.</a:t>
            </a:r>
            <a:endParaRPr lang="es-SV" sz="1500" dirty="0">
              <a:latin typeface="Arial" pitchFamily="34" charset="0"/>
              <a:cs typeface="Arial" pitchFamily="34" charset="0"/>
            </a:endParaRPr>
          </a:p>
          <a:p>
            <a:r>
              <a:rPr lang="es-SV" sz="1500" b="1" dirty="0">
                <a:latin typeface="Arial" pitchFamily="34" charset="0"/>
                <a:cs typeface="Arial" pitchFamily="34" charset="0"/>
              </a:rPr>
              <a:t> </a:t>
            </a:r>
            <a:endParaRPr lang="es-SV" sz="15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500" b="1" dirty="0">
                <a:latin typeface="Arial" pitchFamily="34" charset="0"/>
                <a:cs typeface="Arial" pitchFamily="34" charset="0"/>
              </a:rPr>
              <a:t>Copia de carnet de Productor del propietario del café.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500" b="1" dirty="0">
                <a:latin typeface="Arial" pitchFamily="34" charset="0"/>
                <a:cs typeface="Arial" pitchFamily="34" charset="0"/>
              </a:rPr>
              <a:t>Copia de DUI y NIT ampliado a 150 %, del propietario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500" b="1" dirty="0">
                <a:latin typeface="Arial" pitchFamily="34" charset="0"/>
                <a:cs typeface="Arial" pitchFamily="34" charset="0"/>
              </a:rPr>
              <a:t>Constancia en original emitida por el Consejo Salvadoreño del Café.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500" b="1" dirty="0">
                <a:latin typeface="Arial" pitchFamily="34" charset="0"/>
                <a:cs typeface="Arial" pitchFamily="34" charset="0"/>
              </a:rPr>
              <a:t>Informe de la PNC del decomiso de café, que contenga los siguiente anexos: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 smtClean="0">
                <a:latin typeface="Arial" pitchFamily="34" charset="0"/>
                <a:cs typeface="Arial" pitchFamily="34" charset="0"/>
              </a:rPr>
              <a:t>Nota </a:t>
            </a:r>
            <a:r>
              <a:rPr lang="es-SV" sz="1500" dirty="0">
                <a:latin typeface="Arial" pitchFamily="34" charset="0"/>
                <a:cs typeface="Arial" pitchFamily="34" charset="0"/>
              </a:rPr>
              <a:t>del informe de la PNC firmado por el Jefe de la Base Rural o por quien remita el informe.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Recibo de la nota de Envío de Café (la que lleva el motorista para transportar el café de la finca).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Recibo de Depósito del Café.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500" b="1" dirty="0">
                <a:latin typeface="Arial" pitchFamily="34" charset="0"/>
                <a:cs typeface="Arial" pitchFamily="34" charset="0"/>
              </a:rPr>
              <a:t>Solicitud del propietario del café, dirigida al Señor Gobernador, solicitando devolución del café decomisado, con los siguientes datos: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Detallar si es Productor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Código de Productor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Fecha del decomiso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Lugar donde le decomisaron el café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Nombre de la persona a quién le decomisaron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Cantidad de café decomisada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Calidad en la que estaba el café (verde fresco, verde seco, uva, cereza)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SV" sz="1500" dirty="0">
                <a:latin typeface="Arial" pitchFamily="34" charset="0"/>
                <a:cs typeface="Arial" pitchFamily="34" charset="0"/>
              </a:rPr>
              <a:t>Lugar donde está el café depositado</a:t>
            </a:r>
          </a:p>
          <a:p>
            <a:pPr lvl="0"/>
            <a:r>
              <a:rPr lang="es-SV" sz="1500" dirty="0">
                <a:latin typeface="Arial" pitchFamily="34" charset="0"/>
                <a:cs typeface="Arial" pitchFamily="34" charset="0"/>
              </a:rPr>
              <a:t>Motivo del decomiso.</a:t>
            </a:r>
          </a:p>
          <a:p>
            <a:pPr lvl="0"/>
            <a:r>
              <a:rPr lang="es-SV" sz="1500" dirty="0">
                <a:latin typeface="Arial" pitchFamily="34" charset="0"/>
                <a:cs typeface="Arial" pitchFamily="34" charset="0"/>
              </a:rPr>
              <a:t>Datos generales del propietario del café: nombre, DUI, NIT, dirección, teléfono.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0000">
        <p14:honeycomb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215899" y="908720"/>
            <a:ext cx="8532813" cy="74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ES" altLang="es-SV" sz="2400" b="1" dirty="0" smtClean="0">
                <a:latin typeface="Cambria" pitchFamily="18" charset="0"/>
              </a:rPr>
              <a:t>REQUISITOS.</a:t>
            </a:r>
          </a:p>
          <a:p>
            <a:pPr lvl="0"/>
            <a:endParaRPr lang="es-SV" sz="1400" b="1" u="dbl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SV" sz="1400" b="1" u="dbl" dirty="0" smtClean="0">
                <a:latin typeface="Arial" pitchFamily="34" charset="0"/>
                <a:cs typeface="Arial" pitchFamily="34" charset="0"/>
              </a:rPr>
              <a:t>MATRÍCULA </a:t>
            </a:r>
            <a:r>
              <a:rPr lang="es-SV" sz="1400" b="1" u="dbl" dirty="0">
                <a:latin typeface="Arial" pitchFamily="34" charset="0"/>
                <a:cs typeface="Arial" pitchFamily="34" charset="0"/>
              </a:rPr>
              <a:t>DE COMERCIANTE CORRETERO PARA COMPRA-VENTA DE GANADO BOVINO (RES), EQUINO (CABALLOS) Y PORCINO (CERDO).</a:t>
            </a:r>
            <a:endParaRPr lang="es-SV" sz="1400" dirty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>
                <a:latin typeface="Arial" pitchFamily="34" charset="0"/>
                <a:cs typeface="Arial" pitchFamily="34" charset="0"/>
              </a:rPr>
              <a:t> </a:t>
            </a:r>
            <a:endParaRPr lang="es-SV" sz="1400" dirty="0"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2 Fotografías pequeñas 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a color o blanco y negro, una para la matrícula y una para el libro de autos)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DUI vigente ampliado a 150% y legible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Para verificar nombre, apellido, edad y domicilio, según Art. 43 del Reglamento para el uso de fierros o marcar de herrar ganado y traslado de semovientes).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DUI legible y ampliado a 150% de 2 personas que abonen su buena conducta, lo conozcan, sepan firmar, del mismo municipio del interesado, no tengan parentesco. (Art. 43).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Constancia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buena conducta emitida por la alcaldía municipal de su domicilio 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Art. 42 y 44).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Solvencia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la Policía Nacional Civil vigente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Para probar que no ha sido procesado por robo de ganado, ni ha sido cómplice ni encubridor, no ha vendido ni destazado ganado robado, según Art. 44 del Reglamento).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Antecedentes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Penales vigentes </a:t>
            </a:r>
            <a:r>
              <a:rPr lang="es-SV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Para probar que no ha sido procesado por robo de ganado, ni ha sido cómplice ni encubridor, no ha vendido ni destazado ganado robado, según Art. 44 del Reglamento).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SV" sz="1400" dirty="0" smtClean="0">
                <a:latin typeface="Arial" pitchFamily="34" charset="0"/>
                <a:cs typeface="Arial" pitchFamily="34" charset="0"/>
              </a:rPr>
              <a:t>Fotocopia </a:t>
            </a:r>
            <a:r>
              <a:rPr lang="es-SV" sz="1400" dirty="0">
                <a:latin typeface="Arial" pitchFamily="34" charset="0"/>
                <a:cs typeface="Arial" pitchFamily="34" charset="0"/>
              </a:rPr>
              <a:t>de Matrícula de Fierro vigente (si la tuviere).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s-SV" sz="1400" b="1" dirty="0">
                <a:latin typeface="Arial" pitchFamily="34" charset="0"/>
                <a:cs typeface="Arial" pitchFamily="34" charset="0"/>
              </a:rPr>
              <a:t>EL TRÁMITE ES PERSONAL, pero cuando la persona nombra un apoderado, además de los requisitos anteriores, presentar:</a:t>
            </a:r>
          </a:p>
          <a:p>
            <a:r>
              <a:rPr lang="es-SV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Poder especial en original, emitido por un abogado.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Copia de DUI legible, ampliado a 150%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Copia de NIT legible.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1400" dirty="0">
                <a:latin typeface="Arial" pitchFamily="34" charset="0"/>
                <a:cs typeface="Arial" pitchFamily="34" charset="0"/>
              </a:rPr>
              <a:t>Si es abogado, copia de Tarjeta de Abogado.</a:t>
            </a:r>
          </a:p>
          <a:p>
            <a:pPr marL="285750" indent="-285750">
              <a:buFont typeface="Arial" pitchFamily="34" charset="0"/>
              <a:buChar char="•"/>
            </a:pPr>
            <a:endParaRPr lang="es-SV" dirty="0">
              <a:latin typeface="Arial" pitchFamily="34" charset="0"/>
              <a:cs typeface="Arial" pitchFamily="34" charset="0"/>
            </a:endParaRPr>
          </a:p>
          <a:p>
            <a:pPr lvl="0"/>
            <a:endParaRPr lang="es-SV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es-SV" altLang="es-SV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9" name="Picture 2" descr="Sitio Web Estandarizado MIGOB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0">
        <p14:ripple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2090</TotalTime>
  <Words>464</Words>
  <Application>Microsoft Office PowerPoint</Application>
  <PresentationFormat>Presentación en pantalla (4:3)</PresentationFormat>
  <Paragraphs>235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Ángulos</vt:lpstr>
      <vt:lpstr>GOBERNACIÓN DEPARTAMENTAL DE USULUTÁN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ASAMBLEAS CIUDADANAS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GABINETE SECTORIAL DE SEGURIDAD Y PREVENCIÓN</dc:title>
  <dc:creator>Victor Alexander Aguilar</dc:creator>
  <cp:lastModifiedBy>Victor Manuel Ramos Orantes</cp:lastModifiedBy>
  <cp:revision>165</cp:revision>
  <dcterms:created xsi:type="dcterms:W3CDTF">2015-08-07T20:37:03Z</dcterms:created>
  <dcterms:modified xsi:type="dcterms:W3CDTF">2018-05-17T15:11:42Z</dcterms:modified>
</cp:coreProperties>
</file>