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6"/>
  </p:notesMasterIdLst>
  <p:sldIdLst>
    <p:sldId id="256" r:id="rId2"/>
    <p:sldId id="288" r:id="rId3"/>
    <p:sldId id="321" r:id="rId4"/>
    <p:sldId id="258" r:id="rId5"/>
    <p:sldId id="289" r:id="rId6"/>
    <p:sldId id="290" r:id="rId7"/>
    <p:sldId id="322" r:id="rId8"/>
    <p:sldId id="263" r:id="rId9"/>
    <p:sldId id="264" r:id="rId10"/>
    <p:sldId id="265" r:id="rId11"/>
    <p:sldId id="323" r:id="rId12"/>
    <p:sldId id="259" r:id="rId13"/>
    <p:sldId id="324" r:id="rId14"/>
    <p:sldId id="260" r:id="rId15"/>
    <p:sldId id="325" r:id="rId16"/>
    <p:sldId id="261" r:id="rId17"/>
    <p:sldId id="262" r:id="rId18"/>
    <p:sldId id="326" r:id="rId19"/>
    <p:sldId id="300" r:id="rId20"/>
    <p:sldId id="319" r:id="rId21"/>
    <p:sldId id="353" r:id="rId22"/>
    <p:sldId id="292" r:id="rId23"/>
    <p:sldId id="293" r:id="rId24"/>
    <p:sldId id="327" r:id="rId25"/>
    <p:sldId id="307" r:id="rId26"/>
    <p:sldId id="295" r:id="rId27"/>
    <p:sldId id="328" r:id="rId28"/>
    <p:sldId id="267" r:id="rId29"/>
    <p:sldId id="329" r:id="rId30"/>
    <p:sldId id="285" r:id="rId31"/>
    <p:sldId id="351" r:id="rId32"/>
    <p:sldId id="315" r:id="rId33"/>
    <p:sldId id="268" r:id="rId34"/>
    <p:sldId id="269" r:id="rId35"/>
    <p:sldId id="270" r:id="rId36"/>
    <p:sldId id="331" r:id="rId37"/>
    <p:sldId id="272" r:id="rId38"/>
    <p:sldId id="332" r:id="rId39"/>
    <p:sldId id="316" r:id="rId40"/>
    <p:sldId id="333" r:id="rId41"/>
    <p:sldId id="311" r:id="rId42"/>
    <p:sldId id="334" r:id="rId43"/>
    <p:sldId id="271" r:id="rId44"/>
    <p:sldId id="335" r:id="rId45"/>
    <p:sldId id="312" r:id="rId46"/>
    <p:sldId id="336" r:id="rId47"/>
    <p:sldId id="273" r:id="rId48"/>
    <p:sldId id="274" r:id="rId49"/>
    <p:sldId id="275" r:id="rId50"/>
    <p:sldId id="276" r:id="rId51"/>
    <p:sldId id="337" r:id="rId52"/>
    <p:sldId id="277" r:id="rId53"/>
    <p:sldId id="278" r:id="rId54"/>
    <p:sldId id="279" r:id="rId55"/>
    <p:sldId id="280" r:id="rId56"/>
    <p:sldId id="282" r:id="rId57"/>
    <p:sldId id="338" r:id="rId58"/>
    <p:sldId id="281" r:id="rId59"/>
    <p:sldId id="339" r:id="rId60"/>
    <p:sldId id="283" r:id="rId61"/>
    <p:sldId id="340" r:id="rId62"/>
    <p:sldId id="284" r:id="rId63"/>
    <p:sldId id="291" r:id="rId64"/>
    <p:sldId id="341" r:id="rId65"/>
    <p:sldId id="313" r:id="rId66"/>
    <p:sldId id="314" r:id="rId67"/>
    <p:sldId id="296" r:id="rId68"/>
    <p:sldId id="342" r:id="rId69"/>
    <p:sldId id="303" r:id="rId70"/>
    <p:sldId id="344" r:id="rId71"/>
    <p:sldId id="298" r:id="rId72"/>
    <p:sldId id="345" r:id="rId73"/>
    <p:sldId id="305" r:id="rId74"/>
    <p:sldId id="346" r:id="rId75"/>
    <p:sldId id="301" r:id="rId76"/>
    <p:sldId id="347" r:id="rId77"/>
    <p:sldId id="299" r:id="rId78"/>
    <p:sldId id="348" r:id="rId79"/>
    <p:sldId id="297" r:id="rId80"/>
    <p:sldId id="306" r:id="rId81"/>
    <p:sldId id="349" r:id="rId82"/>
    <p:sldId id="352" r:id="rId83"/>
    <p:sldId id="294" r:id="rId84"/>
    <p:sldId id="343" r:id="rId85"/>
    <p:sldId id="355" r:id="rId86"/>
    <p:sldId id="356" r:id="rId87"/>
    <p:sldId id="302" r:id="rId88"/>
    <p:sldId id="354" r:id="rId89"/>
    <p:sldId id="318" r:id="rId90"/>
    <p:sldId id="308" r:id="rId91"/>
    <p:sldId id="350" r:id="rId92"/>
    <p:sldId id="310" r:id="rId93"/>
    <p:sldId id="317" r:id="rId94"/>
    <p:sldId id="309" r:id="rId95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es-SV" sz="16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ACTIVIDADES</a:t>
            </a:r>
            <a:r>
              <a:rPr lang="es-SV" sz="1600" baseline="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ADMINISTRATIVAS </a:t>
            </a:r>
            <a:r>
              <a:rPr lang="es-SV" sz="1600" baseline="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GOBERNACION </a:t>
            </a:r>
            <a:r>
              <a:rPr lang="es-SV" sz="1600" baseline="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 CUSCATLÁN 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es-SV" sz="1600" baseline="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PERIODO MAYO 2015 A JUNIO 2016</a:t>
            </a:r>
            <a:endParaRPr lang="es-SV" sz="16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c:rich>
      </c:tx>
      <c:layout>
        <c:manualLayout>
          <c:xMode val="edge"/>
          <c:yMode val="edge"/>
          <c:x val="0.15105206821214387"/>
          <c:y val="3.504928403098044E-2"/>
        </c:manualLayout>
      </c:layout>
      <c:overlay val="0"/>
      <c:spPr>
        <a:ln w="6350"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effectLst>
              <a:outerShdw blurRad="40000" dist="23000" dir="5400000" rotWithShape="0">
                <a:schemeClr val="bg1">
                  <a:alpha val="35000"/>
                </a:scheme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Hoja1!$B$4:$B$13</c:f>
              <c:strCache>
                <c:ptCount val="10"/>
                <c:pt idx="0">
                  <c:v>AUTENTICAS</c:v>
                </c:pt>
                <c:pt idx="1">
                  <c:v>RECOMENDACIONES</c:v>
                </c:pt>
                <c:pt idx="2">
                  <c:v>MATRIMONIOS</c:v>
                </c:pt>
                <c:pt idx="3">
                  <c:v>PERMISO DE DESTACE, CORRETERO DE GANADO MAYOR Y MENOR O AMBOS</c:v>
                </c:pt>
                <c:pt idx="4">
                  <c:v>CERTIFICACIONES DE MATRIMONIOS</c:v>
                </c:pt>
                <c:pt idx="5">
                  <c:v>AUTORIZACIÓN ESPECIAL</c:v>
                </c:pt>
                <c:pt idx="6">
                  <c:v>PERMISOS DE RECIBIDEROS DE CAFÉ</c:v>
                </c:pt>
                <c:pt idx="7">
                  <c:v>REUNIONES DE GABINETE DE GESTIÓN DEPARTAMENTAL</c:v>
                </c:pt>
                <c:pt idx="8">
                  <c:v>REUNION DE GABINETE MISIONAL </c:v>
                </c:pt>
                <c:pt idx="9">
                  <c:v>REUNIONES DE LA COMISIÓN DPTAL. DE PROTECCIÓN CIVIL</c:v>
                </c:pt>
              </c:strCache>
            </c:strRef>
          </c:cat>
          <c:val>
            <c:numRef>
              <c:f>Hoja1!$C$4:$C$13</c:f>
              <c:numCache>
                <c:formatCode>General</c:formatCode>
                <c:ptCount val="10"/>
                <c:pt idx="0">
                  <c:v>116</c:v>
                </c:pt>
                <c:pt idx="1">
                  <c:v>141</c:v>
                </c:pt>
                <c:pt idx="2">
                  <c:v>77</c:v>
                </c:pt>
                <c:pt idx="3">
                  <c:v>7</c:v>
                </c:pt>
                <c:pt idx="4">
                  <c:v>146</c:v>
                </c:pt>
                <c:pt idx="5">
                  <c:v>6</c:v>
                </c:pt>
                <c:pt idx="6">
                  <c:v>6</c:v>
                </c:pt>
                <c:pt idx="7">
                  <c:v>29</c:v>
                </c:pt>
                <c:pt idx="8">
                  <c:v>61</c:v>
                </c:pt>
                <c:pt idx="9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91237120"/>
        <c:axId val="189994048"/>
      </c:barChart>
      <c:catAx>
        <c:axId val="1912371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s-SV"/>
          </a:p>
        </c:txPr>
        <c:crossAx val="189994048"/>
        <c:crosses val="autoZero"/>
        <c:auto val="1"/>
        <c:lblAlgn val="ctr"/>
        <c:lblOffset val="100"/>
        <c:noMultiLvlLbl val="0"/>
      </c:catAx>
      <c:valAx>
        <c:axId val="1899940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91237120"/>
        <c:crosses val="autoZero"/>
        <c:crossBetween val="between"/>
      </c:valAx>
      <c:spPr>
        <a:solidFill>
          <a:schemeClr val="accent3">
            <a:lumMod val="40000"/>
            <a:lumOff val="60000"/>
          </a:schemeClr>
        </a:solidFill>
      </c:spPr>
    </c:plotArea>
    <c:plotVisOnly val="1"/>
    <c:dispBlanksAs val="gap"/>
    <c:showDLblsOverMax val="0"/>
  </c:chart>
  <c:spPr>
    <a:solidFill>
      <a:sysClr val="windowText" lastClr="000000">
        <a:lumMod val="65000"/>
        <a:lumOff val="35000"/>
      </a:sysClr>
    </a:solidFill>
  </c:sp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image" Target="../media/image69.jpg"/><Relationship Id="rId4" Type="http://schemas.openxmlformats.org/officeDocument/2006/relationships/image" Target="../media/image7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image" Target="../media/image69.jpg"/><Relationship Id="rId4" Type="http://schemas.openxmlformats.org/officeDocument/2006/relationships/image" Target="../media/image7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90160-D328-4B69-A035-90D3C82FA0A6}" type="doc">
      <dgm:prSet loTypeId="urn:microsoft.com/office/officeart/2005/8/layout/pList2#1" loCatId="list" qsTypeId="urn:microsoft.com/office/officeart/2005/8/quickstyle/simple4" qsCatId="simple" csTypeId="urn:microsoft.com/office/officeart/2005/8/colors/colorful2" csCatId="colorful" phldr="1"/>
      <dgm:spPr/>
    </dgm:pt>
    <dgm:pt modelId="{476E4177-EF8D-419E-AB8A-93E66CC82482}">
      <dgm:prSet phldrT="[Text]" custT="1"/>
      <dgm:spPr>
        <a:solidFill>
          <a:srgbClr val="0070C0"/>
        </a:solidFill>
      </dgm:spPr>
      <dgm:t>
        <a:bodyPr lIns="73152" tIns="274320" rIns="73152"/>
        <a:lstStyle/>
        <a:p>
          <a:pPr algn="l" defTabSz="914400">
            <a:buNone/>
          </a:pPr>
          <a:r>
            <a:rPr lang="es-ES_tradnl" sz="2200" noProof="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7 </a:t>
          </a:r>
          <a:r>
            <a:rPr lang="es-ES_tradnl" sz="2200" noProof="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jornadas </a:t>
          </a:r>
          <a:r>
            <a:rPr lang="es-ES_tradnl" sz="2200" noProof="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de </a:t>
          </a:r>
          <a:r>
            <a:rPr lang="es-ES_tradnl" sz="2200" noProof="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conformación de </a:t>
          </a:r>
          <a:r>
            <a:rPr lang="es-ES_tradnl" sz="2200" b="1" noProof="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Asambleas Ciudadanas</a:t>
          </a:r>
          <a:endParaRPr lang="es-ES_tradnl" sz="2200" b="1" noProof="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50A25A56-CEA1-40EB-822C-18475EA4B47A}" type="parTrans" cxnId="{9A40B199-C1E6-4AA6-9486-07915ED7CAE7}">
      <dgm:prSet/>
      <dgm:spPr/>
      <dgm:t>
        <a:bodyPr/>
        <a:lstStyle/>
        <a:p>
          <a:endParaRPr lang="es-ES_tradnl" noProof="0"/>
        </a:p>
      </dgm:t>
    </dgm:pt>
    <dgm:pt modelId="{A91F7A1B-DD1E-4B26-839C-2A5EF0A403AD}" type="sibTrans" cxnId="{9A40B199-C1E6-4AA6-9486-07915ED7CAE7}">
      <dgm:prSet/>
      <dgm:spPr/>
      <dgm:t>
        <a:bodyPr/>
        <a:lstStyle/>
        <a:p>
          <a:endParaRPr lang="es-ES_tradnl" noProof="0"/>
        </a:p>
      </dgm:t>
    </dgm:pt>
    <dgm:pt modelId="{5DD0A7D4-5781-4819-AF33-C5CE25A2D297}">
      <dgm:prSet phldrT="[Text]" custT="1"/>
      <dgm:spPr>
        <a:solidFill>
          <a:srgbClr val="0070C0"/>
        </a:solidFill>
      </dgm:spPr>
      <dgm:t>
        <a:bodyPr lIns="73152" tIns="274320" rIns="73152"/>
        <a:lstStyle/>
        <a:p>
          <a:pPr algn="l" defTabSz="914400">
            <a:buNone/>
          </a:pPr>
          <a:r>
            <a:rPr lang="es-ES_tradnl" sz="2000" noProof="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3 </a:t>
          </a:r>
          <a:r>
            <a:rPr lang="es-ES_tradnl" sz="2000" noProof="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Jornadas de Talleres de Priorización de Proyectos de </a:t>
          </a:r>
          <a:r>
            <a:rPr lang="es-ES_tradnl" sz="2000" noProof="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las Mesas </a:t>
          </a:r>
          <a:r>
            <a:rPr lang="es-ES_tradnl" sz="2000" noProof="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Ciudadana</a:t>
          </a:r>
          <a:endParaRPr lang="es-ES_tradnl" sz="2000" noProof="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05B7C26E-C389-4346-849B-05526EF2C457}" type="parTrans" cxnId="{7417CC53-98FE-43F4-BF56-8508FB7DA803}">
      <dgm:prSet/>
      <dgm:spPr/>
      <dgm:t>
        <a:bodyPr/>
        <a:lstStyle/>
        <a:p>
          <a:endParaRPr lang="es-ES_tradnl" noProof="0"/>
        </a:p>
      </dgm:t>
    </dgm:pt>
    <dgm:pt modelId="{FD53903F-8A86-4D24-917A-36748269F973}" type="sibTrans" cxnId="{7417CC53-98FE-43F4-BF56-8508FB7DA803}">
      <dgm:prSet/>
      <dgm:spPr/>
      <dgm:t>
        <a:bodyPr/>
        <a:lstStyle/>
        <a:p>
          <a:endParaRPr lang="es-ES_tradnl" noProof="0"/>
        </a:p>
      </dgm:t>
    </dgm:pt>
    <dgm:pt modelId="{77AF15ED-F058-4A0B-B979-9880C6062DF0}">
      <dgm:prSet phldrT="[Text]" custT="1"/>
      <dgm:spPr>
        <a:solidFill>
          <a:srgbClr val="0070C0"/>
        </a:solidFill>
      </dgm:spPr>
      <dgm:t>
        <a:bodyPr lIns="73152" tIns="274320" rIns="73152"/>
        <a:lstStyle/>
        <a:p>
          <a:pPr algn="l" defTabSz="914400">
            <a:buNone/>
          </a:pPr>
          <a:r>
            <a:rPr lang="es-ES_tradnl" sz="2200" noProof="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1 </a:t>
          </a:r>
          <a:r>
            <a:rPr lang="es-ES_tradnl" sz="2200" noProof="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Jornada de llenado de fichas de </a:t>
          </a:r>
          <a:r>
            <a:rPr lang="es-ES_tradnl" sz="2200" b="1" noProof="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proyectos </a:t>
          </a:r>
          <a:r>
            <a:rPr lang="es-ES_tradnl" sz="2200" b="1" noProof="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priorizados</a:t>
          </a:r>
          <a:endParaRPr lang="es-ES_tradnl" sz="2200" noProof="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0DF2CDB2-0880-4047-8447-A17EAE7580E4}" type="parTrans" cxnId="{CD3B69F4-72CF-49E2-8926-8FD63E771977}">
      <dgm:prSet/>
      <dgm:spPr/>
      <dgm:t>
        <a:bodyPr/>
        <a:lstStyle/>
        <a:p>
          <a:endParaRPr lang="es-ES_tradnl" noProof="0"/>
        </a:p>
      </dgm:t>
    </dgm:pt>
    <dgm:pt modelId="{E3B236AA-E864-46E4-BC91-F2D73633FEA4}" type="sibTrans" cxnId="{CD3B69F4-72CF-49E2-8926-8FD63E771977}">
      <dgm:prSet/>
      <dgm:spPr/>
      <dgm:t>
        <a:bodyPr/>
        <a:lstStyle/>
        <a:p>
          <a:endParaRPr lang="es-ES_tradnl" noProof="0"/>
        </a:p>
      </dgm:t>
    </dgm:pt>
    <dgm:pt modelId="{C20F2834-7A4B-463C-ABDE-12FFE93933A3}">
      <dgm:prSet phldrT="[Text]" custT="1"/>
      <dgm:spPr>
        <a:solidFill>
          <a:srgbClr val="0070C0"/>
        </a:solidFill>
      </dgm:spPr>
      <dgm:t>
        <a:bodyPr lIns="73152" tIns="274320" rIns="73152"/>
        <a:lstStyle/>
        <a:p>
          <a:pPr algn="l" defTabSz="914400">
            <a:buNone/>
          </a:pPr>
          <a:r>
            <a:rPr lang="es-ES_tradnl" sz="2000" noProof="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Primer </a:t>
          </a:r>
          <a:r>
            <a:rPr lang="es-ES_tradnl" sz="2000" noProof="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encuentro entre el </a:t>
          </a:r>
          <a:r>
            <a:rPr lang="es-ES_tradnl" sz="2000" b="1" noProof="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GGD</a:t>
          </a:r>
          <a:r>
            <a:rPr lang="es-ES_tradnl" sz="2000" noProof="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 y los miembros de la </a:t>
          </a:r>
          <a:r>
            <a:rPr lang="es-ES_tradnl" sz="2000" b="1" noProof="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Asamblea Ciudadana</a:t>
          </a:r>
          <a:endParaRPr lang="es-ES_tradnl" sz="2000" b="1" noProof="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BCFE97E8-F389-4CB9-AF67-54F99688D24C}" type="parTrans" cxnId="{4C839C11-576D-4F8B-A506-F28B1DFFF881}">
      <dgm:prSet/>
      <dgm:spPr/>
      <dgm:t>
        <a:bodyPr/>
        <a:lstStyle/>
        <a:p>
          <a:endParaRPr lang="es-ES_tradnl" noProof="0"/>
        </a:p>
      </dgm:t>
    </dgm:pt>
    <dgm:pt modelId="{CAE5F0D1-5C6A-4BF8-ACC0-DB67084C99C7}" type="sibTrans" cxnId="{4C839C11-576D-4F8B-A506-F28B1DFFF881}">
      <dgm:prSet/>
      <dgm:spPr/>
      <dgm:t>
        <a:bodyPr/>
        <a:lstStyle/>
        <a:p>
          <a:endParaRPr lang="es-ES_tradnl" noProof="0"/>
        </a:p>
      </dgm:t>
    </dgm:pt>
    <dgm:pt modelId="{9E4DC8AD-1AC7-4E53-B32C-25202AFDB195}" type="pres">
      <dgm:prSet presAssocID="{AA690160-D328-4B69-A035-90D3C82FA0A6}" presName="Name0" presStyleCnt="0">
        <dgm:presLayoutVars>
          <dgm:dir/>
          <dgm:resizeHandles val="exact"/>
        </dgm:presLayoutVars>
      </dgm:prSet>
      <dgm:spPr/>
    </dgm:pt>
    <dgm:pt modelId="{ACBF4AF3-FAB8-444C-81AB-52C89640E279}" type="pres">
      <dgm:prSet presAssocID="{AA690160-D328-4B69-A035-90D3C82FA0A6}" presName="bkgdShp" presStyleLbl="alignAccFollowNode1" presStyleIdx="0" presStyleCnt="1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endParaRPr lang="es-ES"/>
        </a:p>
      </dgm:t>
    </dgm:pt>
    <dgm:pt modelId="{78248EF9-FFBB-4EB0-94C4-16A1D0A1A170}" type="pres">
      <dgm:prSet presAssocID="{AA690160-D328-4B69-A035-90D3C82FA0A6}" presName="linComp" presStyleCnt="0"/>
      <dgm:spPr/>
    </dgm:pt>
    <dgm:pt modelId="{CC8831C0-DF59-484B-83B2-A708366B3EB6}" type="pres">
      <dgm:prSet presAssocID="{476E4177-EF8D-419E-AB8A-93E66CC82482}" presName="compNode" presStyleCnt="0"/>
      <dgm:spPr/>
    </dgm:pt>
    <dgm:pt modelId="{2572025E-E8B8-4F94-94D0-DC22D7F762FB}" type="pres">
      <dgm:prSet presAssocID="{476E4177-EF8D-419E-AB8A-93E66CC82482}" presName="node" presStyleLbl="node1" presStyleIdx="0" presStyleCnt="4" custScaleX="116496" custLinFactNeighborY="-46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B4276-DB06-4C66-80FF-919CDE10A5FE}" type="pres">
      <dgm:prSet presAssocID="{476E4177-EF8D-419E-AB8A-93E66CC82482}" presName="invisiNode" presStyleLbl="node1" presStyleIdx="0" presStyleCnt="4"/>
      <dgm:spPr/>
    </dgm:pt>
    <dgm:pt modelId="{C43EB61A-2E04-409F-8F87-79F190ED3CE0}" type="pres">
      <dgm:prSet presAssocID="{476E4177-EF8D-419E-AB8A-93E66CC82482}" presName="imagNode" presStyleLbl="fgImgPlace1" presStyleIdx="0" presStyleCnt="4"/>
      <dgm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3DB5F289-A8C3-40D5-8393-8636D9BFFD29}" type="pres">
      <dgm:prSet presAssocID="{A91F7A1B-DD1E-4B26-839C-2A5EF0A403A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C509E44-86D3-42D8-94FF-9B9788BAB857}" type="pres">
      <dgm:prSet presAssocID="{5DD0A7D4-5781-4819-AF33-C5CE25A2D297}" presName="compNode" presStyleCnt="0"/>
      <dgm:spPr/>
    </dgm:pt>
    <dgm:pt modelId="{E4B0666F-2CF1-4C21-A251-46E6EBFF7C1D}" type="pres">
      <dgm:prSet presAssocID="{5DD0A7D4-5781-4819-AF33-C5CE25A2D297}" presName="node" presStyleLbl="node1" presStyleIdx="1" presStyleCnt="4" custLinFactNeighborY="-46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A0B92-8C45-4EAA-A200-A78384D846A7}" type="pres">
      <dgm:prSet presAssocID="{5DD0A7D4-5781-4819-AF33-C5CE25A2D297}" presName="invisiNode" presStyleLbl="node1" presStyleIdx="1" presStyleCnt="4"/>
      <dgm:spPr/>
    </dgm:pt>
    <dgm:pt modelId="{BF646D7A-C7D0-4489-A68F-61F32B7DB0C6}" type="pres">
      <dgm:prSet presAssocID="{5DD0A7D4-5781-4819-AF33-C5CE25A2D297}" presName="imagNode" presStyleLbl="fgImgPlace1" presStyleIdx="1" presStyleCnt="4"/>
      <dgm:spPr>
        <a:blipFill dpi="0" rotWithShape="0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CAAEED2F-AC44-4514-84C2-160FDC42F579}" type="pres">
      <dgm:prSet presAssocID="{FD53903F-8A86-4D24-917A-36748269F97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617A269-0CD9-4948-9932-FA1AD12DE27E}" type="pres">
      <dgm:prSet presAssocID="{77AF15ED-F058-4A0B-B979-9880C6062DF0}" presName="compNode" presStyleCnt="0"/>
      <dgm:spPr/>
    </dgm:pt>
    <dgm:pt modelId="{5284ED54-4761-44DA-8086-D5FD397A1C95}" type="pres">
      <dgm:prSet presAssocID="{77AF15ED-F058-4A0B-B979-9880C6062DF0}" presName="node" presStyleLbl="node1" presStyleIdx="2" presStyleCnt="4" custLinFactNeighborY="-46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6B65F-B8AB-44AD-8F33-AF566667E781}" type="pres">
      <dgm:prSet presAssocID="{77AF15ED-F058-4A0B-B979-9880C6062DF0}" presName="invisiNode" presStyleLbl="node1" presStyleIdx="2" presStyleCnt="4"/>
      <dgm:spPr/>
    </dgm:pt>
    <dgm:pt modelId="{41BC1ABA-1F87-4B1E-94EC-41724CD12655}" type="pres">
      <dgm:prSet presAssocID="{77AF15ED-F058-4A0B-B979-9880C6062DF0}" presName="imagNode" presStyleLbl="fgImgPlace1" presStyleIdx="2" presStyleCnt="4"/>
      <dgm:spPr>
        <a:blipFill dpi="0" rotWithShape="0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A9D6457D-CBBF-4A28-8C38-C3F75EA43CF1}" type="pres">
      <dgm:prSet presAssocID="{E3B236AA-E864-46E4-BC91-F2D73633FEA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AC8F713-1879-4B70-BB31-C5C195E24471}" type="pres">
      <dgm:prSet presAssocID="{C20F2834-7A4B-463C-ABDE-12FFE93933A3}" presName="compNode" presStyleCnt="0"/>
      <dgm:spPr/>
    </dgm:pt>
    <dgm:pt modelId="{9B706799-997B-4F74-B652-58B58A51EA58}" type="pres">
      <dgm:prSet presAssocID="{C20F2834-7A4B-463C-ABDE-12FFE93933A3}" presName="node" presStyleLbl="node1" presStyleIdx="3" presStyleCnt="4" custScaleX="111335" custLinFactNeighborX="3872" custLinFactNeighborY="-46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C36F4-A127-4733-8CAC-70994BB842F2}" type="pres">
      <dgm:prSet presAssocID="{C20F2834-7A4B-463C-ABDE-12FFE93933A3}" presName="invisiNode" presStyleLbl="node1" presStyleIdx="3" presStyleCnt="4"/>
      <dgm:spPr/>
    </dgm:pt>
    <dgm:pt modelId="{B68F94D2-D73D-420A-802B-DFDC9BE4ED4C}" type="pres">
      <dgm:prSet presAssocID="{C20F2834-7A4B-463C-ABDE-12FFE93933A3}" presName="imagNode" presStyleLbl="fgImgPlace1" presStyleIdx="3" presStyleCnt="4"/>
      <dgm:spPr>
        <a:blipFill dpi="0" rotWithShape="0">
          <a:blip xmlns:r="http://schemas.openxmlformats.org/officeDocument/2006/relationships" r:embed="rId4"/>
          <a:srcRect/>
          <a:stretch>
            <a:fillRect/>
          </a:stretch>
        </a:blipFill>
      </dgm:spPr>
    </dgm:pt>
  </dgm:ptLst>
  <dgm:cxnLst>
    <dgm:cxn modelId="{7417CC53-98FE-43F4-BF56-8508FB7DA803}" srcId="{AA690160-D328-4B69-A035-90D3C82FA0A6}" destId="{5DD0A7D4-5781-4819-AF33-C5CE25A2D297}" srcOrd="1" destOrd="0" parTransId="{05B7C26E-C389-4346-849B-05526EF2C457}" sibTransId="{FD53903F-8A86-4D24-917A-36748269F973}"/>
    <dgm:cxn modelId="{F91934ED-48DB-4181-9625-B756813E825C}" type="presOf" srcId="{476E4177-EF8D-419E-AB8A-93E66CC82482}" destId="{2572025E-E8B8-4F94-94D0-DC22D7F762FB}" srcOrd="0" destOrd="0" presId="urn:microsoft.com/office/officeart/2005/8/layout/pList2#1"/>
    <dgm:cxn modelId="{D64DC57E-6252-42E4-B446-C922D8A1974A}" type="presOf" srcId="{FD53903F-8A86-4D24-917A-36748269F973}" destId="{CAAEED2F-AC44-4514-84C2-160FDC42F579}" srcOrd="0" destOrd="0" presId="urn:microsoft.com/office/officeart/2005/8/layout/pList2#1"/>
    <dgm:cxn modelId="{CD3B69F4-72CF-49E2-8926-8FD63E771977}" srcId="{AA690160-D328-4B69-A035-90D3C82FA0A6}" destId="{77AF15ED-F058-4A0B-B979-9880C6062DF0}" srcOrd="2" destOrd="0" parTransId="{0DF2CDB2-0880-4047-8447-A17EAE7580E4}" sibTransId="{E3B236AA-E864-46E4-BC91-F2D73633FEA4}"/>
    <dgm:cxn modelId="{4C839C11-576D-4F8B-A506-F28B1DFFF881}" srcId="{AA690160-D328-4B69-A035-90D3C82FA0A6}" destId="{C20F2834-7A4B-463C-ABDE-12FFE93933A3}" srcOrd="3" destOrd="0" parTransId="{BCFE97E8-F389-4CB9-AF67-54F99688D24C}" sibTransId="{CAE5F0D1-5C6A-4BF8-ACC0-DB67084C99C7}"/>
    <dgm:cxn modelId="{1A3F830F-F64C-4E18-B695-CB5D59CF698E}" type="presOf" srcId="{A91F7A1B-DD1E-4B26-839C-2A5EF0A403AD}" destId="{3DB5F289-A8C3-40D5-8393-8636D9BFFD29}" srcOrd="0" destOrd="0" presId="urn:microsoft.com/office/officeart/2005/8/layout/pList2#1"/>
    <dgm:cxn modelId="{F5980226-BED3-444D-B3E9-D9AB2FEACD73}" type="presOf" srcId="{AA690160-D328-4B69-A035-90D3C82FA0A6}" destId="{9E4DC8AD-1AC7-4E53-B32C-25202AFDB195}" srcOrd="0" destOrd="0" presId="urn:microsoft.com/office/officeart/2005/8/layout/pList2#1"/>
    <dgm:cxn modelId="{22EF8E8A-D2CD-4EFA-A7EB-960283E99B49}" type="presOf" srcId="{5DD0A7D4-5781-4819-AF33-C5CE25A2D297}" destId="{E4B0666F-2CF1-4C21-A251-46E6EBFF7C1D}" srcOrd="0" destOrd="0" presId="urn:microsoft.com/office/officeart/2005/8/layout/pList2#1"/>
    <dgm:cxn modelId="{F146E8F5-987D-4EF7-B486-2FCFC38FDBC0}" type="presOf" srcId="{77AF15ED-F058-4A0B-B979-9880C6062DF0}" destId="{5284ED54-4761-44DA-8086-D5FD397A1C95}" srcOrd="0" destOrd="0" presId="urn:microsoft.com/office/officeart/2005/8/layout/pList2#1"/>
    <dgm:cxn modelId="{9A40B199-C1E6-4AA6-9486-07915ED7CAE7}" srcId="{AA690160-D328-4B69-A035-90D3C82FA0A6}" destId="{476E4177-EF8D-419E-AB8A-93E66CC82482}" srcOrd="0" destOrd="0" parTransId="{50A25A56-CEA1-40EB-822C-18475EA4B47A}" sibTransId="{A91F7A1B-DD1E-4B26-839C-2A5EF0A403AD}"/>
    <dgm:cxn modelId="{61F1591B-0CBE-4B7D-A49D-7B9E3EC5BC46}" type="presOf" srcId="{E3B236AA-E864-46E4-BC91-F2D73633FEA4}" destId="{A9D6457D-CBBF-4A28-8C38-C3F75EA43CF1}" srcOrd="0" destOrd="0" presId="urn:microsoft.com/office/officeart/2005/8/layout/pList2#1"/>
    <dgm:cxn modelId="{61E17D4D-96C4-49F4-AF3E-E5389B709E4B}" type="presOf" srcId="{C20F2834-7A4B-463C-ABDE-12FFE93933A3}" destId="{9B706799-997B-4F74-B652-58B58A51EA58}" srcOrd="0" destOrd="0" presId="urn:microsoft.com/office/officeart/2005/8/layout/pList2#1"/>
    <dgm:cxn modelId="{EA76A63D-21FE-42F6-A0DD-681D8D2D7169}" type="presParOf" srcId="{9E4DC8AD-1AC7-4E53-B32C-25202AFDB195}" destId="{ACBF4AF3-FAB8-444C-81AB-52C89640E279}" srcOrd="0" destOrd="0" presId="urn:microsoft.com/office/officeart/2005/8/layout/pList2#1"/>
    <dgm:cxn modelId="{404A86DC-1ACB-4170-A4AC-CBA241D4F185}" type="presParOf" srcId="{9E4DC8AD-1AC7-4E53-B32C-25202AFDB195}" destId="{78248EF9-FFBB-4EB0-94C4-16A1D0A1A170}" srcOrd="1" destOrd="0" presId="urn:microsoft.com/office/officeart/2005/8/layout/pList2#1"/>
    <dgm:cxn modelId="{BB9D139D-7104-4CC4-8AE9-B46F876FEF1B}" type="presParOf" srcId="{78248EF9-FFBB-4EB0-94C4-16A1D0A1A170}" destId="{CC8831C0-DF59-484B-83B2-A708366B3EB6}" srcOrd="0" destOrd="0" presId="urn:microsoft.com/office/officeart/2005/8/layout/pList2#1"/>
    <dgm:cxn modelId="{B05FF914-F79C-43EB-A2C0-1550C0839638}" type="presParOf" srcId="{CC8831C0-DF59-484B-83B2-A708366B3EB6}" destId="{2572025E-E8B8-4F94-94D0-DC22D7F762FB}" srcOrd="0" destOrd="0" presId="urn:microsoft.com/office/officeart/2005/8/layout/pList2#1"/>
    <dgm:cxn modelId="{1515DD93-8B5A-45DA-B6FD-C6BA0F1ABDE7}" type="presParOf" srcId="{CC8831C0-DF59-484B-83B2-A708366B3EB6}" destId="{2E2B4276-DB06-4C66-80FF-919CDE10A5FE}" srcOrd="1" destOrd="0" presId="urn:microsoft.com/office/officeart/2005/8/layout/pList2#1"/>
    <dgm:cxn modelId="{0B079CBB-1D3F-42D1-BE1A-52C5F4B8CC67}" type="presParOf" srcId="{CC8831C0-DF59-484B-83B2-A708366B3EB6}" destId="{C43EB61A-2E04-409F-8F87-79F190ED3CE0}" srcOrd="2" destOrd="0" presId="urn:microsoft.com/office/officeart/2005/8/layout/pList2#1"/>
    <dgm:cxn modelId="{AFA73106-014D-4F05-9372-81936C3478E2}" type="presParOf" srcId="{78248EF9-FFBB-4EB0-94C4-16A1D0A1A170}" destId="{3DB5F289-A8C3-40D5-8393-8636D9BFFD29}" srcOrd="1" destOrd="0" presId="urn:microsoft.com/office/officeart/2005/8/layout/pList2#1"/>
    <dgm:cxn modelId="{59CA85F9-1040-44A0-81A9-FE354B13B14C}" type="presParOf" srcId="{78248EF9-FFBB-4EB0-94C4-16A1D0A1A170}" destId="{0C509E44-86D3-42D8-94FF-9B9788BAB857}" srcOrd="2" destOrd="0" presId="urn:microsoft.com/office/officeart/2005/8/layout/pList2#1"/>
    <dgm:cxn modelId="{4922431D-C00B-4058-9ED8-6569ACB281AB}" type="presParOf" srcId="{0C509E44-86D3-42D8-94FF-9B9788BAB857}" destId="{E4B0666F-2CF1-4C21-A251-46E6EBFF7C1D}" srcOrd="0" destOrd="0" presId="urn:microsoft.com/office/officeart/2005/8/layout/pList2#1"/>
    <dgm:cxn modelId="{F343E55D-FDEF-41C2-BCD5-0D6FE1AEDB2B}" type="presParOf" srcId="{0C509E44-86D3-42D8-94FF-9B9788BAB857}" destId="{BBFA0B92-8C45-4EAA-A200-A78384D846A7}" srcOrd="1" destOrd="0" presId="urn:microsoft.com/office/officeart/2005/8/layout/pList2#1"/>
    <dgm:cxn modelId="{97262328-997F-4BF5-A454-D6AA443BED97}" type="presParOf" srcId="{0C509E44-86D3-42D8-94FF-9B9788BAB857}" destId="{BF646D7A-C7D0-4489-A68F-61F32B7DB0C6}" srcOrd="2" destOrd="0" presId="urn:microsoft.com/office/officeart/2005/8/layout/pList2#1"/>
    <dgm:cxn modelId="{040965E2-2D40-47A9-BB15-6AA4C48AAA90}" type="presParOf" srcId="{78248EF9-FFBB-4EB0-94C4-16A1D0A1A170}" destId="{CAAEED2F-AC44-4514-84C2-160FDC42F579}" srcOrd="3" destOrd="0" presId="urn:microsoft.com/office/officeart/2005/8/layout/pList2#1"/>
    <dgm:cxn modelId="{CB7F8436-B166-4407-B229-6E5185408562}" type="presParOf" srcId="{78248EF9-FFBB-4EB0-94C4-16A1D0A1A170}" destId="{3617A269-0CD9-4948-9932-FA1AD12DE27E}" srcOrd="4" destOrd="0" presId="urn:microsoft.com/office/officeart/2005/8/layout/pList2#1"/>
    <dgm:cxn modelId="{25FF9661-A38B-4344-8983-39035ABAD59E}" type="presParOf" srcId="{3617A269-0CD9-4948-9932-FA1AD12DE27E}" destId="{5284ED54-4761-44DA-8086-D5FD397A1C95}" srcOrd="0" destOrd="0" presId="urn:microsoft.com/office/officeart/2005/8/layout/pList2#1"/>
    <dgm:cxn modelId="{55ADCCF3-F95E-45BA-A54E-192C28F8C441}" type="presParOf" srcId="{3617A269-0CD9-4948-9932-FA1AD12DE27E}" destId="{9666B65F-B8AB-44AD-8F33-AF566667E781}" srcOrd="1" destOrd="0" presId="urn:microsoft.com/office/officeart/2005/8/layout/pList2#1"/>
    <dgm:cxn modelId="{A20C5FC5-D0FA-42AE-8C76-0AE3AA3CDA9E}" type="presParOf" srcId="{3617A269-0CD9-4948-9932-FA1AD12DE27E}" destId="{41BC1ABA-1F87-4B1E-94EC-41724CD12655}" srcOrd="2" destOrd="0" presId="urn:microsoft.com/office/officeart/2005/8/layout/pList2#1"/>
    <dgm:cxn modelId="{40290A0C-7A72-4F09-A00E-FADB9C4B6453}" type="presParOf" srcId="{78248EF9-FFBB-4EB0-94C4-16A1D0A1A170}" destId="{A9D6457D-CBBF-4A28-8C38-C3F75EA43CF1}" srcOrd="5" destOrd="0" presId="urn:microsoft.com/office/officeart/2005/8/layout/pList2#1"/>
    <dgm:cxn modelId="{00FC4094-939A-40CD-8F9D-7FA67505E175}" type="presParOf" srcId="{78248EF9-FFBB-4EB0-94C4-16A1D0A1A170}" destId="{8AC8F713-1879-4B70-BB31-C5C195E24471}" srcOrd="6" destOrd="0" presId="urn:microsoft.com/office/officeart/2005/8/layout/pList2#1"/>
    <dgm:cxn modelId="{A1F79B6F-91FC-4404-AD8B-9F3DA13FDF87}" type="presParOf" srcId="{8AC8F713-1879-4B70-BB31-C5C195E24471}" destId="{9B706799-997B-4F74-B652-58B58A51EA58}" srcOrd="0" destOrd="0" presId="urn:microsoft.com/office/officeart/2005/8/layout/pList2#1"/>
    <dgm:cxn modelId="{C012A4C5-AF75-4423-AF65-1E72D24D4F17}" type="presParOf" srcId="{8AC8F713-1879-4B70-BB31-C5C195E24471}" destId="{AF8C36F4-A127-4733-8CAC-70994BB842F2}" srcOrd="1" destOrd="0" presId="urn:microsoft.com/office/officeart/2005/8/layout/pList2#1"/>
    <dgm:cxn modelId="{CF0F5B72-06AD-4643-809A-DD41FC880EC6}" type="presParOf" srcId="{8AC8F713-1879-4B70-BB31-C5C195E24471}" destId="{B68F94D2-D73D-420A-802B-DFDC9BE4ED4C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F4AF3-FAB8-444C-81AB-52C89640E279}">
      <dsp:nvSpPr>
        <dsp:cNvPr id="0" name=""/>
        <dsp:cNvSpPr/>
      </dsp:nvSpPr>
      <dsp:spPr>
        <a:xfrm>
          <a:off x="0" y="0"/>
          <a:ext cx="8458200" cy="2268252"/>
        </a:xfrm>
        <a:prstGeom prst="roundRect">
          <a:avLst>
            <a:gd name="adj" fmla="val 10000"/>
          </a:avLst>
        </a:prstGeom>
        <a:solidFill>
          <a:schemeClr val="bg1">
            <a:lumMod val="65000"/>
            <a:alpha val="9000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EB61A-2E04-409F-8F87-79F190ED3CE0}">
      <dsp:nvSpPr>
        <dsp:cNvPr id="0" name=""/>
        <dsp:cNvSpPr/>
      </dsp:nvSpPr>
      <dsp:spPr>
        <a:xfrm>
          <a:off x="399779" y="302433"/>
          <a:ext cx="1735335" cy="1663384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72025E-E8B8-4F94-94D0-DC22D7F762FB}">
      <dsp:nvSpPr>
        <dsp:cNvPr id="0" name=""/>
        <dsp:cNvSpPr/>
      </dsp:nvSpPr>
      <dsp:spPr>
        <a:xfrm rot="10800000">
          <a:off x="256648" y="2138424"/>
          <a:ext cx="2021596" cy="2772308"/>
        </a:xfrm>
        <a:prstGeom prst="round2SameRect">
          <a:avLst>
            <a:gd name="adj1" fmla="val 10500"/>
            <a:gd name="adj2" fmla="val 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kern="1200" noProof="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7 </a:t>
          </a:r>
          <a:r>
            <a:rPr lang="es-ES_tradnl" sz="2200" kern="1200" noProof="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jornadas </a:t>
          </a:r>
          <a:r>
            <a:rPr lang="es-ES_tradnl" sz="2200" kern="1200" noProof="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de </a:t>
          </a:r>
          <a:r>
            <a:rPr lang="es-ES_tradnl" sz="2200" kern="1200" noProof="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conformación de </a:t>
          </a:r>
          <a:r>
            <a:rPr lang="es-ES_tradnl" sz="2200" b="1" kern="1200" noProof="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Asambleas Ciudadanas</a:t>
          </a:r>
          <a:endParaRPr lang="es-ES_tradnl" sz="2200" b="1" kern="1200" noProof="0" dirty="0"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 rot="10800000">
        <a:off x="318819" y="2138424"/>
        <a:ext cx="1897254" cy="2710137"/>
      </dsp:txXfrm>
    </dsp:sp>
    <dsp:sp modelId="{BF646D7A-C7D0-4489-A68F-61F32B7DB0C6}">
      <dsp:nvSpPr>
        <dsp:cNvPr id="0" name=""/>
        <dsp:cNvSpPr/>
      </dsp:nvSpPr>
      <dsp:spPr>
        <a:xfrm>
          <a:off x="2451778" y="302433"/>
          <a:ext cx="1735335" cy="1663384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B0666F-2CF1-4C21-A251-46E6EBFF7C1D}">
      <dsp:nvSpPr>
        <dsp:cNvPr id="0" name=""/>
        <dsp:cNvSpPr/>
      </dsp:nvSpPr>
      <dsp:spPr>
        <a:xfrm rot="10800000">
          <a:off x="2451778" y="2138424"/>
          <a:ext cx="1735335" cy="2772308"/>
        </a:xfrm>
        <a:prstGeom prst="round2SameRect">
          <a:avLst>
            <a:gd name="adj1" fmla="val 10500"/>
            <a:gd name="adj2" fmla="val 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4224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noProof="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3 </a:t>
          </a:r>
          <a:r>
            <a:rPr lang="es-ES_tradnl" sz="2000" kern="1200" noProof="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Jornadas de Talleres de Priorización de Proyectos de </a:t>
          </a:r>
          <a:r>
            <a:rPr lang="es-ES_tradnl" sz="2000" kern="1200" noProof="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las Mesas </a:t>
          </a:r>
          <a:r>
            <a:rPr lang="es-ES_tradnl" sz="2000" kern="1200" noProof="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Ciudadana</a:t>
          </a:r>
          <a:endParaRPr lang="es-ES_tradnl" sz="2000" kern="1200" noProof="0" dirty="0"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 rot="10800000">
        <a:off x="2505146" y="2138424"/>
        <a:ext cx="1628599" cy="2718940"/>
      </dsp:txXfrm>
    </dsp:sp>
    <dsp:sp modelId="{41BC1ABA-1F87-4B1E-94EC-41724CD12655}">
      <dsp:nvSpPr>
        <dsp:cNvPr id="0" name=""/>
        <dsp:cNvSpPr/>
      </dsp:nvSpPr>
      <dsp:spPr>
        <a:xfrm>
          <a:off x="4360647" y="302433"/>
          <a:ext cx="1735335" cy="1663384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84ED54-4761-44DA-8086-D5FD397A1C95}">
      <dsp:nvSpPr>
        <dsp:cNvPr id="0" name=""/>
        <dsp:cNvSpPr/>
      </dsp:nvSpPr>
      <dsp:spPr>
        <a:xfrm rot="10800000">
          <a:off x="4360647" y="2138424"/>
          <a:ext cx="1735335" cy="2772308"/>
        </a:xfrm>
        <a:prstGeom prst="round2SameRect">
          <a:avLst>
            <a:gd name="adj1" fmla="val 10500"/>
            <a:gd name="adj2" fmla="val 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kern="1200" noProof="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1 </a:t>
          </a:r>
          <a:r>
            <a:rPr lang="es-ES_tradnl" sz="2200" kern="1200" noProof="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Jornada de llenado de fichas de </a:t>
          </a:r>
          <a:r>
            <a:rPr lang="es-ES_tradnl" sz="2200" b="1" kern="1200" noProof="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proyectos </a:t>
          </a:r>
          <a:r>
            <a:rPr lang="es-ES_tradnl" sz="2200" b="1" kern="1200" noProof="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priorizados</a:t>
          </a:r>
          <a:endParaRPr lang="es-ES_tradnl" sz="2200" kern="1200" noProof="0" dirty="0"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 rot="10800000">
        <a:off x="4414015" y="2138424"/>
        <a:ext cx="1628599" cy="2718940"/>
      </dsp:txXfrm>
    </dsp:sp>
    <dsp:sp modelId="{B68F94D2-D73D-420A-802B-DFDC9BE4ED4C}">
      <dsp:nvSpPr>
        <dsp:cNvPr id="0" name=""/>
        <dsp:cNvSpPr/>
      </dsp:nvSpPr>
      <dsp:spPr>
        <a:xfrm>
          <a:off x="6367865" y="302433"/>
          <a:ext cx="1735335" cy="1663384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706799-997B-4F74-B652-58B58A51EA58}">
      <dsp:nvSpPr>
        <dsp:cNvPr id="0" name=""/>
        <dsp:cNvSpPr/>
      </dsp:nvSpPr>
      <dsp:spPr>
        <a:xfrm rot="10800000">
          <a:off x="6336707" y="2138424"/>
          <a:ext cx="1932035" cy="2772308"/>
        </a:xfrm>
        <a:prstGeom prst="round2SameRect">
          <a:avLst>
            <a:gd name="adj1" fmla="val 10500"/>
            <a:gd name="adj2" fmla="val 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4224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noProof="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Primer </a:t>
          </a:r>
          <a:r>
            <a:rPr lang="es-ES_tradnl" sz="2000" kern="1200" noProof="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encuentro entre el </a:t>
          </a:r>
          <a:r>
            <a:rPr lang="es-ES_tradnl" sz="2000" b="1" kern="1200" noProof="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GGD</a:t>
          </a:r>
          <a:r>
            <a:rPr lang="es-ES_tradnl" sz="2000" kern="1200" noProof="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 y los miembros de la </a:t>
          </a:r>
          <a:r>
            <a:rPr lang="es-ES_tradnl" sz="2000" b="1" kern="1200" noProof="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Asamblea Ciudadana</a:t>
          </a:r>
          <a:endParaRPr lang="es-ES_tradnl" sz="2000" b="1" kern="1200" noProof="0" dirty="0"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 rot="10800000">
        <a:off x="6396124" y="2138424"/>
        <a:ext cx="1813201" cy="2712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37F8E-1E83-4886-98A0-DC77A6EAD480}" type="datetimeFigureOut">
              <a:rPr lang="es-SV" smtClean="0"/>
              <a:pPr/>
              <a:t>24/07/2016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6FFEE-5EBD-4AC5-9BDF-AD6039A00E28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2191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6FFEE-5EBD-4AC5-9BDF-AD6039A00E28}" type="slidenum">
              <a:rPr lang="es-SV" smtClean="0"/>
              <a:pPr/>
              <a:t>18</a:t>
            </a:fld>
            <a:endParaRPr lang="es-SV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6FFEE-5EBD-4AC5-9BDF-AD6039A00E28}" type="slidenum">
              <a:rPr lang="es-SV" smtClean="0"/>
              <a:pPr/>
              <a:t>44</a:t>
            </a:fld>
            <a:endParaRPr lang="es-S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DE34-D0B8-4832-8E3F-4687C43EF617}" type="datetimeFigureOut">
              <a:rPr lang="es-SV" smtClean="0"/>
              <a:pPr/>
              <a:t>24/07/2016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49A3-17F2-4880-A42E-2E8AD504F4F9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34466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DE34-D0B8-4832-8E3F-4687C43EF617}" type="datetimeFigureOut">
              <a:rPr lang="es-SV" smtClean="0"/>
              <a:pPr/>
              <a:t>24/07/2016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49A3-17F2-4880-A42E-2E8AD504F4F9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262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DE34-D0B8-4832-8E3F-4687C43EF617}" type="datetimeFigureOut">
              <a:rPr lang="es-SV" smtClean="0"/>
              <a:pPr/>
              <a:t>24/07/2016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49A3-17F2-4880-A42E-2E8AD504F4F9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5895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DE34-D0B8-4832-8E3F-4687C43EF617}" type="datetimeFigureOut">
              <a:rPr lang="es-SV" smtClean="0"/>
              <a:pPr/>
              <a:t>24/07/2016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49A3-17F2-4880-A42E-2E8AD504F4F9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5773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DE34-D0B8-4832-8E3F-4687C43EF617}" type="datetimeFigureOut">
              <a:rPr lang="es-SV" smtClean="0"/>
              <a:pPr/>
              <a:t>24/07/2016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49A3-17F2-4880-A42E-2E8AD504F4F9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3512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DE34-D0B8-4832-8E3F-4687C43EF617}" type="datetimeFigureOut">
              <a:rPr lang="es-SV" smtClean="0"/>
              <a:pPr/>
              <a:t>24/07/2016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49A3-17F2-4880-A42E-2E8AD504F4F9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2978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DE34-D0B8-4832-8E3F-4687C43EF617}" type="datetimeFigureOut">
              <a:rPr lang="es-SV" smtClean="0"/>
              <a:pPr/>
              <a:t>24/07/2016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49A3-17F2-4880-A42E-2E8AD504F4F9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4269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DE34-D0B8-4832-8E3F-4687C43EF617}" type="datetimeFigureOut">
              <a:rPr lang="es-SV" smtClean="0"/>
              <a:pPr/>
              <a:t>24/07/2016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49A3-17F2-4880-A42E-2E8AD504F4F9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16392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DE34-D0B8-4832-8E3F-4687C43EF617}" type="datetimeFigureOut">
              <a:rPr lang="es-SV" smtClean="0"/>
              <a:pPr/>
              <a:t>24/07/2016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49A3-17F2-4880-A42E-2E8AD504F4F9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37325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DE34-D0B8-4832-8E3F-4687C43EF617}" type="datetimeFigureOut">
              <a:rPr lang="es-SV" smtClean="0"/>
              <a:pPr/>
              <a:t>24/07/2016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49A3-17F2-4880-A42E-2E8AD504F4F9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33250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DE34-D0B8-4832-8E3F-4687C43EF617}" type="datetimeFigureOut">
              <a:rPr lang="es-SV" smtClean="0"/>
              <a:pPr/>
              <a:t>24/07/2016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49A3-17F2-4880-A42E-2E8AD504F4F9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609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6DE34-D0B8-4832-8E3F-4687C43EF617}" type="datetimeFigureOut">
              <a:rPr lang="es-SV" smtClean="0"/>
              <a:pPr/>
              <a:t>24/07/2016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149A3-17F2-4880-A42E-2E8AD504F4F9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4821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gif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0" Type="http://schemas.openxmlformats.org/officeDocument/2006/relationships/image" Target="../media/image29.gif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50.jpeg"/><Relationship Id="rId3" Type="http://schemas.openxmlformats.org/officeDocument/2006/relationships/image" Target="../media/image44.jpeg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7.jpeg"/><Relationship Id="rId5" Type="http://schemas.openxmlformats.org/officeDocument/2006/relationships/image" Target="../media/image46.jpeg"/><Relationship Id="rId10" Type="http://schemas.openxmlformats.org/officeDocument/2006/relationships/image" Target="../media/image49.jpeg"/><Relationship Id="rId4" Type="http://schemas.openxmlformats.org/officeDocument/2006/relationships/image" Target="../media/image45.jpeg"/><Relationship Id="rId9" Type="http://schemas.openxmlformats.org/officeDocument/2006/relationships/image" Target="../media/image48.png"/><Relationship Id="rId14" Type="http://schemas.openxmlformats.org/officeDocument/2006/relationships/image" Target="../media/image51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3.png"/><Relationship Id="rId7" Type="http://schemas.microsoft.com/office/2007/relationships/hdphoto" Target="../media/hdphoto3.wdp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microsoft.com/office/2007/relationships/hdphoto" Target="../media/hdphoto2.wdp"/><Relationship Id="rId9" Type="http://schemas.openxmlformats.org/officeDocument/2006/relationships/image" Target="../media/image6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636912"/>
            <a:ext cx="7772400" cy="1470025"/>
          </a:xfrm>
        </p:spPr>
        <p:txBody>
          <a:bodyPr>
            <a:normAutofit/>
          </a:bodyPr>
          <a:lstStyle/>
          <a:p>
            <a:r>
              <a:rPr lang="es-SV" sz="48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RENDICIÓN DE CUENTAS</a:t>
            </a:r>
            <a:endParaRPr lang="es-SV" sz="48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752600"/>
          </a:xfrm>
        </p:spPr>
        <p:txBody>
          <a:bodyPr/>
          <a:lstStyle/>
          <a:p>
            <a:r>
              <a:rPr lang="es-SV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Ejercicio </a:t>
            </a:r>
            <a:r>
              <a:rPr lang="es-SV" sz="3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2015-2016</a:t>
            </a:r>
            <a:endParaRPr lang="es-SV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60866"/>
            <a:ext cx="1879077" cy="196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C:\Users\NEST\Desktop\Presentación Rendición\13062036_1149083798459052_9167988752568303804_n.jpg"/>
          <p:cNvPicPr>
            <a:picLocks noChangeAspect="1" noChangeArrowheads="1"/>
          </p:cNvPicPr>
          <p:nvPr/>
        </p:nvPicPr>
        <p:blipFill>
          <a:blip r:embed="rId3"/>
          <a:srcRect t="20690"/>
          <a:stretch>
            <a:fillRect/>
          </a:stretch>
        </p:blipFill>
        <p:spPr bwMode="auto">
          <a:xfrm>
            <a:off x="2285984" y="5572139"/>
            <a:ext cx="2762218" cy="1460479"/>
          </a:xfrm>
          <a:prstGeom prst="rect">
            <a:avLst/>
          </a:prstGeom>
          <a:noFill/>
        </p:spPr>
      </p:pic>
      <p:pic>
        <p:nvPicPr>
          <p:cNvPr id="11267" name="Picture 3" descr="C:\Users\NEST\Desktop\Presentación Rendición\DSC_01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4380" y="5578553"/>
            <a:ext cx="2909620" cy="1636661"/>
          </a:xfrm>
          <a:prstGeom prst="rect">
            <a:avLst/>
          </a:prstGeom>
          <a:noFill/>
        </p:spPr>
      </p:pic>
      <p:pic>
        <p:nvPicPr>
          <p:cNvPr id="11268" name="Picture 4" descr="C:\Users\NEST\Desktop\Presentación Rendición\DSC_0263.jpg"/>
          <p:cNvPicPr>
            <a:picLocks noChangeAspect="1" noChangeArrowheads="1"/>
          </p:cNvPicPr>
          <p:nvPr/>
        </p:nvPicPr>
        <p:blipFill>
          <a:blip r:embed="rId5" cstate="print"/>
          <a:srcRect r="17499"/>
          <a:stretch>
            <a:fillRect/>
          </a:stretch>
        </p:blipFill>
        <p:spPr bwMode="auto">
          <a:xfrm>
            <a:off x="5000628" y="5572141"/>
            <a:ext cx="2357454" cy="1607346"/>
          </a:xfrm>
          <a:prstGeom prst="rect">
            <a:avLst/>
          </a:prstGeom>
          <a:noFill/>
        </p:spPr>
      </p:pic>
      <p:pic>
        <p:nvPicPr>
          <p:cNvPr id="11269" name="Picture 5" descr="C:\Users\NEST\Desktop\Presentación Rendición\DSC_029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572140"/>
            <a:ext cx="2285974" cy="1285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193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165429"/>
              </p:ext>
            </p:extLst>
          </p:nvPr>
        </p:nvGraphicFramePr>
        <p:xfrm>
          <a:off x="214281" y="214290"/>
          <a:ext cx="8715438" cy="63830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3616"/>
                <a:gridCol w="2745324"/>
                <a:gridCol w="1220144"/>
                <a:gridCol w="686332"/>
                <a:gridCol w="533814"/>
                <a:gridCol w="533814"/>
                <a:gridCol w="1612394"/>
              </a:tblGrid>
              <a:tr h="5838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PROGRAMA</a:t>
                      </a:r>
                      <a:endParaRPr lang="es-SV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PROYECTO</a:t>
                      </a:r>
                      <a:endParaRPr lang="es-SV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INVERSIÓN</a:t>
                      </a:r>
                      <a:endParaRPr lang="es-SV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POBLACIÓN BENEFICIADA</a:t>
                      </a:r>
                      <a:endParaRPr lang="es-SV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ALCANCE GEOGRÁFICO</a:t>
                      </a:r>
                      <a:endParaRPr lang="es-SV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6028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u="none" strike="noStrike" dirty="0">
                          <a:effectLst/>
                        </a:rPr>
                        <a:t>Mujeres</a:t>
                      </a:r>
                      <a:endParaRPr lang="es-SV" sz="90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u="none" strike="noStrike" dirty="0">
                          <a:effectLst/>
                        </a:rPr>
                        <a:t>Hombres</a:t>
                      </a:r>
                      <a:endParaRPr lang="es-SV" sz="90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u="none" strike="noStrike" dirty="0">
                          <a:effectLst/>
                        </a:rPr>
                        <a:t>TOTAL</a:t>
                      </a:r>
                      <a:endParaRPr lang="es-SV" sz="90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52024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SV" sz="1300" u="none" strike="noStrike" dirty="0">
                          <a:effectLst/>
                        </a:rPr>
                        <a:t>SANEAMIENTO AMBIENTAL</a:t>
                      </a:r>
                      <a:endParaRPr lang="es-SV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300" u="none" strike="noStrike">
                          <a:effectLst/>
                        </a:rPr>
                        <a:t>Abatizacion</a:t>
                      </a:r>
                      <a:endParaRPr lang="es-SV" sz="13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$13, 423.20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135,355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>
                          <a:effectLst/>
                        </a:rPr>
                        <a:t>124,387</a:t>
                      </a:r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>
                          <a:effectLst/>
                        </a:rPr>
                        <a:t>259,742</a:t>
                      </a:r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SV" sz="1300" u="none" strike="noStrike" dirty="0">
                          <a:effectLst/>
                        </a:rPr>
                        <a:t>17 Municipios atendidos por SIBASI </a:t>
                      </a:r>
                      <a:r>
                        <a:rPr lang="es-SV" sz="1300" u="none" strike="noStrike" dirty="0" smtClean="0">
                          <a:effectLst/>
                        </a:rPr>
                        <a:t>Cuscatlán</a:t>
                      </a:r>
                      <a:endParaRPr lang="es-SV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</a:tr>
              <a:tr h="1162907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300" u="none" strike="noStrike" dirty="0" smtClean="0">
                          <a:effectLst/>
                        </a:rPr>
                        <a:t>Fumigación</a:t>
                      </a:r>
                      <a:endParaRPr lang="es-SV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$</a:t>
                      </a:r>
                      <a:r>
                        <a:rPr lang="es-SV" sz="1200" b="1" u="none" strike="noStrike" dirty="0" smtClean="0">
                          <a:effectLst/>
                        </a:rPr>
                        <a:t>13,851.50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121,712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136,622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>
                          <a:effectLst/>
                        </a:rPr>
                        <a:t>258,334</a:t>
                      </a:r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459041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300" u="none" strike="noStrike" dirty="0" smtClean="0">
                          <a:effectLst/>
                        </a:rPr>
                        <a:t>Vacunación </a:t>
                      </a:r>
                      <a:r>
                        <a:rPr lang="es-SV" sz="1300" u="none" strike="noStrike" dirty="0">
                          <a:effectLst/>
                        </a:rPr>
                        <a:t>Canina y Felina</a:t>
                      </a:r>
                      <a:endParaRPr lang="es-SV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>
                          <a:effectLst/>
                        </a:rPr>
                        <a:t>$69,816.06 </a:t>
                      </a:r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75, 568 perros y gatos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428437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300" u="none" strike="noStrike" dirty="0" smtClean="0">
                          <a:effectLst/>
                        </a:rPr>
                        <a:t>Producción </a:t>
                      </a:r>
                      <a:r>
                        <a:rPr lang="es-SV" sz="1300" u="none" strike="noStrike" dirty="0">
                          <a:effectLst/>
                        </a:rPr>
                        <a:t>de 32, 988 Litros de </a:t>
                      </a:r>
                      <a:r>
                        <a:rPr lang="es-SV" sz="1300" u="none" strike="noStrike" dirty="0" err="1">
                          <a:effectLst/>
                        </a:rPr>
                        <a:t>Puriagua</a:t>
                      </a:r>
                      <a:endParaRPr lang="es-SV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$18,473.28 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29, 313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23, 128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52,441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15749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300" u="none" strike="noStrike">
                          <a:effectLst/>
                        </a:rPr>
                        <a:t>RECURSOS HUMANOS</a:t>
                      </a:r>
                      <a:endParaRPr lang="es-SV" sz="13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300" u="none" strike="noStrike" dirty="0" smtClean="0">
                          <a:effectLst/>
                        </a:rPr>
                        <a:t>Contratación </a:t>
                      </a:r>
                      <a:r>
                        <a:rPr lang="es-SV" sz="1300" u="none" strike="noStrike" dirty="0">
                          <a:effectLst/>
                        </a:rPr>
                        <a:t>de:</a:t>
                      </a:r>
                      <a:br>
                        <a:rPr lang="es-SV" sz="1300" u="none" strike="noStrike" dirty="0">
                          <a:effectLst/>
                        </a:rPr>
                      </a:br>
                      <a:r>
                        <a:rPr lang="es-SV" sz="1300" u="none" strike="noStrike" dirty="0">
                          <a:effectLst/>
                        </a:rPr>
                        <a:t>-Medico general (1)</a:t>
                      </a:r>
                      <a:br>
                        <a:rPr lang="es-SV" sz="1300" u="none" strike="noStrike" dirty="0">
                          <a:effectLst/>
                        </a:rPr>
                      </a:br>
                      <a:r>
                        <a:rPr lang="es-SV" sz="1300" u="none" strike="noStrike" dirty="0">
                          <a:effectLst/>
                        </a:rPr>
                        <a:t>-Nutricionista (1)</a:t>
                      </a:r>
                      <a:br>
                        <a:rPr lang="es-SV" sz="1300" u="none" strike="noStrike" dirty="0">
                          <a:effectLst/>
                        </a:rPr>
                      </a:br>
                      <a:r>
                        <a:rPr lang="es-SV" sz="1300" u="none" strike="noStrike" dirty="0">
                          <a:effectLst/>
                        </a:rPr>
                        <a:t>-Inspector </a:t>
                      </a:r>
                      <a:r>
                        <a:rPr lang="es-SV" sz="1300" u="none" strike="noStrike" dirty="0" smtClean="0">
                          <a:effectLst/>
                        </a:rPr>
                        <a:t>Técnico </a:t>
                      </a:r>
                      <a:r>
                        <a:rPr lang="es-SV" sz="1300" u="none" strike="noStrike" dirty="0">
                          <a:effectLst/>
                        </a:rPr>
                        <a:t>de Saneamiento Ambiental(2)</a:t>
                      </a:r>
                      <a:br>
                        <a:rPr lang="es-SV" sz="1300" u="none" strike="noStrike" dirty="0">
                          <a:effectLst/>
                        </a:rPr>
                      </a:br>
                      <a:r>
                        <a:rPr lang="es-SV" sz="1300" u="none" strike="noStrike" dirty="0" smtClean="0">
                          <a:effectLst/>
                        </a:rPr>
                        <a:t>-Odontólogo </a:t>
                      </a:r>
                      <a:r>
                        <a:rPr lang="es-SV" sz="1300" u="none" strike="noStrike" dirty="0">
                          <a:effectLst/>
                        </a:rPr>
                        <a:t>(1)</a:t>
                      </a:r>
                      <a:br>
                        <a:rPr lang="es-SV" sz="1300" u="none" strike="noStrike" dirty="0">
                          <a:effectLst/>
                        </a:rPr>
                      </a:br>
                      <a:r>
                        <a:rPr lang="es-SV" sz="1300" u="none" strike="noStrike" dirty="0" smtClean="0">
                          <a:effectLst/>
                        </a:rPr>
                        <a:t>-Psicólogo </a:t>
                      </a:r>
                      <a:r>
                        <a:rPr lang="es-SV" sz="1300" u="none" strike="noStrike" dirty="0">
                          <a:effectLst/>
                        </a:rPr>
                        <a:t>(1)</a:t>
                      </a:r>
                      <a:br>
                        <a:rPr lang="es-SV" sz="1300" u="none" strike="noStrike" dirty="0">
                          <a:effectLst/>
                        </a:rPr>
                      </a:br>
                      <a:r>
                        <a:rPr lang="es-SV" sz="1300" u="none" strike="noStrike" dirty="0">
                          <a:effectLst/>
                        </a:rPr>
                        <a:t>-Auxiliar de </a:t>
                      </a:r>
                      <a:r>
                        <a:rPr lang="es-SV" sz="1300" u="none" strike="noStrike" dirty="0" smtClean="0">
                          <a:effectLst/>
                        </a:rPr>
                        <a:t>Estadística </a:t>
                      </a:r>
                      <a:r>
                        <a:rPr lang="es-SV" sz="1300" u="none" strike="noStrike" dirty="0">
                          <a:effectLst/>
                        </a:rPr>
                        <a:t>(2)</a:t>
                      </a:r>
                      <a:endParaRPr lang="es-SV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$52, 836.00 por año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91,959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85,959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177,918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300" u="none" strike="noStrike" dirty="0" err="1">
                          <a:effectLst/>
                        </a:rPr>
                        <a:t>Suchitoto</a:t>
                      </a:r>
                      <a:r>
                        <a:rPr lang="es-SV" sz="1300" u="none" strike="noStrike" dirty="0">
                          <a:effectLst/>
                        </a:rPr>
                        <a:t>, San Pedro </a:t>
                      </a:r>
                      <a:r>
                        <a:rPr lang="es-SV" sz="1300" u="none" strike="noStrike" dirty="0" err="1" smtClean="0">
                          <a:effectLst/>
                        </a:rPr>
                        <a:t>Perulapán</a:t>
                      </a:r>
                      <a:r>
                        <a:rPr lang="es-SV" sz="1300" u="none" strike="noStrike" dirty="0">
                          <a:effectLst/>
                        </a:rPr>
                        <a:t>, Oratorio de </a:t>
                      </a:r>
                      <a:r>
                        <a:rPr lang="es-SV" sz="1300" u="none" strike="noStrike" dirty="0" smtClean="0">
                          <a:effectLst/>
                        </a:rPr>
                        <a:t>Concepción, </a:t>
                      </a:r>
                      <a:r>
                        <a:rPr lang="es-SV" sz="1300" u="none" strike="noStrike" dirty="0">
                          <a:effectLst/>
                        </a:rPr>
                        <a:t>San </a:t>
                      </a:r>
                      <a:r>
                        <a:rPr lang="es-SV" sz="1300" u="none" strike="noStrike" dirty="0" smtClean="0">
                          <a:effectLst/>
                        </a:rPr>
                        <a:t>José </a:t>
                      </a:r>
                      <a:r>
                        <a:rPr lang="es-SV" sz="1300" u="none" strike="noStrike" dirty="0">
                          <a:effectLst/>
                        </a:rPr>
                        <a:t>Guayabal, Cojutepeque, San Rafael Cedros, Monte San Juan</a:t>
                      </a:r>
                      <a:endParaRPr lang="es-SV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</a:tr>
              <a:tr h="76507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300" u="none" strike="noStrike">
                          <a:effectLst/>
                        </a:rPr>
                        <a:t>EQUIPAMIENTO</a:t>
                      </a:r>
                      <a:endParaRPr lang="es-SV" sz="13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300" u="none" strike="noStrike" dirty="0">
                          <a:effectLst/>
                        </a:rPr>
                        <a:t>Equipo Medico y Mobiliario para UCSF del SIBASI </a:t>
                      </a:r>
                      <a:r>
                        <a:rPr lang="es-SV" sz="1300" u="none" strike="noStrike" dirty="0" smtClean="0">
                          <a:effectLst/>
                        </a:rPr>
                        <a:t>Cuscatlán</a:t>
                      </a:r>
                      <a:endParaRPr lang="es-SV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>
                          <a:effectLst/>
                        </a:rPr>
                        <a:t>$160,142.71 </a:t>
                      </a:r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135,355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>
                          <a:effectLst/>
                        </a:rPr>
                        <a:t>124,387</a:t>
                      </a:r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259,742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300" u="none" strike="noStrike" dirty="0">
                          <a:effectLst/>
                        </a:rPr>
                        <a:t>17 </a:t>
                      </a:r>
                      <a:r>
                        <a:rPr lang="es-SV" sz="1300" u="none" strike="noStrike" dirty="0" smtClean="0">
                          <a:effectLst/>
                        </a:rPr>
                        <a:t>municipios </a:t>
                      </a:r>
                      <a:r>
                        <a:rPr lang="es-SV" sz="1300" u="none" strike="noStrike" dirty="0">
                          <a:effectLst/>
                        </a:rPr>
                        <a:t>atendidos por SIBASI </a:t>
                      </a:r>
                      <a:r>
                        <a:rPr lang="es-SV" sz="1300" u="none" strike="noStrike" dirty="0" smtClean="0">
                          <a:effectLst/>
                        </a:rPr>
                        <a:t>Cuscatlán</a:t>
                      </a:r>
                      <a:endParaRPr lang="es-SV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82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42844" y="2714620"/>
            <a:ext cx="5929322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SV" sz="3600" b="1" dirty="0" smtClean="0">
                <a:solidFill>
                  <a:srgbClr val="0070C0"/>
                </a:solidFill>
              </a:rPr>
              <a:t>FONDO DE INVERSIÓN SOCIAL PARA EL DESARROLLO LOCAL</a:t>
            </a:r>
            <a:endParaRPr kumimoji="0" lang="es-SV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5 Conector recto"/>
          <p:cNvCxnSpPr/>
          <p:nvPr/>
        </p:nvCxnSpPr>
        <p:spPr>
          <a:xfrm rot="5400000">
            <a:off x="4394199" y="3463925"/>
            <a:ext cx="35004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4" descr="http://www.acoinci.com.sv/wordpress_50603/links/fisd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4"/>
          <a:stretch/>
        </p:blipFill>
        <p:spPr bwMode="auto">
          <a:xfrm>
            <a:off x="6215074" y="2714620"/>
            <a:ext cx="2723843" cy="95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0897888"/>
              </p:ext>
            </p:extLst>
          </p:nvPr>
        </p:nvGraphicFramePr>
        <p:xfrm>
          <a:off x="214282" y="214289"/>
          <a:ext cx="8929718" cy="65008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9551"/>
                <a:gridCol w="1736323"/>
                <a:gridCol w="1262779"/>
                <a:gridCol w="631390"/>
                <a:gridCol w="541345"/>
                <a:gridCol w="525352"/>
                <a:gridCol w="2732978"/>
              </a:tblGrid>
              <a:tr h="8376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PROGRAMA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853" marR="7853" marT="785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PROYECTO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853" marR="7853" marT="785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INVERSIÓN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853" marR="7853" marT="785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POBLACIÓN BENEFICIADA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853" marR="7853" marT="785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ALCANCE GEOGRÁFICO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853" marR="7853" marT="785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37071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b="1" u="none" strike="noStrike" dirty="0">
                          <a:effectLst/>
                        </a:rPr>
                        <a:t>Mujeres</a:t>
                      </a:r>
                      <a:endParaRPr lang="es-SV" sz="105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853" marR="7853" marT="785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b="1" u="none" strike="noStrike" dirty="0">
                          <a:effectLst/>
                        </a:rPr>
                        <a:t>Hombres</a:t>
                      </a:r>
                      <a:endParaRPr lang="es-SV" sz="105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853" marR="7853" marT="785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b="1" u="none" strike="noStrike" dirty="0">
                          <a:effectLst/>
                        </a:rPr>
                        <a:t>TOTAL</a:t>
                      </a:r>
                      <a:endParaRPr lang="es-SV" sz="105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853" marR="7853" marT="785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316361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 dirty="0">
                          <a:effectLst/>
                        </a:rPr>
                        <a:t>Comunidades Solidarias Rurales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853" marR="7853" marT="78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Bonos Salud/Educación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853" marR="7853" marT="78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 $         708,960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853" marR="7853" marT="78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3,131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853" marR="7853" marT="78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56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853" marR="7853" marT="78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3,187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853" marR="7853" marT="78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5 municipios (Monte San Juan, San </a:t>
                      </a:r>
                      <a:r>
                        <a:rPr lang="es-SV" sz="1400" u="none" strike="noStrike" dirty="0" smtClean="0">
                          <a:effectLst/>
                        </a:rPr>
                        <a:t>Cristóbal,  </a:t>
                      </a:r>
                      <a:r>
                        <a:rPr lang="es-SV" sz="1400" u="none" strike="noStrike" dirty="0">
                          <a:effectLst/>
                        </a:rPr>
                        <a:t>Santa Cruz </a:t>
                      </a:r>
                      <a:r>
                        <a:rPr lang="es-SV" sz="1400" u="none" strike="noStrike" dirty="0" err="1">
                          <a:effectLst/>
                        </a:rPr>
                        <a:t>Analquito</a:t>
                      </a:r>
                      <a:r>
                        <a:rPr lang="es-SV" sz="1400" u="none" strike="noStrike" dirty="0">
                          <a:effectLst/>
                        </a:rPr>
                        <a:t>, El Rosario y Tenancingo)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853" marR="7853" marT="7853" marB="0" anchor="ctr"/>
                </a:tc>
              </a:tr>
              <a:tr h="1077021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>
                          <a:effectLst/>
                        </a:rPr>
                        <a:t>Comunidades Solidarias Rurales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853" marR="7853" marT="78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</a:rPr>
                        <a:t>Pensión Adulto Mayor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853" marR="7853" marT="78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 $         488,343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853" marR="7853" marT="78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484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853" marR="7853" marT="78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332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853" marR="7853" marT="78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816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853" marR="7853" marT="78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</a:rPr>
                        <a:t>2 municipios (Monte San Juan y San Cristobal)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853" marR="7853" marT="7853" marB="0" anchor="ctr"/>
                </a:tc>
              </a:tr>
              <a:tr h="2193935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>
                          <a:effectLst/>
                        </a:rPr>
                        <a:t>Veteranos del histórico FMLN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853" marR="7853" marT="78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</a:rPr>
                        <a:t>Veteranos del histórico FMLN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853" marR="7853" marT="78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 $         172,400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853" marR="7853" marT="78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642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853" marR="7853" marT="78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1,074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853" marR="7853" marT="78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1,716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853" marR="7853" marT="785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SV" sz="1400" u="none" strike="noStrike" dirty="0">
                          <a:effectLst/>
                        </a:rPr>
                        <a:t>11 municipios (San </a:t>
                      </a:r>
                      <a:r>
                        <a:rPr lang="es-SV" sz="1400" u="none" strike="noStrike" dirty="0" smtClean="0">
                          <a:effectLst/>
                        </a:rPr>
                        <a:t>Cristóbal, </a:t>
                      </a:r>
                      <a:r>
                        <a:rPr lang="es-SV" sz="1400" u="none" strike="noStrike" dirty="0">
                          <a:effectLst/>
                        </a:rPr>
                        <a:t>Suchitoto</a:t>
                      </a:r>
                      <a:r>
                        <a:rPr lang="es-SV" sz="1400" u="none" strike="noStrike" dirty="0" smtClean="0">
                          <a:effectLst/>
                        </a:rPr>
                        <a:t>, Tenancingo</a:t>
                      </a:r>
                      <a:r>
                        <a:rPr lang="es-SV" sz="1400" u="none" strike="noStrike" dirty="0">
                          <a:effectLst/>
                        </a:rPr>
                        <a:t>, El Carmen, Santa Cruz Michapa, San Ramón, San Rafael Cedros, San Pedro </a:t>
                      </a:r>
                      <a:r>
                        <a:rPr lang="es-SV" sz="1400" u="none" strike="noStrike" dirty="0" smtClean="0">
                          <a:effectLst/>
                        </a:rPr>
                        <a:t>Perulapán, San José </a:t>
                      </a:r>
                      <a:r>
                        <a:rPr lang="es-SV" sz="1400" u="none" strike="noStrike" dirty="0">
                          <a:effectLst/>
                        </a:rPr>
                        <a:t>Guayabal, Candelaria, Cojutepeque)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853" marR="7853" marT="7853" marB="0"/>
                </a:tc>
              </a:tr>
              <a:tr h="43878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TOTAL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853" marR="7853" marT="7853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 $       1369,703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853" marR="7853" marT="78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4,257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853" marR="7853" marT="78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1,462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853" marR="7853" marT="78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5,719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853" marR="7853" marT="78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 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853" marR="7853" marT="785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87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57158" y="2428868"/>
            <a:ext cx="5286412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SV" sz="3600" b="1" dirty="0" smtClean="0">
                <a:solidFill>
                  <a:srgbClr val="0070C0"/>
                </a:solidFill>
              </a:rPr>
              <a:t>INSTITUTO SALVADOREÑO DEL SEGURO SOCIAL</a:t>
            </a:r>
            <a:endParaRPr kumimoji="0" lang="es-SV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5 Conector recto"/>
          <p:cNvCxnSpPr/>
          <p:nvPr/>
        </p:nvCxnSpPr>
        <p:spPr>
          <a:xfrm rot="5400000">
            <a:off x="3965571" y="3178173"/>
            <a:ext cx="35004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F:\LOGO RENDICIÓN\LOGO-ISSS-20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928802"/>
            <a:ext cx="2357454" cy="2585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860395"/>
              </p:ext>
            </p:extLst>
          </p:nvPr>
        </p:nvGraphicFramePr>
        <p:xfrm>
          <a:off x="214281" y="285730"/>
          <a:ext cx="8643998" cy="63579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7230"/>
                <a:gridCol w="2327230"/>
                <a:gridCol w="627984"/>
                <a:gridCol w="627984"/>
                <a:gridCol w="683392"/>
                <a:gridCol w="2050178"/>
              </a:tblGrid>
              <a:tr h="4733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PROGRAMA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8079" marR="8079" marT="807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ATENCIÓN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8079" marR="8079" marT="807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POBLACIÓN BENEFICIADA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8079" marR="8079" marT="807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ALCANCE GEOGRÁFICO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8079" marR="8079" marT="807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1360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b="1" u="none" strike="noStrike" dirty="0" smtClean="0">
                          <a:effectLst/>
                        </a:rPr>
                        <a:t>MUJERES</a:t>
                      </a:r>
                      <a:endParaRPr lang="es-SV" sz="105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079" marR="8079" marT="807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b="1" u="none" strike="noStrike" dirty="0" smtClean="0">
                          <a:effectLst/>
                        </a:rPr>
                        <a:t>HOMBRES</a:t>
                      </a:r>
                      <a:endParaRPr lang="es-SV" sz="105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079" marR="8079" marT="807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b="1" u="none" strike="noStrike" dirty="0" smtClean="0">
                          <a:effectLst/>
                        </a:rPr>
                        <a:t>TOTAL</a:t>
                      </a:r>
                      <a:endParaRPr lang="es-SV" sz="105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079" marR="8079" marT="807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74389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Programa de atención al adulto mayor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Comité del adulto mayor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60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40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100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Cuscatlán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079" marR="8079" marT="8079" marB="0" anchor="ctr"/>
                </a:tc>
              </a:tr>
              <a:tr h="99186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Programa de mejora de atención al paciente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Proyecto de consulta psiquiátrica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700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  <a:endParaRPr lang="es-SV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1,200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 smtClean="0">
                          <a:effectLst/>
                        </a:rPr>
                        <a:t>Cuscatlan, ilobasco, sensuntepeque, san vicente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079" marR="8079" marT="8079" marB="0" anchor="ctr"/>
                </a:tc>
              </a:tr>
              <a:tr h="74389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Programa de atención integral en salud a la mujer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Proyecto de prevención de cáncer de cérvix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3732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s-SV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3732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Cuscatlán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079" marR="8079" marT="8079" marB="0" anchor="ctr"/>
                </a:tc>
              </a:tr>
              <a:tr h="99186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Programa de detección y control de tuberculosis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Proyecto de mejora en la detección y control de tuberculosis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200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178</a:t>
                      </a:r>
                      <a:endParaRPr lang="es-SV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378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Cuscatlán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079" marR="8079" marT="8079" marB="0" anchor="ctr"/>
                </a:tc>
              </a:tr>
              <a:tr h="99186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Programa de atención integral en salud a la mujer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Proyecto de mejora en inscripción precoz de embarazada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336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s-SV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336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Cuscatlán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079" marR="8079" marT="8079" marB="0" anchor="ctr"/>
                </a:tc>
              </a:tr>
              <a:tr h="123983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Programa de atención integral en salud a la niñez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Proyecto de mejoras en la concentración de controles en menores de 1 año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600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580</a:t>
                      </a:r>
                      <a:endParaRPr lang="es-SV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1180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Cuscatlán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079" marR="8079" marT="807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35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71438" y="2571744"/>
            <a:ext cx="5929322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SV" sz="3600" b="1" dirty="0" smtClean="0">
                <a:solidFill>
                  <a:srgbClr val="0070C0"/>
                </a:solidFill>
              </a:rPr>
              <a:t>SECRETARÍA DE CULTURA DE LA PRESIDENCIA (SECULTURA)</a:t>
            </a:r>
            <a:endParaRPr kumimoji="0" lang="es-SV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5 Conector recto"/>
          <p:cNvCxnSpPr/>
          <p:nvPr/>
        </p:nvCxnSpPr>
        <p:spPr>
          <a:xfrm rot="5400000">
            <a:off x="4249735" y="3178173"/>
            <a:ext cx="35004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9" descr="http://www.cultura.gob.sv/wp-content/uploads/2015/10/LOGO-GOES-SE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6" t="19055" r="12164" b="13927"/>
          <a:stretch/>
        </p:blipFill>
        <p:spPr bwMode="auto">
          <a:xfrm>
            <a:off x="6215074" y="2428868"/>
            <a:ext cx="2583252" cy="163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4814485"/>
              </p:ext>
            </p:extLst>
          </p:nvPr>
        </p:nvGraphicFramePr>
        <p:xfrm>
          <a:off x="214282" y="214290"/>
          <a:ext cx="8534181" cy="64294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8801"/>
                <a:gridCol w="1928801"/>
                <a:gridCol w="1143058"/>
                <a:gridCol w="571504"/>
                <a:gridCol w="700267"/>
                <a:gridCol w="562568"/>
                <a:gridCol w="1699182"/>
              </a:tblGrid>
              <a:tr h="7914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effectLst/>
                        </a:rPr>
                        <a:t>PROGRAMA</a:t>
                      </a:r>
                      <a:endParaRPr lang="es-SV" sz="18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 smtClean="0">
                          <a:effectLst/>
                        </a:rPr>
                        <a:t>ACCIÓN</a:t>
                      </a:r>
                      <a:endParaRPr lang="es-SV" sz="18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effectLst/>
                        </a:rPr>
                        <a:t>INVERSIÓN</a:t>
                      </a:r>
                      <a:endParaRPr lang="es-SV" sz="18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effectLst/>
                        </a:rPr>
                        <a:t>POBLACIÓN BENEFICIADA</a:t>
                      </a:r>
                      <a:endParaRPr lang="es-SV" sz="18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effectLst/>
                        </a:rPr>
                        <a:t>ALCANCE GEOGRÁFICO</a:t>
                      </a:r>
                      <a:endParaRPr lang="es-SV" sz="18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9892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b="1" u="none" strike="noStrike" dirty="0" smtClean="0">
                          <a:effectLst/>
                        </a:rPr>
                        <a:t>MUJERES</a:t>
                      </a:r>
                      <a:endParaRPr lang="es-SV" sz="105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b="1" u="none" strike="noStrike" dirty="0" smtClean="0">
                          <a:effectLst/>
                        </a:rPr>
                        <a:t>HOMBRES</a:t>
                      </a:r>
                      <a:endParaRPr lang="es-SV" sz="105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b="1" u="none" strike="noStrike" dirty="0" smtClean="0">
                          <a:effectLst/>
                        </a:rPr>
                        <a:t>TOTAL</a:t>
                      </a:r>
                      <a:endParaRPr lang="es-SV" sz="105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07279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smtClean="0">
                          <a:effectLst/>
                        </a:rPr>
                        <a:t>   Iniciativas culturales en Cuscatlán 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 smtClean="0">
                          <a:effectLst/>
                        </a:rPr>
                        <a:t> 6 Puntos de Cultura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smtClean="0">
                          <a:effectLst/>
                        </a:rPr>
                        <a:t>$5,000.00 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effectLst/>
                        </a:rPr>
                        <a:t>1,800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effectLst/>
                        </a:rPr>
                        <a:t>1,400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effectLst/>
                        </a:rPr>
                        <a:t>3,200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 smtClean="0">
                          <a:effectLst/>
                        </a:rPr>
                        <a:t>Cojutepeque, San Pedro Perulapán, Tenancingo, Monte San Juan  y Santa Cruz Michapa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</a:tr>
              <a:tr h="124367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 smtClean="0">
                          <a:effectLst/>
                        </a:rPr>
                        <a:t>Festival de Cultura Viva Comunitaria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 smtClean="0">
                          <a:effectLst/>
                        </a:rPr>
                        <a:t>Primer Festival de Cultura Viva Comunitaria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effectLst/>
                        </a:rPr>
                        <a:t>1,000.00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effectLst/>
                        </a:rPr>
                        <a:t>1,300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effectLst/>
                        </a:rPr>
                        <a:t>1,150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effectLst/>
                        </a:rPr>
                        <a:t>2,450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 smtClean="0">
                          <a:effectLst/>
                        </a:rPr>
                        <a:t>Cojutepeque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</a:tr>
              <a:tr h="209163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 smtClean="0">
                          <a:effectLst/>
                        </a:rPr>
                        <a:t>Adultos mayores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 smtClean="0">
                          <a:effectLst/>
                        </a:rPr>
                        <a:t>Para una vida feliz y saludable en convivencia con las personas adultas mayores.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smtClean="0">
                          <a:effectLst/>
                        </a:rPr>
                        <a:t>$900.00 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smtClean="0">
                          <a:effectLst/>
                        </a:rPr>
                        <a:t>155</a:t>
                      </a:r>
                      <a:endParaRPr lang="es-SV" sz="1600" b="1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smtClean="0">
                          <a:effectLst/>
                        </a:rPr>
                        <a:t>135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smtClean="0">
                          <a:effectLst/>
                        </a:rPr>
                        <a:t>290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 smtClean="0">
                          <a:effectLst/>
                        </a:rPr>
                        <a:t> San Bartolomé Perulapía, San Pedro Perulapán y Santa Cruz </a:t>
                      </a:r>
                      <a:r>
                        <a:rPr lang="es-SV" sz="1800" u="none" strike="noStrike" dirty="0" err="1" smtClean="0">
                          <a:effectLst/>
                        </a:rPr>
                        <a:t>Analquito</a:t>
                      </a:r>
                      <a:r>
                        <a:rPr lang="es-SV" sz="1800" u="none" strike="noStrike" dirty="0" smtClean="0">
                          <a:effectLst/>
                        </a:rPr>
                        <a:t>.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48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888014"/>
              </p:ext>
            </p:extLst>
          </p:nvPr>
        </p:nvGraphicFramePr>
        <p:xfrm>
          <a:off x="214281" y="214291"/>
          <a:ext cx="8678198" cy="64326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5951"/>
                <a:gridCol w="2138511"/>
                <a:gridCol w="1401594"/>
                <a:gridCol w="525597"/>
                <a:gridCol w="525597"/>
                <a:gridCol w="572317"/>
                <a:gridCol w="1728631"/>
              </a:tblGrid>
              <a:tr h="4630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PROGRAMA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8108" marR="8108" marT="810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ACCIÓN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8108" marR="8108" marT="810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INVERSIÓN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8108" marR="8108" marT="810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POBLACIÓN BENEFICIADA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8108" marR="8108" marT="810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ALCANCE GEOGRÁFICO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8108" marR="8108" marT="810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4881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b="1" u="none" strike="noStrike" dirty="0">
                          <a:effectLst/>
                        </a:rPr>
                        <a:t>Mujeres</a:t>
                      </a:r>
                      <a:endParaRPr lang="es-SV" sz="105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108" marR="8108" marT="810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b="1" u="none" strike="noStrike" dirty="0">
                          <a:effectLst/>
                        </a:rPr>
                        <a:t>Hombres</a:t>
                      </a:r>
                      <a:endParaRPr lang="es-SV" sz="105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108" marR="8108" marT="810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b="1" u="none" strike="noStrike" dirty="0">
                          <a:effectLst/>
                        </a:rPr>
                        <a:t>TOTAL</a:t>
                      </a:r>
                      <a:endParaRPr lang="es-SV" sz="105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108" marR="8108" marT="810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95099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Visibilización </a:t>
                      </a:r>
                      <a:r>
                        <a:rPr lang="es-SV" sz="1400" u="none" strike="noStrike" dirty="0">
                          <a:effectLst/>
                        </a:rPr>
                        <a:t>de los pueblos </a:t>
                      </a:r>
                      <a:r>
                        <a:rPr lang="es-SV" sz="1400" u="none" strike="noStrike" dirty="0" smtClean="0">
                          <a:effectLst/>
                        </a:rPr>
                        <a:t>indígenas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108" marR="8108" marT="8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Técnicas y metodologías para el aprendizaje del idioma </a:t>
                      </a:r>
                      <a:r>
                        <a:rPr lang="es-SV" sz="1400" u="none" strike="noStrike" dirty="0" smtClean="0">
                          <a:effectLst/>
                        </a:rPr>
                        <a:t>náhuatl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08" marR="8108" marT="8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$500.00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108" marR="8108" marT="8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25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108" marR="8108" marT="8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19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108" marR="8108" marT="8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44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108" marR="8108" marT="8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Suchitoto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108" marR="8108" marT="8108" marB="0" anchor="ctr"/>
                </a:tc>
              </a:tr>
              <a:tr h="121263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</a:rPr>
                        <a:t>Liderazgo Juvenil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108" marR="8108" marT="8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Taller de </a:t>
                      </a:r>
                      <a:r>
                        <a:rPr lang="es-SV" sz="1400" u="none" strike="noStrike" dirty="0" smtClean="0">
                          <a:effectLst/>
                        </a:rPr>
                        <a:t>liderazgo  </a:t>
                      </a:r>
                      <a:r>
                        <a:rPr lang="es-SV" sz="1400" u="none" strike="noStrike" dirty="0">
                          <a:effectLst/>
                        </a:rPr>
                        <a:t>y  </a:t>
                      </a:r>
                      <a:r>
                        <a:rPr lang="es-SV" sz="1400" u="none" strike="noStrike" dirty="0" smtClean="0">
                          <a:effectLst/>
                        </a:rPr>
                        <a:t>metodología </a:t>
                      </a:r>
                      <a:r>
                        <a:rPr lang="es-SV" sz="1400" u="none" strike="noStrike" dirty="0">
                          <a:effectLst/>
                        </a:rPr>
                        <a:t>de </a:t>
                      </a:r>
                      <a:r>
                        <a:rPr lang="es-SV" sz="1400" u="none" strike="noStrike" dirty="0" smtClean="0">
                          <a:effectLst/>
                        </a:rPr>
                        <a:t>elaboración </a:t>
                      </a:r>
                      <a:r>
                        <a:rPr lang="es-SV" sz="1400" u="none" strike="noStrike" dirty="0">
                          <a:effectLst/>
                        </a:rPr>
                        <a:t>de proyectos para </a:t>
                      </a:r>
                      <a:r>
                        <a:rPr lang="es-SV" sz="1400" u="none" strike="noStrike" dirty="0" smtClean="0">
                          <a:effectLst/>
                        </a:rPr>
                        <a:t>líderes </a:t>
                      </a:r>
                      <a:r>
                        <a:rPr lang="es-SV" sz="1400" u="none" strike="noStrike" dirty="0">
                          <a:effectLst/>
                        </a:rPr>
                        <a:t>juveniles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108" marR="8108" marT="8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$500.00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108" marR="8108" marT="8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24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108" marR="8108" marT="8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19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108" marR="8108" marT="8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43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108" marR="8108" marT="8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San </a:t>
                      </a:r>
                      <a:r>
                        <a:rPr lang="es-SV" sz="1400" u="none" strike="noStrike" dirty="0" smtClean="0">
                          <a:effectLst/>
                        </a:rPr>
                        <a:t>José </a:t>
                      </a:r>
                      <a:r>
                        <a:rPr lang="es-SV" sz="1400" u="none" strike="noStrike" dirty="0">
                          <a:effectLst/>
                        </a:rPr>
                        <a:t>Guayabal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108" marR="8108" marT="8108" marB="0" anchor="ctr"/>
                </a:tc>
              </a:tr>
              <a:tr h="169768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Educación artística </a:t>
                      </a:r>
                      <a:r>
                        <a:rPr lang="es-SV" sz="1400" u="none" strike="noStrike" dirty="0">
                          <a:effectLst/>
                        </a:rPr>
                        <a:t>no formal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108" marR="8108" marT="8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Se llevaron a cabo  6 proyectos sobre </a:t>
                      </a:r>
                      <a:r>
                        <a:rPr lang="es-SV" sz="1400" u="none" strike="noStrike" dirty="0" smtClean="0">
                          <a:effectLst/>
                        </a:rPr>
                        <a:t>formación</a:t>
                      </a:r>
                      <a:r>
                        <a:rPr lang="es-SV" sz="1400" u="none" strike="noStrike" dirty="0">
                          <a:effectLst/>
                        </a:rPr>
                        <a:t>, en danza moderna y </a:t>
                      </a:r>
                      <a:r>
                        <a:rPr lang="es-SV" sz="1400" u="none" strike="noStrike" dirty="0" smtClean="0">
                          <a:effectLst/>
                        </a:rPr>
                        <a:t>música </a:t>
                      </a:r>
                      <a:r>
                        <a:rPr lang="es-SV" sz="1400" u="none" strike="noStrike" dirty="0">
                          <a:effectLst/>
                        </a:rPr>
                        <a:t>en  6 municipios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108" marR="8108" marT="8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$2,000.00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108" marR="8108" marT="8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223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108" marR="8108" marT="8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195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108" marR="8108" marT="8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418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108" marR="8108" marT="8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Suchitoto, san </a:t>
                      </a:r>
                      <a:r>
                        <a:rPr lang="es-SV" sz="1400" u="none" strike="noStrike" dirty="0" smtClean="0">
                          <a:effectLst/>
                        </a:rPr>
                        <a:t>José </a:t>
                      </a:r>
                      <a:r>
                        <a:rPr lang="es-SV" sz="1400" u="none" strike="noStrike" dirty="0">
                          <a:effectLst/>
                        </a:rPr>
                        <a:t>Guayabal, San </a:t>
                      </a:r>
                      <a:r>
                        <a:rPr lang="es-SV" sz="1400" u="none" strike="noStrike" dirty="0" smtClean="0">
                          <a:effectLst/>
                        </a:rPr>
                        <a:t>Bartolomé Perulapía</a:t>
                      </a:r>
                      <a:r>
                        <a:rPr lang="es-SV" sz="1400" u="none" strike="noStrike" dirty="0">
                          <a:effectLst/>
                        </a:rPr>
                        <a:t>, San Pedro </a:t>
                      </a:r>
                      <a:r>
                        <a:rPr lang="es-SV" sz="1400" u="none" strike="noStrike" dirty="0" smtClean="0">
                          <a:effectLst/>
                        </a:rPr>
                        <a:t>Perulapán</a:t>
                      </a:r>
                      <a:r>
                        <a:rPr lang="es-SV" sz="1400" u="none" strike="noStrike" dirty="0">
                          <a:effectLst/>
                        </a:rPr>
                        <a:t>, San Rafael </a:t>
                      </a:r>
                      <a:r>
                        <a:rPr lang="es-SV" sz="1400" u="none" strike="noStrike" dirty="0" smtClean="0">
                          <a:effectLst/>
                        </a:rPr>
                        <a:t>Cedros</a:t>
                      </a:r>
                      <a:r>
                        <a:rPr lang="es-SV" sz="1400" u="none" strike="noStrike" dirty="0">
                          <a:effectLst/>
                        </a:rPr>
                        <a:t>, Santa Cruz </a:t>
                      </a:r>
                      <a:r>
                        <a:rPr lang="es-SV" sz="1400" u="none" strike="noStrike" dirty="0" err="1">
                          <a:effectLst/>
                        </a:rPr>
                        <a:t>Analquito</a:t>
                      </a:r>
                      <a:r>
                        <a:rPr lang="es-SV" sz="1400" u="none" strike="noStrike" dirty="0">
                          <a:effectLst/>
                        </a:rPr>
                        <a:t>.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108" marR="8108" marT="8108" marB="0" anchor="ctr"/>
                </a:tc>
              </a:tr>
              <a:tr h="169768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Programa </a:t>
                      </a:r>
                      <a:r>
                        <a:rPr lang="es-SV" sz="1400" u="none" strike="noStrike" dirty="0" smtClean="0">
                          <a:effectLst/>
                        </a:rPr>
                        <a:t>Transferencia </a:t>
                      </a:r>
                      <a:r>
                        <a:rPr lang="es-SV" sz="1400" u="none" strike="noStrike" dirty="0">
                          <a:effectLst/>
                        </a:rPr>
                        <a:t>de Fondos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108" marR="8108" marT="8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Equipamiento y gastos </a:t>
                      </a:r>
                      <a:r>
                        <a:rPr lang="es-SV" sz="1400" u="none" strike="noStrike" dirty="0" smtClean="0">
                          <a:effectLst/>
                        </a:rPr>
                        <a:t>administrativos </a:t>
                      </a:r>
                      <a:r>
                        <a:rPr lang="es-SV" sz="1400" u="none" strike="noStrike" dirty="0">
                          <a:effectLst/>
                        </a:rPr>
                        <a:t>en las 7 </a:t>
                      </a:r>
                      <a:r>
                        <a:rPr lang="es-SV" sz="1400" u="none" strike="noStrike" dirty="0" smtClean="0">
                          <a:effectLst/>
                        </a:rPr>
                        <a:t>Casas </a:t>
                      </a:r>
                      <a:r>
                        <a:rPr lang="es-SV" sz="1400" u="none" strike="noStrike" dirty="0">
                          <a:effectLst/>
                        </a:rPr>
                        <a:t>de la </a:t>
                      </a:r>
                      <a:r>
                        <a:rPr lang="es-SV" sz="1400" u="none" strike="noStrike" dirty="0" smtClean="0">
                          <a:effectLst/>
                        </a:rPr>
                        <a:t>Cultura</a:t>
                      </a:r>
                      <a:r>
                        <a:rPr lang="es-SV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s-SV" sz="1400" u="none" strike="noStrike" dirty="0" smtClean="0">
                          <a:effectLst/>
                        </a:rPr>
                        <a:t>(papelería, </a:t>
                      </a:r>
                      <a:r>
                        <a:rPr lang="es-SV" sz="1400" u="none" strike="noStrike" dirty="0">
                          <a:effectLst/>
                        </a:rPr>
                        <a:t>pago de instructores, transporte, </a:t>
                      </a:r>
                      <a:r>
                        <a:rPr lang="es-SV" sz="1400" u="none" strike="noStrike" dirty="0" smtClean="0">
                          <a:effectLst/>
                        </a:rPr>
                        <a:t>refrigerios </a:t>
                      </a:r>
                      <a:r>
                        <a:rPr lang="es-SV" sz="1400" u="none" strike="noStrike" dirty="0">
                          <a:effectLst/>
                        </a:rPr>
                        <a:t>compra de equipo y </a:t>
                      </a:r>
                      <a:r>
                        <a:rPr lang="es-SV" sz="1400" u="none" strike="noStrike" dirty="0" smtClean="0">
                          <a:effectLst/>
                        </a:rPr>
                        <a:t>maquinaria)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108" marR="8108" marT="8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>
                          <a:effectLst/>
                        </a:rPr>
                        <a:t>15,000</a:t>
                      </a:r>
                      <a:endParaRPr lang="es-SV" sz="1400" b="1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108" marR="8108" marT="8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5,500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108" marR="8108" marT="8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4,300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108" marR="8108" marT="8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9,800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108" marR="8108" marT="8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Suchitoto, san </a:t>
                      </a:r>
                      <a:r>
                        <a:rPr lang="es-SV" sz="1400" u="none" strike="noStrike" dirty="0" smtClean="0">
                          <a:effectLst/>
                        </a:rPr>
                        <a:t>José </a:t>
                      </a:r>
                      <a:r>
                        <a:rPr lang="es-SV" sz="1400" u="none" strike="noStrike" dirty="0">
                          <a:effectLst/>
                        </a:rPr>
                        <a:t>Guayabal, San </a:t>
                      </a:r>
                      <a:r>
                        <a:rPr lang="es-SV" sz="1400" u="none" strike="noStrike" dirty="0" smtClean="0">
                          <a:effectLst/>
                        </a:rPr>
                        <a:t>Bartolomé Perulapía</a:t>
                      </a:r>
                      <a:r>
                        <a:rPr lang="es-SV" sz="1400" u="none" strike="noStrike" dirty="0">
                          <a:effectLst/>
                        </a:rPr>
                        <a:t>, San Pedro </a:t>
                      </a:r>
                      <a:r>
                        <a:rPr lang="es-SV" sz="1400" u="none" strike="noStrike" dirty="0" smtClean="0">
                          <a:effectLst/>
                        </a:rPr>
                        <a:t>Perulapán</a:t>
                      </a:r>
                      <a:r>
                        <a:rPr lang="es-SV" sz="1400" u="none" strike="noStrike" dirty="0">
                          <a:effectLst/>
                        </a:rPr>
                        <a:t>, San Rafael </a:t>
                      </a:r>
                      <a:r>
                        <a:rPr lang="es-SV" sz="1400" u="none" strike="noStrike" dirty="0" smtClean="0">
                          <a:effectLst/>
                        </a:rPr>
                        <a:t>Cedros</a:t>
                      </a:r>
                      <a:r>
                        <a:rPr lang="es-SV" sz="1400" u="none" strike="noStrike" dirty="0">
                          <a:effectLst/>
                        </a:rPr>
                        <a:t>, Santa Cruz </a:t>
                      </a:r>
                      <a:r>
                        <a:rPr lang="es-SV" sz="1400" u="none" strike="noStrike" dirty="0" err="1">
                          <a:effectLst/>
                        </a:rPr>
                        <a:t>Analquito</a:t>
                      </a:r>
                      <a:r>
                        <a:rPr lang="es-SV" sz="1400" u="none" strike="noStrike" dirty="0">
                          <a:effectLst/>
                        </a:rPr>
                        <a:t> y Cojutepeque.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108" marR="8108" marT="8108" marB="0" anchor="ctr"/>
                </a:tc>
              </a:tr>
              <a:tr h="24252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</a:rPr>
                        <a:t>Totales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108" marR="8108" marT="8108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>
                          <a:effectLst/>
                        </a:rPr>
                        <a:t>$24,900.00 </a:t>
                      </a:r>
                      <a:endParaRPr lang="es-SV" sz="1400" b="1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108" marR="8108" marT="8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9,027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108" marR="8108" marT="8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7,218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108" marR="8108" marT="8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16,245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108" marR="8108" marT="8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 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108" marR="8108" marT="810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866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85720" y="2428868"/>
            <a:ext cx="5286412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SV" sz="3600" b="1" dirty="0" smtClean="0">
                <a:solidFill>
                  <a:srgbClr val="0070C0"/>
                </a:solidFill>
              </a:rPr>
              <a:t>INSTITUTO NACIONAL DE LOS DEPORTES</a:t>
            </a:r>
            <a:endParaRPr kumimoji="0" lang="es-SV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5 Conector recto"/>
          <p:cNvCxnSpPr/>
          <p:nvPr/>
        </p:nvCxnSpPr>
        <p:spPr>
          <a:xfrm rot="5400000">
            <a:off x="3894133" y="3178173"/>
            <a:ext cx="35004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9"/>
          <a:stretch/>
        </p:blipFill>
        <p:spPr bwMode="auto">
          <a:xfrm>
            <a:off x="5857884" y="2420092"/>
            <a:ext cx="2806196" cy="122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png;base64,iVBORw0KGgoAAAANSUhEUgAAAOEAAADhCAMAAAAJbSJIAAABs1BMVEX////9ZwD+ZwD9ZgABz//+ZgABZv7/agABz/4AZf7///0AaP8A1v8BZv+pPgAAXf4Afp0AYP2LtPYAW/0Aa/9zofYAV/3s7e33+/30ZQC/w8QAYfwAXvyBMAD4+Pj/bgDuYgAAZPMAW97t9fwAVP3eWwDeWgDnXwAA2P/ETgAAX+nO4Pva3N3KzM1EQUAAVtPg7PwAQaMANo0AUccAMoLQUwBTIQCdQAAAI1vY5vufOQDl7/zE2ftNUlSAMgAAMHuBKQCdv/q5TABOivq10PmEiYsAR7Khp6pbk/ohcfu20vmOOQB7qPlqm/puKQBLAABPGgBudngAG0ARDBUAG0g2ffo6FQAARriqra5ZFwCHsflIivkAK240e/tsGgAXAAAAocEAFUx8JAAAZnwAj6wkDgAlEx48KylKQT4AHVwiFTNKHQo/HhsqAAA3PkFiJwAwFy44GCVILSIwEQAiIEIqMTUWO0UFHSRPJBg6IjMKEChJNS4ATV8oVIYAveNohK1jjctAJREiAAAfQVoAAD1jYmEbHB9IEAA3AABZZGhEIiYAET1VCQAwLzBFMisgEyEAQ8JPIppcAAAgAElEQVR4nO19iV8a5/Y3M0SezEyAjozIZNCwiAQxdUVEUMMigqjVVLKo2DZtmrSm8d4sbZr2l/e2vzc3Tdvc3D/5PeeZFRwWzda+nxzu59YneYJz5nv2ZzkOxwf6QB/oA32gD/SB3iENDw/qNDz8vh/mTdLw4Pj566sr29svFj/WafHFi+2VldXz44N/c1bHL61uL95+fuOgtpBIjMZDcp9KTCg+mkp4Fi4fPL9/78XK+fG/I5+D49e3n/10VKOMMQSJbSL8E4aR47HUwub9xWerl/5WcI6vbj+6cbmQkg2+NPD6nNqnr8/KKjOaqB3cfrFy6X0/eE80eGnlzuOhlMywlDmGYZs+5o8qaT8RlpFHF45+2r4+/r4Z6ELjK/cOF1IhCh1CxmofDUHLkD1GiKVn89H2+ffNRHu6tHLrT4/zAkHkutJxDjWRTRz8un3+r6iTw+ef/VKLyYTVxVCFi2k3dDqZpo/+Qx9h4p6jxdXB981QC42vvDwoqGbFomnNOtg6bE/kwujl7/5K0jo8vgLwMYQFDAyM1E/noeXTAihLQp6jZ38VYR3ffrAQIp0wORURpvB88fr7Zg5o/MUnHoDPBAPJaTNsfv4+1tk86/gQzE7q4OX7xnF8+xeP3B0/GtNACMPIYGFkmVGDHFVv+5g+Fj+anlqHgGPqxrP3qY+Dqw88IJ8WBJgmDFXe5FAqUfDUljbnDn//B9I/784dbdbSnkIqTgM6VncvTmpxGcu3AI+JP7ffV6wzfP32UCf9g0cPjRZqR78/nF+eLl+biYyNhV0uQXCFw2ORiZny1Oz+zo9zS+lUnEEunRQ//WMMgUfP4cp78R3jL7ZGGdZe6ZA9OZVeOrwyW56JhMMCkMvldrtdSPQ/+EdCeGxiZmr+7lGtQMMgm0CHvqrQ0L13L6rDK98V2uJHmFj66Mny1ERYkgRkCfnigFwa6T/AXwgwJVKe3blaS6hcAnCaZzEBJaN/vnjHAeulj5dUBWzVQdAcAO/w4fTEmOAySRFFZEURVd4ETlE4828RzcjU/O9LiVC7SED23L7+Lq3qyoOEBUBLhEIuxNNbO9MAnqAip/Lnr67nc8lMLj8g+QBBKb9W6m9wiCWwCsxyMFkQxsr7D4YSAGSfGsb1WRQAYLzx4p1p4/jiUEhlzTB6ajBNQoWjK9MRK3hIYr0U4DWKDigurjoJP9QVhLZaLxaLDUlUXJTJcHn+bhrDIxtiAMZ3w+D5Rx5TlixxJpE9z+fLY4LgBmS8/pGREb+IDHrrWd7hiJby+Un4b2BD5KpZhyPbUFxB124yGghEJ3P9Vb+CkLoFYWb21lLsAtsUETgxUGdJ6urKO+BvcPvPOOlzUlIZRB8GxiBV+2N6TKKgBV319VJyMpmvgPyJxSjwUxkZ8flHKgE+kKwqyGGmyinFAO9QoXXwyWJQM0KSVP5mrgBxhLOVWHL53ls3OIPPNmViTRHUrIjEl17p4qkoxbUoPLTDwUfzwGGJB+C8aFg43/o6iCTXiPKOnCQ2gFFHNL+xsb4GLyG6HuRQMeGloLAeJRhDRMwfGM+dt+w3Lr30qO+WVlt0IwP8XZkKS5pZqQJLfDSZQ5nkB7wNACoZ1Cyn1ws2VKkHHI6S4MN5mapfFL3+6hoAuevDt6B4FfQhM99sgTXra4WRpL5bfZsMXr+fIkbFBW0L4seG0q+mxgS3zmCSd2R3G5JLGsjm64JYBDjXfFbLQznMK9VJ0MqKCpwolOB11IH9YClfR8cphGfmj2LHqjsMGzrafntuY/W3mKqCmmyCWQcAC1dnI4AfJ/rQxymATLYBP3JcUPIpLrECHOa8uqtHLJUigJf3ohZmdOcfrAOIpSC8IJ4P5KvoSQSh/KQWIq0wsvLNt+U2hrdvkJYKDPAXm9uPSGA9Ra6Yy/tdwQHQuoqPM0IXAAwYETgN4AZMVPZAfnd9FZRVr4tTPxKoYkbivHn4TXw/xdwthKeeoMlpKdiRhY/fCovD20MyjY9164Kpg5x+VcaQE6xLKeCISpy/5OCzVUu8wgkZ4HmP+g2XvxTN7UrBCnA44AMM+ZIOrlKFUaaqSBnU3skRLaoTIiCqFs13IqJ9pPA2TOrgi8uM1X7TOCO1NYvBmeJF/hyZfsAAlMvkEII1xbsLz5xzBRVF9Fbgi3KCdwOktOKVYGpGD1a9yHVSCCKwwGJVoUYH3guIqofCqAWpamhRuPPGM6rhxbSa4Zg+kCW1hzPoILyNPAIA4LhcvoyDDxQVFT4ln8zlRSnnAE3cqDeK/eAlsnXFC5LsgP/0g+qt+7SpaGny3mCJp7+Oeg6lUgkqbmFsfw49sIkhopi49YZZHH6xwLSoPIltLkfAgorBdQAj2l8NAkicfw2f1K9JHrjFfJBaV5iRRf+erYgu3zqPKCnVDPzphs8LOI+sB9CWBqugjZPwFSXkWsqAzQHrFS5fLbTUSVg29eiNsji4uEDYZudLEq+m0IL69+D5A/2SDxxZMV9FCXQEqiIYD8WX5x3RuuhSggNJGphGk+sSKJ53PRvlwdgCixjMrFeKGyX867zPu46wwldMQkznQ/HOiGiFIvNLMus0Vz3gfyT1JlEcfpFuQZBl0lci+J6r/fDy14qgZVw9FwWhk5LwD5J1TuEaaBZ3RSqDUr2ysVGpSwqHubBUbdTdFOQ8oMwHoqh8fB7+NgeoNqoBMMeKIkE4y++qpig8CwbHGqSCFUjcfmPmZnj7MjHjJvwQZnMfTQwad8Cp6uP8DbA1fGZDxDAU/mithJEY34/RGmSGrnDkv/+9Nj09izQ9PXXt2kQEAlCIyndzat6R3ABTBKEAn1f8oMv9fnEXX5XEUV/iFqZupUgfS4tUfWqtiiTemEXdHmKao2A2NjcFGqhI1WAd+AFdq+bh2XLwkJArFZPqP+OjpaLoCo/NlJd3fnw8t1TzFBKp2OhoKpXwpIeOHv/+cH9qJgJiUKxsVBocxjP98GV1xdcPcd4IfnOgKBpuJ/IEUhoVQRVFsKhvyC+u3pDNLImmSbGryGDQt5bzibsYhO6CQkV3hSAG10GxOpCLBrK59aKgTEx/c2WuVkjFQ3oBkeilRTk+Wkhvvvpi9priFoMiYiWB6cn4OBFcRtQP0sGXRE6PCFzCxJU0MXNt1fW/eBMB3PXfmvMY8LdXJgSO81UmIbAW/Tlq37O7XghklGAjD/mfCKmh3//f8vzVTU+cXCCWh9KDBXV9jZALcmJo68n0TFhwUc74Da9LaUw6AuvoWaqKNZ6VltHeND3K5Wevz+Kl+zFiRkzobRPfTuDjbEQhgJQ40Dv01XV425Cx90/yOUwNIP/Z/+dSIi5TJ0oNg4U/Wo0zEmc2lMLKx5jASZU1SBs5TkKDo5oZHUG0V+7w/hKx2nOGlTdfO9MYfJkiTjNoQgR3IoBgcBeM/x7GnzRmmQS/5avugseLliQX5OmfLSXMpSg1R25KKS2mGdAkF2Lpw/mpsOKnAawIVhiNj8C5msgtTG82o8jKv71mvjj4zNOcLoGIghHlOHgGyMppWov+AZw8JEvAdKnBQdoz54kzKnomaEzrsHmpjcippW+nx2i8HtzA380Xg1YEMVtxC7PAYlMgHvvP67nF7U1VCXXtAQbB+ikuiK/5ihq5gPEE9YkOgOPnS3UvV945Sqjl3T7MrkwMm4fOVgIkY7Un05ioKA0HfpnfklL6FUnxBzkOWGw2C6Tw6HUYPP+nbM2XAME/xtBR5/AvJ+uaHUDrju+8VPRx5SdLMUL6bEHrgKEGC5HTV6chFAyWotTM6BiK9VI2Gs0NSKIqqE0FsIXXyIjHH8Wb0iVS+DYigBvMOdTikVdLA0FOIfJeDyqQlqcIjQ4oaEyfqXqtw+aESFd1loRqr6bCQrCYXDfrAr4NDG/gHeaKXk5Ypij2mZZh6/TWZtFDTHFgINYGN0ER5PvzCFteAzFYRLMqRma3Egzp03CygmY3ZJoSImMIsrq0UxZEwWXooFhXZYTWIoNceDmN/9z4t2zsl9PGNitDqofXng4cPboJARjcDSol/IX6e/buVoKu8q20vlGBahpjgGY3tMdQxTFxBFmLuciBzoN3lDY28lFHYMDrFnbSpM+aECcWTxfbXHoQsuo0y8zRZGIXQ0dOTYmMqErhaBZnMZ9sM2jHh/Yrxeqyo5y+MqOXtlwYCIDUKMFgsDjpiMKvjFxJEcu/ZZmDU8np8McJtsm9bk4JtCqRy6MbVDBFp1kOklD+rEDYjqC1DM2UVk+ILAMQ1a1lfWnHn8fMiuq8t5p1ZCVFiHwaI9bpoV9O4zJWhhAS0yqn99W3qlQlTlW+SdR9Kk3h5Tka+XQErXnYvJ/G2TpEGCdUSfVD+h/V4jfvQMDRH+SE8lyItfxbSDNObk/HvwuxhhZirHaFemOv3+fXKmlBNACQV7ikyBc1mTTbSifTZaiv1jclRJYhpthlyQ22BjEsjdD1RwjPJzF+coHPINbJp5DT4Rd0AdRQwvgrrNmL1fVcNtmviaZvABKcvCjMvIK5TlWeLSh1HlphM6y1ddjHxo+mw27EjdfrIgBoDtd2XBCigp03J7OhE6fD17e0qFJzq1QJRypJuh6RqaurKGI/GB1QQcxNT4Yg02f12k3BtDEE37i5HHZzCmSKyRHNeYgZWk3lXGO3YsQyGfz+yRgcvD1KIw311bKktkzNKF0qwtxWs6HBoleYngsR2715nYntsyBKk3ebIUmDbnAKBMF7Qc2w7gYcefRRwszVkHUyc+NkIfgquEJcg1UlnU09jIBQwpc7otGAwwxnOFGY2owTQw6dzWLZcdgSetsOWcYzP4aVfkeyKtI1AU5ZD6xjpg1BeFqvjqmGYvEkxmYcXKGKIa42s/LWjAABP+/IbAS99RxGbHual0CNPwWC2u7LPp15tt2Qhvo+sKDJotcnoZz6Kw1I3sDahHesS+195OZJjM22h2jxMCJI0rMCTbyzEkT3ooRV212F5muzmHXTjxY9O3seNgfe7YZOTNdc4joknsm1TEWk0QWnDCTrijBzGLJOHr3Te2Qz/kuI1ZMArDu9GkO/C+FEUHWIWS0kBRGVT4dgux20NgQp95ibptkOR05du8Li0JrfLSzXrAv+JwHxhZ72UgzJXFnAJFBdwUQvAWE3BG4uafqINL35ZmXqMmyCrcPQSTxXwm4fFp55HhyFS5SSdO1VdI/9EWPNyWz8u15BHP9EZk0MSWFfolwF9LpQcJdKKQQWcXNbj0Y9D3vGEHhIL4eBr4FSrlQROZ9WrSxBOlzGXNEEsdbjRobh7YK+Uo+hR+hqBMsWWUdO2+7DeSHI2BOlma+pm7C8deaEQ10ruwxZsjQrgXUBUrAChg8ZyAsC2NP5ArFMjr/sDcTxB4ZJAEMKZkbCdU4sXurpTM6RVdyRVzTA12HRdoV2G7Ihlm4IOgmGkGtoUb9LEWhi6pisBMX8nihM3A2dQhO3F8ziUx+Gaxg5bfD8WlBLSEEl+33hbwqncPRs6HlC+2dOxpoRdx6y8QfqOp5Eq7N8rhqESCencNJymmWNyWysJ3MKhlSLL/pwB8sSJoXq4nVDNaVS0pGRVDtm3S/J9DIkSz8/lvGnk2HIktQTLBBVMGNzgL1RMOPgIe2OfNqkiUu9gLhSM/fLwMujKYULF6bhzXlBD7gSH9hQynMy29cZLzsIU4+efulRQbRGOM5uwz7imRfcuIzqcCT3QJiUaoCu2wjTaWKZmuohsBl+OarPp++cKgANnFD6q0IlB84wOPZZDFeC1OyFNVKfbkNy8NXFp/+WLRtJtdC5+5DZLEt0XSuPS800VsV9Va6xu3HLZOaT7qnw+QOr20p9G1aLCUFUAJDUQICHrNe1X8CNZyclkvj53JlzH9UY63YHPZvqMmRDryZwbXUjqNkClFbgVZqtEXMiKXRPMZ4VDNT7nKQ2TXc6Qay2F9BnZBpceU4/k2Z8d1/3ISv/+fm5M2ef/hq3vHQTpy5DlFNOqqt1dh/Ka5JGOBOfXrAsjTn/0y1PvPSLZdcaK/8x5qZ7JKtBXzFDi6SBvFeJfB1jLfvWe4bQ8/PFM2fOnPuKhkK9ZE9NQ8xRtZ0btDillcGEWY9FE7t7/RUTc/C0nmksW0r9meSAV6zmJwPRUgV8Emq3Sk2i1G0Yuv30LHB49uz3Cba37KlpSGJPxjSHzGFYk9c2y0W2Qla9etmFw1sx1ggmwHmNoVInHTRd4nw+QfSLkHseyixzYgxZcvmji2fOwufc588Zq5Ab1GVI0suCVo9y0OUurZy6U8AagzZZ/qSzmI7/KWvcwYcU5jGc6eeN+jaWgtzheSwc6qpiIt4lXWLjP1AIEcWfC6QZJaanZCp0d4Ia9sYk3fWohVhC+ciiWcTTWUxXrDJ94aiMeSHuOMCyIWT0fl9VEmbmGNZ5YgxZ5uZX585SDM+ee3oYZ09BxINJgGsEzUzOWNZwjz20fpt8r1NcM3jPabFL4O3dNKnIQbqSg7y6ks/kJNcVWngyF8ss8UGHISl8f06D8MyZi18OmUE7y3TMnixDVj6acakb/7IN0TjdAHbBsvx6YatTweb84QWLb0mDneGqWb4UlLKOfLWfyoZY3mT0YixSj+kSS66ip9A/T38ItUWqE4iJ/bC6jLEbFHDfm9cbBIM6tmUJ3chCJzFdWbBItLwFdkYc4PmqqGT4fsxAHVkxPJ+iBXWKofmqLdJoOySFLw0Eqce4aaqpMbf7kFydcKnhTCaTTOZKpfxuBfJEfCZ9Mpu604HDOymLfU/t4LbDHL/mA13kAzSo3/XOzBGWMTDsNXti47+hmdExPHP24g+JDkem2oNY2BeUBm995skG55qyljPkufbWdPyxxbOAkNJtn44BL1adcaUpOSBhzqnGO3g3Qs9Eal9ePHOmCcS5poX+HpOpPvluxDWStD50YEN0Rx7LxpfB72qfYKyC/huBBHM4QT1PtqqIuKqd2a36ve6JOUMGcZmzx+yJjX//9OyZZhYhxzgNiOlZSHQyk9logL51oNyIS5i3SAQZfdGWw23I2g1LGnuIQlpyqEIaXa/iuRbXbNqMc3vGkEVPQR2hLqXA4dPfQk0osc6ehrFXkAtI1WqjWBnoLyUnozwvchKKqT6ZlW+38xeDj2TW+C5aveAak/yGF6xNYMOPptkdfhK3uJNesyeSsngKE8QFc+FBp+5DZnNGwEUoRRR9Pp8o1TfydcUVuUrMycyNdinU+A2LFyM3QEjFjUC0GAyW+JJ61EyY2bRubOoZwqPPaUBqcEdHT1/GTE1simE7DUli3nKuCjgFVjl3+Iu4OZlt6y+uX2ZNDOUn4O79YJgz+b0sP6AujAj7BWKu9LE9Zk+k8PNxCMHtf3STsBYUGatwtB2yzKuIy8Ki4vfvQao/WzAFgiSetVPDAro4zZKmMModwd1lDp4PVOhJFlfkR8Z6mL5HCOVPVTPTjCHI6c+6G+spe9I+pDalg8iJ3mqlFAgUFeHakLYJBF9tvF1B6lkKC33a96The5Sw5nn47FoF9/eWN4lVz3rLnsjClzYIIp+fH1hWmZo+HYYgpmpWrohcPZ8MqEF4ZM7YRwT02N4jjv8kaxhiLrCEariHOa+2mSWalyQQUudJMWRjt56ePWu1pGd1NC/+7NEWj60y320Yeo7n/7xiHXe1Uir5XdITqtTqRDJkf1Dx0hHpMyqPocMw6l19PZnFBUOkrCQ9iLFWDM3Aq332xJKhry7aQojG5n7IiPKagvaOw6EZQamuJ6NGaJMNctKynpAxGCLam5pVTO91Dkev4GKdS/H6GgNrqjaWlMiR3HoVQlcCT/FUA+0YhmfOnsbtk8Ksix7Z0IjP5AVQIGvgNrpob2gSxOnUt9AVZqmwiwrn9flclVImwA8oU2li9Xi9ZU83Pj/XBkIE8YdR1ojUm0BrP2SZL8I0awXCzdZ1Ly5IT8yZGLLx27Zl00W6dK9Zh9o1WkWvlHLrkIYFg1Klv+7aB9vXupWpS/ZEPUVbDCE8HTph9RvowtcTbtwSHsiUNhqiTy1mRH60ZFCh53bGdPh2nDUxhFSTHqOj5+ioYQ4qY38Q1rjPqrfsCfT5aXsIaVWKvjV1sqbCXYZOslSGFCrZXxRwMUq1qu7wzqgxmXUe2BnTwechE0P59wgeF8lQOde2z7gm7l5o3oPWPXsCT3HO4ghbEKQg3jixJkLWI3ESWFPKndcr1CuSW9i3BN/MZTtjOn5DNjEMPYT4Fs/oIIfrXq3iM0SM26x6y57Y0A+tOcUxFH9OkN6zJ/WDHpHuy/D6gtWNfDKarXLCdIEYYTq7YJdAaeV89TtS8+Bz/Bn1b0pqyCZNe5qKiN2zJ3iXbT2FASLmGCek+I9oI3xScb00qXrrPVEopy0JVMLOXVyvMQaGJLGMe4Gjjuxuiedz6tKoNJ9A7Mx32RVDNvXDuSaxPC6laqLYd6KlKFZ+POYODuQmo/qzY1Qzs2TBMGW3fLG6QKgCqbHyNHBYDDjWRyRc3lY5fDjK6t5cD486Z0/k6KtOZkbj+ulLsxhoBNqdh5BB4TFAk/p9rsiRZe6o3WGalQTb59Qib+IpC7gqyitKMOfQjrKGf0dja77Yrh6fBU9hgHfmeOSt0cWPLpPesyfVl5UFbfs8AhiIZvt97vBdhtUns7LdiahtlUMtfgd3GNzlsyMur8HhGBZDmuLuLtkT+aSDs7eC+EOcsCdZiiKeKUGLavhoLr+x15A4t/CtzBqQ99ntWdgetWC4hJXXPL824gomHdoZwIlNenK856hN9RTdMTxz7vMj+SRLUX0kNSuIxUAgP1BXRkZ8Il6O4pJ24qw+mSU2mzGHX8QNDPvIZgTMcYnP+zkuo60QYArGNutZ5+wpfr+bpzBY/L7QdBNF12RqFGuK0UDdJxpHvzhpP2Zu5COHNhwuhli1Oo1z5sbcnJTkd71404q681G4liZOpncMyU1tqckwnzZRmw7iLWIKuUHth6FvaDF+wzydCM+3nDKnEpua6eDHMh4RoBiyzCFyCOiJWGdTz8YILXE32yV7Ol5A7KCKX3qa9491TqZY+Qt6jGU9aOVwOkGMyWTz+OLF4MdqsqBy+M+wG15SoOj31aPq4XjgsHACDFnm4KtzZ3rEEIzNbydajJJ34Plyjv5jHOpEhmw57GM0j8/K/wDBhgSltDuw6whUJU5R6Dc05U4dsydS+L5bNGOlix8NkWbQOiVTrPxt2C3mcRe9hcOpAjEmt+HQxND5D9zoFdU2PWeTa/ldxQUcUuB6yZ5Y5vHnZ1tBa48hgPj96Ekw/AcENXlHXmzlsGcMnf8Q1Cs71CoNHqH0IYeW24A7Z0/E06b61I7OYVWqt+wJMfwROOzXq7hWDFVy9oAhcLjHW9Z4kn4DQ/oVnbMnNv7gaRNsOlT2CFIWfz7BYhTFcJfPuVo5PJEeaoU2WqJx8Dm/oGLYU/ZEaieEEEuLc4y5ftRlIx/qYXC9+Rgt5VCf3BVDGWypWEwmM5nJbDYaDQT4NT9NwHrLnkjqUe+eQqeLXy70DKJ8BTgc4JOSlcPutpQemdM8/l2wxngXQhWoUa8Xi3VFmMLTiL1kT7h97ZytWHaQUjA2/w5ZQGObMWSbMfyCcpg5xqE+mSwd51CPaWjUhjENvSKInjVSFEXETc/6wlq37Imkvj97YgiBxY/U60Us1C57kr8R3GIls9bE4WzKguHR8eUnPS6l30KOrKsf2jdAXOrsJXti5Rufn9UgM8E7PjzG4bl/p3RN7Jw9sfF9umXYepidE/ZjRvbkJFs2pagXo5bsaXPiOIczm0bkbZBd5K1tXzs5nfvqwLoK2CF7Sqmbo5o4lOZjpgSQuzYcbltBrs20Xn7ockUOZStHuIPY9jni/z65mdFQ/DlhhiUdIhxagrCc1VfvI3wYMiezdsvAK6opoopG0uVjHEISHdKvgKAHTSz34TaZGX2pqSWAaRvPWED8/IZNAHh8aPd4rvA/ZXOy025j1IplCQGS6KC3lcRvR81sQjVKNvaAjHYtIHZgUd8ircHW/O5Md7v53+OPN2buoQA5stsNvbpgYOgkhf8ZOE7/m9AwdGoWxw5CZqjVU/SOIS5GxZsPH+uvr2koH/7r+NP9a5OYk21rbedv6icbUZWf8ccIUFZ/hRGoHXfFp/UUJoi17mcc2Ph9m6c7f9k8RWdfL8V9CiyjmcpRO5SvXybG6XnGHkOWHH5+zh60XjBsyjHaG9OU3eLZqsc0xPZbMAefy6ZShX6y0dRLcxecTkuYZrNq1LJ97RQg0g1vnYl47GRw2zzhwhLbdYvhu3G0Q6qzY+ZstqQMPjKvabSP2tjQb097QrD9azj3faqlxcIxPbR9/uFnKRND5sB2R829mPlV5MBmk+bwi1HSGUPwFKdz9hYOPz/sdqbxgt39AoN3QqYplf+03Yzxgu75otRHbBdvVtSbQPQ4+FjYxo6eIqc4xuLPni562PfI5vnHH8um34rftV0DXlkwKs8MsVXmSweMegN1GwzJza5LTd3p7NNbnUEkCVtXcGAaYXb0nh2DjvObxmVhfWz8lt2U7+LWuI1iaAmtyOgJCogdWPxSP6Rtq4dtzMjKgnVTlP3JmfH7lhu4mBt268SLCX1LFGDYeuQct6+ZC76ntTS48v3vmFb2bNYBw5rZKdm9lIlhux2mw3Srgi5wti9qdYhYMWyJFk+bU7SSdqimTVzKpj62e/irIXMysfMESM8SpnTYH5G6dJ8YG2r6Wjw+e+FXY696Dyh2AhHcfvvqqf1O9UsH5mTw5m32Qa/WLFYjZBedDz9LkHbZE1n4qJe1tJ5AfPpJiG3L4X07gFYWLFuiUu32JuJ70MoU8P1X7d7D6mW2zz57YmO/nT3bWfV6xRA3vBXanYMntocoh1+Y13B3ODYzeNt6bME+8Pk11CZ7IpsfvRktpG/j6W3ZQK/J0rQ5zYyPbs6zC1e0FzFKDAxZ+22oEP057WSeZ/cAABGKSURBVLInffvam8HwzLmPFiwew6INbOiBnSU9f4OYk2W7EoZKqjBr3xe6bzfv/BGxzZ6Yg55WtHsH8bO4rdu3j7rpRR4GhvH2VypdOmLMQhNZshXTjxOsTfaE29e6usATYAgeY5NYMTRQtHUEgz/FLRFBp9NrP41qvhv11f5I7fUDYhN5y4efv4Foxgri2e8TNrkwSdjuqzxvuUMGAo8OR7sAbLNUGHpgB/bgvVH2WPakb1/rGcHur+Pc58/Ny4uNH8gntk+/bTG97Oh/OpxYB4AM68wyN233Eq9eJscw7L597RQo/nz80gZ7V+EYvmVRWtZeUzUaf0S0yBs+JGF7he3wrVFt95vThPCjN84gGJtP5FY9JAe2L/28uSMeQiv7OTptW1b7WWJ/k92qrolGgZluX3vjdPFYVYokbLMijLRMCMmjjgeB6dswVljStkZp8GPtmISRPfWyfe3kdPbpo1HWqoesPGerhRgtmzFPost1pr/GzTiJjX1m/Ll1Pfj6DXrBnh6W4k0JF8+9Bbr4laVAiOgU7G9+3k4TM7dqH9Dosz26JrKqrTlemeT5Z+p5aKfmWra+/Ogt0acp0/KBJ/9l3OZxHPyvMUvME/u1M4OO60cXjN0/kLT/b78d/eswRHeaam+t4HlblI6buQVLav9j+zT/56bFzrSJeSw0uDhqcYkXtq4dXyDwernpJdrGRxfTt0eWowoksRO2eRav8n+tVyq0sY5WWr1siU3Zwrx0bJEHaGw+xbZmwCcltunTfUgObRac6H0DF7rlVi0g/hqy5ETynM1CInztBBYNbNeeeh1qXLYw3XYIMjpt9yRu4WHCLOqAnemhNZsZufWxTpL4JmzzvZwActr3Whh2Xl06NiSJK2G3zZMIeD2AJWKzPyzTTOePmgRkyxZElzBvDWFPQSd8H/G7ts/Bhb+IWcKCzrcNGLRYMK93xbMNQtO709fOI1dip7nU04LhSfY9y3NlW4MgTS0Ry2T7nPY4iGZQj1eXHtkqON7hEntXGIISzrZ2EVBp7GHKmqX2eE3r8CJd/VExdLKxJ7YKAK9v7pQXe2oY9q6HJD2PbcHMjQmqMHH0kihzMss86PGq3evmZVhY3DbP3TargDA1JHcA6c1hSFI7x7f3qKpy1VrrAG/f6yWtL437WeglxE9svp8TJUWYr50exVZNaz8kqQdjLs5sx6JdCo0bTJY9xguDj9zDVWYanb+hCxGWRkmhxdggeXejdW94v9b7jsnTYkhiTya8nMurHHvLQrlJT05yWfLwYkI9s632tpCPGRuFywew80p43lgm0qFhehz2qockdXVCymcm82YzCE4DFMyMNf7q0ZBqIP7JmBg6zUu2NMKLdiGmn+TEsXnrSljTU3Ye9hrTkNiD/zbUdhpSC4rCrFVJTnrftZ5EqaVf4tm32lOxgY3ISoBiQwRB1Q/CN/PTbdjbbJJ6MlHPOgLYsRSv1tfsKe2OVD6SrZNH2973YUuXDtWlEX0/p9Xheht4N12/v5/nkxwI6qnNjZVf2yHEag/+W804+HXscJYTmyAcu5KybIJjyeUTdtJduaw6Gn2741XdnnLeDbxfMO/nfNgBrh4Upo/ixuJxb9aRUS1NVw5JekcpRh3RjRERb6ryqgpIyY1ho2XyCa/zdqhlUQNDak9VOeWUDbqFP7rh5Xz9AT5TV4Rp2hjh9Ai2kVJWrs2PAYN4j34QfmtRxHMfmjKq11Cbk8nWifs9YxMd7UVj8ZcMzarXfOKxv+hAzhEY8CGKgUowKF17Yu2zbkDWcahx2cK05WcSn5t1YfO1/IjLWww4srnJ7GQyV9qg92zPNG1nOPm1+kgYgDud+lY9cBlTyGAejGi04pOSPLafFjc2vFLF5Y7s1E56sXf3dOluWeC4fuyo66+gpaG3rPBJ2gI08jBhWWxi2ditU/RhGcfmAar00J34sVvYJwjvSB0Ywa6/jsC6nxODYHDykiu8vBU7mfPvzD5harSBB+fL8Y7sesDBZyfpxVCTDZEqYZo0TT9dc7LrNxhtNZu2myCpb8HaeIHFSexLKa3xPAiMCOYG+44KM1dq8km0sYMhQgAPpzlOkhRREWgbnSwqQ2NvY1dlkAbclumnkVEHLph6CGs5FUM8V7DtaAXMSyOIXZ+yVQ4Z5nfxmk0hMnt0kivYOgEYr+1cq66XMpnShuBtTMI7HBjB4/dikMZu6l3wJpHRf5+yHdLg7ZTZaAaXmjzLYFCxUQG28FCkhtosVb/nWyjvDMV7hrF9mCYX7k4r2MMKCNTOV8deyLSzqfZ7ZrbiTfjLRye2ozpdv0pYy1Y9liwtC24OLXcWBJXjQIR4+OV6NCWEp1/VQj3i2A4/Upjbj/gg7A3kSnjDTqY+grewJ83fUr7V3DKEDJ1ORimtXNYON2tbTOSlaWQRUMxin4Rgnna4M8IMN4jqoac3dbTVQ0JSmzszgliBF1eEBA1NTI4LYnfdnNHK8uuU9eQ3BHYdr/PsRvc8xLJVD3dczAKLvkoUzQuYUQioLB3uUEcis5+l4z3gaMMyYQpb89ckAW8cidI7rf0QP/G74gheNa+emZcmbjXXh0jss9fqtzp+h5Z+9W1egOLmNJqbYjQnBbFFeklsrZ8Ajj/WUgxpOr6rc2EOW/WQMHHP4fxMGO+dBv8OUSFtnIPXqXEK5DKZokIR/EcTgvA5es0ulue/01pH0cUmPNZGWfTWq9469tWutqQ0nOjzusemdm4UQhda9vo2s6RxrKEH4rn09eyE1z/i4+hlDtp9KmJVa/+cp1feA4IpYsSt9P9unjDgPk6rR+a1krQLE8EWRS5FEbBXdb2VQVdld7dSDQoTyw83CzGZmE0IWgJP82fChBK1r+evca7ibm5tt0H7dmODJ0TRC5kF/BI8iIz9LL7GuML6b9NvoJvs9s0LffpWPQ1FPHXECZAFR4v+ZiFVsAd5IDPg5YSx8v6DzTS2kiVt9I5id4EpDD3fmY74fJUS3lXCT1ZG9sCSaY3BsJO51qrdLc1YEcQPSZwsKbSn4RcL6nV2xml9SGqwqYcfm9vSW+4NwnYwNLwC4+52SdLE1DdXjtKFWFxWF5IMoh2BQ6OJ9NLXX8xeEySlmKd9yZPYynEAO5vuBhHD4B7vWKP+lnOrnaWsHJLUD2+k5fHgxwVsu2k54IhNuQW8JwtS4WQ9aMIYTIIbqVZyePWZJrVjM1P7D3+fW0pj22NZo3gska4dPf5xfvpaJCzgV62j61uvSw3aRm4X/q/oVZQghr8VrfHS7JHu6HUZjR2+ZiNZg8V7BaKfZmbVW+ZSn5bR3rjytK+6roycmIQn84sjOYd6TYGyV5QUQZLCkZny9Oz+N198sbPzx84X33yzPDt1bWJMkIRqsYI2RalnHRm/T+EUX5J3lPwgr4HdYnEdY0K81poTIq21BAjurp46lmml8TsJi89gMAyPzU2HkaWNSex7oaOIl8ZkK6JvF8yDiE3LooHJDVWM8dSti17HGcaOyC5BakgucSAbCKC14rgSJGUojkFsWV3HdIkPYHvhdTyR7hZmHqZbNxCFTh+sHadLoOLqrQJ6MkVC2F3dzXmrJeNYfNAnYpwaWA9W13O0+Eevv/dS1kvrEtZw9yp7AD7eGzo52VBEdOW0hSI2QaH91FDS+f6RPbUbSa7oo7HS1K1ES6TEhm68djvnJhYf6QdY9VMzLPHcwgUvxbunQehd76/SSJXPST40hSK2lldbDPmyDpq6YvtSCtVI1JGRsKcptlD0ci4lDNDR1Re8lnltRFQq+dJu3YtzhbH5Tbl5MyauRr1RBhFF9SVaLrAmsauztGG4JqMjSR7yU6kfLCw9guyF1DGJPWkw8Yk6Svj8EHHSTsaKC2wkh92/chlsEAt/U1I7ctB7AHIjgCWu0VMTU76Sbq0gkDeMIGXxTsLaTBlPfJNQbcdsiIqXUAcaCufFnusQkojFLASveT7aUOil2SXaUEya5KNgmUSI+PpFBbsOgT+IQl4rbgDcCnaOw4aOPtUQo4COzR5ZdjhrGMZfN1azo/F71Gk0nXuCXHx5TOcRO9rvQgTgA1uxBqZ+EotIu1QqlXpAu6YDu2ENKLTt14CI4dkAhtVgqzjAM1oURW8F/2uESkL5YU1uXYoF6XmDRsbC4scLxNw9S3d9YQvmP8qCmpzS0uau6BupBPAed3jwpOTb4Hnw3QiQepmMWKSmBUwn2FC8prjikyBsKY1gYxWwMEUIbPh1UV2bcEuR5Tn9ALYlVEsdvhUGwS++uCyzreeeSGxzfkItiKOh57NrawGHigyfL0p4yY1CMzz1QiBOBF9Z8WJ+JHJ+cJ9VqYhT1wE87ACI16hseLUobWz2aoG0BnwgOD+8IUd/nIafbcrWZEoNL+XE3eWIWkwt5mi/HTCmtDDORyeTAcdklQv2A1iqX0RmS36AO+fnBEgzk5P0xv7ohq+KDiIwuVulCLqF8NTDWly/ZcGC4MKJm6qehMXV32LqqRnLzj0Q1fSns2PYqBRsR38uk+zHxkyOZI4+O+bK2M5Aa12qACPRBihgv08p0stv+GgpiWkKqGigtCH51N6RQvmPpVQTgDQhIczNF28kFm1L5/9jdkuy3JAhp+/Oqh1SFIi8gvUsNooI0qsbMe4S9DCO2hoQX1DDiqis8/xkCYJRDD8d2UYRb7ZXF3fHyg83YyZ0BoIkdrTy+ulSZ7r0ckFD0dz1hZFqvPbpdESCKIdGmf2ZAEglJ3p9KJQjaEy4oKJQ/hugb1FgSAFzw6/7vcCUWOeTuw0xqL4ESSr/cZRgzNTSkkx89ha8xDHa3sKOZC3nnoDHC+kbO+Uxalg574j2tCL4iagInoCvVIrFer1e5fy0e1pJQH+vBqUwzTeirg6C+s3MPlgKWbpUGRwSeejeW1RBk4ZXf0moNyu0Gjm5cPRwGnh0u4ydRcAGz9cbAWxoFo1Gs9F8EE0uOA8RK2qT+v0resuYcHn+bjrWun6sqvvo0fbbVUGTxhc3Q8Ru5x4h8fTW/FREULmkuUS1sl6s5zKTtCEFxGxeLpgDZuuiuLe+Z5R5UPmksfLyLTAvpKmKo78+svDyLXlBOxqkMNrdMQRApmqPgUma2FIUxSBeV1Rt1It7lcpGHWO4epWG4UGjUCcI4bGZ5R83C3HGsvnAEqaB291+JxJq0KV7B+2q24TIidrV+dlrY5IEXLqpzHJqnwbVmHAKZwinGy1LeGJ6/xWwR475dwPAu+/CxDTR8OrtdJvqthPLMPHC0NyT5fIEgol8ttyXw7kROIRuYmZ653AznZKJWQhtCtNwKWrrnWmglca3byRI++o2QBkr1OZ+3NmfLs9EwmEAtImAt2tTy/MPHy+lU6E24KkAjl5efIca2ETnF2/G2j+aWumVRxOF9NLR3W939penp6eQpqdn9+cf/nNus+YpxEKyVoVrUTwjSAst3H7rTr49Da/eudl1kYJWDhk5HkslEgVKiVQMOGO0CmO7F6TarYX770VATRpcfaCGx51I06ymPfitutaEojYksueTd2xBbXlceQmyeuIdfB1fiSrioYUHfwH+kAZX7yx1X2xqGXbZi0GYWPr+9vj7U8AWGlxd/KQgk9bnZNoPO+2nQXlOHdxe+Wvgp9Pwpe3btZRsKRk1s9f7zj2Ez3N/8fpfBj6TxldefuKRcdWwxwYtx7MHao0SB79uX/oL8kdpfOXe1oIWndhaR3PYyiE1tsyo5+DR9lurwrwRGjy/cmeuNirTJ+5yW7SVY3gpcnzh6Kft638d69Kexldf3L6xkIizdj5EB5TRgaOSGUp5Du4urpz/G3Cn0eCllWd3Hg8VRuMhhtEXgZuuAtdYg1hnNFGb++nZyvm/A3jNNDh+fWXx9vODywuJ1Kjc13qy0BlPJTyXD/68e2979dL7Dcxei4aBz9WV7Rf3Xt4+nNscUmlpbuvu7Y8Xt1dWrl8a/NshZ0/Dg4OD4+Pndbo0Pj74/wtrH+gDfaAP9IE+0N+B/h/PgnTcsLPm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8" name="AutoShape 4" descr="data:image/png;base64,iVBORw0KGgoAAAANSUhEUgAAAOEAAADhCAMAAAAJbSJIAAABs1BMVEX////9ZwD+ZwD9ZgABz//+ZgABZv7/agABz/4AZf7///0AaP8A1v8BZv+pPgAAXf4Afp0AYP2LtPYAW/0Aa/9zofYAV/3s7e33+/30ZQC/w8QAYfwAXvyBMAD4+Pj/bgDuYgAAZPMAW97t9fwAVP3eWwDeWgDnXwAA2P/ETgAAX+nO4Pva3N3KzM1EQUAAVtPg7PwAQaMANo0AUccAMoLQUwBTIQCdQAAAI1vY5vufOQDl7/zE2ftNUlSAMgAAMHuBKQCdv/q5TABOivq10PmEiYsAR7Khp6pbk/ohcfu20vmOOQB7qPlqm/puKQBLAABPGgBudngAG0ARDBUAG0g2ffo6FQAARriqra5ZFwCHsflIivkAK240e/tsGgAXAAAAocEAFUx8JAAAZnwAj6wkDgAlEx48KylKQT4AHVwiFTNKHQo/HhsqAAA3PkFiJwAwFy44GCVILSIwEQAiIEIqMTUWO0UFHSRPJBg6IjMKEChJNS4ATV8oVIYAveNohK1jjctAJREiAAAfQVoAAD1jYmEbHB9IEAA3AABZZGhEIiYAET1VCQAwLzBFMisgEyEAQ8JPIppcAAAgAElEQVR4nO19iV8a5/Y3M0SezEyAjozIZNCwiAQxdUVEUMMigqjVVLKo2DZtmrSm8d4sbZr2l/e2vzc3Tdvc3D/5PeeZFRwWzda+nxzu59YneYJz5nv2ZzkOxwf6QB/oA32gD/SB3iENDw/qNDz8vh/mTdLw4Pj566sr29svFj/WafHFi+2VldXz44N/c1bHL61uL95+fuOgtpBIjMZDcp9KTCg+mkp4Fi4fPL9/78XK+fG/I5+D49e3n/10VKOMMQSJbSL8E4aR47HUwub9xWerl/5WcI6vbj+6cbmQkg2+NPD6nNqnr8/KKjOaqB3cfrFy6X0/eE80eGnlzuOhlMywlDmGYZs+5o8qaT8RlpFHF45+2r4+/r4Z6ELjK/cOF1IhCh1CxmofDUHLkD1GiKVn89H2+ffNRHu6tHLrT4/zAkHkutJxDjWRTRz8un3+r6iTw+ef/VKLyYTVxVCFi2k3dDqZpo/+Qx9h4p6jxdXB981QC42vvDwoqGbFomnNOtg6bE/kwujl7/5K0jo8vgLwMYQFDAyM1E/noeXTAihLQp6jZ38VYR3ffrAQIp0wORURpvB88fr7Zg5o/MUnHoDPBAPJaTNsfv4+1tk86/gQzE7q4OX7xnF8+xeP3B0/GtNACMPIYGFkmVGDHFVv+5g+Fj+anlqHgGPqxrP3qY+Dqw88IJ8WBJgmDFXe5FAqUfDUljbnDn//B9I/784dbdbSnkIqTgM6VncvTmpxGcu3AI+JP7ffV6wzfP32UCf9g0cPjRZqR78/nF+eLl+biYyNhV0uQXCFw2ORiZny1Oz+zo9zS+lUnEEunRQ//WMMgUfP4cp78R3jL7ZGGdZe6ZA9OZVeOrwyW56JhMMCkMvldrtdSPQ/+EdCeGxiZmr+7lGtQMMgm0CHvqrQ0L13L6rDK98V2uJHmFj66Mny1ERYkgRkCfnigFwa6T/AXwgwJVKe3blaS6hcAnCaZzEBJaN/vnjHAeulj5dUBWzVQdAcAO/w4fTEmOAySRFFZEURVd4ETlE4828RzcjU/O9LiVC7SED23L7+Lq3qyoOEBUBLhEIuxNNbO9MAnqAip/Lnr67nc8lMLj8g+QBBKb9W6m9wiCWwCsxyMFkQxsr7D4YSAGSfGsb1WRQAYLzx4p1p4/jiUEhlzTB6ajBNQoWjK9MRK3hIYr0U4DWKDigurjoJP9QVhLZaLxaLDUlUXJTJcHn+bhrDIxtiAMZ3w+D5Rx5TlixxJpE9z+fLY4LgBmS8/pGREb+IDHrrWd7hiJby+Un4b2BD5KpZhyPbUFxB124yGghEJ3P9Vb+CkLoFYWb21lLsAtsUETgxUGdJ6urKO+BvcPvPOOlzUlIZRB8GxiBV+2N6TKKgBV319VJyMpmvgPyJxSjwUxkZ8flHKgE+kKwqyGGmyinFAO9QoXXwyWJQM0KSVP5mrgBxhLOVWHL53ls3OIPPNmViTRHUrIjEl17p4qkoxbUoPLTDwUfzwGGJB+C8aFg43/o6iCTXiPKOnCQ2gFFHNL+xsb4GLyG6HuRQMeGloLAeJRhDRMwfGM+dt+w3Lr30qO+WVlt0IwP8XZkKS5pZqQJLfDSZQ5nkB7wNACoZ1Cyn1ws2VKkHHI6S4MN5mapfFL3+6hoAuevDt6B4FfQhM99sgTXra4WRpL5bfZsMXr+fIkbFBW0L4seG0q+mxgS3zmCSd2R3G5JLGsjm64JYBDjXfFbLQznMK9VJ0MqKCpwolOB11IH9YClfR8cphGfmj2LHqjsMGzrafntuY/W3mKqCmmyCWQcAC1dnI4AfJ/rQxymATLYBP3JcUPIpLrECHOa8uqtHLJUigJf3ohZmdOcfrAOIpSC8IJ4P5KvoSQSh/KQWIq0wsvLNt+U2hrdvkJYKDPAXm9uPSGA9Ra6Yy/tdwQHQuoqPM0IXAAwYETgN4AZMVPZAfnd9FZRVr4tTPxKoYkbivHn4TXw/xdwthKeeoMlpKdiRhY/fCovD20MyjY9164Kpg5x+VcaQE6xLKeCISpy/5OCzVUu8wgkZ4HmP+g2XvxTN7UrBCnA44AMM+ZIOrlKFUaaqSBnU3skRLaoTIiCqFs13IqJ9pPA2TOrgi8uM1X7TOCO1NYvBmeJF/hyZfsAAlMvkEII1xbsLz5xzBRVF9Fbgi3KCdwOktOKVYGpGD1a9yHVSCCKwwGJVoUYH3guIqofCqAWpamhRuPPGM6rhxbSa4Zg+kCW1hzPoILyNPAIA4LhcvoyDDxQVFT4ln8zlRSnnAE3cqDeK/eAlsnXFC5LsgP/0g+qt+7SpaGny3mCJp7+Oeg6lUgkqbmFsfw49sIkhopi49YZZHH6xwLSoPIltLkfAgorBdQAj2l8NAkicfw2f1K9JHrjFfJBaV5iRRf+erYgu3zqPKCnVDPzphs8LOI+sB9CWBqugjZPwFSXkWsqAzQHrFS5fLbTUSVg29eiNsji4uEDYZudLEq+m0IL69+D5A/2SDxxZMV9FCXQEqiIYD8WX5x3RuuhSggNJGphGk+sSKJ53PRvlwdgCixjMrFeKGyX867zPu46wwldMQkznQ/HOiGiFIvNLMus0Vz3gfyT1JlEcfpFuQZBl0lci+J6r/fDy14qgZVw9FwWhk5LwD5J1TuEaaBZ3RSqDUr2ysVGpSwqHubBUbdTdFOQ8oMwHoqh8fB7+NgeoNqoBMMeKIkE4y++qpig8CwbHGqSCFUjcfmPmZnj7MjHjJvwQZnMfTQwad8Cp6uP8DbA1fGZDxDAU/mithJEY34/RGmSGrnDkv/+9Nj09izQ9PXXt2kQEAlCIyndzat6R3ABTBKEAn1f8oMv9fnEXX5XEUV/iFqZupUgfS4tUfWqtiiTemEXdHmKao2A2NjcFGqhI1WAd+AFdq+bh2XLwkJArFZPqP+OjpaLoCo/NlJd3fnw8t1TzFBKp2OhoKpXwpIeOHv/+cH9qJgJiUKxsVBocxjP98GV1xdcPcd4IfnOgKBpuJ/IEUhoVQRVFsKhvyC+u3pDNLImmSbGryGDQt5bzibsYhO6CQkV3hSAG10GxOpCLBrK59aKgTEx/c2WuVkjFQ3oBkeilRTk+Wkhvvvpi9priFoMiYiWB6cn4OBFcRtQP0sGXRE6PCFzCxJU0MXNt1fW/eBMB3PXfmvMY8LdXJgSO81UmIbAW/Tlq37O7XghklGAjD/mfCKmh3//f8vzVTU+cXCCWh9KDBXV9jZALcmJo68n0TFhwUc74Da9LaUw6AuvoWaqKNZ6VltHeND3K5Wevz+Kl+zFiRkzobRPfTuDjbEQhgJQ40Dv01XV425Cx90/yOUwNIP/Z/+dSIi5TJ0oNg4U/Wo0zEmc2lMLKx5jASZU1SBs5TkKDo5oZHUG0V+7w/hKx2nOGlTdfO9MYfJkiTjNoQgR3IoBgcBeM/x7GnzRmmQS/5avugseLliQX5OmfLSXMpSg1R25KKS2mGdAkF2Lpw/mpsOKnAawIVhiNj8C5msgtTG82o8jKv71mvjj4zNOcLoGIghHlOHgGyMppWov+AZw8JEvAdKnBQdoz54kzKnomaEzrsHmpjcippW+nx2i8HtzA380Xg1YEMVtxC7PAYlMgHvvP67nF7U1VCXXtAQbB+ikuiK/5ihq5gPEE9YkOgOPnS3UvV945Sqjl3T7MrkwMm4fOVgIkY7Un05ioKA0HfpnfklL6FUnxBzkOWGw2C6Tw6HUYPP+nbM2XAME/xtBR5/AvJ+uaHUDrju+8VPRx5SdLMUL6bEHrgKEGC5HTV6chFAyWotTM6BiK9VI2Gs0NSKIqqE0FsIXXyIjHH8Wb0iVS+DYigBvMOdTikVdLA0FOIfJeDyqQlqcIjQ4oaEyfqXqtw+aESFd1loRqr6bCQrCYXDfrAr4NDG/gHeaKXk5Ypij2mZZh6/TWZtFDTHFgINYGN0ER5PvzCFteAzFYRLMqRma3Egzp03CygmY3ZJoSImMIsrq0UxZEwWXooFhXZYTWIoNceDmN/9z4t2zsl9PGNitDqofXng4cPboJARjcDSol/IX6e/buVoKu8q20vlGBahpjgGY3tMdQxTFxBFmLuciBzoN3lDY28lFHYMDrFnbSpM+aECcWTxfbXHoQsuo0y8zRZGIXQ0dOTYmMqErhaBZnMZ9sM2jHh/Yrxeqyo5y+MqOXtlwYCIDUKMFgsDjpiMKvjFxJEcu/ZZmDU8np8McJtsm9bk4JtCqRy6MbVDBFp1kOklD+rEDYjqC1DM2UVk+ILAMQ1a1lfWnHn8fMiuq8t5p1ZCVFiHwaI9bpoV9O4zJWhhAS0yqn99W3qlQlTlW+SdR9Kk3h5Tka+XQErXnYvJ/G2TpEGCdUSfVD+h/V4jfvQMDRH+SE8lyItfxbSDNObk/HvwuxhhZirHaFemOv3+fXKmlBNACQV7ikyBc1mTTbSifTZaiv1jclRJYhpthlyQ22BjEsjdD1RwjPJzF+coHPINbJp5DT4Rd0AdRQwvgrrNmL1fVcNtmviaZvABKcvCjMvIK5TlWeLSh1HlphM6y1ddjHxo+mw27EjdfrIgBoDtd2XBCigp03J7OhE6fD17e0qFJzq1QJRypJuh6RqaurKGI/GB1QQcxNT4Yg02f12k3BtDEE37i5HHZzCmSKyRHNeYgZWk3lXGO3YsQyGfz+yRgcvD1KIw311bKktkzNKF0qwtxWs6HBoleYngsR2715nYntsyBKk3ebIUmDbnAKBMF7Qc2w7gYcefRRwszVkHUyc+NkIfgquEJcg1UlnU09jIBQwpc7otGAwwxnOFGY2owTQw6dzWLZcdgSetsOWcYzP4aVfkeyKtI1AU5ZD6xjpg1BeFqvjqmGYvEkxmYcXKGKIa42s/LWjAABP+/IbAS99RxGbHual0CNPwWC2u7LPp15tt2Qhvo+sKDJotcnoZz6Kw1I3sDahHesS+195OZJjM22h2jxMCJI0rMCTbyzEkT3ooRV212F5muzmHXTjxY9O3seNgfe7YZOTNdc4joknsm1TEWk0QWnDCTrijBzGLJOHr3Te2Qz/kuI1ZMArDu9GkO/C+FEUHWIWS0kBRGVT4dgux20NgQp95ibptkOR05du8Li0JrfLSzXrAv+JwHxhZ72UgzJXFnAJFBdwUQvAWE3BG4uafqINL35ZmXqMmyCrcPQSTxXwm4fFp55HhyFS5SSdO1VdI/9EWPNyWz8u15BHP9EZk0MSWFfolwF9LpQcJdKKQQWcXNbj0Y9D3vGEHhIL4eBr4FSrlQROZ9WrSxBOlzGXNEEsdbjRobh7YK+Uo+hR+hqBMsWWUdO2+7DeSHI2BOlma+pm7C8deaEQ10ruwxZsjQrgXUBUrAChg8ZyAsC2NP5ArFMjr/sDcTxB4ZJAEMKZkbCdU4sXurpTM6RVdyRVzTA12HRdoV2G7Ihlm4IOgmGkGtoUb9LEWhi6pisBMX8nihM3A2dQhO3F8ziUx+Gaxg5bfD8WlBLSEEl+33hbwqncPRs6HlC+2dOxpoRdx6y8QfqOp5Eq7N8rhqESCencNJymmWNyWysJ3MKhlSLL/pwB8sSJoXq4nVDNaVS0pGRVDtm3S/J9DIkSz8/lvGnk2HIktQTLBBVMGNzgL1RMOPgIe2OfNqkiUu9gLhSM/fLwMujKYULF6bhzXlBD7gSH9hQynMy29cZLzsIU4+efulRQbRGOM5uwz7imRfcuIzqcCT3QJiUaoCu2wjTaWKZmuohsBl+OarPp++cKgANnFD6q0IlB84wOPZZDFeC1OyFNVKfbkNy8NXFp/+WLRtJtdC5+5DZLEt0XSuPS800VsV9Va6xu3HLZOaT7qnw+QOr20p9G1aLCUFUAJDUQICHrNe1X8CNZyclkvj53JlzH9UY63YHPZvqMmRDryZwbXUjqNkClFbgVZqtEXMiKXRPMZ4VDNT7nKQ2TXc6Qay2F9BnZBpceU4/k2Z8d1/3ISv/+fm5M2ef/hq3vHQTpy5DlFNOqqt1dh/Ka5JGOBOfXrAsjTn/0y1PvPSLZdcaK/8x5qZ7JKtBXzFDi6SBvFeJfB1jLfvWe4bQ8/PFM2fOnPuKhkK9ZE9NQ8xRtZ0btDillcGEWY9FE7t7/RUTc/C0nmksW0r9meSAV6zmJwPRUgV8Emq3Sk2i1G0Yuv30LHB49uz3Cba37KlpSGJPxjSHzGFYk9c2y0W2Qla9etmFw1sx1ggmwHmNoVInHTRd4nw+QfSLkHseyixzYgxZcvmji2fOwufc588Zq5Ab1GVI0suCVo9y0OUurZy6U8AagzZZ/qSzmI7/KWvcwYcU5jGc6eeN+jaWgtzheSwc6qpiIt4lXWLjP1AIEcWfC6QZJaanZCp0d4Ia9sYk3fWohVhC+ciiWcTTWUxXrDJ94aiMeSHuOMCyIWT0fl9VEmbmGNZ5YgxZ5uZX585SDM+ee3oYZ09BxINJgGsEzUzOWNZwjz20fpt8r1NcM3jPabFL4O3dNKnIQbqSg7y6ks/kJNcVWngyF8ss8UGHISl8f06D8MyZi18OmUE7y3TMnixDVj6acakb/7IN0TjdAHbBsvx6YatTweb84QWLb0mDneGqWb4UlLKOfLWfyoZY3mT0YixSj+kSS66ip9A/T38ItUWqE4iJ/bC6jLEbFHDfm9cbBIM6tmUJ3chCJzFdWbBItLwFdkYc4PmqqGT4fsxAHVkxPJ+iBXWKofmqLdJoOySFLw0Eqce4aaqpMbf7kFydcKnhTCaTTOZKpfxuBfJEfCZ9Mpu604HDOymLfU/t4LbDHL/mA13kAzSo3/XOzBGWMTDsNXti47+hmdExPHP24g+JDkem2oNY2BeUBm995skG55qyljPkufbWdPyxxbOAkNJtn44BL1adcaUpOSBhzqnGO3g3Qs9Eal9ePHOmCcS5poX+HpOpPvluxDWStD50YEN0Rx7LxpfB72qfYKyC/huBBHM4QT1PtqqIuKqd2a36ve6JOUMGcZmzx+yJjX//9OyZZhYhxzgNiOlZSHQyk9logL51oNyIS5i3SAQZfdGWw23I2g1LGnuIQlpyqEIaXa/iuRbXbNqMc3vGkEVPQR2hLqXA4dPfQk0osc6ehrFXkAtI1WqjWBnoLyUnozwvchKKqT6ZlW+38xeDj2TW+C5aveAak/yGF6xNYMOPptkdfhK3uJNesyeSsngKE8QFc+FBp+5DZnNGwEUoRRR9Pp8o1TfydcUVuUrMycyNdinU+A2LFyM3QEjFjUC0GAyW+JJ61EyY2bRubOoZwqPPaUBqcEdHT1/GTE1simE7DUli3nKuCjgFVjl3+Iu4OZlt6y+uX2ZNDOUn4O79YJgz+b0sP6AujAj7BWKu9LE9Zk+k8PNxCMHtf3STsBYUGatwtB2yzKuIy8Ki4vfvQao/WzAFgiSetVPDAro4zZKmMModwd1lDp4PVOhJFlfkR8Z6mL5HCOVPVTPTjCHI6c+6G+spe9I+pDalg8iJ3mqlFAgUFeHakLYJBF9tvF1B6lkKC33a96The5Sw5nn47FoF9/eWN4lVz3rLnsjClzYIIp+fH1hWmZo+HYYgpmpWrohcPZ8MqEF4ZM7YRwT02N4jjv8kaxhiLrCEariHOa+2mSWalyQQUudJMWRjt56ePWu1pGd1NC/+7NEWj60y320Yeo7n/7xiHXe1Uir5XdITqtTqRDJkf1Dx0hHpMyqPocMw6l19PZnFBUOkrCQ9iLFWDM3Aq332xJKhry7aQojG5n7IiPKagvaOw6EZQamuJ6NGaJMNctKynpAxGCLam5pVTO91Dkev4GKdS/H6GgNrqjaWlMiR3HoVQlcCT/FUA+0YhmfOnsbtk8Ksix7Z0IjP5AVQIGvgNrpob2gSxOnUt9AVZqmwiwrn9flclVImwA8oU2li9Xi9ZU83Pj/XBkIE8YdR1ojUm0BrP2SZL8I0awXCzdZ1Ly5IT8yZGLLx27Zl00W6dK9Zh9o1WkWvlHLrkIYFg1Klv+7aB9vXupWpS/ZEPUVbDCE8HTph9RvowtcTbtwSHsiUNhqiTy1mRH60ZFCh53bGdPh2nDUxhFSTHqOj5+ioYQ4qY38Q1rjPqrfsCfT5aXsIaVWKvjV1sqbCXYZOslSGFCrZXxRwMUq1qu7wzqgxmXUe2BnTwechE0P59wgeF8lQOde2z7gm7l5o3oPWPXsCT3HO4ghbEKQg3jixJkLWI3ESWFPKndcr1CuSW9i3BN/MZTtjOn5DNjEMPYT4Fs/oIIfrXq3iM0SM26x6y57Y0A+tOcUxFH9OkN6zJ/WDHpHuy/D6gtWNfDKarXLCdIEYYTq7YJdAaeV89TtS8+Bz/Bn1b0pqyCZNe5qKiN2zJ3iXbT2FASLmGCek+I9oI3xScb00qXrrPVEopy0JVMLOXVyvMQaGJLGMe4Gjjuxuiedz6tKoNJ9A7Mx32RVDNvXDuSaxPC6laqLYd6KlKFZ+POYODuQmo/qzY1Qzs2TBMGW3fLG6QKgCqbHyNHBYDDjWRyRc3lY5fDjK6t5cD486Z0/k6KtOZkbj+ulLsxhoBNqdh5BB4TFAk/p9rsiRZe6o3WGalQTb59Qib+IpC7gqyitKMOfQjrKGf0dja77Yrh6fBU9hgHfmeOSt0cWPLpPesyfVl5UFbfs8AhiIZvt97vBdhtUns7LdiahtlUMtfgd3GNzlsyMur8HhGBZDmuLuLtkT+aSDs7eC+EOcsCdZiiKeKUGLavhoLr+x15A4t/CtzBqQ99ntWdgetWC4hJXXPL824gomHdoZwIlNenK856hN9RTdMTxz7vMj+SRLUX0kNSuIxUAgP1BXRkZ8Il6O4pJ24qw+mSU2mzGHX8QNDPvIZgTMcYnP+zkuo60QYArGNutZ5+wpfr+bpzBY/L7QdBNF12RqFGuK0UDdJxpHvzhpP2Zu5COHNhwuhli1Oo1z5sbcnJTkd71404q681G4liZOpncMyU1tqckwnzZRmw7iLWIKuUHth6FvaDF+wzydCM+3nDKnEpua6eDHMh4RoBiyzCFyCOiJWGdTz8YILXE32yV7Ol5A7KCKX3qa9491TqZY+Qt6jGU9aOVwOkGMyWTz+OLF4MdqsqBy+M+wG15SoOj31aPq4XjgsHACDFnm4KtzZ3rEEIzNbydajJJ34Plyjv5jHOpEhmw57GM0j8/K/wDBhgSltDuw6whUJU5R6Dc05U4dsydS+L5bNGOlix8NkWbQOiVTrPxt2C3mcRe9hcOpAjEmt+HQxND5D9zoFdU2PWeTa/ldxQUcUuB6yZ5Y5vHnZ1tBa48hgPj96Ekw/AcENXlHXmzlsGcMnf8Q1Cs71CoNHqH0IYeW24A7Z0/E06b61I7OYVWqt+wJMfwROOzXq7hWDFVy9oAhcLjHW9Z4kn4DQ/oVnbMnNv7gaRNsOlT2CFIWfz7BYhTFcJfPuVo5PJEeaoU2WqJx8Dm/oGLYU/ZEaieEEEuLc4y5ftRlIx/qYXC9+Rgt5VCf3BVDGWypWEwmM5nJbDYaDQT4NT9NwHrLnkjqUe+eQqeLXy70DKJ8BTgc4JOSlcPutpQemdM8/l2wxngXQhWoUa8Xi3VFmMLTiL1kT7h97ZytWHaQUjA2/w5ZQGObMWSbMfyCcpg5xqE+mSwd51CPaWjUhjENvSKInjVSFEXETc/6wlq37Imkvj97YgiBxY/U60Us1C57kr8R3GIls9bE4WzKguHR8eUnPS6l30KOrKsf2jdAXOrsJXti5Rufn9UgM8E7PjzG4bl/p3RN7Jw9sfF9umXYepidE/ZjRvbkJFs2pagXo5bsaXPiOIczm0bkbZBd5K1tXzs5nfvqwLoK2CF7Sqmbo5o4lOZjpgSQuzYcbltBrs20Xn7ockUOZStHuIPY9jni/z65mdFQ/DlhhiUdIhxagrCc1VfvI3wYMiezdsvAK6opoopG0uVjHEISHdKvgKAHTSz34TaZGX2pqSWAaRvPWED8/IZNAHh8aPd4rvA/ZXOy025j1IplCQGS6KC3lcRvR81sQjVKNvaAjHYtIHZgUd8ircHW/O5Md7v53+OPN2buoQA5stsNvbpgYOgkhf8ZOE7/m9AwdGoWxw5CZqjVU/SOIS5GxZsPH+uvr2koH/7r+NP9a5OYk21rbedv6icbUZWf8ccIUFZ/hRGoHXfFp/UUJoi17mcc2Ph9m6c7f9k8RWdfL8V9CiyjmcpRO5SvXybG6XnGHkOWHH5+zh60XjBsyjHaG9OU3eLZqsc0xPZbMAefy6ZShX6y0dRLcxecTkuYZrNq1LJ97RQg0g1vnYl47GRw2zzhwhLbdYvhu3G0Q6qzY+ZstqQMPjKvabSP2tjQb097QrD9azj3faqlxcIxPbR9/uFnKRND5sB2R829mPlV5MBmk+bwi1HSGUPwFKdz9hYOPz/sdqbxgt39AoN3QqYplf+03Yzxgu75otRHbBdvVtSbQPQ4+FjYxo6eIqc4xuLPni562PfI5vnHH8um34rftV0DXlkwKs8MsVXmSweMegN1GwzJza5LTd3p7NNbnUEkCVtXcGAaYXb0nh2DjvObxmVhfWz8lt2U7+LWuI1iaAmtyOgJCogdWPxSP6Rtq4dtzMjKgnVTlP3JmfH7lhu4mBt268SLCX1LFGDYeuQct6+ZC76ntTS48v3vmFb2bNYBw5rZKdm9lIlhux2mw3Srgi5wti9qdYhYMWyJFk+bU7SSdqimTVzKpj62e/irIXMysfMESM8SpnTYH5G6dJ8YG2r6Wjw+e+FXY696Dyh2AhHcfvvqqf1O9UsH5mTw5m32Qa/WLFYjZBedDz9LkHbZE1n4qJe1tJ5AfPpJiG3L4X07gFYWLFuiUu32JuJ70MoU8P1X7d7D6mW2zz57YmO/nT3bWfV6xRA3vBXanYMntocoh1+Y13B3ODYzeNt6bME+8Pk11CZ7IpsfvRktpG/j6W3ZQK/J0rQ5zYyPbs6zC1e0FzFKDAxZ+22oEP057WSeZ/cAABGKSURBVLInffvam8HwzLmPFiwew6INbOiBnSU9f4OYk2W7EoZKqjBr3xe6bzfv/BGxzZ6Yg55WtHsH8bO4rdu3j7rpRR4GhvH2VypdOmLMQhNZshXTjxOsTfaE29e6usATYAgeY5NYMTRQtHUEgz/FLRFBp9NrP41qvhv11f5I7fUDYhN5y4efv4Foxgri2e8TNrkwSdjuqzxvuUMGAo8OR7sAbLNUGHpgB/bgvVH2WPakb1/rGcHur+Pc58/Ny4uNH8gntk+/bTG97Oh/OpxYB4AM68wyN233Eq9eJscw7L597RQo/nz80gZ7V+EYvmVRWtZeUzUaf0S0yBs+JGF7he3wrVFt95vThPCjN84gGJtP5FY9JAe2L/28uSMeQiv7OTptW1b7WWJ/k92qrolGgZluX3vjdPFYVYokbLMijLRMCMmjjgeB6dswVljStkZp8GPtmISRPfWyfe3kdPbpo1HWqoesPGerhRgtmzFPost1pr/GzTiJjX1m/Ll1Pfj6DXrBnh6W4k0JF8+9Bbr4laVAiOgU7G9+3k4TM7dqH9Dosz26JrKqrTlemeT5Z+p5aKfmWra+/Ogt0acp0/KBJ/9l3OZxHPyvMUvME/u1M4OO60cXjN0/kLT/b78d/eswRHeaam+t4HlblI6buQVLav9j+zT/56bFzrSJeSw0uDhqcYkXtq4dXyDwernpJdrGRxfTt0eWowoksRO2eRav8n+tVyq0sY5WWr1siU3Zwrx0bJEHaGw+xbZmwCcltunTfUgObRac6H0DF7rlVi0g/hqy5ETynM1CInztBBYNbNeeeh1qXLYw3XYIMjpt9yRu4WHCLOqAnemhNZsZufWxTpL4JmzzvZwActr3Whh2Xl06NiSJK2G3zZMIeD2AJWKzPyzTTOePmgRkyxZElzBvDWFPQSd8H/G7ts/Bhb+IWcKCzrcNGLRYMK93xbMNQtO709fOI1dip7nU04LhSfY9y3NlW4MgTS0Ry2T7nPY4iGZQj1eXHtkqON7hEntXGIISzrZ2EVBp7GHKmqX2eE3r8CJd/VExdLKxJ7YKAK9v7pQXe2oY9q6HJD2PbcHMjQmqMHH0kihzMss86PGq3evmZVhY3DbP3TargDA1JHcA6c1hSFI7x7f3qKpy1VrrAG/f6yWtL437WeglxE9svp8TJUWYr50exVZNaz8kqQdjLs5sx6JdCo0bTJY9xguDj9zDVWYanb+hCxGWRkmhxdggeXejdW94v9b7jsnTYkhiTya8nMurHHvLQrlJT05yWfLwYkI9s632tpCPGRuFywew80p43lgm0qFhehz2qockdXVCymcm82YzCE4DFMyMNf7q0ZBqIP7JmBg6zUu2NMKLdiGmn+TEsXnrSljTU3Ye9hrTkNiD/zbUdhpSC4rCrFVJTnrftZ5EqaVf4tm32lOxgY3ISoBiQwRB1Q/CN/PTbdjbbJJ6MlHPOgLYsRSv1tfsKe2OVD6SrZNH2973YUuXDtWlEX0/p9Xheht4N12/v5/nkxwI6qnNjZVf2yHEag/+W804+HXscJYTmyAcu5KybIJjyeUTdtJduaw6Gn2741XdnnLeDbxfMO/nfNgBrh4Upo/ixuJxb9aRUS1NVw5JekcpRh3RjRERb6ryqgpIyY1ho2XyCa/zdqhlUQNDak9VOeWUDbqFP7rh5Xz9AT5TV4Rp2hjh9Ai2kVJWrs2PAYN4j34QfmtRxHMfmjKq11Cbk8nWifs9YxMd7UVj8ZcMzarXfOKxv+hAzhEY8CGKgUowKF17Yu2zbkDWcahx2cK05WcSn5t1YfO1/IjLWww4srnJ7GQyV9qg92zPNG1nOPm1+kgYgDud+lY9cBlTyGAejGi04pOSPLafFjc2vFLF5Y7s1E56sXf3dOluWeC4fuyo66+gpaG3rPBJ2gI08jBhWWxi2ditU/RhGcfmAar00J34sVvYJwjvSB0Ywa6/jsC6nxODYHDykiu8vBU7mfPvzD5harSBB+fL8Y7sesDBZyfpxVCTDZEqYZo0TT9dc7LrNxhtNZu2myCpb8HaeIHFSexLKa3xPAiMCOYG+44KM1dq8km0sYMhQgAPpzlOkhRREWgbnSwqQ2NvY1dlkAbclumnkVEHLph6CGs5FUM8V7DtaAXMSyOIXZ+yVQ4Z5nfxmk0hMnt0kivYOgEYr+1cq66XMpnShuBtTMI7HBjB4/dikMZu6l3wJpHRf5+yHdLg7ZTZaAaXmjzLYFCxUQG28FCkhtosVb/nWyjvDMV7hrF9mCYX7k4r2MMKCNTOV8deyLSzqfZ7ZrbiTfjLRye2ozpdv0pYy1Y9liwtC24OLXcWBJXjQIR4+OV6NCWEp1/VQj3i2A4/Upjbj/gg7A3kSnjDTqY+grewJ83fUr7V3DKEDJ1ORimtXNYON2tbTOSlaWQRUMxin4Rgnna4M8IMN4jqoac3dbTVQ0JSmzszgliBF1eEBA1NTI4LYnfdnNHK8uuU9eQ3BHYdr/PsRvc8xLJVD3dczAKLvkoUzQuYUQioLB3uUEcis5+l4z3gaMMyYQpb89ckAW8cidI7rf0QP/G74gheNa+emZcmbjXXh0jss9fqtzp+h5Z+9W1egOLmNJqbYjQnBbFFeklsrZ8Ajj/WUgxpOr6rc2EOW/WQMHHP4fxMGO+dBv8OUSFtnIPXqXEK5DKZokIR/EcTgvA5es0ulue/01pH0cUmPNZGWfTWq9469tWutqQ0nOjzusemdm4UQhda9vo2s6RxrKEH4rn09eyE1z/i4+hlDtp9KmJVa/+cp1feA4IpYsSt9P9unjDgPk6rR+a1krQLE8EWRS5FEbBXdb2VQVdld7dSDQoTyw83CzGZmE0IWgJP82fChBK1r+evca7ibm5tt0H7dmODJ0TRC5kF/BI8iIz9LL7GuML6b9NvoJvs9s0LffpWPQ1FPHXECZAFR4v+ZiFVsAd5IDPg5YSx8v6DzTS2kiVt9I5id4EpDD3fmY74fJUS3lXCT1ZG9sCSaY3BsJO51qrdLc1YEcQPSZwsKbSn4RcL6nV2xml9SGqwqYcfm9vSW+4NwnYwNLwC4+52SdLE1DdXjtKFWFxWF5IMoh2BQ6OJ9NLXX8xeEySlmKd9yZPYynEAO5vuBhHD4B7vWKP+lnOrnaWsHJLUD2+k5fHgxwVsu2k54IhNuQW8JwtS4WQ9aMIYTIIbqVZyePWZJrVjM1P7D3+fW0pj22NZo3gska4dPf5xfvpaJCzgV62j61uvSw3aRm4X/q/oVZQghr8VrfHS7JHu6HUZjR2+ZiNZg8V7BaKfZmbVW+ZSn5bR3rjytK+6roycmIQn84sjOYd6TYGyV5QUQZLCkZny9Oz+N198sbPzx84X33yzPDt1bWJMkIRqsYI2RalnHRm/T+EUX5J3lPwgr4HdYnEdY0K81poTIq21BAjurp46lmml8TsJi89gMAyPzU2HkaWNSex7oaOIl8ZkK6JvF8yDiE3LooHJDVWM8dSti17HGcaOyC5BakgucSAbCKC14rgSJGUojkFsWV3HdIkPYHvhdTyR7hZmHqZbNxCFTh+sHadLoOLqrQJ6MkVC2F3dzXmrJeNYfNAnYpwaWA9W13O0+Eevv/dS1kvrEtZw9yp7AD7eGzo52VBEdOW0hSI2QaH91FDS+f6RPbUbSa7oo7HS1K1ES6TEhm68djvnJhYf6QdY9VMzLPHcwgUvxbunQehd76/SSJXPST40hSK2lldbDPmyDpq6YvtSCtVI1JGRsKcptlD0ci4lDNDR1Re8lnltRFQq+dJu3YtzhbH5Tbl5MyauRr1RBhFF9SVaLrAmsauztGG4JqMjSR7yU6kfLCw9guyF1DGJPWkw8Yk6Svj8EHHSTsaKC2wkh92/chlsEAt/U1I7ctB7AHIjgCWu0VMTU76Sbq0gkDeMIGXxTsLaTBlPfJNQbcdsiIqXUAcaCufFnusQkojFLASveT7aUOil2SXaUEya5KNgmUSI+PpFBbsOgT+IQl4rbgDcCnaOw4aOPtUQo4COzR5ZdjhrGMZfN1azo/F71Gk0nXuCXHx5TOcRO9rvQgTgA1uxBqZ+EotIu1QqlXpAu6YDu2ENKLTt14CI4dkAhtVgqzjAM1oURW8F/2uESkL5YU1uXYoF6XmDRsbC4scLxNw9S3d9YQvmP8qCmpzS0uau6BupBPAed3jwpOTb4Hnw3QiQepmMWKSmBUwn2FC8prjikyBsKY1gYxWwMEUIbPh1UV2bcEuR5Tn9ALYlVEsdvhUGwS++uCyzreeeSGxzfkItiKOh57NrawGHigyfL0p4yY1CMzz1QiBOBF9Z8WJ+JHJ+cJ9VqYhT1wE87ACI16hseLUobWz2aoG0BnwgOD+8IUd/nIafbcrWZEoNL+XE3eWIWkwt5mi/HTCmtDDORyeTAcdklQv2A1iqX0RmS36AO+fnBEgzk5P0xv7ohq+KDiIwuVulCLqF8NTDWly/ZcGC4MKJm6qehMXV32LqqRnLzj0Q1fSns2PYqBRsR38uk+zHxkyOZI4+O+bK2M5Aa12qACPRBihgv08p0stv+GgpiWkKqGigtCH51N6RQvmPpVQTgDQhIczNF28kFm1L5/9jdkuy3JAhp+/Oqh1SFIi8gvUsNooI0qsbMe4S9DCO2hoQX1DDiqis8/xkCYJRDD8d2UYRb7ZXF3fHyg83YyZ0BoIkdrTy+ulSZ7r0ckFD0dz1hZFqvPbpdESCKIdGmf2ZAEglJ3p9KJQjaEy4oKJQ/hugb1FgSAFzw6/7vcCUWOeTuw0xqL4ESSr/cZRgzNTSkkx89ha8xDHa3sKOZC3nnoDHC+kbO+Uxalg574j2tCL4iagInoCvVIrFer1e5fy0e1pJQH+vBqUwzTeirg6C+s3MPlgKWbpUGRwSeejeW1RBk4ZXf0moNyu0Gjm5cPRwGnh0u4ydRcAGz9cbAWxoFo1Gs9F8EE0uOA8RK2qT+v0resuYcHn+bjrWun6sqvvo0fbbVUGTxhc3Q8Ru5x4h8fTW/FREULmkuUS1sl6s5zKTtCEFxGxeLpgDZuuiuLe+Z5R5UPmksfLyLTAvpKmKo78+svDyLXlBOxqkMNrdMQRApmqPgUma2FIUxSBeV1Rt1It7lcpGHWO4epWG4UGjUCcI4bGZ5R83C3HGsvnAEqaB291+JxJq0KV7B+2q24TIidrV+dlrY5IEXLqpzHJqnwbVmHAKZwinGy1LeGJ6/xWwR475dwPAu+/CxDTR8OrtdJvqthPLMPHC0NyT5fIEgol8ttyXw7kROIRuYmZ653AznZKJWQhtCtNwKWrrnWmglca3byRI++o2QBkr1OZ+3NmfLs9EwmEAtImAt2tTy/MPHy+lU6E24KkAjl5efIca2ETnF2/G2j+aWumVRxOF9NLR3W939penp6eQpqdn9+cf/nNus+YpxEKyVoVrUTwjSAst3H7rTr49Da/eudl1kYJWDhk5HkslEgVKiVQMOGO0CmO7F6TarYX770VATRpcfaCGx51I06ymPfitutaEojYksueTd2xBbXlceQmyeuIdfB1fiSrioYUHfwH+kAZX7yx1X2xqGXbZi0GYWPr+9vj7U8AWGlxd/KQgk9bnZNoPO+2nQXlOHdxe+Wvgp9Pwpe3btZRsKRk1s9f7zj2Ez3N/8fpfBj6TxldefuKRcdWwxwYtx7MHao0SB79uX/oL8kdpfOXe1oIWndhaR3PYyiE1tsyo5+DR9lurwrwRGjy/cmeuNirTJ+5yW7SVY3gpcnzh6Kft638d69Kexldf3L6xkIizdj5EB5TRgaOSGUp5Du4urpz/G3Cn0eCllWd3Hg8VRuMhhtEXgZuuAtdYg1hnNFGb++nZyvm/A3jNNDh+fWXx9vODywuJ1Kjc13qy0BlPJTyXD/68e2979dL7Dcxei4aBz9WV7Rf3Xt4+nNscUmlpbuvu7Y8Xt1dWrl8a/NshZ0/Dg4OD4+Pndbo0Pj74/wtrH+gDfaAP9IE+0N+B/h/PgnTcsLPmWQ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080921"/>
              </p:ext>
            </p:extLst>
          </p:nvPr>
        </p:nvGraphicFramePr>
        <p:xfrm>
          <a:off x="642017" y="254712"/>
          <a:ext cx="7565051" cy="62865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8276"/>
                <a:gridCol w="859384"/>
                <a:gridCol w="773446"/>
                <a:gridCol w="773446"/>
                <a:gridCol w="2590499"/>
              </a:tblGrid>
              <a:tr h="6884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LÍNEA DE ACCIÓN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POBLACIÓN BENEFICIADA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ALCANCE GEOGRÁFICO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8018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Mujeres</a:t>
                      </a:r>
                      <a:endParaRPr lang="es-SV" sz="140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Hombres</a:t>
                      </a:r>
                      <a:endParaRPr lang="es-SV" sz="140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TOTAL</a:t>
                      </a:r>
                      <a:endParaRPr lang="es-SV" sz="140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60245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Juegos deportivos estudiantiles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2,547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>
                          <a:effectLst/>
                        </a:rPr>
                        <a:t>2,568</a:t>
                      </a:r>
                      <a:endParaRPr lang="es-SV" sz="1400" b="1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5,068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Todo El Departamento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</a:tr>
              <a:tr h="144236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Torneos deportivos en las municipalidades y comunidades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2,000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3,000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5,000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San Rafael Cedros, Cojutepeque, Santa Cruz Michapa, San Ramón, El Rosario.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</a:tr>
              <a:tr h="108177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Capacitaciones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>
                          <a:effectLst/>
                        </a:rPr>
                        <a:t>150</a:t>
                      </a:r>
                      <a:endParaRPr lang="es-SV" sz="1400" b="1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100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250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Cojutepeque, San </a:t>
                      </a:r>
                      <a:r>
                        <a:rPr lang="es-SV" sz="1400" u="none" strike="noStrike" dirty="0" smtClean="0">
                          <a:effectLst/>
                        </a:rPr>
                        <a:t>Cristóbal, </a:t>
                      </a:r>
                      <a:r>
                        <a:rPr lang="es-SV" sz="1400" u="none" strike="noStrike" dirty="0">
                          <a:effectLst/>
                        </a:rPr>
                        <a:t>El Rosario, Candelaria, San Rafael Cedros, Perulapía.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</a:tr>
              <a:tr h="216354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Promover la formación de Comités Deportivos municipales y locales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>
                          <a:effectLst/>
                        </a:rPr>
                        <a:t>23</a:t>
                      </a:r>
                      <a:endParaRPr lang="es-SV" sz="1400" b="1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>
                          <a:effectLst/>
                        </a:rPr>
                        <a:t>33</a:t>
                      </a:r>
                      <a:endParaRPr lang="es-SV" sz="1400" b="1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49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Suchitoto, Santa </a:t>
                      </a:r>
                      <a:r>
                        <a:rPr lang="es-SV" sz="1400" u="none" strike="noStrike" dirty="0" smtClean="0">
                          <a:effectLst/>
                        </a:rPr>
                        <a:t>Cruz </a:t>
                      </a:r>
                      <a:r>
                        <a:rPr lang="es-SV" sz="1400" u="none" strike="noStrike" dirty="0">
                          <a:effectLst/>
                        </a:rPr>
                        <a:t>Michapa, </a:t>
                      </a:r>
                      <a:r>
                        <a:rPr lang="es-SV" sz="1400" u="none" strike="noStrike" dirty="0" err="1" smtClean="0">
                          <a:effectLst/>
                        </a:rPr>
                        <a:t>Perulapía</a:t>
                      </a:r>
                      <a:r>
                        <a:rPr lang="es-SV" sz="1400" u="none" strike="noStrike" dirty="0">
                          <a:effectLst/>
                        </a:rPr>
                        <a:t>, San Rafael Cedros, Santa </a:t>
                      </a:r>
                      <a:r>
                        <a:rPr lang="es-SV" sz="1400" u="none" strike="noStrike" dirty="0" smtClean="0">
                          <a:effectLst/>
                        </a:rPr>
                        <a:t>Cruz </a:t>
                      </a:r>
                      <a:r>
                        <a:rPr lang="es-SV" sz="1400" u="none" strike="noStrike" dirty="0" err="1">
                          <a:effectLst/>
                        </a:rPr>
                        <a:t>Analquito</a:t>
                      </a:r>
                      <a:r>
                        <a:rPr lang="es-SV" sz="1400" u="none" strike="noStrike" dirty="0">
                          <a:effectLst/>
                        </a:rPr>
                        <a:t>, San </a:t>
                      </a:r>
                      <a:r>
                        <a:rPr lang="es-SV" sz="1400" u="none" strike="noStrike" dirty="0" smtClean="0">
                          <a:effectLst/>
                        </a:rPr>
                        <a:t>José </a:t>
                      </a:r>
                      <a:r>
                        <a:rPr lang="es-SV" sz="1400" u="none" strike="noStrike" dirty="0">
                          <a:effectLst/>
                        </a:rPr>
                        <a:t>Guayabal, San Ramón, Colonia Divina Providencia.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16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93"/>
          <a:stretch/>
        </p:blipFill>
        <p:spPr bwMode="auto">
          <a:xfrm>
            <a:off x="971600" y="404664"/>
            <a:ext cx="7092280" cy="351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mined.gob.sv/templates/protostar/img/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15" y="4797152"/>
            <a:ext cx="17049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residencia.gob.sv/wp-content/uploads/2014/07/16840400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2" y="4725144"/>
            <a:ext cx="1872210" cy="98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calma.org.sv/images/full/8933566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938" y="4653136"/>
            <a:ext cx="999222" cy="98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Resultado de imagen para ind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 dirty="0"/>
          </a:p>
        </p:txBody>
      </p:sp>
      <p:pic>
        <p:nvPicPr>
          <p:cNvPr id="2062" name="Picture 14" descr="http://www.acoinci.com.sv/wordpress_50603/links/fisdl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4"/>
          <a:stretch/>
        </p:blipFill>
        <p:spPr bwMode="auto">
          <a:xfrm>
            <a:off x="6411416" y="4797152"/>
            <a:ext cx="1905000" cy="66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9"/>
          <a:stretch/>
        </p:blipFill>
        <p:spPr bwMode="auto">
          <a:xfrm>
            <a:off x="1550999" y="5969270"/>
            <a:ext cx="1452582" cy="63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 descr="http://proteccioncivil.gob.sv/wp-content/uploads/2015/10/procivi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5816335"/>
            <a:ext cx="936105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http://www.cultura.gob.sv/wp-content/uploads/2015/10/LOGO-GOES-SEC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6" t="19055" r="12164" b="13927"/>
          <a:stretch/>
        </p:blipFill>
        <p:spPr bwMode="auto">
          <a:xfrm>
            <a:off x="3747726" y="5794842"/>
            <a:ext cx="1544354" cy="97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09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42910" y="2428868"/>
            <a:ext cx="5000660" cy="1500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DIRECCIÓN GENERAL DE </a:t>
            </a:r>
            <a:br>
              <a:rPr kumimoji="0" lang="es-SV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SV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PROTECCIÓN CIVIL</a:t>
            </a:r>
            <a:endParaRPr kumimoji="0" lang="es-SV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5 Conector recto"/>
          <p:cNvCxnSpPr/>
          <p:nvPr/>
        </p:nvCxnSpPr>
        <p:spPr>
          <a:xfrm rot="5400000">
            <a:off x="3965571" y="3178173"/>
            <a:ext cx="35004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http://proteccioncivil.gob.sv/wp-content/uploads/2015/10/procivil-360x36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2143115"/>
            <a:ext cx="2071702" cy="207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ProCivil\Desktop\P1020858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0" y="-214338"/>
            <a:ext cx="3236880" cy="257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C:\Users\ProCivil\Desktop\IMG_695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4572008"/>
            <a:ext cx="3282415" cy="2357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C:\Users\ProCivil\Desktop\0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2285992"/>
            <a:ext cx="3571868" cy="24233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214414" y="2714620"/>
            <a:ext cx="4429156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SV" sz="1600" b="1" dirty="0" smtClean="0">
                <a:solidFill>
                  <a:srgbClr val="0070C0"/>
                </a:solidFill>
              </a:rPr>
              <a:t>APOYO A COMISION DEPARTAMENTAL DE PROTECCION CIVIL EN  PLAN CONTINGENCIAL DENGUE-CHIK-ZIKA</a:t>
            </a:r>
            <a:endParaRPr kumimoji="0" lang="es-SV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86116" y="428604"/>
            <a:ext cx="4429156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SV" sz="1600" b="1" dirty="0" smtClean="0">
                <a:solidFill>
                  <a:srgbClr val="0070C0"/>
                </a:solidFill>
              </a:rPr>
              <a:t>REUNION CON LA COMISION MUNICIPAL DE PROTECCION CIVIL DEL MUNICIPIO DE SUCHITOTO</a:t>
            </a:r>
            <a:endParaRPr kumimoji="0" lang="es-SV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143240" y="5143512"/>
            <a:ext cx="4429156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SV" sz="1600" b="1" dirty="0" smtClean="0">
                <a:solidFill>
                  <a:srgbClr val="0070C0"/>
                </a:solidFill>
              </a:rPr>
              <a:t>COORDINANDO SIMULACRO CON LA COMISION  MUNICIPAL DE CANDELARIA</a:t>
            </a:r>
            <a:endParaRPr kumimoji="0" lang="es-SV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075397"/>
              </p:ext>
            </p:extLst>
          </p:nvPr>
        </p:nvGraphicFramePr>
        <p:xfrm>
          <a:off x="214282" y="214290"/>
          <a:ext cx="8598701" cy="64294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86148"/>
                <a:gridCol w="1000132"/>
                <a:gridCol w="1129671"/>
                <a:gridCol w="1013469"/>
                <a:gridCol w="2169281"/>
              </a:tblGrid>
              <a:tr h="6613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ACCIÓN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10423" marR="10423" marT="1042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POBLACIÓN BENEFICIADA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10423" marR="10423" marT="1042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ALCANCE GEOGRÁFICO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10423" marR="10423" marT="1042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3471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 smtClean="0">
                          <a:effectLst/>
                        </a:rPr>
                        <a:t>MUJERES</a:t>
                      </a:r>
                      <a:endParaRPr lang="es-SV" sz="1200" b="0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10423" marR="10423" marT="1042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 smtClean="0">
                          <a:effectLst/>
                        </a:rPr>
                        <a:t>HOMBRES</a:t>
                      </a:r>
                      <a:endParaRPr lang="es-SV" sz="1200" b="0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10423" marR="10423" marT="1042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 smtClean="0">
                          <a:effectLst/>
                        </a:rPr>
                        <a:t>TOTAL</a:t>
                      </a:r>
                      <a:endParaRPr lang="es-SV" sz="1200" b="0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10423" marR="10423" marT="1042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771533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Capacitaciones  y Charlas ( Primeros Auxilios,  Evaluación de Daños y </a:t>
                      </a:r>
                      <a:r>
                        <a:rPr lang="es-SV" sz="1600" u="none" strike="noStrike" dirty="0" smtClean="0">
                          <a:effectLst/>
                        </a:rPr>
                        <a:t>Análisis </a:t>
                      </a:r>
                      <a:r>
                        <a:rPr lang="es-SV" sz="1600" u="none" strike="noStrike" dirty="0">
                          <a:effectLst/>
                        </a:rPr>
                        <a:t>de Necesidades (EDAN), Manejo de Centro de Operaciones de Emergencias, Administración de Albergues, ley General de Protección Civil)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10423" marR="10423" marT="10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u="none" strike="noStrike" dirty="0">
                          <a:effectLst/>
                        </a:rPr>
                        <a:t>40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10423" marR="10423" marT="10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u="none" strike="noStrike" dirty="0">
                          <a:effectLst/>
                        </a:rPr>
                        <a:t>90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10423" marR="10423" marT="10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u="none" strike="noStrike" dirty="0">
                          <a:effectLst/>
                        </a:rPr>
                        <a:t>130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10423" marR="10423" marT="10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 smtClean="0">
                          <a:effectLst/>
                        </a:rPr>
                        <a:t>Cojutepeque,</a:t>
                      </a:r>
                      <a:r>
                        <a:rPr lang="es-SV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s-SV" sz="1600" u="none" strike="noStrike" dirty="0" smtClean="0">
                          <a:effectLst/>
                        </a:rPr>
                        <a:t>Monte </a:t>
                      </a:r>
                      <a:r>
                        <a:rPr lang="es-SV" sz="1600" u="none" strike="noStrike" dirty="0">
                          <a:effectLst/>
                        </a:rPr>
                        <a:t>San </a:t>
                      </a:r>
                      <a:r>
                        <a:rPr lang="es-SV" sz="1600" u="none" strike="noStrike" dirty="0" smtClean="0">
                          <a:effectLst/>
                        </a:rPr>
                        <a:t>Juan,</a:t>
                      </a:r>
                      <a:r>
                        <a:rPr lang="es-SV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s-SV" sz="1600" u="none" strike="noStrike" dirty="0" smtClean="0">
                          <a:effectLst/>
                        </a:rPr>
                        <a:t>Santa </a:t>
                      </a:r>
                      <a:r>
                        <a:rPr lang="es-SV" sz="1600" u="none" strike="noStrike" dirty="0">
                          <a:effectLst/>
                        </a:rPr>
                        <a:t>Cruz </a:t>
                      </a:r>
                      <a:r>
                        <a:rPr lang="es-SV" sz="1600" u="none" strike="noStrike" dirty="0" err="1" smtClean="0">
                          <a:effectLst/>
                        </a:rPr>
                        <a:t>Analquito</a:t>
                      </a:r>
                      <a:r>
                        <a:rPr lang="es-SV" sz="1600" u="none" strike="noStrike" dirty="0" smtClean="0">
                          <a:effectLst/>
                        </a:rPr>
                        <a:t>,</a:t>
                      </a:r>
                      <a:r>
                        <a:rPr lang="es-SV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s-SV" sz="1600" u="none" strike="noStrike" dirty="0" smtClean="0">
                          <a:effectLst/>
                        </a:rPr>
                        <a:t>Suchitoto,</a:t>
                      </a:r>
                      <a:r>
                        <a:rPr lang="es-SV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s-SV" sz="1600" u="none" strike="noStrike" dirty="0" smtClean="0">
                          <a:effectLst/>
                        </a:rPr>
                        <a:t>San Ramón,</a:t>
                      </a:r>
                      <a:r>
                        <a:rPr lang="es-SV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s-SV" sz="1600" u="none" strike="noStrike" dirty="0" smtClean="0">
                          <a:effectLst/>
                        </a:rPr>
                        <a:t>San Cristóbal,</a:t>
                      </a:r>
                      <a:r>
                        <a:rPr lang="es-SV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s-SV" sz="1600" u="none" strike="noStrike" dirty="0" smtClean="0">
                          <a:effectLst/>
                        </a:rPr>
                        <a:t>Candelaria,</a:t>
                      </a:r>
                      <a:r>
                        <a:rPr lang="es-SV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s-SV" sz="1600" u="none" strike="noStrike" dirty="0" smtClean="0">
                          <a:effectLst/>
                        </a:rPr>
                        <a:t>San </a:t>
                      </a:r>
                      <a:r>
                        <a:rPr lang="es-SV" sz="1600" u="none" strike="noStrike" dirty="0">
                          <a:effectLst/>
                        </a:rPr>
                        <a:t>Rafael </a:t>
                      </a:r>
                      <a:r>
                        <a:rPr lang="es-SV" sz="1600" u="none" strike="noStrike" dirty="0" smtClean="0">
                          <a:effectLst/>
                        </a:rPr>
                        <a:t>Cedros,</a:t>
                      </a:r>
                      <a:r>
                        <a:rPr lang="es-SV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s-SV" sz="1600" u="none" strike="noStrike" dirty="0" smtClean="0">
                          <a:effectLst/>
                        </a:rPr>
                        <a:t>Tenancingo,</a:t>
                      </a:r>
                      <a:r>
                        <a:rPr lang="es-SV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s-SV" sz="1600" u="none" strike="noStrike" dirty="0" smtClean="0">
                          <a:effectLst/>
                        </a:rPr>
                        <a:t>Oratorio </a:t>
                      </a:r>
                      <a:r>
                        <a:rPr lang="es-SV" sz="1600" u="none" strike="noStrike" dirty="0">
                          <a:effectLst/>
                        </a:rPr>
                        <a:t>de </a:t>
                      </a:r>
                      <a:r>
                        <a:rPr lang="es-SV" sz="1600" u="none" strike="noStrike" dirty="0" smtClean="0">
                          <a:effectLst/>
                        </a:rPr>
                        <a:t>Concepción,</a:t>
                      </a:r>
                      <a:r>
                        <a:rPr lang="es-SV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s-SV" sz="1600" u="none" strike="noStrike" dirty="0" smtClean="0">
                          <a:effectLst/>
                        </a:rPr>
                        <a:t>San </a:t>
                      </a:r>
                      <a:r>
                        <a:rPr lang="es-SV" sz="1600" u="none" strike="noStrike" dirty="0">
                          <a:effectLst/>
                        </a:rPr>
                        <a:t>Pedro </a:t>
                      </a:r>
                      <a:r>
                        <a:rPr lang="es-SV" sz="1600" u="none" strike="noStrike" dirty="0" smtClean="0">
                          <a:effectLst/>
                        </a:rPr>
                        <a:t>Perulapán,</a:t>
                      </a:r>
                      <a:r>
                        <a:rPr lang="es-SV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s-SV" sz="1600" u="none" strike="noStrike" dirty="0" smtClean="0">
                          <a:effectLst/>
                        </a:rPr>
                        <a:t>San </a:t>
                      </a:r>
                      <a:r>
                        <a:rPr lang="es-SV" sz="1600" u="none" strike="noStrike" dirty="0">
                          <a:effectLst/>
                        </a:rPr>
                        <a:t>José Guayabal.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10423" marR="10423" marT="10423" marB="0" anchor="ctr"/>
                </a:tc>
              </a:tr>
              <a:tr h="176370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 Ejecución de Planes Contingenciales  (Fiestas Patronales y Eventos Sociales) SCI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10423" marR="10423" marT="10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u="none" strike="noStrike" dirty="0">
                          <a:effectLst/>
                        </a:rPr>
                        <a:t>        15,000   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10423" marR="10423" marT="10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u="none" strike="noStrike" dirty="0" smtClean="0">
                          <a:effectLst/>
                        </a:rPr>
                        <a:t>25,000   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10423" marR="10423" marT="10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u="none" strike="noStrike" dirty="0" smtClean="0">
                          <a:effectLst/>
                        </a:rPr>
                        <a:t>40,000   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10423" marR="10423" marT="10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Cojutepeque,</a:t>
                      </a:r>
                      <a:r>
                        <a:rPr lang="es-SV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s-SV" sz="1400" u="none" strike="noStrike" dirty="0" smtClean="0">
                          <a:effectLst/>
                        </a:rPr>
                        <a:t>Monte </a:t>
                      </a:r>
                      <a:r>
                        <a:rPr lang="es-SV" sz="1400" u="none" strike="noStrike" dirty="0">
                          <a:effectLst/>
                        </a:rPr>
                        <a:t>San </a:t>
                      </a:r>
                      <a:r>
                        <a:rPr lang="es-SV" sz="1400" u="none" strike="noStrike" dirty="0" smtClean="0">
                          <a:effectLst/>
                        </a:rPr>
                        <a:t>Juan</a:t>
                      </a:r>
                      <a:r>
                        <a:rPr lang="es-SV" sz="1400" u="none" strike="noStrike" baseline="0" dirty="0" smtClean="0">
                          <a:effectLst/>
                        </a:rPr>
                        <a:t>, </a:t>
                      </a:r>
                      <a:r>
                        <a:rPr lang="es-SV" sz="1400" u="none" strike="noStrike" dirty="0" smtClean="0">
                          <a:effectLst/>
                        </a:rPr>
                        <a:t>Santa </a:t>
                      </a:r>
                      <a:r>
                        <a:rPr lang="es-SV" sz="1400" u="none" strike="noStrike" dirty="0">
                          <a:effectLst/>
                        </a:rPr>
                        <a:t>Cruz </a:t>
                      </a:r>
                      <a:r>
                        <a:rPr lang="es-SV" sz="1400" u="none" strike="noStrike" dirty="0" err="1" smtClean="0">
                          <a:effectLst/>
                        </a:rPr>
                        <a:t>Analquito</a:t>
                      </a:r>
                      <a:r>
                        <a:rPr lang="es-SV" sz="1400" u="none" strike="noStrike" dirty="0" smtClean="0">
                          <a:effectLst/>
                        </a:rPr>
                        <a:t>,</a:t>
                      </a:r>
                      <a:r>
                        <a:rPr lang="es-SV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s-SV" sz="1400" u="none" strike="noStrike" dirty="0" smtClean="0">
                          <a:effectLst/>
                        </a:rPr>
                        <a:t>Suchitoto,</a:t>
                      </a:r>
                      <a:r>
                        <a:rPr lang="es-SV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s-SV" sz="1400" u="none" strike="noStrike" dirty="0" smtClean="0">
                          <a:effectLst/>
                        </a:rPr>
                        <a:t>San Ramón,</a:t>
                      </a:r>
                      <a:r>
                        <a:rPr lang="es-SV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s-SV" sz="1400" u="none" strike="noStrike" dirty="0" smtClean="0">
                          <a:effectLst/>
                        </a:rPr>
                        <a:t>Candelaria,</a:t>
                      </a:r>
                      <a:r>
                        <a:rPr lang="es-SV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s-SV" sz="1400" u="none" strike="noStrike" dirty="0" smtClean="0">
                          <a:effectLst/>
                        </a:rPr>
                        <a:t>San </a:t>
                      </a:r>
                      <a:r>
                        <a:rPr lang="es-SV" sz="1400" u="none" strike="noStrike" dirty="0">
                          <a:effectLst/>
                        </a:rPr>
                        <a:t>Rafael </a:t>
                      </a:r>
                      <a:r>
                        <a:rPr lang="es-SV" sz="1400" u="none" strike="noStrike" dirty="0" smtClean="0">
                          <a:effectLst/>
                        </a:rPr>
                        <a:t>Cedros,</a:t>
                      </a:r>
                      <a:r>
                        <a:rPr lang="es-SV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s-SV" sz="1400" u="none" strike="noStrike" dirty="0" smtClean="0">
                          <a:effectLst/>
                        </a:rPr>
                        <a:t>Tenancingo,</a:t>
                      </a:r>
                      <a:r>
                        <a:rPr lang="es-SV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s-SV" sz="1400" u="none" strike="noStrike" dirty="0" smtClean="0">
                          <a:effectLst/>
                        </a:rPr>
                        <a:t>San </a:t>
                      </a:r>
                      <a:r>
                        <a:rPr lang="es-SV" sz="1400" u="none" strike="noStrike" dirty="0">
                          <a:effectLst/>
                        </a:rPr>
                        <a:t>-San José </a:t>
                      </a:r>
                      <a:r>
                        <a:rPr lang="es-SV" sz="1400" u="none" strike="noStrike" dirty="0" smtClean="0">
                          <a:effectLst/>
                        </a:rPr>
                        <a:t>Guayabal,</a:t>
                      </a:r>
                      <a:r>
                        <a:rPr lang="es-SV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s-SV" sz="1400" u="none" strike="noStrike" dirty="0" smtClean="0">
                          <a:effectLst/>
                        </a:rPr>
                        <a:t>Santa </a:t>
                      </a:r>
                      <a:r>
                        <a:rPr lang="es-SV" sz="1400" u="none" strike="noStrike" dirty="0">
                          <a:effectLst/>
                        </a:rPr>
                        <a:t>Cruz </a:t>
                      </a:r>
                      <a:r>
                        <a:rPr lang="es-SV" sz="1400" u="none" strike="noStrike" dirty="0" smtClean="0">
                          <a:effectLst/>
                        </a:rPr>
                        <a:t>Michapa</a:t>
                      </a:r>
                      <a:r>
                        <a:rPr lang="es-SV" sz="1400" u="none" strike="noStrike" dirty="0">
                          <a:effectLst/>
                        </a:rPr>
                        <a:t>.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10423" marR="10423" marT="10423" marB="0" anchor="ctr"/>
                </a:tc>
              </a:tr>
              <a:tr h="103932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Asistencia en Elaboraciones de Planes Contingenciales </a:t>
                      </a:r>
                      <a:r>
                        <a:rPr lang="es-SV" sz="1600" u="none" strike="noStrike" dirty="0" smtClean="0">
                          <a:effectLst/>
                        </a:rPr>
                        <a:t>(fiestas patronales y eventos sociales)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10423" marR="10423" marT="10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u="none" strike="noStrike">
                          <a:effectLst/>
                        </a:rPr>
                        <a:t>82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10423" marR="10423" marT="10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u="none" strike="noStrike" dirty="0">
                          <a:effectLst/>
                        </a:rPr>
                        <a:t>110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10423" marR="10423" marT="10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u="none" strike="noStrike" dirty="0">
                          <a:effectLst/>
                        </a:rPr>
                        <a:t>192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10423" marR="10423" marT="10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Todo el Departamento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10423" marR="10423" marT="10423" marB="0" anchor="ctr"/>
                </a:tc>
              </a:tr>
            </a:tbl>
          </a:graphicData>
        </a:graphic>
      </p:graphicFrame>
      <p:sp>
        <p:nvSpPr>
          <p:cNvPr id="6" name="AutoShape 2" descr="data:image/png;base64,iVBORw0KGgoAAAANSUhEUgAAAOEAAADhCAMAAAAJbSJIAAABs1BMVEX////9ZwD+ZwD9ZgABz//+ZgABZv7/agABz/4AZf7///0AaP8A1v8BZv+pPgAAXf4Afp0AYP2LtPYAW/0Aa/9zofYAV/3s7e33+/30ZQC/w8QAYfwAXvyBMAD4+Pj/bgDuYgAAZPMAW97t9fwAVP3eWwDeWgDnXwAA2P/ETgAAX+nO4Pva3N3KzM1EQUAAVtPg7PwAQaMANo0AUccAMoLQUwBTIQCdQAAAI1vY5vufOQDl7/zE2ftNUlSAMgAAMHuBKQCdv/q5TABOivq10PmEiYsAR7Khp6pbk/ohcfu20vmOOQB7qPlqm/puKQBLAABPGgBudngAG0ARDBUAG0g2ffo6FQAARriqra5ZFwCHsflIivkAK240e/tsGgAXAAAAocEAFUx8JAAAZnwAj6wkDgAlEx48KylKQT4AHVwiFTNKHQo/HhsqAAA3PkFiJwAwFy44GCVILSIwEQAiIEIqMTUWO0UFHSRPJBg6IjMKEChJNS4ATV8oVIYAveNohK1jjctAJREiAAAfQVoAAD1jYmEbHB9IEAA3AABZZGhEIiYAET1VCQAwLzBFMisgEyEAQ8JPIppcAAAgAElEQVR4nO19iV8a5/Y3M0SezEyAjozIZNCwiAQxdUVEUMMigqjVVLKo2DZtmrSm8d4sbZr2l/e2vzc3Tdvc3D/5PeeZFRwWzda+nxzu59YneYJz5nv2ZzkOxwf6QB/oA32gD/SB3iENDw/qNDz8vh/mTdLw4Pj566sr29svFj/WafHFi+2VldXz44N/c1bHL61uL95+fuOgtpBIjMZDcp9KTCg+mkp4Fi4fPL9/78XK+fG/I5+D49e3n/10VKOMMQSJbSL8E4aR47HUwub9xWerl/5WcI6vbj+6cbmQkg2+NPD6nNqnr8/KKjOaqB3cfrFy6X0/eE80eGnlzuOhlMywlDmGYZs+5o8qaT8RlpFHF45+2r4+/r4Z6ELjK/cOF1IhCh1CxmofDUHLkD1GiKVn89H2+ffNRHu6tHLrT4/zAkHkutJxDjWRTRz8un3+r6iTw+ef/VKLyYTVxVCFi2k3dDqZpo/+Qx9h4p6jxdXB981QC42vvDwoqGbFomnNOtg6bE/kwujl7/5K0jo8vgLwMYQFDAyM1E/noeXTAihLQp6jZ38VYR3ffrAQIp0wORURpvB88fr7Zg5o/MUnHoDPBAPJaTNsfv4+1tk86/gQzE7q4OX7xnF8+xeP3B0/GtNACMPIYGFkmVGDHFVv+5g+Fj+anlqHgGPqxrP3qY+Dqw88IJ8WBJgmDFXe5FAqUfDUljbnDn//B9I/784dbdbSnkIqTgM6VncvTmpxGcu3AI+JP7ffV6wzfP32UCf9g0cPjRZqR78/nF+eLl+biYyNhV0uQXCFw2ORiZny1Oz+zo9zS+lUnEEunRQ//WMMgUfP4cp78R3jL7ZGGdZe6ZA9OZVeOrwyW56JhMMCkMvldrtdSPQ/+EdCeGxiZmr+7lGtQMMgm0CHvqrQ0L13L6rDK98V2uJHmFj66Mny1ERYkgRkCfnigFwa6T/AXwgwJVKe3blaS6hcAnCaZzEBJaN/vnjHAeulj5dUBWzVQdAcAO/w4fTEmOAySRFFZEURVd4ETlE4828RzcjU/O9LiVC7SED23L7+Lq3qyoOEBUBLhEIuxNNbO9MAnqAip/Lnr67nc8lMLj8g+QBBKb9W6m9wiCWwCsxyMFkQxsr7D4YSAGSfGsb1WRQAYLzx4p1p4/jiUEhlzTB6ajBNQoWjK9MRK3hIYr0U4DWKDigurjoJP9QVhLZaLxaLDUlUXJTJcHn+bhrDIxtiAMZ3w+D5Rx5TlixxJpE9z+fLY4LgBmS8/pGREb+IDHrrWd7hiJby+Un4b2BD5KpZhyPbUFxB124yGghEJ3P9Vb+CkLoFYWb21lLsAtsUETgxUGdJ6urKO+BvcPvPOOlzUlIZRB8GxiBV+2N6TKKgBV319VJyMpmvgPyJxSjwUxkZ8flHKgE+kKwqyGGmyinFAO9QoXXwyWJQM0KSVP5mrgBxhLOVWHL53ls3OIPPNmViTRHUrIjEl17p4qkoxbUoPLTDwUfzwGGJB+C8aFg43/o6iCTXiPKOnCQ2gFFHNL+xsb4GLyG6HuRQMeGloLAeJRhDRMwfGM+dt+w3Lr30qO+WVlt0IwP8XZkKS5pZqQJLfDSZQ5nkB7wNACoZ1Cyn1ws2VKkHHI6S4MN5mapfFL3+6hoAuevDt6B4FfQhM99sgTXra4WRpL5bfZsMXr+fIkbFBW0L4seG0q+mxgS3zmCSd2R3G5JLGsjm64JYBDjXfFbLQznMK9VJ0MqKCpwolOB11IH9YClfR8cphGfmj2LHqjsMGzrafntuY/W3mKqCmmyCWQcAC1dnI4AfJ/rQxymATLYBP3JcUPIpLrECHOa8uqtHLJUigJf3ohZmdOcfrAOIpSC8IJ4P5KvoSQSh/KQWIq0wsvLNt+U2hrdvkJYKDPAXm9uPSGA9Ra6Yy/tdwQHQuoqPM0IXAAwYETgN4AZMVPZAfnd9FZRVr4tTPxKoYkbivHn4TXw/xdwthKeeoMlpKdiRhY/fCovD20MyjY9164Kpg5x+VcaQE6xLKeCISpy/5OCzVUu8wgkZ4HmP+g2XvxTN7UrBCnA44AMM+ZIOrlKFUaaqSBnU3skRLaoTIiCqFs13IqJ9pPA2TOrgi8uM1X7TOCO1NYvBmeJF/hyZfsAAlMvkEII1xbsLz5xzBRVF9Fbgi3KCdwOktOKVYGpGD1a9yHVSCCKwwGJVoUYH3guIqofCqAWpamhRuPPGM6rhxbSa4Zg+kCW1hzPoILyNPAIA4LhcvoyDDxQVFT4ln8zlRSnnAE3cqDeK/eAlsnXFC5LsgP/0g+qt+7SpaGny3mCJp7+Oeg6lUgkqbmFsfw49sIkhopi49YZZHH6xwLSoPIltLkfAgorBdQAj2l8NAkicfw2f1K9JHrjFfJBaV5iRRf+erYgu3zqPKCnVDPzphs8LOI+sB9CWBqugjZPwFSXkWsqAzQHrFS5fLbTUSVg29eiNsji4uEDYZudLEq+m0IL69+D5A/2SDxxZMV9FCXQEqiIYD8WX5x3RuuhSggNJGphGk+sSKJ53PRvlwdgCixjMrFeKGyX867zPu46wwldMQkznQ/HOiGiFIvNLMus0Vz3gfyT1JlEcfpFuQZBl0lci+J6r/fDy14qgZVw9FwWhk5LwD5J1TuEaaBZ3RSqDUr2ysVGpSwqHubBUbdTdFOQ8oMwHoqh8fB7+NgeoNqoBMMeKIkE4y++qpig8CwbHGqSCFUjcfmPmZnj7MjHjJvwQZnMfTQwad8Cp6uP8DbA1fGZDxDAU/mithJEY34/RGmSGrnDkv/+9Nj09izQ9PXXt2kQEAlCIyndzat6R3ABTBKEAn1f8oMv9fnEXX5XEUV/iFqZupUgfS4tUfWqtiiTemEXdHmKao2A2NjcFGqhI1WAd+AFdq+bh2XLwkJArFZPqP+OjpaLoCo/NlJd3fnw8t1TzFBKp2OhoKpXwpIeOHv/+cH9qJgJiUKxsVBocxjP98GV1xdcPcd4IfnOgKBpuJ/IEUhoVQRVFsKhvyC+u3pDNLImmSbGryGDQt5bzibsYhO6CQkV3hSAG10GxOpCLBrK59aKgTEx/c2WuVkjFQ3oBkeilRTk+Wkhvvvpi9priFoMiYiWB6cn4OBFcRtQP0sGXRE6PCFzCxJU0MXNt1fW/eBMB3PXfmvMY8LdXJgSO81UmIbAW/Tlq37O7XghklGAjD/mfCKmh3//f8vzVTU+cXCCWh9KDBXV9jZALcmJo68n0TFhwUc74Da9LaUw6AuvoWaqKNZ6VltHeND3K5Wevz+Kl+zFiRkzobRPfTuDjbEQhgJQ40Dv01XV425Cx90/yOUwNIP/Z/+dSIi5TJ0oNg4U/Wo0zEmc2lMLKx5jASZU1SBs5TkKDo5oZHUG0V+7w/hKx2nOGlTdfO9MYfJkiTjNoQgR3IoBgcBeM/x7GnzRmmQS/5avugseLliQX5OmfLSXMpSg1R25KKS2mGdAkF2Lpw/mpsOKnAawIVhiNj8C5msgtTG82o8jKv71mvjj4zNOcLoGIghHlOHgGyMppWov+AZw8JEvAdKnBQdoz54kzKnomaEzrsHmpjcippW+nx2i8HtzA380Xg1YEMVtxC7PAYlMgHvvP67nF7U1VCXXtAQbB+ikuiK/5ihq5gPEE9YkOgOPnS3UvV945Sqjl3T7MrkwMm4fOVgIkY7Un05ioKA0HfpnfklL6FUnxBzkOWGw2C6Tw6HUYPP+nbM2XAME/xtBR5/AvJ+uaHUDrju+8VPRx5SdLMUL6bEHrgKEGC5HTV6chFAyWotTM6BiK9VI2Gs0NSKIqqE0FsIXXyIjHH8Wb0iVS+DYigBvMOdTikVdLA0FOIfJeDyqQlqcIjQ4oaEyfqXqtw+aESFd1loRqr6bCQrCYXDfrAr4NDG/gHeaKXk5Ypij2mZZh6/TWZtFDTHFgINYGN0ER5PvzCFteAzFYRLMqRma3Egzp03CygmY3ZJoSImMIsrq0UxZEwWXooFhXZYTWIoNceDmN/9z4t2zsl9PGNitDqofXng4cPboJARjcDSol/IX6e/buVoKu8q20vlGBahpjgGY3tMdQxTFxBFmLuciBzoN3lDY28lFHYMDrFnbSpM+aECcWTxfbXHoQsuo0y8zRZGIXQ0dOTYmMqErhaBZnMZ9sM2jHh/Yrxeqyo5y+MqOXtlwYCIDUKMFgsDjpiMKvjFxJEcu/ZZmDU8np8McJtsm9bk4JtCqRy6MbVDBFp1kOklD+rEDYjqC1DM2UVk+ILAMQ1a1lfWnHn8fMiuq8t5p1ZCVFiHwaI9bpoV9O4zJWhhAS0yqn99W3qlQlTlW+SdR9Kk3h5Tka+XQErXnYvJ/G2TpEGCdUSfVD+h/V4jfvQMDRH+SE8lyItfxbSDNObk/HvwuxhhZirHaFemOv3+fXKmlBNACQV7ikyBc1mTTbSifTZaiv1jclRJYhpthlyQ22BjEsjdD1RwjPJzF+coHPINbJp5DT4Rd0AdRQwvgrrNmL1fVcNtmviaZvABKcvCjMvIK5TlWeLSh1HlphM6y1ddjHxo+mw27EjdfrIgBoDtd2XBCigp03J7OhE6fD17e0qFJzq1QJRypJuh6RqaurKGI/GB1QQcxNT4Yg02f12k3BtDEE37i5HHZzCmSKyRHNeYgZWk3lXGO3YsQyGfz+yRgcvD1KIw311bKktkzNKF0qwtxWs6HBoleYngsR2715nYntsyBKk3ebIUmDbnAKBMF7Qc2w7gYcefRRwszVkHUyc+NkIfgquEJcg1UlnU09jIBQwpc7otGAwwxnOFGY2owTQw6dzWLZcdgSetsOWcYzP4aVfkeyKtI1AU5ZD6xjpg1BeFqvjqmGYvEkxmYcXKGKIa42s/LWjAABP+/IbAS99RxGbHual0CNPwWC2u7LPp15tt2Qhvo+sKDJotcnoZz6Kw1I3sDahHesS+195OZJjM22h2jxMCJI0rMCTbyzEkT3ooRV212F5muzmHXTjxY9O3seNgfe7YZOTNdc4joknsm1TEWk0QWnDCTrijBzGLJOHr3Te2Qz/kuI1ZMArDu9GkO/C+FEUHWIWS0kBRGVT4dgux20NgQp95ibptkOR05du8Li0JrfLSzXrAv+JwHxhZ72UgzJXFnAJFBdwUQvAWE3BG4uafqINL35ZmXqMmyCrcPQSTxXwm4fFp55HhyFS5SSdO1VdI/9EWPNyWz8u15BHP9EZk0MSWFfolwF9LpQcJdKKQQWcXNbj0Y9D3vGEHhIL4eBr4FSrlQROZ9WrSxBOlzGXNEEsdbjRobh7YK+Uo+hR+hqBMsWWUdO2+7DeSHI2BOlma+pm7C8deaEQ10ruwxZsjQrgXUBUrAChg8ZyAsC2NP5ArFMjr/sDcTxB4ZJAEMKZkbCdU4sXurpTM6RVdyRVzTA12HRdoV2G7Ihlm4IOgmGkGtoUb9LEWhi6pisBMX8nihM3A2dQhO3F8ziUx+Gaxg5bfD8WlBLSEEl+33hbwqncPRs6HlC+2dOxpoRdx6y8QfqOp5Eq7N8rhqESCencNJymmWNyWysJ3MKhlSLL/pwB8sSJoXq4nVDNaVS0pGRVDtm3S/J9DIkSz8/lvGnk2HIktQTLBBVMGNzgL1RMOPgIe2OfNqkiUu9gLhSM/fLwMujKYULF6bhzXlBD7gSH9hQynMy29cZLzsIU4+efulRQbRGOM5uwz7imRfcuIzqcCT3QJiUaoCu2wjTaWKZmuohsBl+OarPp++cKgANnFD6q0IlB84wOPZZDFeC1OyFNVKfbkNy8NXFp/+WLRtJtdC5+5DZLEt0XSuPS800VsV9Va6xu3HLZOaT7qnw+QOr20p9G1aLCUFUAJDUQICHrNe1X8CNZyclkvj53JlzH9UY63YHPZvqMmRDryZwbXUjqNkClFbgVZqtEXMiKXRPMZ4VDNT7nKQ2TXc6Qay2F9BnZBpceU4/k2Z8d1/3ISv/+fm5M2ef/hq3vHQTpy5DlFNOqqt1dh/Ka5JGOBOfXrAsjTn/0y1PvPSLZdcaK/8x5qZ7JKtBXzFDi6SBvFeJfB1jLfvWe4bQ8/PFM2fOnPuKhkK9ZE9NQ8xRtZ0btDillcGEWY9FE7t7/RUTc/C0nmksW0r9meSAV6zmJwPRUgV8Emq3Sk2i1G0Yuv30LHB49uz3Cba37KlpSGJPxjSHzGFYk9c2y0W2Qla9etmFw1sx1ggmwHmNoVInHTRd4nw+QfSLkHseyixzYgxZcvmji2fOwufc588Zq5Ab1GVI0suCVo9y0OUurZy6U8AagzZZ/qSzmI7/KWvcwYcU5jGc6eeN+jaWgtzheSwc6qpiIt4lXWLjP1AIEcWfC6QZJaanZCp0d4Ia9sYk3fWohVhC+ciiWcTTWUxXrDJ94aiMeSHuOMCyIWT0fl9VEmbmGNZ5YgxZ5uZX585SDM+ee3oYZ09BxINJgGsEzUzOWNZwjz20fpt8r1NcM3jPabFL4O3dNKnIQbqSg7y6ks/kJNcVWngyF8ss8UGHISl8f06D8MyZi18OmUE7y3TMnixDVj6acakb/7IN0TjdAHbBsvx6YatTweb84QWLb0mDneGqWb4UlLKOfLWfyoZY3mT0YixSj+kSS66ip9A/T38ItUWqE4iJ/bC6jLEbFHDfm9cbBIM6tmUJ3chCJzFdWbBItLwFdkYc4PmqqGT4fsxAHVkxPJ+iBXWKofmqLdJoOySFLw0Eqce4aaqpMbf7kFydcKnhTCaTTOZKpfxuBfJEfCZ9Mpu604HDOymLfU/t4LbDHL/mA13kAzSo3/XOzBGWMTDsNXti47+hmdExPHP24g+JDkem2oNY2BeUBm995skG55qyljPkufbWdPyxxbOAkNJtn44BL1adcaUpOSBhzqnGO3g3Qs9Eal9ePHOmCcS5poX+HpOpPvluxDWStD50YEN0Rx7LxpfB72qfYKyC/huBBHM4QT1PtqqIuKqd2a36ve6JOUMGcZmzx+yJjX//9OyZZhYhxzgNiOlZSHQyk9logL51oNyIS5i3SAQZfdGWw23I2g1LGnuIQlpyqEIaXa/iuRbXbNqMc3vGkEVPQR2hLqXA4dPfQk0osc6ehrFXkAtI1WqjWBnoLyUnozwvchKKqT6ZlW+38xeDj2TW+C5aveAak/yGF6xNYMOPptkdfhK3uJNesyeSsngKE8QFc+FBp+5DZnNGwEUoRRR9Pp8o1TfydcUVuUrMycyNdinU+A2LFyM3QEjFjUC0GAyW+JJ61EyY2bRubOoZwqPPaUBqcEdHT1/GTE1simE7DUli3nKuCjgFVjl3+Iu4OZlt6y+uX2ZNDOUn4O79YJgz+b0sP6AujAj7BWKu9LE9Zk+k8PNxCMHtf3STsBYUGatwtB2yzKuIy8Ki4vfvQao/WzAFgiSetVPDAro4zZKmMModwd1lDp4PVOhJFlfkR8Z6mL5HCOVPVTPTjCHI6c+6G+spe9I+pDalg8iJ3mqlFAgUFeHakLYJBF9tvF1B6lkKC33a96The5Sw5nn47FoF9/eWN4lVz3rLnsjClzYIIp+fH1hWmZo+HYYgpmpWrohcPZ8MqEF4ZM7YRwT02N4jjv8kaxhiLrCEariHOa+2mSWalyQQUudJMWRjt56ePWu1pGd1NC/+7NEWj60y320Yeo7n/7xiHXe1Uir5XdITqtTqRDJkf1Dx0hHpMyqPocMw6l19PZnFBUOkrCQ9iLFWDM3Aq332xJKhry7aQojG5n7IiPKagvaOw6EZQamuJ6NGaJMNctKynpAxGCLam5pVTO91Dkev4GKdS/H6GgNrqjaWlMiR3HoVQlcCT/FUA+0YhmfOnsbtk8Ksix7Z0IjP5AVQIGvgNrpob2gSxOnUt9AVZqmwiwrn9flclVImwA8oU2li9Xi9ZU83Pj/XBkIE8YdR1ojUm0BrP2SZL8I0awXCzdZ1Ly5IT8yZGLLx27Zl00W6dK9Zh9o1WkWvlHLrkIYFg1Klv+7aB9vXupWpS/ZEPUVbDCE8HTph9RvowtcTbtwSHsiUNhqiTy1mRH60ZFCh53bGdPh2nDUxhFSTHqOj5+ioYQ4qY38Q1rjPqrfsCfT5aXsIaVWKvjV1sqbCXYZOslSGFCrZXxRwMUq1qu7wzqgxmXUe2BnTwechE0P59wgeF8lQOde2z7gm7l5o3oPWPXsCT3HO4ghbEKQg3jixJkLWI3ESWFPKndcr1CuSW9i3BN/MZTtjOn5DNjEMPYT4Fs/oIIfrXq3iM0SM26x6y57Y0A+tOcUxFH9OkN6zJ/WDHpHuy/D6gtWNfDKarXLCdIEYYTq7YJdAaeV89TtS8+Bz/Bn1b0pqyCZNe5qKiN2zJ3iXbT2FASLmGCek+I9oI3xScb00qXrrPVEopy0JVMLOXVyvMQaGJLGMe4Gjjuxuiedz6tKoNJ9A7Mx32RVDNvXDuSaxPC6laqLYd6KlKFZ+POYODuQmo/qzY1Qzs2TBMGW3fLG6QKgCqbHyNHBYDDjWRyRc3lY5fDjK6t5cD486Z0/k6KtOZkbj+ulLsxhoBNqdh5BB4TFAk/p9rsiRZe6o3WGalQTb59Qib+IpC7gqyitKMOfQjrKGf0dja77Yrh6fBU9hgHfmeOSt0cWPLpPesyfVl5UFbfs8AhiIZvt97vBdhtUns7LdiahtlUMtfgd3GNzlsyMur8HhGBZDmuLuLtkT+aSDs7eC+EOcsCdZiiKeKUGLavhoLr+x15A4t/CtzBqQ99ntWdgetWC4hJXXPL824gomHdoZwIlNenK856hN9RTdMTxz7vMj+SRLUX0kNSuIxUAgP1BXRkZ8Il6O4pJ24qw+mSU2mzGHX8QNDPvIZgTMcYnP+zkuo60QYArGNutZ5+wpfr+bpzBY/L7QdBNF12RqFGuK0UDdJxpHvzhpP2Zu5COHNhwuhli1Oo1z5sbcnJTkd71404q681G4liZOpncMyU1tqckwnzZRmw7iLWIKuUHth6FvaDF+wzydCM+3nDKnEpua6eDHMh4RoBiyzCFyCOiJWGdTz8YILXE32yV7Ol5A7KCKX3qa9491TqZY+Qt6jGU9aOVwOkGMyWTz+OLF4MdqsqBy+M+wG15SoOj31aPq4XjgsHACDFnm4KtzZ3rEEIzNbydajJJ34Plyjv5jHOpEhmw57GM0j8/K/wDBhgSltDuw6whUJU5R6Dc05U4dsydS+L5bNGOlix8NkWbQOiVTrPxt2C3mcRe9hcOpAjEmt+HQxND5D9zoFdU2PWeTa/ldxQUcUuB6yZ5Y5vHnZ1tBa48hgPj96Ekw/AcENXlHXmzlsGcMnf8Q1Cs71CoNHqH0IYeW24A7Z0/E06b61I7OYVWqt+wJMfwROOzXq7hWDFVy9oAhcLjHW9Z4kn4DQ/oVnbMnNv7gaRNsOlT2CFIWfz7BYhTFcJfPuVo5PJEeaoU2WqJx8Dm/oGLYU/ZEaieEEEuLc4y5ftRlIx/qYXC9+Rgt5VCf3BVDGWypWEwmM5nJbDYaDQT4NT9NwHrLnkjqUe+eQqeLXy70DKJ8BTgc4JOSlcPutpQemdM8/l2wxngXQhWoUa8Xi3VFmMLTiL1kT7h97ZytWHaQUjA2/w5ZQGObMWSbMfyCcpg5xqE+mSwd51CPaWjUhjENvSKInjVSFEXETc/6wlq37Imkvj97YgiBxY/U60Us1C57kr8R3GIls9bE4WzKguHR8eUnPS6l30KOrKsf2jdAXOrsJXti5Rufn9UgM8E7PjzG4bl/p3RN7Jw9sfF9umXYepidE/ZjRvbkJFs2pagXo5bsaXPiOIczm0bkbZBd5K1tXzs5nfvqwLoK2CF7Sqmbo5o4lOZjpgSQuzYcbltBrs20Xn7ockUOZStHuIPY9jni/z65mdFQ/DlhhiUdIhxagrCc1VfvI3wYMiezdsvAK6opoopG0uVjHEISHdKvgKAHTSz34TaZGX2pqSWAaRvPWED8/IZNAHh8aPd4rvA/ZXOy025j1IplCQGS6KC3lcRvR81sQjVKNvaAjHYtIHZgUd8ircHW/O5Md7v53+OPN2buoQA5stsNvbpgYOgkhf8ZOE7/m9AwdGoWxw5CZqjVU/SOIS5GxZsPH+uvr2koH/7r+NP9a5OYk21rbedv6icbUZWf8ccIUFZ/hRGoHXfFp/UUJoi17mcc2Ph9m6c7f9k8RWdfL8V9CiyjmcpRO5SvXybG6XnGHkOWHH5+zh60XjBsyjHaG9OU3eLZqsc0xPZbMAefy6ZShX6y0dRLcxecTkuYZrNq1LJ97RQg0g1vnYl47GRw2zzhwhLbdYvhu3G0Q6qzY+ZstqQMPjKvabSP2tjQb097QrD9azj3faqlxcIxPbR9/uFnKRND5sB2R829mPlV5MBmk+bwi1HSGUPwFKdz9hYOPz/sdqbxgt39AoN3QqYplf+03Yzxgu75otRHbBdvVtSbQPQ4+FjYxo6eIqc4xuLPni562PfI5vnHH8um34rftV0DXlkwKs8MsVXmSweMegN1GwzJza5LTd3p7NNbnUEkCVtXcGAaYXb0nh2DjvObxmVhfWz8lt2U7+LWuI1iaAmtyOgJCogdWPxSP6Rtq4dtzMjKgnVTlP3JmfH7lhu4mBt268SLCX1LFGDYeuQct6+ZC76ntTS48v3vmFb2bNYBw5rZKdm9lIlhux2mw3Srgi5wti9qdYhYMWyJFk+bU7SSdqimTVzKpj62e/irIXMysfMESM8SpnTYH5G6dJ8YG2r6Wjw+e+FXY696Dyh2AhHcfvvqqf1O9UsH5mTw5m32Qa/WLFYjZBedDz9LkHbZE1n4qJe1tJ5AfPpJiG3L4X07gFYWLFuiUu32JuJ70MoU8P1X7d7D6mW2zz57YmO/nT3bWfV6xRA3vBXanYMntocoh1+Y13B3ODYzeNt6bME+8Pk11CZ7IpsfvRktpG/j6W3ZQK/J0rQ5zYyPbs6zC1e0FzFKDAxZ+22oEP057WSeZ/cAABGKSURBVLInffvam8HwzLmPFiwew6INbOiBnSU9f4OYk2W7EoZKqjBr3xe6bzfv/BGxzZ6Yg55WtHsH8bO4rdu3j7rpRR4GhvH2VypdOmLMQhNZshXTjxOsTfaE29e6usATYAgeY5NYMTRQtHUEgz/FLRFBp9NrP41qvhv11f5I7fUDYhN5y4efv4Foxgri2e8TNrkwSdjuqzxvuUMGAo8OR7sAbLNUGHpgB/bgvVH2WPakb1/rGcHur+Pc58/Ny4uNH8gntk+/bTG97Oh/OpxYB4AM68wyN233Eq9eJscw7L597RQo/nz80gZ7V+EYvmVRWtZeUzUaf0S0yBs+JGF7he3wrVFt95vThPCjN84gGJtP5FY9JAe2L/28uSMeQiv7OTptW1b7WWJ/k92qrolGgZluX3vjdPFYVYokbLMijLRMCMmjjgeB6dswVljStkZp8GPtmISRPfWyfe3kdPbpo1HWqoesPGerhRgtmzFPost1pr/GzTiJjX1m/Ll1Pfj6DXrBnh6W4k0JF8+9Bbr4laVAiOgU7G9+3k4TM7dqH9Dosz26JrKqrTlemeT5Z+p5aKfmWra+/Ogt0acp0/KBJ/9l3OZxHPyvMUvME/u1M4OO60cXjN0/kLT/b78d/eswRHeaam+t4HlblI6buQVLav9j+zT/56bFzrSJeSw0uDhqcYkXtq4dXyDwernpJdrGRxfTt0eWowoksRO2eRav8n+tVyq0sY5WWr1siU3Zwrx0bJEHaGw+xbZmwCcltunTfUgObRac6H0DF7rlVi0g/hqy5ETynM1CInztBBYNbNeeeh1qXLYw3XYIMjpt9yRu4WHCLOqAnemhNZsZufWxTpL4JmzzvZwActr3Whh2Xl06NiSJK2G3zZMIeD2AJWKzPyzTTOePmgRkyxZElzBvDWFPQSd8H/G7ts/Bhb+IWcKCzrcNGLRYMK93xbMNQtO709fOI1dip7nU04LhSfY9y3NlW4MgTS0Ry2T7nPY4iGZQj1eXHtkqON7hEntXGIISzrZ2EVBp7GHKmqX2eE3r8CJd/VExdLKxJ7YKAK9v7pQXe2oY9q6HJD2PbcHMjQmqMHH0kihzMss86PGq3evmZVhY3DbP3TargDA1JHcA6c1hSFI7x7f3qKpy1VrrAG/f6yWtL437WeglxE9svp8TJUWYr50exVZNaz8kqQdjLs5sx6JdCo0bTJY9xguDj9zDVWYanb+hCxGWRkmhxdggeXejdW94v9b7jsnTYkhiTya8nMurHHvLQrlJT05yWfLwYkI9s632tpCPGRuFywew80p43lgm0qFhehz2qockdXVCymcm82YzCE4DFMyMNf7q0ZBqIP7JmBg6zUu2NMKLdiGmn+TEsXnrSljTU3Ye9hrTkNiD/zbUdhpSC4rCrFVJTnrftZ5EqaVf4tm32lOxgY3ISoBiQwRB1Q/CN/PTbdjbbJJ6MlHPOgLYsRSv1tfsKe2OVD6SrZNH2973YUuXDtWlEX0/p9Xheht4N12/v5/nkxwI6qnNjZVf2yHEag/+W804+HXscJYTmyAcu5KybIJjyeUTdtJduaw6Gn2741XdnnLeDbxfMO/nfNgBrh4Upo/ixuJxb9aRUS1NVw5JekcpRh3RjRERb6ryqgpIyY1ho2XyCa/zdqhlUQNDak9VOeWUDbqFP7rh5Xz9AT5TV4Rp2hjh9Ai2kVJWrs2PAYN4j34QfmtRxHMfmjKq11Cbk8nWifs9YxMd7UVj8ZcMzarXfOKxv+hAzhEY8CGKgUowKF17Yu2zbkDWcahx2cK05WcSn5t1YfO1/IjLWww4srnJ7GQyV9qg92zPNG1nOPm1+kgYgDud+lY9cBlTyGAejGi04pOSPLafFjc2vFLF5Y7s1E56sXf3dOluWeC4fuyo66+gpaG3rPBJ2gI08jBhWWxi2ditU/RhGcfmAar00J34sVvYJwjvSB0Ywa6/jsC6nxODYHDykiu8vBU7mfPvzD5harSBB+fL8Y7sesDBZyfpxVCTDZEqYZo0TT9dc7LrNxhtNZu2myCpb8HaeIHFSexLKa3xPAiMCOYG+44KM1dq8km0sYMhQgAPpzlOkhRREWgbnSwqQ2NvY1dlkAbclumnkVEHLph6CGs5FUM8V7DtaAXMSyOIXZ+yVQ4Z5nfxmk0hMnt0kivYOgEYr+1cq66XMpnShuBtTMI7HBjB4/dikMZu6l3wJpHRf5+yHdLg7ZTZaAaXmjzLYFCxUQG28FCkhtosVb/nWyjvDMV7hrF9mCYX7k4r2MMKCNTOV8deyLSzqfZ7ZrbiTfjLRye2ozpdv0pYy1Y9liwtC24OLXcWBJXjQIR4+OV6NCWEp1/VQj3i2A4/Upjbj/gg7A3kSnjDTqY+grewJ83fUr7V3DKEDJ1ORimtXNYON2tbTOSlaWQRUMxin4Rgnna4M8IMN4jqoac3dbTVQ0JSmzszgliBF1eEBA1NTI4LYnfdnNHK8uuU9eQ3BHYdr/PsRvc8xLJVD3dczAKLvkoUzQuYUQioLB3uUEcis5+l4z3gaMMyYQpb89ckAW8cidI7rf0QP/G74gheNa+emZcmbjXXh0jss9fqtzp+h5Z+9W1egOLmNJqbYjQnBbFFeklsrZ8Ajj/WUgxpOr6rc2EOW/WQMHHP4fxMGO+dBv8OUSFtnIPXqXEK5DKZokIR/EcTgvA5es0ulue/01pH0cUmPNZGWfTWq9469tWutqQ0nOjzusemdm4UQhda9vo2s6RxrKEH4rn09eyE1z/i4+hlDtp9KmJVa/+cp1feA4IpYsSt9P9unjDgPk6rR+a1krQLE8EWRS5FEbBXdb2VQVdld7dSDQoTyw83CzGZmE0IWgJP82fChBK1r+evca7ibm5tt0H7dmODJ0TRC5kF/BI8iIz9LL7GuML6b9NvoJvs9s0LffpWPQ1FPHXECZAFR4v+ZiFVsAd5IDPg5YSx8v6DzTS2kiVt9I5id4EpDD3fmY74fJUS3lXCT1ZG9sCSaY3BsJO51qrdLc1YEcQPSZwsKbSn4RcL6nV2xml9SGqwqYcfm9vSW+4NwnYwNLwC4+52SdLE1DdXjtKFWFxWF5IMoh2BQ6OJ9NLXX8xeEySlmKd9yZPYynEAO5vuBhHD4B7vWKP+lnOrnaWsHJLUD2+k5fHgxwVsu2k54IhNuQW8JwtS4WQ9aMIYTIIbqVZyePWZJrVjM1P7D3+fW0pj22NZo3gska4dPf5xfvpaJCzgV62j61uvSw3aRm4X/q/oVZQghr8VrfHS7JHu6HUZjR2+ZiNZg8V7BaKfZmbVW+ZSn5bR3rjytK+6roycmIQn84sjOYd6TYGyV5QUQZLCkZny9Oz+N198sbPzx84X33yzPDt1bWJMkIRqsYI2RalnHRm/T+EUX5J3lPwgr4HdYnEdY0K81poTIq21BAjurp46lmml8TsJi89gMAyPzU2HkaWNSex7oaOIl8ZkK6JvF8yDiE3LooHJDVWM8dSti17HGcaOyC5BakgucSAbCKC14rgSJGUojkFsWV3HdIkPYHvhdTyR7hZmHqZbNxCFTh+sHadLoOLqrQJ6MkVC2F3dzXmrJeNYfNAnYpwaWA9W13O0+Eevv/dS1kvrEtZw9yp7AD7eGzo52VBEdOW0hSI2QaH91FDS+f6RPbUbSa7oo7HS1K1ES6TEhm68djvnJhYf6QdY9VMzLPHcwgUvxbunQehd76/SSJXPST40hSK2lldbDPmyDpq6YvtSCtVI1JGRsKcptlD0ci4lDNDR1Re8lnltRFQq+dJu3YtzhbH5Tbl5MyauRr1RBhFF9SVaLrAmsauztGG4JqMjSR7yU6kfLCw9guyF1DGJPWkw8Yk6Svj8EHHSTsaKC2wkh92/chlsEAt/U1I7ctB7AHIjgCWu0VMTU76Sbq0gkDeMIGXxTsLaTBlPfJNQbcdsiIqXUAcaCufFnusQkojFLASveT7aUOil2SXaUEya5KNgmUSI+PpFBbsOgT+IQl4rbgDcCnaOw4aOPtUQo4COzR5ZdjhrGMZfN1azo/F71Gk0nXuCXHx5TOcRO9rvQgTgA1uxBqZ+EotIu1QqlXpAu6YDu2ENKLTt14CI4dkAhtVgqzjAM1oURW8F/2uESkL5YU1uXYoF6XmDRsbC4scLxNw9S3d9YQvmP8qCmpzS0uau6BupBPAed3jwpOTb4Hnw3QiQepmMWKSmBUwn2FC8prjikyBsKY1gYxWwMEUIbPh1UV2bcEuR5Tn9ALYlVEsdvhUGwS++uCyzreeeSGxzfkItiKOh57NrawGHigyfL0p4yY1CMzz1QiBOBF9Z8WJ+JHJ+cJ9VqYhT1wE87ACI16hseLUobWz2aoG0BnwgOD+8IUd/nIafbcrWZEoNL+XE3eWIWkwt5mi/HTCmtDDORyeTAcdklQv2A1iqX0RmS36AO+fnBEgzk5P0xv7ohq+KDiIwuVulCLqF8NTDWly/ZcGC4MKJm6qehMXV32LqqRnLzj0Q1fSns2PYqBRsR38uk+zHxkyOZI4+O+bK2M5Aa12qACPRBihgv08p0stv+GgpiWkKqGigtCH51N6RQvmPpVQTgDQhIczNF28kFm1L5/9jdkuy3JAhp+/Oqh1SFIi8gvUsNooI0qsbMe4S9DCO2hoQX1DDiqis8/xkCYJRDD8d2UYRb7ZXF3fHyg83YyZ0BoIkdrTy+ulSZ7r0ckFD0dz1hZFqvPbpdESCKIdGmf2ZAEglJ3p9KJQjaEy4oKJQ/hugb1FgSAFzw6/7vcCUWOeTuw0xqL4ESSr/cZRgzNTSkkx89ha8xDHa3sKOZC3nnoDHC+kbO+Uxalg574j2tCL4iagInoCvVIrFer1e5fy0e1pJQH+vBqUwzTeirg6C+s3MPlgKWbpUGRwSeejeW1RBk4ZXf0moNyu0Gjm5cPRwGnh0u4ydRcAGz9cbAWxoFo1Gs9F8EE0uOA8RK2qT+v0resuYcHn+bjrWun6sqvvo0fbbVUGTxhc3Q8Ru5x4h8fTW/FREULmkuUS1sl6s5zKTtCEFxGxeLpgDZuuiuLe+Z5R5UPmksfLyLTAvpKmKo78+svDyLXlBOxqkMNrdMQRApmqPgUma2FIUxSBeV1Rt1It7lcpGHWO4epWG4UGjUCcI4bGZ5R83C3HGsvnAEqaB291+JxJq0KV7B+2q24TIidrV+dlrY5IEXLqpzHJqnwbVmHAKZwinGy1LeGJ6/xWwR475dwPAu+/CxDTR8OrtdJvqthPLMPHC0NyT5fIEgol8ttyXw7kROIRuYmZ653AznZKJWQhtCtNwKWrrnWmglca3byRI++o2QBkr1OZ+3NmfLs9EwmEAtImAt2tTy/MPHy+lU6E24KkAjl5efIca2ETnF2/G2j+aWumVRxOF9NLR3W939penp6eQpqdn9+cf/nNus+YpxEKyVoVrUTwjSAst3H7rTr49Da/eudl1kYJWDhk5HkslEgVKiVQMOGO0CmO7F6TarYX770VATRpcfaCGx51I06ymPfitutaEojYksueTd2xBbXlceQmyeuIdfB1fiSrioYUHfwH+kAZX7yx1X2xqGXbZi0GYWPr+9vj7U8AWGlxd/KQgk9bnZNoPO+2nQXlOHdxe+Wvgp9Pwpe3btZRsKRk1s9f7zj2Ez3N/8fpfBj6TxldefuKRcdWwxwYtx7MHao0SB79uX/oL8kdpfOXe1oIWndhaR3PYyiE1tsyo5+DR9lurwrwRGjy/cmeuNirTJ+5yW7SVY3gpcnzh6Kft638d69Kexldf3L6xkIizdj5EB5TRgaOSGUp5Du4urpz/G3Cn0eCllWd3Hg8VRuMhhtEXgZuuAtdYg1hnNFGb++nZyvm/A3jNNDh+fWXx9vODywuJ1Kjc13qy0BlPJTyXD/68e2979dL7Dcxei4aBz9WV7Rf3Xt4+nNscUmlpbuvu7Y8Xt1dWrl8a/NshZ0/Dg4OD4+Pndbo0Pj74/wtrH+gDfaAP9IE+0N+B/h/PgnTcsLPm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8" name="AutoShape 4" descr="data:image/png;base64,iVBORw0KGgoAAAANSUhEUgAAAOEAAADhCAMAAAAJbSJIAAABs1BMVEX////9ZwD+ZwD9ZgABz//+ZgABZv7/agABz/4AZf7///0AaP8A1v8BZv+pPgAAXf4Afp0AYP2LtPYAW/0Aa/9zofYAV/3s7e33+/30ZQC/w8QAYfwAXvyBMAD4+Pj/bgDuYgAAZPMAW97t9fwAVP3eWwDeWgDnXwAA2P/ETgAAX+nO4Pva3N3KzM1EQUAAVtPg7PwAQaMANo0AUccAMoLQUwBTIQCdQAAAI1vY5vufOQDl7/zE2ftNUlSAMgAAMHuBKQCdv/q5TABOivq10PmEiYsAR7Khp6pbk/ohcfu20vmOOQB7qPlqm/puKQBLAABPGgBudngAG0ARDBUAG0g2ffo6FQAARriqra5ZFwCHsflIivkAK240e/tsGgAXAAAAocEAFUx8JAAAZnwAj6wkDgAlEx48KylKQT4AHVwiFTNKHQo/HhsqAAA3PkFiJwAwFy44GCVILSIwEQAiIEIqMTUWO0UFHSRPJBg6IjMKEChJNS4ATV8oVIYAveNohK1jjctAJREiAAAfQVoAAD1jYmEbHB9IEAA3AABZZGhEIiYAET1VCQAwLzBFMisgEyEAQ8JPIppcAAAgAElEQVR4nO19iV8a5/Y3M0SezEyAjozIZNCwiAQxdUVEUMMigqjVVLKo2DZtmrSm8d4sbZr2l/e2vzc3Tdvc3D/5PeeZFRwWzda+nxzu59YneYJz5nv2ZzkOxwf6QB/oA32gD/SB3iENDw/qNDz8vh/mTdLw4Pj566sr29svFj/WafHFi+2VldXz44N/c1bHL61uL95+fuOgtpBIjMZDcp9KTCg+mkp4Fi4fPL9/78XK+fG/I5+D49e3n/10VKOMMQSJbSL8E4aR47HUwub9xWerl/5WcI6vbj+6cbmQkg2+NPD6nNqnr8/KKjOaqB3cfrFy6X0/eE80eGnlzuOhlMywlDmGYZs+5o8qaT8RlpFHF45+2r4+/r4Z6ELjK/cOF1IhCh1CxmofDUHLkD1GiKVn89H2+ffNRHu6tHLrT4/zAkHkutJxDjWRTRz8un3+r6iTw+ef/VKLyYTVxVCFi2k3dDqZpo/+Qx9h4p6jxdXB981QC42vvDwoqGbFomnNOtg6bE/kwujl7/5K0jo8vgLwMYQFDAyM1E/noeXTAihLQp6jZ38VYR3ffrAQIp0wORURpvB88fr7Zg5o/MUnHoDPBAPJaTNsfv4+1tk86/gQzE7q4OX7xnF8+xeP3B0/GtNACMPIYGFkmVGDHFVv+5g+Fj+anlqHgGPqxrP3qY+Dqw88IJ8WBJgmDFXe5FAqUfDUljbnDn//B9I/784dbdbSnkIqTgM6VncvTmpxGcu3AI+JP7ffV6wzfP32UCf9g0cPjRZqR78/nF+eLl+biYyNhV0uQXCFw2ORiZny1Oz+zo9zS+lUnEEunRQ//WMMgUfP4cp78R3jL7ZGGdZe6ZA9OZVeOrwyW56JhMMCkMvldrtdSPQ/+EdCeGxiZmr+7lGtQMMgm0CHvqrQ0L13L6rDK98V2uJHmFj66Mny1ERYkgRkCfnigFwa6T/AXwgwJVKe3blaS6hcAnCaZzEBJaN/vnjHAeulj5dUBWzVQdAcAO/w4fTEmOAySRFFZEURVd4ETlE4828RzcjU/O9LiVC7SED23L7+Lq3qyoOEBUBLhEIuxNNbO9MAnqAip/Lnr67nc8lMLj8g+QBBKb9W6m9wiCWwCsxyMFkQxsr7D4YSAGSfGsb1WRQAYLzx4p1p4/jiUEhlzTB6ajBNQoWjK9MRK3hIYr0U4DWKDigurjoJP9QVhLZaLxaLDUlUXJTJcHn+bhrDIxtiAMZ3w+D5Rx5TlixxJpE9z+fLY4LgBmS8/pGREb+IDHrrWd7hiJby+Un4b2BD5KpZhyPbUFxB124yGghEJ3P9Vb+CkLoFYWb21lLsAtsUETgxUGdJ6urKO+BvcPvPOOlzUlIZRB8GxiBV+2N6TKKgBV319VJyMpmvgPyJxSjwUxkZ8flHKgE+kKwqyGGmyinFAO9QoXXwyWJQM0KSVP5mrgBxhLOVWHL53ls3OIPPNmViTRHUrIjEl17p4qkoxbUoPLTDwUfzwGGJB+C8aFg43/o6iCTXiPKOnCQ2gFFHNL+xsb4GLyG6HuRQMeGloLAeJRhDRMwfGM+dt+w3Lr30qO+WVlt0IwP8XZkKS5pZqQJLfDSZQ5nkB7wNACoZ1Cyn1ws2VKkHHI6S4MN5mapfFL3+6hoAuevDt6B4FfQhM99sgTXra4WRpL5bfZsMXr+fIkbFBW0L4seG0q+mxgS3zmCSd2R3G5JLGsjm64JYBDjXfFbLQznMK9VJ0MqKCpwolOB11IH9YClfR8cphGfmj2LHqjsMGzrafntuY/W3mKqCmmyCWQcAC1dnI4AfJ/rQxymATLYBP3JcUPIpLrECHOa8uqtHLJUigJf3ohZmdOcfrAOIpSC8IJ4P5KvoSQSh/KQWIq0wsvLNt+U2hrdvkJYKDPAXm9uPSGA9Ra6Yy/tdwQHQuoqPM0IXAAwYETgN4AZMVPZAfnd9FZRVr4tTPxKoYkbivHn4TXw/xdwthKeeoMlpKdiRhY/fCovD20MyjY9164Kpg5x+VcaQE6xLKeCISpy/5OCzVUu8wgkZ4HmP+g2XvxTN7UrBCnA44AMM+ZIOrlKFUaaqSBnU3skRLaoTIiCqFs13IqJ9pPA2TOrgi8uM1X7TOCO1NYvBmeJF/hyZfsAAlMvkEII1xbsLz5xzBRVF9Fbgi3KCdwOktOKVYGpGD1a9yHVSCCKwwGJVoUYH3guIqofCqAWpamhRuPPGM6rhxbSa4Zg+kCW1hzPoILyNPAIA4LhcvoyDDxQVFT4ln8zlRSnnAE3cqDeK/eAlsnXFC5LsgP/0g+qt+7SpaGny3mCJp7+Oeg6lUgkqbmFsfw49sIkhopi49YZZHH6xwLSoPIltLkfAgorBdQAj2l8NAkicfw2f1K9JHrjFfJBaV5iRRf+erYgu3zqPKCnVDPzphs8LOI+sB9CWBqugjZPwFSXkWsqAzQHrFS5fLbTUSVg29eiNsji4uEDYZudLEq+m0IL69+D5A/2SDxxZMV9FCXQEqiIYD8WX5x3RuuhSggNJGphGk+sSKJ53PRvlwdgCixjMrFeKGyX867zPu46wwldMQkznQ/HOiGiFIvNLMus0Vz3gfyT1JlEcfpFuQZBl0lci+J6r/fDy14qgZVw9FwWhk5LwD5J1TuEaaBZ3RSqDUr2ysVGpSwqHubBUbdTdFOQ8oMwHoqh8fB7+NgeoNqoBMMeKIkE4y++qpig8CwbHGqSCFUjcfmPmZnj7MjHjJvwQZnMfTQwad8Cp6uP8DbA1fGZDxDAU/mithJEY34/RGmSGrnDkv/+9Nj09izQ9PXXt2kQEAlCIyndzat6R3ABTBKEAn1f8oMv9fnEXX5XEUV/iFqZupUgfS4tUfWqtiiTemEXdHmKao2A2NjcFGqhI1WAd+AFdq+bh2XLwkJArFZPqP+OjpaLoCo/NlJd3fnw8t1TzFBKp2OhoKpXwpIeOHv/+cH9qJgJiUKxsVBocxjP98GV1xdcPcd4IfnOgKBpuJ/IEUhoVQRVFsKhvyC+u3pDNLImmSbGryGDQt5bzibsYhO6CQkV3hSAG10GxOpCLBrK59aKgTEx/c2WuVkjFQ3oBkeilRTk+Wkhvvvpi9priFoMiYiWB6cn4OBFcRtQP0sGXRE6PCFzCxJU0MXNt1fW/eBMB3PXfmvMY8LdXJgSO81UmIbAW/Tlq37O7XghklGAjD/mfCKmh3//f8vzVTU+cXCCWh9KDBXV9jZALcmJo68n0TFhwUc74Da9LaUw6AuvoWaqKNZ6VltHeND3K5Wevz+Kl+zFiRkzobRPfTuDjbEQhgJQ40Dv01XV425Cx90/yOUwNIP/Z/+dSIi5TJ0oNg4U/Wo0zEmc2lMLKx5jASZU1SBs5TkKDo5oZHUG0V+7w/hKx2nOGlTdfO9MYfJkiTjNoQgR3IoBgcBeM/x7GnzRmmQS/5avugseLliQX5OmfLSXMpSg1R25KKS2mGdAkF2Lpw/mpsOKnAawIVhiNj8C5msgtTG82o8jKv71mvjj4zNOcLoGIghHlOHgGyMppWov+AZw8JEvAdKnBQdoz54kzKnomaEzrsHmpjcippW+nx2i8HtzA380Xg1YEMVtxC7PAYlMgHvvP67nF7U1VCXXtAQbB+ikuiK/5ihq5gPEE9YkOgOPnS3UvV945Sqjl3T7MrkwMm4fOVgIkY7Un05ioKA0HfpnfklL6FUnxBzkOWGw2C6Tw6HUYPP+nbM2XAME/xtBR5/AvJ+uaHUDrju+8VPRx5SdLMUL6bEHrgKEGC5HTV6chFAyWotTM6BiK9VI2Gs0NSKIqqE0FsIXXyIjHH8Wb0iVS+DYigBvMOdTikVdLA0FOIfJeDyqQlqcIjQ4oaEyfqXqtw+aESFd1loRqr6bCQrCYXDfrAr4NDG/gHeaKXk5Ypij2mZZh6/TWZtFDTHFgINYGN0ER5PvzCFteAzFYRLMqRma3Egzp03CygmY3ZJoSImMIsrq0UxZEwWXooFhXZYTWIoNceDmN/9z4t2zsl9PGNitDqofXng4cPboJARjcDSol/IX6e/buVoKu8q20vlGBahpjgGY3tMdQxTFxBFmLuciBzoN3lDY28lFHYMDrFnbSpM+aECcWTxfbXHoQsuo0y8zRZGIXQ0dOTYmMqErhaBZnMZ9sM2jHh/Yrxeqyo5y+MqOXtlwYCIDUKMFgsDjpiMKvjFxJEcu/ZZmDU8np8McJtsm9bk4JtCqRy6MbVDBFp1kOklD+rEDYjqC1DM2UVk+ILAMQ1a1lfWnHn8fMiuq8t5p1ZCVFiHwaI9bpoV9O4zJWhhAS0yqn99W3qlQlTlW+SdR9Kk3h5Tka+XQErXnYvJ/G2TpEGCdUSfVD+h/V4jfvQMDRH+SE8lyItfxbSDNObk/HvwuxhhZirHaFemOv3+fXKmlBNACQV7ikyBc1mTTbSifTZaiv1jclRJYhpthlyQ22BjEsjdD1RwjPJzF+coHPINbJp5DT4Rd0AdRQwvgrrNmL1fVcNtmviaZvABKcvCjMvIK5TlWeLSh1HlphM6y1ddjHxo+mw27EjdfrIgBoDtd2XBCigp03J7OhE6fD17e0qFJzq1QJRypJuh6RqaurKGI/GB1QQcxNT4Yg02f12k3BtDEE37i5HHZzCmSKyRHNeYgZWk3lXGO3YsQyGfz+yRgcvD1KIw311bKktkzNKF0qwtxWs6HBoleYngsR2715nYntsyBKk3ebIUmDbnAKBMF7Qc2w7gYcefRRwszVkHUyc+NkIfgquEJcg1UlnU09jIBQwpc7otGAwwxnOFGY2owTQw6dzWLZcdgSetsOWcYzP4aVfkeyKtI1AU5ZD6xjpg1BeFqvjqmGYvEkxmYcXKGKIa42s/LWjAABP+/IbAS99RxGbHual0CNPwWC2u7LPp15tt2Qhvo+sKDJotcnoZz6Kw1I3sDahHesS+195OZJjM22h2jxMCJI0rMCTbyzEkT3ooRV212F5muzmHXTjxY9O3seNgfe7YZOTNdc4joknsm1TEWk0QWnDCTrijBzGLJOHr3Te2Qz/kuI1ZMArDu9GkO/C+FEUHWIWS0kBRGVT4dgux20NgQp95ibptkOR05du8Li0JrfLSzXrAv+JwHxhZ72UgzJXFnAJFBdwUQvAWE3BG4uafqINL35ZmXqMmyCrcPQSTxXwm4fFp55HhyFS5SSdO1VdI/9EWPNyWz8u15BHP9EZk0MSWFfolwF9LpQcJdKKQQWcXNbj0Y9D3vGEHhIL4eBr4FSrlQROZ9WrSxBOlzGXNEEsdbjRobh7YK+Uo+hR+hqBMsWWUdO2+7DeSHI2BOlma+pm7C8deaEQ10ruwxZsjQrgXUBUrAChg8ZyAsC2NP5ArFMjr/sDcTxB4ZJAEMKZkbCdU4sXurpTM6RVdyRVzTA12HRdoV2G7Ihlm4IOgmGkGtoUb9LEWhi6pisBMX8nihM3A2dQhO3F8ziUx+Gaxg5bfD8WlBLSEEl+33hbwqncPRs6HlC+2dOxpoRdx6y8QfqOp5Eq7N8rhqESCencNJymmWNyWysJ3MKhlSLL/pwB8sSJoXq4nVDNaVS0pGRVDtm3S/J9DIkSz8/lvGnk2HIktQTLBBVMGNzgL1RMOPgIe2OfNqkiUu9gLhSM/fLwMujKYULF6bhzXlBD7gSH9hQynMy29cZLzsIU4+efulRQbRGOM5uwz7imRfcuIzqcCT3QJiUaoCu2wjTaWKZmuohsBl+OarPp++cKgANnFD6q0IlB84wOPZZDFeC1OyFNVKfbkNy8NXFp/+WLRtJtdC5+5DZLEt0XSuPS800VsV9Va6xu3HLZOaT7qnw+QOr20p9G1aLCUFUAJDUQICHrNe1X8CNZyclkvj53JlzH9UY63YHPZvqMmRDryZwbXUjqNkClFbgVZqtEXMiKXRPMZ4VDNT7nKQ2TXc6Qay2F9BnZBpceU4/k2Z8d1/3ISv/+fm5M2ef/hq3vHQTpy5DlFNOqqt1dh/Ka5JGOBOfXrAsjTn/0y1PvPSLZdcaK/8x5qZ7JKtBXzFDi6SBvFeJfB1jLfvWe4bQ8/PFM2fOnPuKhkK9ZE9NQ8xRtZ0btDillcGEWY9FE7t7/RUTc/C0nmksW0r9meSAV6zmJwPRUgV8Emq3Sk2i1G0Yuv30LHB49uz3Cba37KlpSGJPxjSHzGFYk9c2y0W2Qla9etmFw1sx1ggmwHmNoVInHTRd4nw+QfSLkHseyixzYgxZcvmji2fOwufc588Zq5Ab1GVI0suCVo9y0OUurZy6U8AagzZZ/qSzmI7/KWvcwYcU5jGc6eeN+jaWgtzheSwc6qpiIt4lXWLjP1AIEcWfC6QZJaanZCp0d4Ia9sYk3fWohVhC+ciiWcTTWUxXrDJ94aiMeSHuOMCyIWT0fl9VEmbmGNZ5YgxZ5uZX585SDM+ee3oYZ09BxINJgGsEzUzOWNZwjz20fpt8r1NcM3jPabFL4O3dNKnIQbqSg7y6ks/kJNcVWngyF8ss8UGHISl8f06D8MyZi18OmUE7y3TMnixDVj6acakb/7IN0TjdAHbBsvx6YatTweb84QWLb0mDneGqWb4UlLKOfLWfyoZY3mT0YixSj+kSS66ip9A/T38ItUWqE4iJ/bC6jLEbFHDfm9cbBIM6tmUJ3chCJzFdWbBItLwFdkYc4PmqqGT4fsxAHVkxPJ+iBXWKofmqLdJoOySFLw0Eqce4aaqpMbf7kFydcKnhTCaTTOZKpfxuBfJEfCZ9Mpu604HDOymLfU/t4LbDHL/mA13kAzSo3/XOzBGWMTDsNXti47+hmdExPHP24g+JDkem2oNY2BeUBm995skG55qyljPkufbWdPyxxbOAkNJtn44BL1adcaUpOSBhzqnGO3g3Qs9Eal9ePHOmCcS5poX+HpOpPvluxDWStD50YEN0Rx7LxpfB72qfYKyC/huBBHM4QT1PtqqIuKqd2a36ve6JOUMGcZmzx+yJjX//9OyZZhYhxzgNiOlZSHQyk9logL51oNyIS5i3SAQZfdGWw23I2g1LGnuIQlpyqEIaXa/iuRbXbNqMc3vGkEVPQR2hLqXA4dPfQk0osc6ehrFXkAtI1WqjWBnoLyUnozwvchKKqT6ZlW+38xeDj2TW+C5aveAak/yGF6xNYMOPptkdfhK3uJNesyeSsngKE8QFc+FBp+5DZnNGwEUoRRR9Pp8o1TfydcUVuUrMycyNdinU+A2LFyM3QEjFjUC0GAyW+JJ61EyY2bRubOoZwqPPaUBqcEdHT1/GTE1simE7DUli3nKuCjgFVjl3+Iu4OZlt6y+uX2ZNDOUn4O79YJgz+b0sP6AujAj7BWKu9LE9Zk+k8PNxCMHtf3STsBYUGatwtB2yzKuIy8Ki4vfvQao/WzAFgiSetVPDAro4zZKmMModwd1lDp4PVOhJFlfkR8Z6mL5HCOVPVTPTjCHI6c+6G+spe9I+pDalg8iJ3mqlFAgUFeHakLYJBF9tvF1B6lkKC33a96The5Sw5nn47FoF9/eWN4lVz3rLnsjClzYIIp+fH1hWmZo+HYYgpmpWrohcPZ8MqEF4ZM7YRwT02N4jjv8kaxhiLrCEariHOa+2mSWalyQQUudJMWRjt56ePWu1pGd1NC/+7NEWj60y320Yeo7n/7xiHXe1Uir5XdITqtTqRDJkf1Dx0hHpMyqPocMw6l19PZnFBUOkrCQ9iLFWDM3Aq332xJKhry7aQojG5n7IiPKagvaOw6EZQamuJ6NGaJMNctKynpAxGCLam5pVTO91Dkev4GKdS/H6GgNrqjaWlMiR3HoVQlcCT/FUA+0YhmfOnsbtk8Ksix7Z0IjP5AVQIGvgNrpob2gSxOnUt9AVZqmwiwrn9flclVImwA8oU2li9Xi9ZU83Pj/XBkIE8YdR1ojUm0BrP2SZL8I0awXCzdZ1Ly5IT8yZGLLx27Zl00W6dK9Zh9o1WkWvlHLrkIYFg1Klv+7aB9vXupWpS/ZEPUVbDCE8HTph9RvowtcTbtwSHsiUNhqiTy1mRH60ZFCh53bGdPh2nDUxhFSTHqOj5+ioYQ4qY38Q1rjPqrfsCfT5aXsIaVWKvjV1sqbCXYZOslSGFCrZXxRwMUq1qu7wzqgxmXUe2BnTwechE0P59wgeF8lQOde2z7gm7l5o3oPWPXsCT3HO4ghbEKQg3jixJkLWI3ESWFPKndcr1CuSW9i3BN/MZTtjOn5DNjEMPYT4Fs/oIIfrXq3iM0SM26x6y57Y0A+tOcUxFH9OkN6zJ/WDHpHuy/D6gtWNfDKarXLCdIEYYTq7YJdAaeV89TtS8+Bz/Bn1b0pqyCZNe5qKiN2zJ3iXbT2FASLmGCek+I9oI3xScb00qXrrPVEopy0JVMLOXVyvMQaGJLGMe4Gjjuxuiedz6tKoNJ9A7Mx32RVDNvXDuSaxPC6laqLYd6KlKFZ+POYODuQmo/qzY1Qzs2TBMGW3fLG6QKgCqbHyNHBYDDjWRyRc3lY5fDjK6t5cD486Z0/k6KtOZkbj+ulLsxhoBNqdh5BB4TFAk/p9rsiRZe6o3WGalQTb59Qib+IpC7gqyitKMOfQjrKGf0dja77Yrh6fBU9hgHfmeOSt0cWPLpPesyfVl5UFbfs8AhiIZvt97vBdhtUns7LdiahtlUMtfgd3GNzlsyMur8HhGBZDmuLuLtkT+aSDs7eC+EOcsCdZiiKeKUGLavhoLr+x15A4t/CtzBqQ99ntWdgetWC4hJXXPL824gomHdoZwIlNenK856hN9RTdMTxz7vMj+SRLUX0kNSuIxUAgP1BXRkZ8Il6O4pJ24qw+mSU2mzGHX8QNDPvIZgTMcYnP+zkuo60QYArGNutZ5+wpfr+bpzBY/L7QdBNF12RqFGuK0UDdJxpHvzhpP2Zu5COHNhwuhli1Oo1z5sbcnJTkd71404q681G4liZOpncMyU1tqckwnzZRmw7iLWIKuUHth6FvaDF+wzydCM+3nDKnEpua6eDHMh4RoBiyzCFyCOiJWGdTz8YILXE32yV7Ol5A7KCKX3qa9491TqZY+Qt6jGU9aOVwOkGMyWTz+OLF4MdqsqBy+M+wG15SoOj31aPq4XjgsHACDFnm4KtzZ3rEEIzNbydajJJ34Plyjv5jHOpEhmw57GM0j8/K/wDBhgSltDuw6whUJU5R6Dc05U4dsydS+L5bNGOlix8NkWbQOiVTrPxt2C3mcRe9hcOpAjEmt+HQxND5D9zoFdU2PWeTa/ldxQUcUuB6yZ5Y5vHnZ1tBa48hgPj96Ekw/AcENXlHXmzlsGcMnf8Q1Cs71CoNHqH0IYeW24A7Z0/E06b61I7OYVWqt+wJMfwROOzXq7hWDFVy9oAhcLjHW9Z4kn4DQ/oVnbMnNv7gaRNsOlT2CFIWfz7BYhTFcJfPuVo5PJEeaoU2WqJx8Dm/oGLYU/ZEaieEEEuLc4y5ftRlIx/qYXC9+Rgt5VCf3BVDGWypWEwmM5nJbDYaDQT4NT9NwHrLnkjqUe+eQqeLXy70DKJ8BTgc4JOSlcPutpQemdM8/l2wxngXQhWoUa8Xi3VFmMLTiL1kT7h97ZytWHaQUjA2/w5ZQGObMWSbMfyCcpg5xqE+mSwd51CPaWjUhjENvSKInjVSFEXETc/6wlq37Imkvj97YgiBxY/U60Us1C57kr8R3GIls9bE4WzKguHR8eUnPS6l30KOrKsf2jdAXOrsJXti5Rufn9UgM8E7PjzG4bl/p3RN7Jw9sfF9umXYepidE/ZjRvbkJFs2pagXo5bsaXPiOIczm0bkbZBd5K1tXzs5nfvqwLoK2CF7Sqmbo5o4lOZjpgSQuzYcbltBrs20Xn7ockUOZStHuIPY9jni/z65mdFQ/DlhhiUdIhxagrCc1VfvI3wYMiezdsvAK6opoopG0uVjHEISHdKvgKAHTSz34TaZGX2pqSWAaRvPWED8/IZNAHh8aPd4rvA/ZXOy025j1IplCQGS6KC3lcRvR81sQjVKNvaAjHYtIHZgUd8ircHW/O5Md7v53+OPN2buoQA5stsNvbpgYOgkhf8ZOE7/m9AwdGoWxw5CZqjVU/SOIS5GxZsPH+uvr2koH/7r+NP9a5OYk21rbedv6icbUZWf8ccIUFZ/hRGoHXfFp/UUJoi17mcc2Ph9m6c7f9k8RWdfL8V9CiyjmcpRO5SvXybG6XnGHkOWHH5+zh60XjBsyjHaG9OU3eLZqsc0xPZbMAefy6ZShX6y0dRLcxecTkuYZrNq1LJ97RQg0g1vnYl47GRw2zzhwhLbdYvhu3G0Q6qzY+ZstqQMPjKvabSP2tjQb097QrD9azj3faqlxcIxPbR9/uFnKRND5sB2R829mPlV5MBmk+bwi1HSGUPwFKdz9hYOPz/sdqbxgt39AoN3QqYplf+03Yzxgu75otRHbBdvVtSbQPQ4+FjYxo6eIqc4xuLPni562PfI5vnHH8um34rftV0DXlkwKs8MsVXmSweMegN1GwzJza5LTd3p7NNbnUEkCVtXcGAaYXb0nh2DjvObxmVhfWz8lt2U7+LWuI1iaAmtyOgJCogdWPxSP6Rtq4dtzMjKgnVTlP3JmfH7lhu4mBt268SLCX1LFGDYeuQct6+ZC76ntTS48v3vmFb2bNYBw5rZKdm9lIlhux2mw3Srgi5wti9qdYhYMWyJFk+bU7SSdqimTVzKpj62e/irIXMysfMESM8SpnTYH5G6dJ8YG2r6Wjw+e+FXY696Dyh2AhHcfvvqqf1O9UsH5mTw5m32Qa/WLFYjZBedDz9LkHbZE1n4qJe1tJ5AfPpJiG3L4X07gFYWLFuiUu32JuJ70MoU8P1X7d7D6mW2zz57YmO/nT3bWfV6xRA3vBXanYMntocoh1+Y13B3ODYzeNt6bME+8Pk11CZ7IpsfvRktpG/j6W3ZQK/J0rQ5zYyPbs6zC1e0FzFKDAxZ+22oEP057WSeZ/cAABGKSURBVLInffvam8HwzLmPFiwew6INbOiBnSU9f4OYk2W7EoZKqjBr3xe6bzfv/BGxzZ6Yg55WtHsH8bO4rdu3j7rpRR4GhvH2VypdOmLMQhNZshXTjxOsTfaE29e6usATYAgeY5NYMTRQtHUEgz/FLRFBp9NrP41qvhv11f5I7fUDYhN5y4efv4Foxgri2e8TNrkwSdjuqzxvuUMGAo8OR7sAbLNUGHpgB/bgvVH2WPakb1/rGcHur+Pc58/Ny4uNH8gntk+/bTG97Oh/OpxYB4AM68wyN233Eq9eJscw7L597RQo/nz80gZ7V+EYvmVRWtZeUzUaf0S0yBs+JGF7he3wrVFt95vThPCjN84gGJtP5FY9JAe2L/28uSMeQiv7OTptW1b7WWJ/k92qrolGgZluX3vjdPFYVYokbLMijLRMCMmjjgeB6dswVljStkZp8GPtmISRPfWyfe3kdPbpo1HWqoesPGerhRgtmzFPost1pr/GzTiJjX1m/Ll1Pfj6DXrBnh6W4k0JF8+9Bbr4laVAiOgU7G9+3k4TM7dqH9Dosz26JrKqrTlemeT5Z+p5aKfmWra+/Ogt0acp0/KBJ/9l3OZxHPyvMUvME/u1M4OO60cXjN0/kLT/b78d/eswRHeaam+t4HlblI6buQVLav9j+zT/56bFzrSJeSw0uDhqcYkXtq4dXyDwernpJdrGRxfTt0eWowoksRO2eRav8n+tVyq0sY5WWr1siU3Zwrx0bJEHaGw+xbZmwCcltunTfUgObRac6H0DF7rlVi0g/hqy5ETynM1CInztBBYNbNeeeh1qXLYw3XYIMjpt9yRu4WHCLOqAnemhNZsZufWxTpL4JmzzvZwActr3Whh2Xl06NiSJK2G3zZMIeD2AJWKzPyzTTOePmgRkyxZElzBvDWFPQSd8H/G7ts/Bhb+IWcKCzrcNGLRYMK93xbMNQtO709fOI1dip7nU04LhSfY9y3NlW4MgTS0Ry2T7nPY4iGZQj1eXHtkqON7hEntXGIISzrZ2EVBp7GHKmqX2eE3r8CJd/VExdLKxJ7YKAK9v7pQXe2oY9q6HJD2PbcHMjQmqMHH0kihzMss86PGq3evmZVhY3DbP3TargDA1JHcA6c1hSFI7x7f3qKpy1VrrAG/f6yWtL437WeglxE9svp8TJUWYr50exVZNaz8kqQdjLs5sx6JdCo0bTJY9xguDj9zDVWYanb+hCxGWRkmhxdggeXejdW94v9b7jsnTYkhiTya8nMurHHvLQrlJT05yWfLwYkI9s632tpCPGRuFywew80p43lgm0qFhehz2qockdXVCymcm82YzCE4DFMyMNf7q0ZBqIP7JmBg6zUu2NMKLdiGmn+TEsXnrSljTU3Ye9hrTkNiD/zbUdhpSC4rCrFVJTnrftZ5EqaVf4tm32lOxgY3ISoBiQwRB1Q/CN/PTbdjbbJJ6MlHPOgLYsRSv1tfsKe2OVD6SrZNH2973YUuXDtWlEX0/p9Xheht4N12/v5/nkxwI6qnNjZVf2yHEag/+W804+HXscJYTmyAcu5KybIJjyeUTdtJduaw6Gn2741XdnnLeDbxfMO/nfNgBrh4Upo/ixuJxb9aRUS1NVw5JekcpRh3RjRERb6ryqgpIyY1ho2XyCa/zdqhlUQNDak9VOeWUDbqFP7rh5Xz9AT5TV4Rp2hjh9Ai2kVJWrs2PAYN4j34QfmtRxHMfmjKq11Cbk8nWifs9YxMd7UVj8ZcMzarXfOKxv+hAzhEY8CGKgUowKF17Yu2zbkDWcahx2cK05WcSn5t1YfO1/IjLWww4srnJ7GQyV9qg92zPNG1nOPm1+kgYgDud+lY9cBlTyGAejGi04pOSPLafFjc2vFLF5Y7s1E56sXf3dOluWeC4fuyo66+gpaG3rPBJ2gI08jBhWWxi2ditU/RhGcfmAar00J34sVvYJwjvSB0Ywa6/jsC6nxODYHDykiu8vBU7mfPvzD5harSBB+fL8Y7sesDBZyfpxVCTDZEqYZo0TT9dc7LrNxhtNZu2myCpb8HaeIHFSexLKa3xPAiMCOYG+44KM1dq8km0sYMhQgAPpzlOkhRREWgbnSwqQ2NvY1dlkAbclumnkVEHLph6CGs5FUM8V7DtaAXMSyOIXZ+yVQ4Z5nfxmk0hMnt0kivYOgEYr+1cq66XMpnShuBtTMI7HBjB4/dikMZu6l3wJpHRf5+yHdLg7ZTZaAaXmjzLYFCxUQG28FCkhtosVb/nWyjvDMV7hrF9mCYX7k4r2MMKCNTOV8deyLSzqfZ7ZrbiTfjLRye2ozpdv0pYy1Y9liwtC24OLXcWBJXjQIR4+OV6NCWEp1/VQj3i2A4/Upjbj/gg7A3kSnjDTqY+grewJ83fUr7V3DKEDJ1ORimtXNYON2tbTOSlaWQRUMxin4Rgnna4M8IMN4jqoac3dbTVQ0JSmzszgliBF1eEBA1NTI4LYnfdnNHK8uuU9eQ3BHYdr/PsRvc8xLJVD3dczAKLvkoUzQuYUQioLB3uUEcis5+l4z3gaMMyYQpb89ckAW8cidI7rf0QP/G74gheNa+emZcmbjXXh0jss9fqtzp+h5Z+9W1egOLmNJqbYjQnBbFFeklsrZ8Ajj/WUgxpOr6rc2EOW/WQMHHP4fxMGO+dBv8OUSFtnIPXqXEK5DKZokIR/EcTgvA5es0ulue/01pH0cUmPNZGWfTWq9469tWutqQ0nOjzusemdm4UQhda9vo2s6RxrKEH4rn09eyE1z/i4+hlDtp9KmJVa/+cp1feA4IpYsSt9P9unjDgPk6rR+a1krQLE8EWRS5FEbBXdb2VQVdld7dSDQoTyw83CzGZmE0IWgJP82fChBK1r+evca7ibm5tt0H7dmODJ0TRC5kF/BI8iIz9LL7GuML6b9NvoJvs9s0LffpWPQ1FPHXECZAFR4v+ZiFVsAd5IDPg5YSx8v6DzTS2kiVt9I5id4EpDD3fmY74fJUS3lXCT1ZG9sCSaY3BsJO51qrdLc1YEcQPSZwsKbSn4RcL6nV2xml9SGqwqYcfm9vSW+4NwnYwNLwC4+52SdLE1DdXjtKFWFxWF5IMoh2BQ6OJ9NLXX8xeEySlmKd9yZPYynEAO5vuBhHD4B7vWKP+lnOrnaWsHJLUD2+k5fHgxwVsu2k54IhNuQW8JwtS4WQ9aMIYTIIbqVZyePWZJrVjM1P7D3+fW0pj22NZo3gska4dPf5xfvpaJCzgV62j61uvSw3aRm4X/q/oVZQghr8VrfHS7JHu6HUZjR2+ZiNZg8V7BaKfZmbVW+ZSn5bR3rjytK+6roycmIQn84sjOYd6TYGyV5QUQZLCkZny9Oz+N198sbPzx84X33yzPDt1bWJMkIRqsYI2RalnHRm/T+EUX5J3lPwgr4HdYnEdY0K81poTIq21BAjurp46lmml8TsJi89gMAyPzU2HkaWNSex7oaOIl8ZkK6JvF8yDiE3LooHJDVWM8dSti17HGcaOyC5BakgucSAbCKC14rgSJGUojkFsWV3HdIkPYHvhdTyR7hZmHqZbNxCFTh+sHadLoOLqrQJ6MkVC2F3dzXmrJeNYfNAnYpwaWA9W13O0+Eevv/dS1kvrEtZw9yp7AD7eGzo52VBEdOW0hSI2QaH91FDS+f6RPbUbSa7oo7HS1K1ES6TEhm68djvnJhYf6QdY9VMzLPHcwgUvxbunQehd76/SSJXPST40hSK2lldbDPmyDpq6YvtSCtVI1JGRsKcptlD0ci4lDNDR1Re8lnltRFQq+dJu3YtzhbH5Tbl5MyauRr1RBhFF9SVaLrAmsauztGG4JqMjSR7yU6kfLCw9guyF1DGJPWkw8Yk6Svj8EHHSTsaKC2wkh92/chlsEAt/U1I7ctB7AHIjgCWu0VMTU76Sbq0gkDeMIGXxTsLaTBlPfJNQbcdsiIqXUAcaCufFnusQkojFLASveT7aUOil2SXaUEya5KNgmUSI+PpFBbsOgT+IQl4rbgDcCnaOw4aOPtUQo4COzR5ZdjhrGMZfN1azo/F71Gk0nXuCXHx5TOcRO9rvQgTgA1uxBqZ+EotIu1QqlXpAu6YDu2ENKLTt14CI4dkAhtVgqzjAM1oURW8F/2uESkL5YU1uXYoF6XmDRsbC4scLxNw9S3d9YQvmP8qCmpzS0uau6BupBPAed3jwpOTb4Hnw3QiQepmMWKSmBUwn2FC8prjikyBsKY1gYxWwMEUIbPh1UV2bcEuR5Tn9ALYlVEsdvhUGwS++uCyzreeeSGxzfkItiKOh57NrawGHigyfL0p4yY1CMzz1QiBOBF9Z8WJ+JHJ+cJ9VqYhT1wE87ACI16hseLUobWz2aoG0BnwgOD+8IUd/nIafbcrWZEoNL+XE3eWIWkwt5mi/HTCmtDDORyeTAcdklQv2A1iqX0RmS36AO+fnBEgzk5P0xv7ohq+KDiIwuVulCLqF8NTDWly/ZcGC4MKJm6qehMXV32LqqRnLzj0Q1fSns2PYqBRsR38uk+zHxkyOZI4+O+bK2M5Aa12qACPRBihgv08p0stv+GgpiWkKqGigtCH51N6RQvmPpVQTgDQhIczNF28kFm1L5/9jdkuy3JAhp+/Oqh1SFIi8gvUsNooI0qsbMe4S9DCO2hoQX1DDiqis8/xkCYJRDD8d2UYRb7ZXF3fHyg83YyZ0BoIkdrTy+ulSZ7r0ckFD0dz1hZFqvPbpdESCKIdGmf2ZAEglJ3p9KJQjaEy4oKJQ/hugb1FgSAFzw6/7vcCUWOeTuw0xqL4ESSr/cZRgzNTSkkx89ha8xDHa3sKOZC3nnoDHC+kbO+Uxalg574j2tCL4iagInoCvVIrFer1e5fy0e1pJQH+vBqUwzTeirg6C+s3MPlgKWbpUGRwSeejeW1RBk4ZXf0moNyu0Gjm5cPRwGnh0u4ydRcAGz9cbAWxoFo1Gs9F8EE0uOA8RK2qT+v0resuYcHn+bjrWun6sqvvo0fbbVUGTxhc3Q8Ru5x4h8fTW/FREULmkuUS1sl6s5zKTtCEFxGxeLpgDZuuiuLe+Z5R5UPmksfLyLTAvpKmKo78+svDyLXlBOxqkMNrdMQRApmqPgUma2FIUxSBeV1Rt1It7lcpGHWO4epWG4UGjUCcI4bGZ5R83C3HGsvnAEqaB291+JxJq0KV7B+2q24TIidrV+dlrY5IEXLqpzHJqnwbVmHAKZwinGy1LeGJ6/xWwR475dwPAu+/CxDTR8OrtdJvqthPLMPHC0NyT5fIEgol8ttyXw7kROIRuYmZ653AznZKJWQhtCtNwKWrrnWmglca3byRI++o2QBkr1OZ+3NmfLs9EwmEAtImAt2tTy/MPHy+lU6E24KkAjl5efIca2ETnF2/G2j+aWumVRxOF9NLR3W939penp6eQpqdn9+cf/nNus+YpxEKyVoVrUTwjSAst3H7rTr49Da/eudl1kYJWDhk5HkslEgVKiVQMOGO0CmO7F6TarYX770VATRpcfaCGx51I06ymPfitutaEojYksueTd2xBbXlceQmyeuIdfB1fiSrioYUHfwH+kAZX7yx1X2xqGXbZi0GYWPr+9vj7U8AWGlxd/KQgk9bnZNoPO+2nQXlOHdxe+Wvgp9Pwpe3btZRsKRk1s9f7zj2Ez3N/8fpfBj6TxldefuKRcdWwxwYtx7MHao0SB79uX/oL8kdpfOXe1oIWndhaR3PYyiE1tsyo5+DR9lurwrwRGjy/cmeuNirTJ+5yW7SVY3gpcnzh6Kft638d69Kexldf3L6xkIizdj5EB5TRgaOSGUp5Du4urpz/G3Cn0eCllWd3Hg8VRuMhhtEXgZuuAtdYg1hnNFGb++nZyvm/A3jNNDh+fWXx9vODywuJ1Kjc13qy0BlPJTyXD/68e2979dL7Dcxei4aBz9WV7Rf3Xt4+nNscUmlpbuvu7Y8Xt1dWrl8a/NshZ0/Dg4OD4+Pndbo0Pj74/wtrH+gDfaAP9IE+0N+B/h/PgnTcsLPmWQ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6288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png;base64,iVBORw0KGgoAAAANSUhEUgAAAOEAAADhCAMAAAAJbSJIAAABs1BMVEX////9ZwD+ZwD9ZgABz//+ZgABZv7/agABz/4AZf7///0AaP8A1v8BZv+pPgAAXf4Afp0AYP2LtPYAW/0Aa/9zofYAV/3s7e33+/30ZQC/w8QAYfwAXvyBMAD4+Pj/bgDuYgAAZPMAW97t9fwAVP3eWwDeWgDnXwAA2P/ETgAAX+nO4Pva3N3KzM1EQUAAVtPg7PwAQaMANo0AUccAMoLQUwBTIQCdQAAAI1vY5vufOQDl7/zE2ftNUlSAMgAAMHuBKQCdv/q5TABOivq10PmEiYsAR7Khp6pbk/ohcfu20vmOOQB7qPlqm/puKQBLAABPGgBudngAG0ARDBUAG0g2ffo6FQAARriqra5ZFwCHsflIivkAK240e/tsGgAXAAAAocEAFUx8JAAAZnwAj6wkDgAlEx48KylKQT4AHVwiFTNKHQo/HhsqAAA3PkFiJwAwFy44GCVILSIwEQAiIEIqMTUWO0UFHSRPJBg6IjMKEChJNS4ATV8oVIYAveNohK1jjctAJREiAAAfQVoAAD1jYmEbHB9IEAA3AABZZGhEIiYAET1VCQAwLzBFMisgEyEAQ8JPIppcAAAgAElEQVR4nO19iV8a5/Y3M0SezEyAjozIZNCwiAQxdUVEUMMigqjVVLKo2DZtmrSm8d4sbZr2l/e2vzc3Tdvc3D/5PeeZFRwWzda+nxzu59YneYJz5nv2ZzkOxwf6QB/oA32gD/SB3iENDw/qNDz8vh/mTdLw4Pj566sr29svFj/WafHFi+2VldXz44N/c1bHL61uL95+fuOgtpBIjMZDcp9KTCg+mkp4Fi4fPL9/78XK+fG/I5+D49e3n/10VKOMMQSJbSL8E4aR47HUwub9xWerl/5WcI6vbj+6cbmQkg2+NPD6nNqnr8/KKjOaqB3cfrFy6X0/eE80eGnlzuOhlMywlDmGYZs+5o8qaT8RlpFHF45+2r4+/r4Z6ELjK/cOF1IhCh1CxmofDUHLkD1GiKVn89H2+ffNRHu6tHLrT4/zAkHkutJxDjWRTRz8un3+r6iTw+ef/VKLyYTVxVCFi2k3dDqZpo/+Qx9h4p6jxdXB981QC42vvDwoqGbFomnNOtg6bE/kwujl7/5K0jo8vgLwMYQFDAyM1E/noeXTAihLQp6jZ38VYR3ffrAQIp0wORURpvB88fr7Zg5o/MUnHoDPBAPJaTNsfv4+1tk86/gQzE7q4OX7xnF8+xeP3B0/GtNACMPIYGFkmVGDHFVv+5g+Fj+anlqHgGPqxrP3qY+Dqw88IJ8WBJgmDFXe5FAqUfDUljbnDn//B9I/784dbdbSnkIqTgM6VncvTmpxGcu3AI+JP7ffV6wzfP32UCf9g0cPjRZqR78/nF+eLl+biYyNhV0uQXCFw2ORiZny1Oz+zo9zS+lUnEEunRQ//WMMgUfP4cp78R3jL7ZGGdZe6ZA9OZVeOrwyW56JhMMCkMvldrtdSPQ/+EdCeGxiZmr+7lGtQMMgm0CHvqrQ0L13L6rDK98V2uJHmFj66Mny1ERYkgRkCfnigFwa6T/AXwgwJVKe3blaS6hcAnCaZzEBJaN/vnjHAeulj5dUBWzVQdAcAO/w4fTEmOAySRFFZEURVd4ETlE4828RzcjU/O9LiVC7SED23L7+Lq3qyoOEBUBLhEIuxNNbO9MAnqAip/Lnr67nc8lMLj8g+QBBKb9W6m9wiCWwCsxyMFkQxsr7D4YSAGSfGsb1WRQAYLzx4p1p4/jiUEhlzTB6ajBNQoWjK9MRK3hIYr0U4DWKDigurjoJP9QVhLZaLxaLDUlUXJTJcHn+bhrDIxtiAMZ3w+D5Rx5TlixxJpE9z+fLY4LgBmS8/pGREb+IDHrrWd7hiJby+Un4b2BD5KpZhyPbUFxB124yGghEJ3P9Vb+CkLoFYWb21lLsAtsUETgxUGdJ6urKO+BvcPvPOOlzUlIZRB8GxiBV+2N6TKKgBV319VJyMpmvgPyJxSjwUxkZ8flHKgE+kKwqyGGmyinFAO9QoXXwyWJQM0KSVP5mrgBxhLOVWHL53ls3OIPPNmViTRHUrIjEl17p4qkoxbUoPLTDwUfzwGGJB+C8aFg43/o6iCTXiPKOnCQ2gFFHNL+xsb4GLyG6HuRQMeGloLAeJRhDRMwfGM+dt+w3Lr30qO+WVlt0IwP8XZkKS5pZqQJLfDSZQ5nkB7wNACoZ1Cyn1ws2VKkHHI6S4MN5mapfFL3+6hoAuevDt6B4FfQhM99sgTXra4WRpL5bfZsMXr+fIkbFBW0L4seG0q+mxgS3zmCSd2R3G5JLGsjm64JYBDjXfFbLQznMK9VJ0MqKCpwolOB11IH9YClfR8cphGfmj2LHqjsMGzrafntuY/W3mKqCmmyCWQcAC1dnI4AfJ/rQxymATLYBP3JcUPIpLrECHOa8uqtHLJUigJf3ohZmdOcfrAOIpSC8IJ4P5KvoSQSh/KQWIq0wsvLNt+U2hrdvkJYKDPAXm9uPSGA9Ra6Yy/tdwQHQuoqPM0IXAAwYETgN4AZMVPZAfnd9FZRVr4tTPxKoYkbivHn4TXw/xdwthKeeoMlpKdiRhY/fCovD20MyjY9164Kpg5x+VcaQE6xLKeCISpy/5OCzVUu8wgkZ4HmP+g2XvxTN7UrBCnA44AMM+ZIOrlKFUaaqSBnU3skRLaoTIiCqFs13IqJ9pPA2TOrgi8uM1X7TOCO1NYvBmeJF/hyZfsAAlMvkEII1xbsLz5xzBRVF9Fbgi3KCdwOktOKVYGpGD1a9yHVSCCKwwGJVoUYH3guIqofCqAWpamhRuPPGM6rhxbSa4Zg+kCW1hzPoILyNPAIA4LhcvoyDDxQVFT4ln8zlRSnnAE3cqDeK/eAlsnXFC5LsgP/0g+qt+7SpaGny3mCJp7+Oeg6lUgkqbmFsfw49sIkhopi49YZZHH6xwLSoPIltLkfAgorBdQAj2l8NAkicfw2f1K9JHrjFfJBaV5iRRf+erYgu3zqPKCnVDPzphs8LOI+sB9CWBqugjZPwFSXkWsqAzQHrFS5fLbTUSVg29eiNsji4uEDYZudLEq+m0IL69+D5A/2SDxxZMV9FCXQEqiIYD8WX5x3RuuhSggNJGphGk+sSKJ53PRvlwdgCixjMrFeKGyX867zPu46wwldMQkznQ/HOiGiFIvNLMus0Vz3gfyT1JlEcfpFuQZBl0lci+J6r/fDy14qgZVw9FwWhk5LwD5J1TuEaaBZ3RSqDUr2ysVGpSwqHubBUbdTdFOQ8oMwHoqh8fB7+NgeoNqoBMMeKIkE4y++qpig8CwbHGqSCFUjcfmPmZnj7MjHjJvwQZnMfTQwad8Cp6uP8DbA1fGZDxDAU/mithJEY34/RGmSGrnDkv/+9Nj09izQ9PXXt2kQEAlCIyndzat6R3ABTBKEAn1f8oMv9fnEXX5XEUV/iFqZupUgfS4tUfWqtiiTemEXdHmKao2A2NjcFGqhI1WAd+AFdq+bh2XLwkJArFZPqP+OjpaLoCo/NlJd3fnw8t1TzFBKp2OhoKpXwpIeOHv/+cH9qJgJiUKxsVBocxjP98GV1xdcPcd4IfnOgKBpuJ/IEUhoVQRVFsKhvyC+u3pDNLImmSbGryGDQt5bzibsYhO6CQkV3hSAG10GxOpCLBrK59aKgTEx/c2WuVkjFQ3oBkeilRTk+Wkhvvvpi9priFoMiYiWB6cn4OBFcRtQP0sGXRE6PCFzCxJU0MXNt1fW/eBMB3PXfmvMY8LdXJgSO81UmIbAW/Tlq37O7XghklGAjD/mfCKmh3//f8vzVTU+cXCCWh9KDBXV9jZALcmJo68n0TFhwUc74Da9LaUw6AuvoWaqKNZ6VltHeND3K5Wevz+Kl+zFiRkzobRPfTuDjbEQhgJQ40Dv01XV425Cx90/yOUwNIP/Z/+dSIi5TJ0oNg4U/Wo0zEmc2lMLKx5jASZU1SBs5TkKDo5oZHUG0V+7w/hKx2nOGlTdfO9MYfJkiTjNoQgR3IoBgcBeM/x7GnzRmmQS/5avugseLliQX5OmfLSXMpSg1R25KKS2mGdAkF2Lpw/mpsOKnAawIVhiNj8C5msgtTG82o8jKv71mvjj4zNOcLoGIghHlOHgGyMppWov+AZw8JEvAdKnBQdoz54kzKnomaEzrsHmpjcippW+nx2i8HtzA380Xg1YEMVtxC7PAYlMgHvvP67nF7U1VCXXtAQbB+ikuiK/5ihq5gPEE9YkOgOPnS3UvV945Sqjl3T7MrkwMm4fOVgIkY7Un05ioKA0HfpnfklL6FUnxBzkOWGw2C6Tw6HUYPP+nbM2XAME/xtBR5/AvJ+uaHUDrju+8VPRx5SdLMUL6bEHrgKEGC5HTV6chFAyWotTM6BiK9VI2Gs0NSKIqqE0FsIXXyIjHH8Wb0iVS+DYigBvMOdTikVdLA0FOIfJeDyqQlqcIjQ4oaEyfqXqtw+aESFd1loRqr6bCQrCYXDfrAr4NDG/gHeaKXk5Ypij2mZZh6/TWZtFDTHFgINYGN0ER5PvzCFteAzFYRLMqRma3Egzp03CygmY3ZJoSImMIsrq0UxZEwWXooFhXZYTWIoNceDmN/9z4t2zsl9PGNitDqofXng4cPboJARjcDSol/IX6e/buVoKu8q20vlGBahpjgGY3tMdQxTFxBFmLuciBzoN3lDY28lFHYMDrFnbSpM+aECcWTxfbXHoQsuo0y8zRZGIXQ0dOTYmMqErhaBZnMZ9sM2jHh/Yrxeqyo5y+MqOXtlwYCIDUKMFgsDjpiMKvjFxJEcu/ZZmDU8np8McJtsm9bk4JtCqRy6MbVDBFp1kOklD+rEDYjqC1DM2UVk+ILAMQ1a1lfWnHn8fMiuq8t5p1ZCVFiHwaI9bpoV9O4zJWhhAS0yqn99W3qlQlTlW+SdR9Kk3h5Tka+XQErXnYvJ/G2TpEGCdUSfVD+h/V4jfvQMDRH+SE8lyItfxbSDNObk/HvwuxhhZirHaFemOv3+fXKmlBNACQV7ikyBc1mTTbSifTZaiv1jclRJYhpthlyQ22BjEsjdD1RwjPJzF+coHPINbJp5DT4Rd0AdRQwvgrrNmL1fVcNtmviaZvABKcvCjMvIK5TlWeLSh1HlphM6y1ddjHxo+mw27EjdfrIgBoDtd2XBCigp03J7OhE6fD17e0qFJzq1QJRypJuh6RqaurKGI/GB1QQcxNT4Yg02f12k3BtDEE37i5HHZzCmSKyRHNeYgZWk3lXGO3YsQyGfz+yRgcvD1KIw311bKktkzNKF0qwtxWs6HBoleYngsR2715nYntsyBKk3ebIUmDbnAKBMF7Qc2w7gYcefRRwszVkHUyc+NkIfgquEJcg1UlnU09jIBQwpc7otGAwwxnOFGY2owTQw6dzWLZcdgSetsOWcYzP4aVfkeyKtI1AU5ZD6xjpg1BeFqvjqmGYvEkxmYcXKGKIa42s/LWjAABP+/IbAS99RxGbHual0CNPwWC2u7LPp15tt2Qhvo+sKDJotcnoZz6Kw1I3sDahHesS+195OZJjM22h2jxMCJI0rMCTbyzEkT3ooRV212F5muzmHXTjxY9O3seNgfe7YZOTNdc4joknsm1TEWk0QWnDCTrijBzGLJOHr3Te2Qz/kuI1ZMArDu9GkO/C+FEUHWIWS0kBRGVT4dgux20NgQp95ibptkOR05du8Li0JrfLSzXrAv+JwHxhZ72UgzJXFnAJFBdwUQvAWE3BG4uafqINL35ZmXqMmyCrcPQSTxXwm4fFp55HhyFS5SSdO1VdI/9EWPNyWz8u15BHP9EZk0MSWFfolwF9LpQcJdKKQQWcXNbj0Y9D3vGEHhIL4eBr4FSrlQROZ9WrSxBOlzGXNEEsdbjRobh7YK+Uo+hR+hqBMsWWUdO2+7DeSHI2BOlma+pm7C8deaEQ10ruwxZsjQrgXUBUrAChg8ZyAsC2NP5ArFMjr/sDcTxB4ZJAEMKZkbCdU4sXurpTM6RVdyRVzTA12HRdoV2G7Ihlm4IOgmGkGtoUb9LEWhi6pisBMX8nihM3A2dQhO3F8ziUx+Gaxg5bfD8WlBLSEEl+33hbwqncPRs6HlC+2dOxpoRdx6y8QfqOp5Eq7N8rhqESCencNJymmWNyWysJ3MKhlSLL/pwB8sSJoXq4nVDNaVS0pGRVDtm3S/J9DIkSz8/lvGnk2HIktQTLBBVMGNzgL1RMOPgIe2OfNqkiUu9gLhSM/fLwMujKYULF6bhzXlBD7gSH9hQynMy29cZLzsIU4+efulRQbRGOM5uwz7imRfcuIzqcCT3QJiUaoCu2wjTaWKZmuohsBl+OarPp++cKgANnFD6q0IlB84wOPZZDFeC1OyFNVKfbkNy8NXFp/+WLRtJtdC5+5DZLEt0XSuPS800VsV9Va6xu3HLZOaT7qnw+QOr20p9G1aLCUFUAJDUQICHrNe1X8CNZyclkvj53JlzH9UY63YHPZvqMmRDryZwbXUjqNkClFbgVZqtEXMiKXRPMZ4VDNT7nKQ2TXc6Qay2F9BnZBpceU4/k2Z8d1/3ISv/+fm5M2ef/hq3vHQTpy5DlFNOqqt1dh/Ka5JGOBOfXrAsjTn/0y1PvPSLZdcaK/8x5qZ7JKtBXzFDi6SBvFeJfB1jLfvWe4bQ8/PFM2fOnPuKhkK9ZE9NQ8xRtZ0btDillcGEWY9FE7t7/RUTc/C0nmksW0r9meSAV6zmJwPRUgV8Emq3Sk2i1G0Yuv30LHB49uz3Cba37KlpSGJPxjSHzGFYk9c2y0W2Qla9etmFw1sx1ggmwHmNoVInHTRd4nw+QfSLkHseyixzYgxZcvmji2fOwufc588Zq5Ab1GVI0suCVo9y0OUurZy6U8AagzZZ/qSzmI7/KWvcwYcU5jGc6eeN+jaWgtzheSwc6qpiIt4lXWLjP1AIEcWfC6QZJaanZCp0d4Ia9sYk3fWohVhC+ciiWcTTWUxXrDJ94aiMeSHuOMCyIWT0fl9VEmbmGNZ5YgxZ5uZX585SDM+ee3oYZ09BxINJgGsEzUzOWNZwjz20fpt8r1NcM3jPabFL4O3dNKnIQbqSg7y6ks/kJNcVWngyF8ss8UGHISl8f06D8MyZi18OmUE7y3TMnixDVj6acakb/7IN0TjdAHbBsvx6YatTweb84QWLb0mDneGqWb4UlLKOfLWfyoZY3mT0YixSj+kSS66ip9A/T38ItUWqE4iJ/bC6jLEbFHDfm9cbBIM6tmUJ3chCJzFdWbBItLwFdkYc4PmqqGT4fsxAHVkxPJ+iBXWKofmqLdJoOySFLw0Eqce4aaqpMbf7kFydcKnhTCaTTOZKpfxuBfJEfCZ9Mpu604HDOymLfU/t4LbDHL/mA13kAzSo3/XOzBGWMTDsNXti47+hmdExPHP24g+JDkem2oNY2BeUBm995skG55qyljPkufbWdPyxxbOAkNJtn44BL1adcaUpOSBhzqnGO3g3Qs9Eal9ePHOmCcS5poX+HpOpPvluxDWStD50YEN0Rx7LxpfB72qfYKyC/huBBHM4QT1PtqqIuKqd2a36ve6JOUMGcZmzx+yJjX//9OyZZhYhxzgNiOlZSHQyk9logL51oNyIS5i3SAQZfdGWw23I2g1LGnuIQlpyqEIaXa/iuRbXbNqMc3vGkEVPQR2hLqXA4dPfQk0osc6ehrFXkAtI1WqjWBnoLyUnozwvchKKqT6ZlW+38xeDj2TW+C5aveAak/yGF6xNYMOPptkdfhK3uJNesyeSsngKE8QFc+FBp+5DZnNGwEUoRRR9Pp8o1TfydcUVuUrMycyNdinU+A2LFyM3QEjFjUC0GAyW+JJ61EyY2bRubOoZwqPPaUBqcEdHT1/GTE1simE7DUli3nKuCjgFVjl3+Iu4OZlt6y+uX2ZNDOUn4O79YJgz+b0sP6AujAj7BWKu9LE9Zk+k8PNxCMHtf3STsBYUGatwtB2yzKuIy8Ki4vfvQao/WzAFgiSetVPDAro4zZKmMModwd1lDp4PVOhJFlfkR8Z6mL5HCOVPVTPTjCHI6c+6G+spe9I+pDalg8iJ3mqlFAgUFeHakLYJBF9tvF1B6lkKC33a96The5Sw5nn47FoF9/eWN4lVz3rLnsjClzYIIp+fH1hWmZo+HYYgpmpWrohcPZ8MqEF4ZM7YRwT02N4jjv8kaxhiLrCEariHOa+2mSWalyQQUudJMWRjt56ePWu1pGd1NC/+7NEWj60y320Yeo7n/7xiHXe1Uir5XdITqtTqRDJkf1Dx0hHpMyqPocMw6l19PZnFBUOkrCQ9iLFWDM3Aq332xJKhry7aQojG5n7IiPKagvaOw6EZQamuJ6NGaJMNctKynpAxGCLam5pVTO91Dkev4GKdS/H6GgNrqjaWlMiR3HoVQlcCT/FUA+0YhmfOnsbtk8Ksix7Z0IjP5AVQIGvgNrpob2gSxOnUt9AVZqmwiwrn9flclVImwA8oU2li9Xi9ZU83Pj/XBkIE8YdR1ojUm0BrP2SZL8I0awXCzdZ1Ly5IT8yZGLLx27Zl00W6dK9Zh9o1WkWvlHLrkIYFg1Klv+7aB9vXupWpS/ZEPUVbDCE8HTph9RvowtcTbtwSHsiUNhqiTy1mRH60ZFCh53bGdPh2nDUxhFSTHqOj5+ioYQ4qY38Q1rjPqrfsCfT5aXsIaVWKvjV1sqbCXYZOslSGFCrZXxRwMUq1qu7wzqgxmXUe2BnTwechE0P59wgeF8lQOde2z7gm7l5o3oPWPXsCT3HO4ghbEKQg3jixJkLWI3ESWFPKndcr1CuSW9i3BN/MZTtjOn5DNjEMPYT4Fs/oIIfrXq3iM0SM26x6y57Y0A+tOcUxFH9OkN6zJ/WDHpHuy/D6gtWNfDKarXLCdIEYYTq7YJdAaeV89TtS8+Bz/Bn1b0pqyCZNe5qKiN2zJ3iXbT2FASLmGCek+I9oI3xScb00qXrrPVEopy0JVMLOXVyvMQaGJLGMe4Gjjuxuiedz6tKoNJ9A7Mx32RVDNvXDuSaxPC6laqLYd6KlKFZ+POYODuQmo/qzY1Qzs2TBMGW3fLG6QKgCqbHyNHBYDDjWRyRc3lY5fDjK6t5cD486Z0/k6KtOZkbj+ulLsxhoBNqdh5BB4TFAk/p9rsiRZe6o3WGalQTb59Qib+IpC7gqyitKMOfQjrKGf0dja77Yrh6fBU9hgHfmeOSt0cWPLpPesyfVl5UFbfs8AhiIZvt97vBdhtUns7LdiahtlUMtfgd3GNzlsyMur8HhGBZDmuLuLtkT+aSDs7eC+EOcsCdZiiKeKUGLavhoLr+x15A4t/CtzBqQ99ntWdgetWC4hJXXPL824gomHdoZwIlNenK856hN9RTdMTxz7vMj+SRLUX0kNSuIxUAgP1BXRkZ8Il6O4pJ24qw+mSU2mzGHX8QNDPvIZgTMcYnP+zkuo60QYArGNutZ5+wpfr+bpzBY/L7QdBNF12RqFGuK0UDdJxpHvzhpP2Zu5COHNhwuhli1Oo1z5sbcnJTkd71404q681G4liZOpncMyU1tqckwnzZRmw7iLWIKuUHth6FvaDF+wzydCM+3nDKnEpua6eDHMh4RoBiyzCFyCOiJWGdTz8YILXE32yV7Ol5A7KCKX3qa9491TqZY+Qt6jGU9aOVwOkGMyWTz+OLF4MdqsqBy+M+wG15SoOj31aPq4XjgsHACDFnm4KtzZ3rEEIzNbydajJJ34Plyjv5jHOpEhmw57GM0j8/K/wDBhgSltDuw6whUJU5R6Dc05U4dsydS+L5bNGOlix8NkWbQOiVTrPxt2C3mcRe9hcOpAjEmt+HQxND5D9zoFdU2PWeTa/ldxQUcUuB6yZ5Y5vHnZ1tBa48hgPj96Ekw/AcENXlHXmzlsGcMnf8Q1Cs71CoNHqH0IYeW24A7Z0/E06b61I7OYVWqt+wJMfwROOzXq7hWDFVy9oAhcLjHW9Z4kn4DQ/oVnbMnNv7gaRNsOlT2CFIWfz7BYhTFcJfPuVo5PJEeaoU2WqJx8Dm/oGLYU/ZEaieEEEuLc4y5ftRlIx/qYXC9+Rgt5VCf3BVDGWypWEwmM5nJbDYaDQT4NT9NwHrLnkjqUe+eQqeLXy70DKJ8BTgc4JOSlcPutpQemdM8/l2wxngXQhWoUa8Xi3VFmMLTiL1kT7h97ZytWHaQUjA2/w5ZQGObMWSbMfyCcpg5xqE+mSwd51CPaWjUhjENvSKInjVSFEXETc/6wlq37Imkvj97YgiBxY/U60Us1C57kr8R3GIls9bE4WzKguHR8eUnPS6l30KOrKsf2jdAXOrsJXti5Rufn9UgM8E7PjzG4bl/p3RN7Jw9sfF9umXYepidE/ZjRvbkJFs2pagXo5bsaXPiOIczm0bkbZBd5K1tXzs5nfvqwLoK2CF7Sqmbo5o4lOZjpgSQuzYcbltBrs20Xn7ockUOZStHuIPY9jni/z65mdFQ/DlhhiUdIhxagrCc1VfvI3wYMiezdsvAK6opoopG0uVjHEISHdKvgKAHTSz34TaZGX2pqSWAaRvPWED8/IZNAHh8aPd4rvA/ZXOy025j1IplCQGS6KC3lcRvR81sQjVKNvaAjHYtIHZgUd8ircHW/O5Md7v53+OPN2buoQA5stsNvbpgYOgkhf8ZOE7/m9AwdGoWxw5CZqjVU/SOIS5GxZsPH+uvr2koH/7r+NP9a5OYk21rbedv6icbUZWf8ccIUFZ/hRGoHXfFp/UUJoi17mcc2Ph9m6c7f9k8RWdfL8V9CiyjmcpRO5SvXybG6XnGHkOWHH5+zh60XjBsyjHaG9OU3eLZqsc0xPZbMAefy6ZShX6y0dRLcxecTkuYZrNq1LJ97RQg0g1vnYl47GRw2zzhwhLbdYvhu3G0Q6qzY+ZstqQMPjKvabSP2tjQb097QrD9azj3faqlxcIxPbR9/uFnKRND5sB2R829mPlV5MBmk+bwi1HSGUPwFKdz9hYOPz/sdqbxgt39AoN3QqYplf+03Yzxgu75otRHbBdvVtSbQPQ4+FjYxo6eIqc4xuLPni562PfI5vnHH8um34rftV0DXlkwKs8MsVXmSweMegN1GwzJza5LTd3p7NNbnUEkCVtXcGAaYXb0nh2DjvObxmVhfWz8lt2U7+LWuI1iaAmtyOgJCogdWPxSP6Rtq4dtzMjKgnVTlP3JmfH7lhu4mBt268SLCX1LFGDYeuQct6+ZC76ntTS48v3vmFb2bNYBw5rZKdm9lIlhux2mw3Srgi5wti9qdYhYMWyJFk+bU7SSdqimTVzKpj62e/irIXMysfMESM8SpnTYH5G6dJ8YG2r6Wjw+e+FXY696Dyh2AhHcfvvqqf1O9UsH5mTw5m32Qa/WLFYjZBedDz9LkHbZE1n4qJe1tJ5AfPpJiG3L4X07gFYWLFuiUu32JuJ70MoU8P1X7d7D6mW2zz57YmO/nT3bWfV6xRA3vBXanYMntocoh1+Y13B3ODYzeNt6bME+8Pk11CZ7IpsfvRktpG/j6W3ZQK/J0rQ5zYyPbs6zC1e0FzFKDAxZ+22oEP057WSeZ/cAABGKSURBVLInffvam8HwzLmPFiwew6INbOiBnSU9f4OYk2W7EoZKqjBr3xe6bzfv/BGxzZ6Yg55WtHsH8bO4rdu3j7rpRR4GhvH2VypdOmLMQhNZshXTjxOsTfaE29e6usATYAgeY5NYMTRQtHUEgz/FLRFBp9NrP41qvhv11f5I7fUDYhN5y4efv4Foxgri2e8TNrkwSdjuqzxvuUMGAo8OR7sAbLNUGHpgB/bgvVH2WPakb1/rGcHur+Pc58/Ny4uNH8gntk+/bTG97Oh/OpxYB4AM68wyN233Eq9eJscw7L597RQo/nz80gZ7V+EYvmVRWtZeUzUaf0S0yBs+JGF7he3wrVFt95vThPCjN84gGJtP5FY9JAe2L/28uSMeQiv7OTptW1b7WWJ/k92qrolGgZluX3vjdPFYVYokbLMijLRMCMmjjgeB6dswVljStkZp8GPtmISRPfWyfe3kdPbpo1HWqoesPGerhRgtmzFPost1pr/GzTiJjX1m/Ll1Pfj6DXrBnh6W4k0JF8+9Bbr4laVAiOgU7G9+3k4TM7dqH9Dosz26JrKqrTlemeT5Z+p5aKfmWra+/Ogt0acp0/KBJ/9l3OZxHPyvMUvME/u1M4OO60cXjN0/kLT/b78d/eswRHeaam+t4HlblI6buQVLav9j+zT/56bFzrSJeSw0uDhqcYkXtq4dXyDwernpJdrGRxfTt0eWowoksRO2eRav8n+tVyq0sY5WWr1siU3Zwrx0bJEHaGw+xbZmwCcltunTfUgObRac6H0DF7rlVi0g/hqy5ETynM1CInztBBYNbNeeeh1qXLYw3XYIMjpt9yRu4WHCLOqAnemhNZsZufWxTpL4JmzzvZwActr3Whh2Xl06NiSJK2G3zZMIeD2AJWKzPyzTTOePmgRkyxZElzBvDWFPQSd8H/G7ts/Bhb+IWcKCzrcNGLRYMK93xbMNQtO709fOI1dip7nU04LhSfY9y3NlW4MgTS0Ry2T7nPY4iGZQj1eXHtkqON7hEntXGIISzrZ2EVBp7GHKmqX2eE3r8CJd/VExdLKxJ7YKAK9v7pQXe2oY9q6HJD2PbcHMjQmqMHH0kihzMss86PGq3evmZVhY3DbP3TargDA1JHcA6c1hSFI7x7f3qKpy1VrrAG/f6yWtL437WeglxE9svp8TJUWYr50exVZNaz8kqQdjLs5sx6JdCo0bTJY9xguDj9zDVWYanb+hCxGWRkmhxdggeXejdW94v9b7jsnTYkhiTya8nMurHHvLQrlJT05yWfLwYkI9s632tpCPGRuFywew80p43lgm0qFhehz2qockdXVCymcm82YzCE4DFMyMNf7q0ZBqIP7JmBg6zUu2NMKLdiGmn+TEsXnrSljTU3Ye9hrTkNiD/zbUdhpSC4rCrFVJTnrftZ5EqaVf4tm32lOxgY3ISoBiQwRB1Q/CN/PTbdjbbJJ6MlHPOgLYsRSv1tfsKe2OVD6SrZNH2973YUuXDtWlEX0/p9Xheht4N12/v5/nkxwI6qnNjZVf2yHEag/+W804+HXscJYTmyAcu5KybIJjyeUTdtJduaw6Gn2741XdnnLeDbxfMO/nfNgBrh4Upo/ixuJxb9aRUS1NVw5JekcpRh3RjRERb6ryqgpIyY1ho2XyCa/zdqhlUQNDak9VOeWUDbqFP7rh5Xz9AT5TV4Rp2hjh9Ai2kVJWrs2PAYN4j34QfmtRxHMfmjKq11Cbk8nWifs9YxMd7UVj8ZcMzarXfOKxv+hAzhEY8CGKgUowKF17Yu2zbkDWcahx2cK05WcSn5t1YfO1/IjLWww4srnJ7GQyV9qg92zPNG1nOPm1+kgYgDud+lY9cBlTyGAejGi04pOSPLafFjc2vFLF5Y7s1E56sXf3dOluWeC4fuyo66+gpaG3rPBJ2gI08jBhWWxi2ditU/RhGcfmAar00J34sVvYJwjvSB0Ywa6/jsC6nxODYHDykiu8vBU7mfPvzD5harSBB+fL8Y7sesDBZyfpxVCTDZEqYZo0TT9dc7LrNxhtNZu2myCpb8HaeIHFSexLKa3xPAiMCOYG+44KM1dq8km0sYMhQgAPpzlOkhRREWgbnSwqQ2NvY1dlkAbclumnkVEHLph6CGs5FUM8V7DtaAXMSyOIXZ+yVQ4Z5nfxmk0hMnt0kivYOgEYr+1cq66XMpnShuBtTMI7HBjB4/dikMZu6l3wJpHRf5+yHdLg7ZTZaAaXmjzLYFCxUQG28FCkhtosVb/nWyjvDMV7hrF9mCYX7k4r2MMKCNTOV8deyLSzqfZ7ZrbiTfjLRye2ozpdv0pYy1Y9liwtC24OLXcWBJXjQIR4+OV6NCWEp1/VQj3i2A4/Upjbj/gg7A3kSnjDTqY+grewJ83fUr7V3DKEDJ1ORimtXNYON2tbTOSlaWQRUMxin4Rgnna4M8IMN4jqoac3dbTVQ0JSmzszgliBF1eEBA1NTI4LYnfdnNHK8uuU9eQ3BHYdr/PsRvc8xLJVD3dczAKLvkoUzQuYUQioLB3uUEcis5+l4z3gaMMyYQpb89ckAW8cidI7rf0QP/G74gheNa+emZcmbjXXh0jss9fqtzp+h5Z+9W1egOLmNJqbYjQnBbFFeklsrZ8Ajj/WUgxpOr6rc2EOW/WQMHHP4fxMGO+dBv8OUSFtnIPXqXEK5DKZokIR/EcTgvA5es0ulue/01pH0cUmPNZGWfTWq9469tWutqQ0nOjzusemdm4UQhda9vo2s6RxrKEH4rn09eyE1z/i4+hlDtp9KmJVa/+cp1feA4IpYsSt9P9unjDgPk6rR+a1krQLE8EWRS5FEbBXdb2VQVdld7dSDQoTyw83CzGZmE0IWgJP82fChBK1r+evca7ibm5tt0H7dmODJ0TRC5kF/BI8iIz9LL7GuML6b9NvoJvs9s0LffpWPQ1FPHXECZAFR4v+ZiFVsAd5IDPg5YSx8v6DzTS2kiVt9I5id4EpDD3fmY74fJUS3lXCT1ZG9sCSaY3BsJO51qrdLc1YEcQPSZwsKbSn4RcL6nV2xml9SGqwqYcfm9vSW+4NwnYwNLwC4+52SdLE1DdXjtKFWFxWF5IMoh2BQ6OJ9NLXX8xeEySlmKd9yZPYynEAO5vuBhHD4B7vWKP+lnOrnaWsHJLUD2+k5fHgxwVsu2k54IhNuQW8JwtS4WQ9aMIYTIIbqVZyePWZJrVjM1P7D3+fW0pj22NZo3gska4dPf5xfvpaJCzgV62j61uvSw3aRm4X/q/oVZQghr8VrfHS7JHu6HUZjR2+ZiNZg8V7BaKfZmbVW+ZSn5bR3rjytK+6roycmIQn84sjOYd6TYGyV5QUQZLCkZny9Oz+N198sbPzx84X33yzPDt1bWJMkIRqsYI2RalnHRm/T+EUX5J3lPwgr4HdYnEdY0K81poTIq21BAjurp46lmml8TsJi89gMAyPzU2HkaWNSex7oaOIl8ZkK6JvF8yDiE3LooHJDVWM8dSti17HGcaOyC5BakgucSAbCKC14rgSJGUojkFsWV3HdIkPYHvhdTyR7hZmHqZbNxCFTh+sHadLoOLqrQJ6MkVC2F3dzXmrJeNYfNAnYpwaWA9W13O0+Eevv/dS1kvrEtZw9yp7AD7eGzo52VBEdOW0hSI2QaH91FDS+f6RPbUbSa7oo7HS1K1ES6TEhm68djvnJhYf6QdY9VMzLPHcwgUvxbunQehd76/SSJXPST40hSK2lldbDPmyDpq6YvtSCtVI1JGRsKcptlD0ci4lDNDR1Re8lnltRFQq+dJu3YtzhbH5Tbl5MyauRr1RBhFF9SVaLrAmsauztGG4JqMjSR7yU6kfLCw9guyF1DGJPWkw8Yk6Svj8EHHSTsaKC2wkh92/chlsEAt/U1I7ctB7AHIjgCWu0VMTU76Sbq0gkDeMIGXxTsLaTBlPfJNQbcdsiIqXUAcaCufFnusQkojFLASveT7aUOil2SXaUEya5KNgmUSI+PpFBbsOgT+IQl4rbgDcCnaOw4aOPtUQo4COzR5ZdjhrGMZfN1azo/F71Gk0nXuCXHx5TOcRO9rvQgTgA1uxBqZ+EotIu1QqlXpAu6YDu2ENKLTt14CI4dkAhtVgqzjAM1oURW8F/2uESkL5YU1uXYoF6XmDRsbC4scLxNw9S3d9YQvmP8qCmpzS0uau6BupBPAed3jwpOTb4Hnw3QiQepmMWKSmBUwn2FC8prjikyBsKY1gYxWwMEUIbPh1UV2bcEuR5Tn9ALYlVEsdvhUGwS++uCyzreeeSGxzfkItiKOh57NrawGHigyfL0p4yY1CMzz1QiBOBF9Z8WJ+JHJ+cJ9VqYhT1wE87ACI16hseLUobWz2aoG0BnwgOD+8IUd/nIafbcrWZEoNL+XE3eWIWkwt5mi/HTCmtDDORyeTAcdklQv2A1iqX0RmS36AO+fnBEgzk5P0xv7ohq+KDiIwuVulCLqF8NTDWly/ZcGC4MKJm6qehMXV32LqqRnLzj0Q1fSns2PYqBRsR38uk+zHxkyOZI4+O+bK2M5Aa12qACPRBihgv08p0stv+GgpiWkKqGigtCH51N6RQvmPpVQTgDQhIczNF28kFm1L5/9jdkuy3JAhp+/Oqh1SFIi8gvUsNooI0qsbMe4S9DCO2hoQX1DDiqis8/xkCYJRDD8d2UYRb7ZXF3fHyg83YyZ0BoIkdrTy+ulSZ7r0ckFD0dz1hZFqvPbpdESCKIdGmf2ZAEglJ3p9KJQjaEy4oKJQ/hugb1FgSAFzw6/7vcCUWOeTuw0xqL4ESSr/cZRgzNTSkkx89ha8xDHa3sKOZC3nnoDHC+kbO+Uxalg574j2tCL4iagInoCvVIrFer1e5fy0e1pJQH+vBqUwzTeirg6C+s3MPlgKWbpUGRwSeejeW1RBk4ZXf0moNyu0Gjm5cPRwGnh0u4ydRcAGz9cbAWxoFo1Gs9F8EE0uOA8RK2qT+v0resuYcHn+bjrWun6sqvvo0fbbVUGTxhc3Q8Ru5x4h8fTW/FREULmkuUS1sl6s5zKTtCEFxGxeLpgDZuuiuLe+Z5R5UPmksfLyLTAvpKmKo78+svDyLXlBOxqkMNrdMQRApmqPgUma2FIUxSBeV1Rt1It7lcpGHWO4epWG4UGjUCcI4bGZ5R83C3HGsvnAEqaB291+JxJq0KV7B+2q24TIidrV+dlrY5IEXLqpzHJqnwbVmHAKZwinGy1LeGJ6/xWwR475dwPAu+/CxDTR8OrtdJvqthPLMPHC0NyT5fIEgol8ttyXw7kROIRuYmZ653AznZKJWQhtCtNwKWrrnWmglca3byRI++o2QBkr1OZ+3NmfLs9EwmEAtImAt2tTy/MPHy+lU6E24KkAjl5efIca2ETnF2/G2j+aWumVRxOF9NLR3W939penp6eQpqdn9+cf/nNus+YpxEKyVoVrUTwjSAst3H7rTr49Da/eudl1kYJWDhk5HkslEgVKiVQMOGO0CmO7F6TarYX770VATRpcfaCGx51I06ymPfitutaEojYksueTd2xBbXlceQmyeuIdfB1fiSrioYUHfwH+kAZX7yx1X2xqGXbZi0GYWPr+9vj7U8AWGlxd/KQgk9bnZNoPO+2nQXlOHdxe+Wvgp9Pwpe3btZRsKRk1s9f7zj2Ez3N/8fpfBj6TxldefuKRcdWwxwYtx7MHao0SB79uX/oL8kdpfOXe1oIWndhaR3PYyiE1tsyo5+DR9lurwrwRGjy/cmeuNirTJ+5yW7SVY3gpcnzh6Kft638d69Kexldf3L6xkIizdj5EB5TRgaOSGUp5Du4urpz/G3Cn0eCllWd3Hg8VRuMhhtEXgZuuAtdYg1hnNFGb++nZyvm/A3jNNDh+fWXx9vODywuJ1Kjc13qy0BlPJTyXD/68e2979dL7Dcxei4aBz9WV7Rf3Xt4+nNscUmlpbuvu7Y8Xt1dWrl8a/NshZ0/Dg4OD4+Pndbo0Pj74/wtrH+gDfaAP9IE+0N+B/h/PgnTcsLPm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8" name="AutoShape 4" descr="data:image/png;base64,iVBORw0KGgoAAAANSUhEUgAAAOEAAADhCAMAAAAJbSJIAAABs1BMVEX////9ZwD+ZwD9ZgABz//+ZgABZv7/agABz/4AZf7///0AaP8A1v8BZv+pPgAAXf4Afp0AYP2LtPYAW/0Aa/9zofYAV/3s7e33+/30ZQC/w8QAYfwAXvyBMAD4+Pj/bgDuYgAAZPMAW97t9fwAVP3eWwDeWgDnXwAA2P/ETgAAX+nO4Pva3N3KzM1EQUAAVtPg7PwAQaMANo0AUccAMoLQUwBTIQCdQAAAI1vY5vufOQDl7/zE2ftNUlSAMgAAMHuBKQCdv/q5TABOivq10PmEiYsAR7Khp6pbk/ohcfu20vmOOQB7qPlqm/puKQBLAABPGgBudngAG0ARDBUAG0g2ffo6FQAARriqra5ZFwCHsflIivkAK240e/tsGgAXAAAAocEAFUx8JAAAZnwAj6wkDgAlEx48KylKQT4AHVwiFTNKHQo/HhsqAAA3PkFiJwAwFy44GCVILSIwEQAiIEIqMTUWO0UFHSRPJBg6IjMKEChJNS4ATV8oVIYAveNohK1jjctAJREiAAAfQVoAAD1jYmEbHB9IEAA3AABZZGhEIiYAET1VCQAwLzBFMisgEyEAQ8JPIppcAAAgAElEQVR4nO19iV8a5/Y3M0SezEyAjozIZNCwiAQxdUVEUMMigqjVVLKo2DZtmrSm8d4sbZr2l/e2vzc3Tdvc3D/5PeeZFRwWzda+nxzu59YneYJz5nv2ZzkOxwf6QB/oA32gD/SB3iENDw/qNDz8vh/mTdLw4Pj566sr29svFj/WafHFi+2VldXz44N/c1bHL61uL95+fuOgtpBIjMZDcp9KTCg+mkp4Fi4fPL9/78XK+fG/I5+D49e3n/10VKOMMQSJbSL8E4aR47HUwub9xWerl/5WcI6vbj+6cbmQkg2+NPD6nNqnr8/KKjOaqB3cfrFy6X0/eE80eGnlzuOhlMywlDmGYZs+5o8qaT8RlpFHF45+2r4+/r4Z6ELjK/cOF1IhCh1CxmofDUHLkD1GiKVn89H2+ffNRHu6tHLrT4/zAkHkutJxDjWRTRz8un3+r6iTw+ef/VKLyYTVxVCFi2k3dDqZpo/+Qx9h4p6jxdXB981QC42vvDwoqGbFomnNOtg6bE/kwujl7/5K0jo8vgLwMYQFDAyM1E/noeXTAihLQp6jZ38VYR3ffrAQIp0wORURpvB88fr7Zg5o/MUnHoDPBAPJaTNsfv4+1tk86/gQzE7q4OX7xnF8+xeP3B0/GtNACMPIYGFkmVGDHFVv+5g+Fj+anlqHgGPqxrP3qY+Dqw88IJ8WBJgmDFXe5FAqUfDUljbnDn//B9I/784dbdbSnkIqTgM6VncvTmpxGcu3AI+JP7ffV6wzfP32UCf9g0cPjRZqR78/nF+eLl+biYyNhV0uQXCFw2ORiZny1Oz+zo9zS+lUnEEunRQ//WMMgUfP4cp78R3jL7ZGGdZe6ZA9OZVeOrwyW56JhMMCkMvldrtdSPQ/+EdCeGxiZmr+7lGtQMMgm0CHvqrQ0L13L6rDK98V2uJHmFj66Mny1ERYkgRkCfnigFwa6T/AXwgwJVKe3blaS6hcAnCaZzEBJaN/vnjHAeulj5dUBWzVQdAcAO/w4fTEmOAySRFFZEURVd4ETlE4828RzcjU/O9LiVC7SED23L7+Lq3qyoOEBUBLhEIuxNNbO9MAnqAip/Lnr67nc8lMLj8g+QBBKb9W6m9wiCWwCsxyMFkQxsr7D4YSAGSfGsb1WRQAYLzx4p1p4/jiUEhlzTB6ajBNQoWjK9MRK3hIYr0U4DWKDigurjoJP9QVhLZaLxaLDUlUXJTJcHn+bhrDIxtiAMZ3w+D5Rx5TlixxJpE9z+fLY4LgBmS8/pGREb+IDHrrWd7hiJby+Un4b2BD5KpZhyPbUFxB124yGghEJ3P9Vb+CkLoFYWb21lLsAtsUETgxUGdJ6urKO+BvcPvPOOlzUlIZRB8GxiBV+2N6TKKgBV319VJyMpmvgPyJxSjwUxkZ8flHKgE+kKwqyGGmyinFAO9QoXXwyWJQM0KSVP5mrgBxhLOVWHL53ls3OIPPNmViTRHUrIjEl17p4qkoxbUoPLTDwUfzwGGJB+C8aFg43/o6iCTXiPKOnCQ2gFFHNL+xsb4GLyG6HuRQMeGloLAeJRhDRMwfGM+dt+w3Lr30qO+WVlt0IwP8XZkKS5pZqQJLfDSZQ5nkB7wNACoZ1Cyn1ws2VKkHHI6S4MN5mapfFL3+6hoAuevDt6B4FfQhM99sgTXra4WRpL5bfZsMXr+fIkbFBW0L4seG0q+mxgS3zmCSd2R3G5JLGsjm64JYBDjXfFbLQznMK9VJ0MqKCpwolOB11IH9YClfR8cphGfmj2LHqjsMGzrafntuY/W3mKqCmmyCWQcAC1dnI4AfJ/rQxymATLYBP3JcUPIpLrECHOa8uqtHLJUigJf3ohZmdOcfrAOIpSC8IJ4P5KvoSQSh/KQWIq0wsvLNt+U2hrdvkJYKDPAXm9uPSGA9Ra6Yy/tdwQHQuoqPM0IXAAwYETgN4AZMVPZAfnd9FZRVr4tTPxKoYkbivHn4TXw/xdwthKeeoMlpKdiRhY/fCovD20MyjY9164Kpg5x+VcaQE6xLKeCISpy/5OCzVUu8wgkZ4HmP+g2XvxTN7UrBCnA44AMM+ZIOrlKFUaaqSBnU3skRLaoTIiCqFs13IqJ9pPA2TOrgi8uM1X7TOCO1NYvBmeJF/hyZfsAAlMvkEII1xbsLz5xzBRVF9Fbgi3KCdwOktOKVYGpGD1a9yHVSCCKwwGJVoUYH3guIqofCqAWpamhRuPPGM6rhxbSa4Zg+kCW1hzPoILyNPAIA4LhcvoyDDxQVFT4ln8zlRSnnAE3cqDeK/eAlsnXFC5LsgP/0g+qt+7SpaGny3mCJp7+Oeg6lUgkqbmFsfw49sIkhopi49YZZHH6xwLSoPIltLkfAgorBdQAj2l8NAkicfw2f1K9JHrjFfJBaV5iRRf+erYgu3zqPKCnVDPzphs8LOI+sB9CWBqugjZPwFSXkWsqAzQHrFS5fLbTUSVg29eiNsji4uEDYZudLEq+m0IL69+D5A/2SDxxZMV9FCXQEqiIYD8WX5x3RuuhSggNJGphGk+sSKJ53PRvlwdgCixjMrFeKGyX867zPu46wwldMQkznQ/HOiGiFIvNLMus0Vz3gfyT1JlEcfpFuQZBl0lci+J6r/fDy14qgZVw9FwWhk5LwD5J1TuEaaBZ3RSqDUr2ysVGpSwqHubBUbdTdFOQ8oMwHoqh8fB7+NgeoNqoBMMeKIkE4y++qpig8CwbHGqSCFUjcfmPmZnj7MjHjJvwQZnMfTQwad8Cp6uP8DbA1fGZDxDAU/mithJEY34/RGmSGrnDkv/+9Nj09izQ9PXXt2kQEAlCIyndzat6R3ABTBKEAn1f8oMv9fnEXX5XEUV/iFqZupUgfS4tUfWqtiiTemEXdHmKao2A2NjcFGqhI1WAd+AFdq+bh2XLwkJArFZPqP+OjpaLoCo/NlJd3fnw8t1TzFBKp2OhoKpXwpIeOHv/+cH9qJgJiUKxsVBocxjP98GV1xdcPcd4IfnOgKBpuJ/IEUhoVQRVFsKhvyC+u3pDNLImmSbGryGDQt5bzibsYhO6CQkV3hSAG10GxOpCLBrK59aKgTEx/c2WuVkjFQ3oBkeilRTk+Wkhvvvpi9priFoMiYiWB6cn4OBFcRtQP0sGXRE6PCFzCxJU0MXNt1fW/eBMB3PXfmvMY8LdXJgSO81UmIbAW/Tlq37O7XghklGAjD/mfCKmh3//f8vzVTU+cXCCWh9KDBXV9jZALcmJo68n0TFhwUc74Da9LaUw6AuvoWaqKNZ6VltHeND3K5Wevz+Kl+zFiRkzobRPfTuDjbEQhgJQ40Dv01XV425Cx90/yOUwNIP/Z/+dSIi5TJ0oNg4U/Wo0zEmc2lMLKx5jASZU1SBs5TkKDo5oZHUG0V+7w/hKx2nOGlTdfO9MYfJkiTjNoQgR3IoBgcBeM/x7GnzRmmQS/5avugseLliQX5OmfLSXMpSg1R25KKS2mGdAkF2Lpw/mpsOKnAawIVhiNj8C5msgtTG82o8jKv71mvjj4zNOcLoGIghHlOHgGyMppWov+AZw8JEvAdKnBQdoz54kzKnomaEzrsHmpjcippW+nx2i8HtzA380Xg1YEMVtxC7PAYlMgHvvP67nF7U1VCXXtAQbB+ikuiK/5ihq5gPEE9YkOgOPnS3UvV945Sqjl3T7MrkwMm4fOVgIkY7Un05ioKA0HfpnfklL6FUnxBzkOWGw2C6Tw6HUYPP+nbM2XAME/xtBR5/AvJ+uaHUDrju+8VPRx5SdLMUL6bEHrgKEGC5HTV6chFAyWotTM6BiK9VI2Gs0NSKIqqE0FsIXXyIjHH8Wb0iVS+DYigBvMOdTikVdLA0FOIfJeDyqQlqcIjQ4oaEyfqXqtw+aESFd1loRqr6bCQrCYXDfrAr4NDG/gHeaKXk5Ypij2mZZh6/TWZtFDTHFgINYGN0ER5PvzCFteAzFYRLMqRma3Egzp03CygmY3ZJoSImMIsrq0UxZEwWXooFhXZYTWIoNceDmN/9z4t2zsl9PGNitDqofXng4cPboJARjcDSol/IX6e/buVoKu8q20vlGBahpjgGY3tMdQxTFxBFmLuciBzoN3lDY28lFHYMDrFnbSpM+aECcWTxfbXHoQsuo0y8zRZGIXQ0dOTYmMqErhaBZnMZ9sM2jHh/Yrxeqyo5y+MqOXtlwYCIDUKMFgsDjpiMKvjFxJEcu/ZZmDU8np8McJtsm9bk4JtCqRy6MbVDBFp1kOklD+rEDYjqC1DM2UVk+ILAMQ1a1lfWnHn8fMiuq8t5p1ZCVFiHwaI9bpoV9O4zJWhhAS0yqn99W3qlQlTlW+SdR9Kk3h5Tka+XQErXnYvJ/G2TpEGCdUSfVD+h/V4jfvQMDRH+SE8lyItfxbSDNObk/HvwuxhhZirHaFemOv3+fXKmlBNACQV7ikyBc1mTTbSifTZaiv1jclRJYhpthlyQ22BjEsjdD1RwjPJzF+coHPINbJp5DT4Rd0AdRQwvgrrNmL1fVcNtmviaZvABKcvCjMvIK5TlWeLSh1HlphM6y1ddjHxo+mw27EjdfrIgBoDtd2XBCigp03J7OhE6fD17e0qFJzq1QJRypJuh6RqaurKGI/GB1QQcxNT4Yg02f12k3BtDEE37i5HHZzCmSKyRHNeYgZWk3lXGO3YsQyGfz+yRgcvD1KIw311bKktkzNKF0qwtxWs6HBoleYngsR2715nYntsyBKk3ebIUmDbnAKBMF7Qc2w7gYcefRRwszVkHUyc+NkIfgquEJcg1UlnU09jIBQwpc7otGAwwxnOFGY2owTQw6dzWLZcdgSetsOWcYzP4aVfkeyKtI1AU5ZD6xjpg1BeFqvjqmGYvEkxmYcXKGKIa42s/LWjAABP+/IbAS99RxGbHual0CNPwWC2u7LPp15tt2Qhvo+sKDJotcnoZz6Kw1I3sDahHesS+195OZJjM22h2jxMCJI0rMCTbyzEkT3ooRV212F5muzmHXTjxY9O3seNgfe7YZOTNdc4joknsm1TEWk0QWnDCTrijBzGLJOHr3Te2Qz/kuI1ZMArDu9GkO/C+FEUHWIWS0kBRGVT4dgux20NgQp95ibptkOR05du8Li0JrfLSzXrAv+JwHxhZ72UgzJXFnAJFBdwUQvAWE3BG4uafqINL35ZmXqMmyCrcPQSTxXwm4fFp55HhyFS5SSdO1VdI/9EWPNyWz8u15BHP9EZk0MSWFfolwF9LpQcJdKKQQWcXNbj0Y9D3vGEHhIL4eBr4FSrlQROZ9WrSxBOlzGXNEEsdbjRobh7YK+Uo+hR+hqBMsWWUdO2+7DeSHI2BOlma+pm7C8deaEQ10ruwxZsjQrgXUBUrAChg8ZyAsC2NP5ArFMjr/sDcTxB4ZJAEMKZkbCdU4sXurpTM6RVdyRVzTA12HRdoV2G7Ihlm4IOgmGkGtoUb9LEWhi6pisBMX8nihM3A2dQhO3F8ziUx+Gaxg5bfD8WlBLSEEl+33hbwqncPRs6HlC+2dOxpoRdx6y8QfqOp5Eq7N8rhqESCencNJymmWNyWysJ3MKhlSLL/pwB8sSJoXq4nVDNaVS0pGRVDtm3S/J9DIkSz8/lvGnk2HIktQTLBBVMGNzgL1RMOPgIe2OfNqkiUu9gLhSM/fLwMujKYULF6bhzXlBD7gSH9hQynMy29cZLzsIU4+efulRQbRGOM5uwz7imRfcuIzqcCT3QJiUaoCu2wjTaWKZmuohsBl+OarPp++cKgANnFD6q0IlB84wOPZZDFeC1OyFNVKfbkNy8NXFp/+WLRtJtdC5+5DZLEt0XSuPS800VsV9Va6xu3HLZOaT7qnw+QOr20p9G1aLCUFUAJDUQICHrNe1X8CNZyclkvj53JlzH9UY63YHPZvqMmRDryZwbXUjqNkClFbgVZqtEXMiKXRPMZ4VDNT7nKQ2TXc6Qay2F9BnZBpceU4/k2Z8d1/3ISv/+fm5M2ef/hq3vHQTpy5DlFNOqqt1dh/Ka5JGOBOfXrAsjTn/0y1PvPSLZdcaK/8x5qZ7JKtBXzFDi6SBvFeJfB1jLfvWe4bQ8/PFM2fOnPuKhkK9ZE9NQ8xRtZ0btDillcGEWY9FE7t7/RUTc/C0nmksW0r9meSAV6zmJwPRUgV8Emq3Sk2i1G0Yuv30LHB49uz3Cba37KlpSGJPxjSHzGFYk9c2y0W2Qla9etmFw1sx1ggmwHmNoVInHTRd4nw+QfSLkHseyixzYgxZcvmji2fOwufc588Zq5Ab1GVI0suCVo9y0OUurZy6U8AagzZZ/qSzmI7/KWvcwYcU5jGc6eeN+jaWgtzheSwc6qpiIt4lXWLjP1AIEcWfC6QZJaanZCp0d4Ia9sYk3fWohVhC+ciiWcTTWUxXrDJ94aiMeSHuOMCyIWT0fl9VEmbmGNZ5YgxZ5uZX585SDM+ee3oYZ09BxINJgGsEzUzOWNZwjz20fpt8r1NcM3jPabFL4O3dNKnIQbqSg7y6ks/kJNcVWngyF8ss8UGHISl8f06D8MyZi18OmUE7y3TMnixDVj6acakb/7IN0TjdAHbBsvx6YatTweb84QWLb0mDneGqWb4UlLKOfLWfyoZY3mT0YixSj+kSS66ip9A/T38ItUWqE4iJ/bC6jLEbFHDfm9cbBIM6tmUJ3chCJzFdWbBItLwFdkYc4PmqqGT4fsxAHVkxPJ+iBXWKofmqLdJoOySFLw0Eqce4aaqpMbf7kFydcKnhTCaTTOZKpfxuBfJEfCZ9Mpu604HDOymLfU/t4LbDHL/mA13kAzSo3/XOzBGWMTDsNXti47+hmdExPHP24g+JDkem2oNY2BeUBm995skG55qyljPkufbWdPyxxbOAkNJtn44BL1adcaUpOSBhzqnGO3g3Qs9Eal9ePHOmCcS5poX+HpOpPvluxDWStD50YEN0Rx7LxpfB72qfYKyC/huBBHM4QT1PtqqIuKqd2a36ve6JOUMGcZmzx+yJjX//9OyZZhYhxzgNiOlZSHQyk9logL51oNyIS5i3SAQZfdGWw23I2g1LGnuIQlpyqEIaXa/iuRbXbNqMc3vGkEVPQR2hLqXA4dPfQk0osc6ehrFXkAtI1WqjWBnoLyUnozwvchKKqT6ZlW+38xeDj2TW+C5aveAak/yGF6xNYMOPptkdfhK3uJNesyeSsngKE8QFc+FBp+5DZnNGwEUoRRR9Pp8o1TfydcUVuUrMycyNdinU+A2LFyM3QEjFjUC0GAyW+JJ61EyY2bRubOoZwqPPaUBqcEdHT1/GTE1simE7DUli3nKuCjgFVjl3+Iu4OZlt6y+uX2ZNDOUn4O79YJgz+b0sP6AujAj7BWKu9LE9Zk+k8PNxCMHtf3STsBYUGatwtB2yzKuIy8Ki4vfvQao/WzAFgiSetVPDAro4zZKmMModwd1lDp4PVOhJFlfkR8Z6mL5HCOVPVTPTjCHI6c+6G+spe9I+pDalg8iJ3mqlFAgUFeHakLYJBF9tvF1B6lkKC33a96The5Sw5nn47FoF9/eWN4lVz3rLnsjClzYIIp+fH1hWmZo+HYYgpmpWrohcPZ8MqEF4ZM7YRwT02N4jjv8kaxhiLrCEariHOa+2mSWalyQQUudJMWRjt56ePWu1pGd1NC/+7NEWj60y320Yeo7n/7xiHXe1Uir5XdITqtTqRDJkf1Dx0hHpMyqPocMw6l19PZnFBUOkrCQ9iLFWDM3Aq332xJKhry7aQojG5n7IiPKagvaOw6EZQamuJ6NGaJMNctKynpAxGCLam5pVTO91Dkev4GKdS/H6GgNrqjaWlMiR3HoVQlcCT/FUA+0YhmfOnsbtk8Ksix7Z0IjP5AVQIGvgNrpob2gSxOnUt9AVZqmwiwrn9flclVImwA8oU2li9Xi9ZU83Pj/XBkIE8YdR1ojUm0BrP2SZL8I0awXCzdZ1Ly5IT8yZGLLx27Zl00W6dK9Zh9o1WkWvlHLrkIYFg1Klv+7aB9vXupWpS/ZEPUVbDCE8HTph9RvowtcTbtwSHsiUNhqiTy1mRH60ZFCh53bGdPh2nDUxhFSTHqOj5+ioYQ4qY38Q1rjPqrfsCfT5aXsIaVWKvjV1sqbCXYZOslSGFCrZXxRwMUq1qu7wzqgxmXUe2BnTwechE0P59wgeF8lQOde2z7gm7l5o3oPWPXsCT3HO4ghbEKQg3jixJkLWI3ESWFPKndcr1CuSW9i3BN/MZTtjOn5DNjEMPYT4Fs/oIIfrXq3iM0SM26x6y57Y0A+tOcUxFH9OkN6zJ/WDHpHuy/D6gtWNfDKarXLCdIEYYTq7YJdAaeV89TtS8+Bz/Bn1b0pqyCZNe5qKiN2zJ3iXbT2FASLmGCek+I9oI3xScb00qXrrPVEopy0JVMLOXVyvMQaGJLGMe4Gjjuxuiedz6tKoNJ9A7Mx32RVDNvXDuSaxPC6laqLYd6KlKFZ+POYODuQmo/qzY1Qzs2TBMGW3fLG6QKgCqbHyNHBYDDjWRyRc3lY5fDjK6t5cD486Z0/k6KtOZkbj+ulLsxhoBNqdh5BB4TFAk/p9rsiRZe6o3WGalQTb59Qib+IpC7gqyitKMOfQjrKGf0dja77Yrh6fBU9hgHfmeOSt0cWPLpPesyfVl5UFbfs8AhiIZvt97vBdhtUns7LdiahtlUMtfgd3GNzlsyMur8HhGBZDmuLuLtkT+aSDs7eC+EOcsCdZiiKeKUGLavhoLr+x15A4t/CtzBqQ99ntWdgetWC4hJXXPL824gomHdoZwIlNenK856hN9RTdMTxz7vMj+SRLUX0kNSuIxUAgP1BXRkZ8Il6O4pJ24qw+mSU2mzGHX8QNDPvIZgTMcYnP+zkuo60QYArGNutZ5+wpfr+bpzBY/L7QdBNF12RqFGuK0UDdJxpHvzhpP2Zu5COHNhwuhli1Oo1z5sbcnJTkd71404q681G4liZOpncMyU1tqckwnzZRmw7iLWIKuUHth6FvaDF+wzydCM+3nDKnEpua6eDHMh4RoBiyzCFyCOiJWGdTz8YILXE32yV7Ol5A7KCKX3qa9491TqZY+Qt6jGU9aOVwOkGMyWTz+OLF4MdqsqBy+M+wG15SoOj31aPq4XjgsHACDFnm4KtzZ3rEEIzNbydajJJ34Plyjv5jHOpEhmw57GM0j8/K/wDBhgSltDuw6whUJU5R6Dc05U4dsydS+L5bNGOlix8NkWbQOiVTrPxt2C3mcRe9hcOpAjEmt+HQxND5D9zoFdU2PWeTa/ldxQUcUuB6yZ5Y5vHnZ1tBa48hgPj96Ekw/AcENXlHXmzlsGcMnf8Q1Cs71CoNHqH0IYeW24A7Z0/E06b61I7OYVWqt+wJMfwROOzXq7hWDFVy9oAhcLjHW9Z4kn4DQ/oVnbMnNv7gaRNsOlT2CFIWfz7BYhTFcJfPuVo5PJEeaoU2WqJx8Dm/oGLYU/ZEaieEEEuLc4y5ftRlIx/qYXC9+Rgt5VCf3BVDGWypWEwmM5nJbDYaDQT4NT9NwHrLnkjqUe+eQqeLXy70DKJ8BTgc4JOSlcPutpQemdM8/l2wxngXQhWoUa8Xi3VFmMLTiL1kT7h97ZytWHaQUjA2/w5ZQGObMWSbMfyCcpg5xqE+mSwd51CPaWjUhjENvSKInjVSFEXETc/6wlq37Imkvj97YgiBxY/U60Us1C57kr8R3GIls9bE4WzKguHR8eUnPS6l30KOrKsf2jdAXOrsJXti5Rufn9UgM8E7PjzG4bl/p3RN7Jw9sfF9umXYepidE/ZjRvbkJFs2pagXo5bsaXPiOIczm0bkbZBd5K1tXzs5nfvqwLoK2CF7Sqmbo5o4lOZjpgSQuzYcbltBrs20Xn7ockUOZStHuIPY9jni/z65mdFQ/DlhhiUdIhxagrCc1VfvI3wYMiezdsvAK6opoopG0uVjHEISHdKvgKAHTSz34TaZGX2pqSWAaRvPWED8/IZNAHh8aPd4rvA/ZXOy025j1IplCQGS6KC3lcRvR81sQjVKNvaAjHYtIHZgUd8ircHW/O5Md7v53+OPN2buoQA5stsNvbpgYOgkhf8ZOE7/m9AwdGoWxw5CZqjVU/SOIS5GxZsPH+uvr2koH/7r+NP9a5OYk21rbedv6icbUZWf8ccIUFZ/hRGoHXfFp/UUJoi17mcc2Ph9m6c7f9k8RWdfL8V9CiyjmcpRO5SvXybG6XnGHkOWHH5+zh60XjBsyjHaG9OU3eLZqsc0xPZbMAefy6ZShX6y0dRLcxecTkuYZrNq1LJ97RQg0g1vnYl47GRw2zzhwhLbdYvhu3G0Q6qzY+ZstqQMPjKvabSP2tjQb097QrD9azj3faqlxcIxPbR9/uFnKRND5sB2R829mPlV5MBmk+bwi1HSGUPwFKdz9hYOPz/sdqbxgt39AoN3QqYplf+03Yzxgu75otRHbBdvVtSbQPQ4+FjYxo6eIqc4xuLPni562PfI5vnHH8um34rftV0DXlkwKs8MsVXmSweMegN1GwzJza5LTd3p7NNbnUEkCVtXcGAaYXb0nh2DjvObxmVhfWz8lt2U7+LWuI1iaAmtyOgJCogdWPxSP6Rtq4dtzMjKgnVTlP3JmfH7lhu4mBt268SLCX1LFGDYeuQct6+ZC76ntTS48v3vmFb2bNYBw5rZKdm9lIlhux2mw3Srgi5wti9qdYhYMWyJFk+bU7SSdqimTVzKpj62e/irIXMysfMESM8SpnTYH5G6dJ8YG2r6Wjw+e+FXY696Dyh2AhHcfvvqqf1O9UsH5mTw5m32Qa/WLFYjZBedDz9LkHbZE1n4qJe1tJ5AfPpJiG3L4X07gFYWLFuiUu32JuJ70MoU8P1X7d7D6mW2zz57YmO/nT3bWfV6xRA3vBXanYMntocoh1+Y13B3ODYzeNt6bME+8Pk11CZ7IpsfvRktpG/j6W3ZQK/J0rQ5zYyPbs6zC1e0FzFKDAxZ+22oEP057WSeZ/cAABGKSURBVLInffvam8HwzLmPFiwew6INbOiBnSU9f4OYk2W7EoZKqjBr3xe6bzfv/BGxzZ6Yg55WtHsH8bO4rdu3j7rpRR4GhvH2VypdOmLMQhNZshXTjxOsTfaE29e6usATYAgeY5NYMTRQtHUEgz/FLRFBp9NrP41qvhv11f5I7fUDYhN5y4efv4Foxgri2e8TNrkwSdjuqzxvuUMGAo8OR7sAbLNUGHpgB/bgvVH2WPakb1/rGcHur+Pc58/Ny4uNH8gntk+/bTG97Oh/OpxYB4AM68wyN233Eq9eJscw7L597RQo/nz80gZ7V+EYvmVRWtZeUzUaf0S0yBs+JGF7he3wrVFt95vThPCjN84gGJtP5FY9JAe2L/28uSMeQiv7OTptW1b7WWJ/k92qrolGgZluX3vjdPFYVYokbLMijLRMCMmjjgeB6dswVljStkZp8GPtmISRPfWyfe3kdPbpo1HWqoesPGerhRgtmzFPost1pr/GzTiJjX1m/Ll1Pfj6DXrBnh6W4k0JF8+9Bbr4laVAiOgU7G9+3k4TM7dqH9Dosz26JrKqrTlemeT5Z+p5aKfmWra+/Ogt0acp0/KBJ/9l3OZxHPyvMUvME/u1M4OO60cXjN0/kLT/b78d/eswRHeaam+t4HlblI6buQVLav9j+zT/56bFzrSJeSw0uDhqcYkXtq4dXyDwernpJdrGRxfTt0eWowoksRO2eRav8n+tVyq0sY5WWr1siU3Zwrx0bJEHaGw+xbZmwCcltunTfUgObRac6H0DF7rlVi0g/hqy5ETynM1CInztBBYNbNeeeh1qXLYw3XYIMjpt9yRu4WHCLOqAnemhNZsZufWxTpL4JmzzvZwActr3Whh2Xl06NiSJK2G3zZMIeD2AJWKzPyzTTOePmgRkyxZElzBvDWFPQSd8H/G7ts/Bhb+IWcKCzrcNGLRYMK93xbMNQtO709fOI1dip7nU04LhSfY9y3NlW4MgTS0Ry2T7nPY4iGZQj1eXHtkqON7hEntXGIISzrZ2EVBp7GHKmqX2eE3r8CJd/VExdLKxJ7YKAK9v7pQXe2oY9q6HJD2PbcHMjQmqMHH0kihzMss86PGq3evmZVhY3DbP3TargDA1JHcA6c1hSFI7x7f3qKpy1VrrAG/f6yWtL437WeglxE9svp8TJUWYr50exVZNaz8kqQdjLs5sx6JdCo0bTJY9xguDj9zDVWYanb+hCxGWRkmhxdggeXejdW94v9b7jsnTYkhiTya8nMurHHvLQrlJT05yWfLwYkI9s632tpCPGRuFywew80p43lgm0qFhehz2qockdXVCymcm82YzCE4DFMyMNf7q0ZBqIP7JmBg6zUu2NMKLdiGmn+TEsXnrSljTU3Ye9hrTkNiD/zbUdhpSC4rCrFVJTnrftZ5EqaVf4tm32lOxgY3ISoBiQwRB1Q/CN/PTbdjbbJJ6MlHPOgLYsRSv1tfsKe2OVD6SrZNH2973YUuXDtWlEX0/p9Xheht4N12/v5/nkxwI6qnNjZVf2yHEag/+W804+HXscJYTmyAcu5KybIJjyeUTdtJduaw6Gn2741XdnnLeDbxfMO/nfNgBrh4Upo/ixuJxb9aRUS1NVw5JekcpRh3RjRERb6ryqgpIyY1ho2XyCa/zdqhlUQNDak9VOeWUDbqFP7rh5Xz9AT5TV4Rp2hjh9Ai2kVJWrs2PAYN4j34QfmtRxHMfmjKq11Cbk8nWifs9YxMd7UVj8ZcMzarXfOKxv+hAzhEY8CGKgUowKF17Yu2zbkDWcahx2cK05WcSn5t1YfO1/IjLWww4srnJ7GQyV9qg92zPNG1nOPm1+kgYgDud+lY9cBlTyGAejGi04pOSPLafFjc2vFLF5Y7s1E56sXf3dOluWeC4fuyo66+gpaG3rPBJ2gI08jBhWWxi2ditU/RhGcfmAar00J34sVvYJwjvSB0Ywa6/jsC6nxODYHDykiu8vBU7mfPvzD5harSBB+fL8Y7sesDBZyfpxVCTDZEqYZo0TT9dc7LrNxhtNZu2myCpb8HaeIHFSexLKa3xPAiMCOYG+44KM1dq8km0sYMhQgAPpzlOkhRREWgbnSwqQ2NvY1dlkAbclumnkVEHLph6CGs5FUM8V7DtaAXMSyOIXZ+yVQ4Z5nfxmk0hMnt0kivYOgEYr+1cq66XMpnShuBtTMI7HBjB4/dikMZu6l3wJpHRf5+yHdLg7ZTZaAaXmjzLYFCxUQG28FCkhtosVb/nWyjvDMV7hrF9mCYX7k4r2MMKCNTOV8deyLSzqfZ7ZrbiTfjLRye2ozpdv0pYy1Y9liwtC24OLXcWBJXjQIR4+OV6NCWEp1/VQj3i2A4/Upjbj/gg7A3kSnjDTqY+grewJ83fUr7V3DKEDJ1ORimtXNYON2tbTOSlaWQRUMxin4Rgnna4M8IMN4jqoac3dbTVQ0JSmzszgliBF1eEBA1NTI4LYnfdnNHK8uuU9eQ3BHYdr/PsRvc8xLJVD3dczAKLvkoUzQuYUQioLB3uUEcis5+l4z3gaMMyYQpb89ckAW8cidI7rf0QP/G74gheNa+emZcmbjXXh0jss9fqtzp+h5Z+9W1egOLmNJqbYjQnBbFFeklsrZ8Ajj/WUgxpOr6rc2EOW/WQMHHP4fxMGO+dBv8OUSFtnIPXqXEK5DKZokIR/EcTgvA5es0ulue/01pH0cUmPNZGWfTWq9469tWutqQ0nOjzusemdm4UQhda9vo2s6RxrKEH4rn09eyE1z/i4+hlDtp9KmJVa/+cp1feA4IpYsSt9P9unjDgPk6rR+a1krQLE8EWRS5FEbBXdb2VQVdld7dSDQoTyw83CzGZmE0IWgJP82fChBK1r+evca7ibm5tt0H7dmODJ0TRC5kF/BI8iIz9LL7GuML6b9NvoJvs9s0LffpWPQ1FPHXECZAFR4v+ZiFVsAd5IDPg5YSx8v6DzTS2kiVt9I5id4EpDD3fmY74fJUS3lXCT1ZG9sCSaY3BsJO51qrdLc1YEcQPSZwsKbSn4RcL6nV2xml9SGqwqYcfm9vSW+4NwnYwNLwC4+52SdLE1DdXjtKFWFxWF5IMoh2BQ6OJ9NLXX8xeEySlmKd9yZPYynEAO5vuBhHD4B7vWKP+lnOrnaWsHJLUD2+k5fHgxwVsu2k54IhNuQW8JwtS4WQ9aMIYTIIbqVZyePWZJrVjM1P7D3+fW0pj22NZo3gska4dPf5xfvpaJCzgV62j61uvSw3aRm4X/q/oVZQghr8VrfHS7JHu6HUZjR2+ZiNZg8V7BaKfZmbVW+ZSn5bR3rjytK+6roycmIQn84sjOYd6TYGyV5QUQZLCkZny9Oz+N198sbPzx84X33yzPDt1bWJMkIRqsYI2RalnHRm/T+EUX5J3lPwgr4HdYnEdY0K81poTIq21BAjurp46lmml8TsJi89gMAyPzU2HkaWNSex7oaOIl8ZkK6JvF8yDiE3LooHJDVWM8dSti17HGcaOyC5BakgucSAbCKC14rgSJGUojkFsWV3HdIkPYHvhdTyR7hZmHqZbNxCFTh+sHadLoOLqrQJ6MkVC2F3dzXmrJeNYfNAnYpwaWA9W13O0+Eevv/dS1kvrEtZw9yp7AD7eGzo52VBEdOW0hSI2QaH91FDS+f6RPbUbSa7oo7HS1K1ES6TEhm68djvnJhYf6QdY9VMzLPHcwgUvxbunQehd76/SSJXPST40hSK2lldbDPmyDpq6YvtSCtVI1JGRsKcptlD0ci4lDNDR1Re8lnltRFQq+dJu3YtzhbH5Tbl5MyauRr1RBhFF9SVaLrAmsauztGG4JqMjSR7yU6kfLCw9guyF1DGJPWkw8Yk6Svj8EHHSTsaKC2wkh92/chlsEAt/U1I7ctB7AHIjgCWu0VMTU76Sbq0gkDeMIGXxTsLaTBlPfJNQbcdsiIqXUAcaCufFnusQkojFLASveT7aUOil2SXaUEya5KNgmUSI+PpFBbsOgT+IQl4rbgDcCnaOw4aOPtUQo4COzR5ZdjhrGMZfN1azo/F71Gk0nXuCXHx5TOcRO9rvQgTgA1uxBqZ+EotIu1QqlXpAu6YDu2ENKLTt14CI4dkAhtVgqzjAM1oURW8F/2uESkL5YU1uXYoF6XmDRsbC4scLxNw9S3d9YQvmP8qCmpzS0uau6BupBPAed3jwpOTb4Hnw3QiQepmMWKSmBUwn2FC8prjikyBsKY1gYxWwMEUIbPh1UV2bcEuR5Tn9ALYlVEsdvhUGwS++uCyzreeeSGxzfkItiKOh57NrawGHigyfL0p4yY1CMzz1QiBOBF9Z8WJ+JHJ+cJ9VqYhT1wE87ACI16hseLUobWz2aoG0BnwgOD+8IUd/nIafbcrWZEoNL+XE3eWIWkwt5mi/HTCmtDDORyeTAcdklQv2A1iqX0RmS36AO+fnBEgzk5P0xv7ohq+KDiIwuVulCLqF8NTDWly/ZcGC4MKJm6qehMXV32LqqRnLzj0Q1fSns2PYqBRsR38uk+zHxkyOZI4+O+bK2M5Aa12qACPRBihgv08p0stv+GgpiWkKqGigtCH51N6RQvmPpVQTgDQhIczNF28kFm1L5/9jdkuy3JAhp+/Oqh1SFIi8gvUsNooI0qsbMe4S9DCO2hoQX1DDiqis8/xkCYJRDD8d2UYRb7ZXF3fHyg83YyZ0BoIkdrTy+ulSZ7r0ckFD0dz1hZFqvPbpdESCKIdGmf2ZAEglJ3p9KJQjaEy4oKJQ/hugb1FgSAFzw6/7vcCUWOeTuw0xqL4ESSr/cZRgzNTSkkx89ha8xDHa3sKOZC3nnoDHC+kbO+Uxalg574j2tCL4iagInoCvVIrFer1e5fy0e1pJQH+vBqUwzTeirg6C+s3MPlgKWbpUGRwSeejeW1RBk4ZXf0moNyu0Gjm5cPRwGnh0u4ydRcAGz9cbAWxoFo1Gs9F8EE0uOA8RK2qT+v0resuYcHn+bjrWun6sqvvo0fbbVUGTxhc3Q8Ru5x4h8fTW/FREULmkuUS1sl6s5zKTtCEFxGxeLpgDZuuiuLe+Z5R5UPmksfLyLTAvpKmKo78+svDyLXlBOxqkMNrdMQRApmqPgUma2FIUxSBeV1Rt1It7lcpGHWO4epWG4UGjUCcI4bGZ5R83C3HGsvnAEqaB291+JxJq0KV7B+2q24TIidrV+dlrY5IEXLqpzHJqnwbVmHAKZwinGy1LeGJ6/xWwR475dwPAu+/CxDTR8OrtdJvqthPLMPHC0NyT5fIEgol8ttyXw7kROIRuYmZ653AznZKJWQhtCtNwKWrrnWmglca3byRI++o2QBkr1OZ+3NmfLs9EwmEAtImAt2tTy/MPHy+lU6E24KkAjl5efIca2ETnF2/G2j+aWumVRxOF9NLR3W939penp6eQpqdn9+cf/nNus+YpxEKyVoVrUTwjSAst3H7rTr49Da/eudl1kYJWDhk5HkslEgVKiVQMOGO0CmO7F6TarYX770VATRpcfaCGx51I06ymPfitutaEojYksueTd2xBbXlceQmyeuIdfB1fiSrioYUHfwH+kAZX7yx1X2xqGXbZi0GYWPr+9vj7U8AWGlxd/KQgk9bnZNoPO+2nQXlOHdxe+Wvgp9Pwpe3btZRsKRk1s9f7zj2Ez3N/8fpfBj6TxldefuKRcdWwxwYtx7MHao0SB79uX/oL8kdpfOXe1oIWndhaR3PYyiE1tsyo5+DR9lurwrwRGjy/cmeuNirTJ+5yW7SVY3gpcnzh6Kft638d69Kexldf3L6xkIizdj5EB5TRgaOSGUp5Du4urpz/G3Cn0eCllWd3Hg8VRuMhhtEXgZuuAtdYg1hnNFGb++nZyvm/A3jNNDh+fWXx9vODywuJ1Kjc13qy0BlPJTyXD/68e2979dL7Dcxei4aBz9WV7Rf3Xt4+nNscUmlpbuvu7Y8Xt1dWrl8a/NshZ0/Dg4OD4+Pndbo0Pj74/wtrH+gDfaAP9IE+0N+B/h/PgnTcsLPmWQ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098608"/>
              </p:ext>
            </p:extLst>
          </p:nvPr>
        </p:nvGraphicFramePr>
        <p:xfrm>
          <a:off x="142844" y="214291"/>
          <a:ext cx="8786842" cy="6429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9869"/>
                <a:gridCol w="1103535"/>
                <a:gridCol w="1000132"/>
                <a:gridCol w="1000132"/>
                <a:gridCol w="2643174"/>
              </a:tblGrid>
              <a:tr h="62222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900" b="1" u="none" strike="noStrike" dirty="0" smtClean="0">
                          <a:effectLst/>
                        </a:rPr>
                        <a:t>ACCIÓN</a:t>
                      </a:r>
                      <a:endParaRPr lang="es-SV" sz="19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11305" marR="11305" marT="1130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900" b="1" u="none" strike="noStrike" dirty="0">
                          <a:effectLst/>
                        </a:rPr>
                        <a:t>POBLACIÓN BENEFICIADA</a:t>
                      </a:r>
                      <a:endParaRPr lang="es-SV" sz="19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11305" marR="11305" marT="1130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900" b="1" u="none" strike="noStrike" dirty="0">
                          <a:effectLst/>
                        </a:rPr>
                        <a:t>ALCANCE GEOGRÁFICO</a:t>
                      </a:r>
                      <a:endParaRPr lang="es-SV" sz="19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11305" marR="11305" marT="1130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234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 smtClean="0">
                          <a:effectLst/>
                        </a:rPr>
                        <a:t>MUJERES</a:t>
                      </a:r>
                      <a:endParaRPr lang="es-SV" sz="120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11305" marR="11305" marT="1130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 smtClean="0">
                          <a:effectLst/>
                        </a:rPr>
                        <a:t>HOMBRES</a:t>
                      </a:r>
                      <a:endParaRPr lang="es-SV" sz="120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11305" marR="11305" marT="1130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 smtClean="0">
                          <a:effectLst/>
                        </a:rPr>
                        <a:t>TOTAL</a:t>
                      </a:r>
                      <a:endParaRPr lang="es-SV" sz="120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11305" marR="11305" marT="1130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35999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900" u="none" strike="noStrike" dirty="0">
                          <a:effectLst/>
                        </a:rPr>
                        <a:t>Planes Invernales </a:t>
                      </a:r>
                      <a:endParaRPr lang="es-SV" sz="19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11305" marR="11305" marT="11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900" u="none" strike="noStrike">
                          <a:effectLst/>
                        </a:rPr>
                        <a:t> </a:t>
                      </a:r>
                      <a:endParaRPr lang="es-SV" sz="19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11305" marR="11305" marT="11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900" u="none" strike="noStrike">
                          <a:effectLst/>
                        </a:rPr>
                        <a:t> </a:t>
                      </a:r>
                      <a:endParaRPr lang="es-SV" sz="19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11305" marR="11305" marT="11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900" u="none" strike="noStrike" dirty="0">
                          <a:effectLst/>
                        </a:rPr>
                        <a:t> </a:t>
                      </a:r>
                      <a:endParaRPr lang="es-SV" sz="19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11305" marR="11305" marT="11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Todo el Departamento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11305" marR="11305" marT="11305" marB="0" anchor="ctr"/>
                </a:tc>
              </a:tr>
              <a:tr h="118519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900" u="none" strike="noStrike" dirty="0">
                          <a:effectLst/>
                        </a:rPr>
                        <a:t>Plan </a:t>
                      </a:r>
                      <a:r>
                        <a:rPr lang="es-SV" sz="1900" u="none" strike="noStrike" dirty="0" smtClean="0">
                          <a:effectLst/>
                        </a:rPr>
                        <a:t>Belén </a:t>
                      </a:r>
                      <a:endParaRPr lang="es-SV" sz="19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11305" marR="11305" marT="11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u="none" strike="noStrike" dirty="0" smtClean="0">
                          <a:effectLst/>
                        </a:rPr>
                        <a:t>9,000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11305" marR="11305" marT="11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u="none" strike="noStrike" dirty="0" smtClean="0">
                          <a:effectLst/>
                        </a:rPr>
                        <a:t>6,000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11305" marR="11305" marT="11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u="none" strike="noStrike" dirty="0" smtClean="0">
                          <a:effectLst/>
                        </a:rPr>
                        <a:t>15,000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11305" marR="11305" marT="11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 smtClean="0">
                          <a:effectLst/>
                        </a:rPr>
                        <a:t>Cojutepeque-Suchitoto-Candelaria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11305" marR="11305" marT="11305" marB="0" anchor="ctr"/>
                </a:tc>
              </a:tr>
              <a:tr h="94815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900" u="none" strike="noStrike" dirty="0">
                          <a:effectLst/>
                        </a:rPr>
                        <a:t>Planes Salvador del Mundo </a:t>
                      </a:r>
                      <a:endParaRPr lang="es-SV" sz="19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11305" marR="11305" marT="11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u="none" strike="noStrike" dirty="0" smtClean="0">
                          <a:effectLst/>
                        </a:rPr>
                        <a:t>8,000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11305" marR="11305" marT="11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u="none" strike="noStrike" dirty="0" smtClean="0">
                          <a:effectLst/>
                        </a:rPr>
                        <a:t>4,000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11305" marR="11305" marT="11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u="none" strike="noStrike" dirty="0" smtClean="0">
                          <a:effectLst/>
                        </a:rPr>
                        <a:t>12,000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11305" marR="11305" marT="11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 smtClean="0">
                          <a:effectLst/>
                        </a:rPr>
                        <a:t>Suchitoto,</a:t>
                      </a:r>
                      <a:r>
                        <a:rPr lang="es-SV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s-SV" sz="1600" u="none" strike="noStrike" dirty="0" smtClean="0">
                          <a:effectLst/>
                        </a:rPr>
                        <a:t>Candelaria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11305" marR="11305" marT="11305" marB="0" anchor="ctr"/>
                </a:tc>
              </a:tr>
              <a:tr h="213334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900" u="none" strike="noStrike" dirty="0">
                          <a:effectLst/>
                        </a:rPr>
                        <a:t>Simulacros sobre </a:t>
                      </a:r>
                      <a:r>
                        <a:rPr lang="es-SV" sz="1900" u="none" strike="noStrike" dirty="0" smtClean="0">
                          <a:effectLst/>
                        </a:rPr>
                        <a:t>Eventos </a:t>
                      </a:r>
                      <a:r>
                        <a:rPr lang="es-SV" sz="1900" u="none" strike="noStrike" dirty="0">
                          <a:effectLst/>
                        </a:rPr>
                        <a:t>Adversos  </a:t>
                      </a:r>
                      <a:endParaRPr lang="es-SV" sz="19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11305" marR="11305" marT="11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u="none" strike="noStrike" dirty="0" smtClean="0">
                          <a:effectLst/>
                        </a:rPr>
                        <a:t>9,000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11305" marR="11305" marT="11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u="none" strike="noStrike" dirty="0" smtClean="0">
                          <a:effectLst/>
                        </a:rPr>
                        <a:t>3,000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11305" marR="11305" marT="11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u="none" strike="noStrike" dirty="0" smtClean="0">
                          <a:effectLst/>
                        </a:rPr>
                        <a:t>12,000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11305" marR="11305" marT="11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San Pedro </a:t>
                      </a:r>
                      <a:r>
                        <a:rPr lang="es-SV" sz="1600" u="none" strike="noStrike" dirty="0" smtClean="0">
                          <a:effectLst/>
                        </a:rPr>
                        <a:t>Perulapán,</a:t>
                      </a:r>
                      <a:r>
                        <a:rPr lang="es-SV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s-SV" sz="1600" u="none" strike="noStrike" dirty="0" smtClean="0">
                          <a:effectLst/>
                        </a:rPr>
                        <a:t>Candelaria,</a:t>
                      </a:r>
                      <a:r>
                        <a:rPr lang="es-SV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s-SV" sz="1600" u="none" strike="noStrike" dirty="0" smtClean="0">
                          <a:effectLst/>
                        </a:rPr>
                        <a:t>San Cristóbal,</a:t>
                      </a:r>
                      <a:r>
                        <a:rPr lang="es-SV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s-SV" sz="1600" u="none" strike="noStrike" dirty="0" smtClean="0">
                          <a:effectLst/>
                        </a:rPr>
                        <a:t>Suchitoto,</a:t>
                      </a:r>
                      <a:r>
                        <a:rPr lang="es-SV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s-SV" sz="1600" u="none" strike="noStrike" dirty="0" smtClean="0">
                          <a:effectLst/>
                        </a:rPr>
                        <a:t>Cojutepeque,</a:t>
                      </a:r>
                      <a:r>
                        <a:rPr lang="es-SV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s-SV" sz="1600" u="none" strike="noStrike" dirty="0" smtClean="0">
                          <a:effectLst/>
                        </a:rPr>
                        <a:t>Monte </a:t>
                      </a:r>
                      <a:r>
                        <a:rPr lang="es-SV" sz="1600" u="none" strike="noStrike" dirty="0">
                          <a:effectLst/>
                        </a:rPr>
                        <a:t>San </a:t>
                      </a:r>
                      <a:r>
                        <a:rPr lang="es-SV" sz="1600" u="none" strike="noStrike" dirty="0" smtClean="0">
                          <a:effectLst/>
                        </a:rPr>
                        <a:t>Juan,</a:t>
                      </a:r>
                      <a:r>
                        <a:rPr lang="es-SV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s-SV" sz="1600" u="none" strike="noStrike" dirty="0" smtClean="0">
                          <a:effectLst/>
                        </a:rPr>
                        <a:t>San </a:t>
                      </a:r>
                      <a:r>
                        <a:rPr lang="es-SV" sz="1600" u="none" strike="noStrike" dirty="0">
                          <a:effectLst/>
                        </a:rPr>
                        <a:t>José </a:t>
                      </a:r>
                      <a:r>
                        <a:rPr lang="es-SV" sz="1600" u="none" strike="noStrike" dirty="0" smtClean="0">
                          <a:effectLst/>
                        </a:rPr>
                        <a:t>Guayabal,</a:t>
                      </a:r>
                      <a:r>
                        <a:rPr lang="es-SV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s-SV" sz="1600" u="none" strike="noStrike" dirty="0" smtClean="0">
                          <a:effectLst/>
                        </a:rPr>
                        <a:t>El Carmen,</a:t>
                      </a:r>
                      <a:r>
                        <a:rPr lang="es-SV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s-SV" sz="1600" u="none" strike="noStrike" dirty="0" smtClean="0">
                          <a:effectLst/>
                        </a:rPr>
                        <a:t>Oratorio de Concepción,</a:t>
                      </a:r>
                      <a:r>
                        <a:rPr lang="es-SV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s-SV" sz="1600" u="none" strike="noStrike" dirty="0" smtClean="0">
                          <a:effectLst/>
                        </a:rPr>
                        <a:t>San </a:t>
                      </a:r>
                      <a:r>
                        <a:rPr lang="es-SV" sz="1600" u="none" strike="noStrike" dirty="0">
                          <a:effectLst/>
                        </a:rPr>
                        <a:t>Rafael </a:t>
                      </a:r>
                      <a:r>
                        <a:rPr lang="es-SV" sz="1600" u="none" strike="noStrike" dirty="0" smtClean="0">
                          <a:effectLst/>
                        </a:rPr>
                        <a:t>Cedros,</a:t>
                      </a:r>
                      <a:r>
                        <a:rPr lang="es-SV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s-SV" sz="1600" u="none" strike="noStrike" dirty="0" smtClean="0">
                          <a:effectLst/>
                        </a:rPr>
                        <a:t>Tenancingo,</a:t>
                      </a:r>
                      <a:r>
                        <a:rPr lang="es-SV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s-SV" sz="1600" u="none" strike="noStrike" dirty="0" smtClean="0">
                          <a:effectLst/>
                        </a:rPr>
                        <a:t>Santa </a:t>
                      </a:r>
                      <a:r>
                        <a:rPr lang="es-SV" sz="1600" u="none" strike="noStrike" dirty="0">
                          <a:effectLst/>
                        </a:rPr>
                        <a:t>Cruz </a:t>
                      </a:r>
                      <a:r>
                        <a:rPr lang="es-SV" sz="1600" u="none" strike="noStrike" dirty="0" err="1" smtClean="0">
                          <a:effectLst/>
                        </a:rPr>
                        <a:t>Analquito</a:t>
                      </a:r>
                      <a:r>
                        <a:rPr lang="es-SV" sz="1600" u="none" strike="noStrike" dirty="0" smtClean="0">
                          <a:effectLst/>
                        </a:rPr>
                        <a:t> </a:t>
                      </a:r>
                      <a:r>
                        <a:rPr lang="es-SV" sz="1600" u="none" strike="noStrike" dirty="0">
                          <a:effectLst/>
                        </a:rPr>
                        <a:t>y San </a:t>
                      </a:r>
                      <a:r>
                        <a:rPr lang="es-SV" sz="1600" u="none" strike="noStrike" dirty="0" smtClean="0">
                          <a:effectLst/>
                        </a:rPr>
                        <a:t>Ramón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11305" marR="11305" marT="11305" marB="0" anchor="ctr"/>
                </a:tc>
              </a:tr>
              <a:tr h="94815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900" u="none" strike="noStrike">
                          <a:effectLst/>
                        </a:rPr>
                        <a:t>Conformación de Nuevas  Comisiones Comunales</a:t>
                      </a:r>
                      <a:endParaRPr lang="es-SV" sz="19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11305" marR="11305" marT="11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u="none" strike="noStrike" dirty="0">
                          <a:effectLst/>
                        </a:rPr>
                        <a:t>120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11305" marR="11305" marT="11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u="none" strike="noStrike" dirty="0">
                          <a:effectLst/>
                        </a:rPr>
                        <a:t>90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11305" marR="11305" marT="11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u="none" strike="noStrike" dirty="0">
                          <a:effectLst/>
                        </a:rPr>
                        <a:t>210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11305" marR="11305" marT="11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 smtClean="0">
                          <a:effectLst/>
                        </a:rPr>
                        <a:t>Suchitoto, </a:t>
                      </a:r>
                      <a:r>
                        <a:rPr lang="it-IT" sz="1600" u="none" strike="noStrike" dirty="0">
                          <a:effectLst/>
                        </a:rPr>
                        <a:t>San </a:t>
                      </a:r>
                      <a:r>
                        <a:rPr lang="it-IT" sz="1600" u="none" strike="noStrike" dirty="0" smtClean="0">
                          <a:effectLst/>
                        </a:rPr>
                        <a:t>Ramon,</a:t>
                      </a:r>
                      <a:r>
                        <a:rPr lang="it-IT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it-IT" sz="1600" u="none" strike="noStrike" dirty="0" smtClean="0">
                          <a:effectLst/>
                        </a:rPr>
                        <a:t>Candelaria,</a:t>
                      </a:r>
                      <a:r>
                        <a:rPr lang="it-IT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it-IT" sz="1600" u="none" strike="noStrike" dirty="0" smtClean="0">
                          <a:effectLst/>
                        </a:rPr>
                        <a:t>San </a:t>
                      </a:r>
                      <a:r>
                        <a:rPr lang="it-IT" sz="1600" u="none" strike="noStrike" dirty="0">
                          <a:effectLst/>
                        </a:rPr>
                        <a:t>Pedro </a:t>
                      </a:r>
                      <a:r>
                        <a:rPr lang="it-IT" sz="1600" u="none" strike="noStrike" dirty="0" smtClean="0">
                          <a:effectLst/>
                        </a:rPr>
                        <a:t>Perulapán,</a:t>
                      </a:r>
                      <a:r>
                        <a:rPr lang="it-IT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it-IT" sz="1600" u="none" strike="noStrike" dirty="0" smtClean="0">
                          <a:effectLst/>
                        </a:rPr>
                        <a:t>ElCarmen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11305" marR="11305" marT="1130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962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285852" y="2357430"/>
            <a:ext cx="6572296" cy="1500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SV" sz="3600" b="1" dirty="0" smtClean="0">
                <a:solidFill>
                  <a:srgbClr val="0070C0"/>
                </a:solidFill>
              </a:rPr>
              <a:t>HOSPITAL NACIONAL</a:t>
            </a:r>
          </a:p>
          <a:p>
            <a:pPr lvl="0" algn="ctr">
              <a:spcBef>
                <a:spcPct val="0"/>
              </a:spcBef>
            </a:pPr>
            <a:r>
              <a:rPr lang="es-SV" sz="3600" b="1" dirty="0" smtClean="0">
                <a:solidFill>
                  <a:srgbClr val="0070C0"/>
                </a:solidFill>
              </a:rPr>
              <a:t> “NUESTRA SEÑORA DE FÁTIMA”</a:t>
            </a:r>
            <a:endParaRPr kumimoji="0" lang="es-SV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428860" y="4000504"/>
            <a:ext cx="42862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png;base64,iVBORw0KGgoAAAANSUhEUgAAAOEAAADhCAMAAAAJbSJIAAABs1BMVEX////9ZwD+ZwD9ZgABz//+ZgABZv7/agABz/4AZf7///0AaP8A1v8BZv+pPgAAXf4Afp0AYP2LtPYAW/0Aa/9zofYAV/3s7e33+/30ZQC/w8QAYfwAXvyBMAD4+Pj/bgDuYgAAZPMAW97t9fwAVP3eWwDeWgDnXwAA2P/ETgAAX+nO4Pva3N3KzM1EQUAAVtPg7PwAQaMANo0AUccAMoLQUwBTIQCdQAAAI1vY5vufOQDl7/zE2ftNUlSAMgAAMHuBKQCdv/q5TABOivq10PmEiYsAR7Khp6pbk/ohcfu20vmOOQB7qPlqm/puKQBLAABPGgBudngAG0ARDBUAG0g2ffo6FQAARriqra5ZFwCHsflIivkAK240e/tsGgAXAAAAocEAFUx8JAAAZnwAj6wkDgAlEx48KylKQT4AHVwiFTNKHQo/HhsqAAA3PkFiJwAwFy44GCVILSIwEQAiIEIqMTUWO0UFHSRPJBg6IjMKEChJNS4ATV8oVIYAveNohK1jjctAJREiAAAfQVoAAD1jYmEbHB9IEAA3AABZZGhEIiYAET1VCQAwLzBFMisgEyEAQ8JPIppcAAAgAElEQVR4nO19iV8a5/Y3M0SezEyAjozIZNCwiAQxdUVEUMMigqjVVLKo2DZtmrSm8d4sbZr2l/e2vzc3Tdvc3D/5PeeZFRwWzda+nxzu59YneYJz5nv2ZzkOxwf6QB/oA32gD/SB3iENDw/qNDz8vh/mTdLw4Pj566sr29svFj/WafHFi+2VldXz44N/c1bHL61uL95+fuOgtpBIjMZDcp9KTCg+mkp4Fi4fPL9/78XK+fG/I5+D49e3n/10VKOMMQSJbSL8E4aR47HUwub9xWerl/5WcI6vbj+6cbmQkg2+NPD6nNqnr8/KKjOaqB3cfrFy6X0/eE80eGnlzuOhlMywlDmGYZs+5o8qaT8RlpFHF45+2r4+/r4Z6ELjK/cOF1IhCh1CxmofDUHLkD1GiKVn89H2+ffNRHu6tHLrT4/zAkHkutJxDjWRTRz8un3+r6iTw+ef/VKLyYTVxVCFi2k3dDqZpo/+Qx9h4p6jxdXB981QC42vvDwoqGbFomnNOtg6bE/kwujl7/5K0jo8vgLwMYQFDAyM1E/noeXTAihLQp6jZ38VYR3ffrAQIp0wORURpvB88fr7Zg5o/MUnHoDPBAPJaTNsfv4+1tk86/gQzE7q4OX7xnF8+xeP3B0/GtNACMPIYGFkmVGDHFVv+5g+Fj+anlqHgGPqxrP3qY+Dqw88IJ8WBJgmDFXe5FAqUfDUljbnDn//B9I/784dbdbSnkIqTgM6VncvTmpxGcu3AI+JP7ffV6wzfP32UCf9g0cPjRZqR78/nF+eLl+biYyNhV0uQXCFw2ORiZny1Oz+zo9zS+lUnEEunRQ//WMMgUfP4cp78R3jL7ZGGdZe6ZA9OZVeOrwyW56JhMMCkMvldrtdSPQ/+EdCeGxiZmr+7lGtQMMgm0CHvqrQ0L13L6rDK98V2uJHmFj66Mny1ERYkgRkCfnigFwa6T/AXwgwJVKe3blaS6hcAnCaZzEBJaN/vnjHAeulj5dUBWzVQdAcAO/w4fTEmOAySRFFZEURVd4ETlE4828RzcjU/O9LiVC7SED23L7+Lq3qyoOEBUBLhEIuxNNbO9MAnqAip/Lnr67nc8lMLj8g+QBBKb9W6m9wiCWwCsxyMFkQxsr7D4YSAGSfGsb1WRQAYLzx4p1p4/jiUEhlzTB6ajBNQoWjK9MRK3hIYr0U4DWKDigurjoJP9QVhLZaLxaLDUlUXJTJcHn+bhrDIxtiAMZ3w+D5Rx5TlixxJpE9z+fLY4LgBmS8/pGREb+IDHrrWd7hiJby+Un4b2BD5KpZhyPbUFxB124yGghEJ3P9Vb+CkLoFYWb21lLsAtsUETgxUGdJ6urKO+BvcPvPOOlzUlIZRB8GxiBV+2N6TKKgBV319VJyMpmvgPyJxSjwUxkZ8flHKgE+kKwqyGGmyinFAO9QoXXwyWJQM0KSVP5mrgBxhLOVWHL53ls3OIPPNmViTRHUrIjEl17p4qkoxbUoPLTDwUfzwGGJB+C8aFg43/o6iCTXiPKOnCQ2gFFHNL+xsb4GLyG6HuRQMeGloLAeJRhDRMwfGM+dt+w3Lr30qO+WVlt0IwP8XZkKS5pZqQJLfDSZQ5nkB7wNACoZ1Cyn1ws2VKkHHI6S4MN5mapfFL3+6hoAuevDt6B4FfQhM99sgTXra4WRpL5bfZsMXr+fIkbFBW0L4seG0q+mxgS3zmCSd2R3G5JLGsjm64JYBDjXfFbLQznMK9VJ0MqKCpwolOB11IH9YClfR8cphGfmj2LHqjsMGzrafntuY/W3mKqCmmyCWQcAC1dnI4AfJ/rQxymATLYBP3JcUPIpLrECHOa8uqtHLJUigJf3ohZmdOcfrAOIpSC8IJ4P5KvoSQSh/KQWIq0wsvLNt+U2hrdvkJYKDPAXm9uPSGA9Ra6Yy/tdwQHQuoqPM0IXAAwYETgN4AZMVPZAfnd9FZRVr4tTPxKoYkbivHn4TXw/xdwthKeeoMlpKdiRhY/fCovD20MyjY9164Kpg5x+VcaQE6xLKeCISpy/5OCzVUu8wgkZ4HmP+g2XvxTN7UrBCnA44AMM+ZIOrlKFUaaqSBnU3skRLaoTIiCqFs13IqJ9pPA2TOrgi8uM1X7TOCO1NYvBmeJF/hyZfsAAlMvkEII1xbsLz5xzBRVF9Fbgi3KCdwOktOKVYGpGD1a9yHVSCCKwwGJVoUYH3guIqofCqAWpamhRuPPGM6rhxbSa4Zg+kCW1hzPoILyNPAIA4LhcvoyDDxQVFT4ln8zlRSnnAE3cqDeK/eAlsnXFC5LsgP/0g+qt+7SpaGny3mCJp7+Oeg6lUgkqbmFsfw49sIkhopi49YZZHH6xwLSoPIltLkfAgorBdQAj2l8NAkicfw2f1K9JHrjFfJBaV5iRRf+erYgu3zqPKCnVDPzphs8LOI+sB9CWBqugjZPwFSXkWsqAzQHrFS5fLbTUSVg29eiNsji4uEDYZudLEq+m0IL69+D5A/2SDxxZMV9FCXQEqiIYD8WX5x3RuuhSggNJGphGk+sSKJ53PRvlwdgCixjMrFeKGyX867zPu46wwldMQkznQ/HOiGiFIvNLMus0Vz3gfyT1JlEcfpFuQZBl0lci+J6r/fDy14qgZVw9FwWhk5LwD5J1TuEaaBZ3RSqDUr2ysVGpSwqHubBUbdTdFOQ8oMwHoqh8fB7+NgeoNqoBMMeKIkE4y++qpig8CwbHGqSCFUjcfmPmZnj7MjHjJvwQZnMfTQwad8Cp6uP8DbA1fGZDxDAU/mithJEY34/RGmSGrnDkv/+9Nj09izQ9PXXt2kQEAlCIyndzat6R3ABTBKEAn1f8oMv9fnEXX5XEUV/iFqZupUgfS4tUfWqtiiTemEXdHmKao2A2NjcFGqhI1WAd+AFdq+bh2XLwkJArFZPqP+OjpaLoCo/NlJd3fnw8t1TzFBKp2OhoKpXwpIeOHv/+cH9qJgJiUKxsVBocxjP98GV1xdcPcd4IfnOgKBpuJ/IEUhoVQRVFsKhvyC+u3pDNLImmSbGryGDQt5bzibsYhO6CQkV3hSAG10GxOpCLBrK59aKgTEx/c2WuVkjFQ3oBkeilRTk+Wkhvvvpi9priFoMiYiWB6cn4OBFcRtQP0sGXRE6PCFzCxJU0MXNt1fW/eBMB3PXfmvMY8LdXJgSO81UmIbAW/Tlq37O7XghklGAjD/mfCKmh3//f8vzVTU+cXCCWh9KDBXV9jZALcmJo68n0TFhwUc74Da9LaUw6AuvoWaqKNZ6VltHeND3K5Wevz+Kl+zFiRkzobRPfTuDjbEQhgJQ40Dv01XV425Cx90/yOUwNIP/Z/+dSIi5TJ0oNg4U/Wo0zEmc2lMLKx5jASZU1SBs5TkKDo5oZHUG0V+7w/hKx2nOGlTdfO9MYfJkiTjNoQgR3IoBgcBeM/x7GnzRmmQS/5avugseLliQX5OmfLSXMpSg1R25KKS2mGdAkF2Lpw/mpsOKnAawIVhiNj8C5msgtTG82o8jKv71mvjj4zNOcLoGIghHlOHgGyMppWov+AZw8JEvAdKnBQdoz54kzKnomaEzrsHmpjcippW+nx2i8HtzA380Xg1YEMVtxC7PAYlMgHvvP67nF7U1VCXXtAQbB+ikuiK/5ihq5gPEE9YkOgOPnS3UvV945Sqjl3T7MrkwMm4fOVgIkY7Un05ioKA0HfpnfklL6FUnxBzkOWGw2C6Tw6HUYPP+nbM2XAME/xtBR5/AvJ+uaHUDrju+8VPRx5SdLMUL6bEHrgKEGC5HTV6chFAyWotTM6BiK9VI2Gs0NSKIqqE0FsIXXyIjHH8Wb0iVS+DYigBvMOdTikVdLA0FOIfJeDyqQlqcIjQ4oaEyfqXqtw+aESFd1loRqr6bCQrCYXDfrAr4NDG/gHeaKXk5Ypij2mZZh6/TWZtFDTHFgINYGN0ER5PvzCFteAzFYRLMqRma3Egzp03CygmY3ZJoSImMIsrq0UxZEwWXooFhXZYTWIoNceDmN/9z4t2zsl9PGNitDqofXng4cPboJARjcDSol/IX6e/buVoKu8q20vlGBahpjgGY3tMdQxTFxBFmLuciBzoN3lDY28lFHYMDrFnbSpM+aECcWTxfbXHoQsuo0y8zRZGIXQ0dOTYmMqErhaBZnMZ9sM2jHh/Yrxeqyo5y+MqOXtlwYCIDUKMFgsDjpiMKvjFxJEcu/ZZmDU8np8McJtsm9bk4JtCqRy6MbVDBFp1kOklD+rEDYjqC1DM2UVk+ILAMQ1a1lfWnHn8fMiuq8t5p1ZCVFiHwaI9bpoV9O4zJWhhAS0yqn99W3qlQlTlW+SdR9Kk3h5Tka+XQErXnYvJ/G2TpEGCdUSfVD+h/V4jfvQMDRH+SE8lyItfxbSDNObk/HvwuxhhZirHaFemOv3+fXKmlBNACQV7ikyBc1mTTbSifTZaiv1jclRJYhpthlyQ22BjEsjdD1RwjPJzF+coHPINbJp5DT4Rd0AdRQwvgrrNmL1fVcNtmviaZvABKcvCjMvIK5TlWeLSh1HlphM6y1ddjHxo+mw27EjdfrIgBoDtd2XBCigp03J7OhE6fD17e0qFJzq1QJRypJuh6RqaurKGI/GB1QQcxNT4Yg02f12k3BtDEE37i5HHZzCmSKyRHNeYgZWk3lXGO3YsQyGfz+yRgcvD1KIw311bKktkzNKF0qwtxWs6HBoleYngsR2715nYntsyBKk3ebIUmDbnAKBMF7Qc2w7gYcefRRwszVkHUyc+NkIfgquEJcg1UlnU09jIBQwpc7otGAwwxnOFGY2owTQw6dzWLZcdgSetsOWcYzP4aVfkeyKtI1AU5ZD6xjpg1BeFqvjqmGYvEkxmYcXKGKIa42s/LWjAABP+/IbAS99RxGbHual0CNPwWC2u7LPp15tt2Qhvo+sKDJotcnoZz6Kw1I3sDahHesS+195OZJjM22h2jxMCJI0rMCTbyzEkT3ooRV212F5muzmHXTjxY9O3seNgfe7YZOTNdc4joknsm1TEWk0QWnDCTrijBzGLJOHr3Te2Qz/kuI1ZMArDu9GkO/C+FEUHWIWS0kBRGVT4dgux20NgQp95ibptkOR05du8Li0JrfLSzXrAv+JwHxhZ72UgzJXFnAJFBdwUQvAWE3BG4uafqINL35ZmXqMmyCrcPQSTxXwm4fFp55HhyFS5SSdO1VdI/9EWPNyWz8u15BHP9EZk0MSWFfolwF9LpQcJdKKQQWcXNbj0Y9D3vGEHhIL4eBr4FSrlQROZ9WrSxBOlzGXNEEsdbjRobh7YK+Uo+hR+hqBMsWWUdO2+7DeSHI2BOlma+pm7C8deaEQ10ruwxZsjQrgXUBUrAChg8ZyAsC2NP5ArFMjr/sDcTxB4ZJAEMKZkbCdU4sXurpTM6RVdyRVzTA12HRdoV2G7Ihlm4IOgmGkGtoUb9LEWhi6pisBMX8nihM3A2dQhO3F8ziUx+Gaxg5bfD8WlBLSEEl+33hbwqncPRs6HlC+2dOxpoRdx6y8QfqOp5Eq7N8rhqESCencNJymmWNyWysJ3MKhlSLL/pwB8sSJoXq4nVDNaVS0pGRVDtm3S/J9DIkSz8/lvGnk2HIktQTLBBVMGNzgL1RMOPgIe2OfNqkiUu9gLhSM/fLwMujKYULF6bhzXlBD7gSH9hQynMy29cZLzsIU4+efulRQbRGOM5uwz7imRfcuIzqcCT3QJiUaoCu2wjTaWKZmuohsBl+OarPp++cKgANnFD6q0IlB84wOPZZDFeC1OyFNVKfbkNy8NXFp/+WLRtJtdC5+5DZLEt0XSuPS800VsV9Va6xu3HLZOaT7qnw+QOr20p9G1aLCUFUAJDUQICHrNe1X8CNZyclkvj53JlzH9UY63YHPZvqMmRDryZwbXUjqNkClFbgVZqtEXMiKXRPMZ4VDNT7nKQ2TXc6Qay2F9BnZBpceU4/k2Z8d1/3ISv/+fm5M2ef/hq3vHQTpy5DlFNOqqt1dh/Ka5JGOBOfXrAsjTn/0y1PvPSLZdcaK/8x5qZ7JKtBXzFDi6SBvFeJfB1jLfvWe4bQ8/PFM2fOnPuKhkK9ZE9NQ8xRtZ0btDillcGEWY9FE7t7/RUTc/C0nmksW0r9meSAV6zmJwPRUgV8Emq3Sk2i1G0Yuv30LHB49uz3Cba37KlpSGJPxjSHzGFYk9c2y0W2Qla9etmFw1sx1ggmwHmNoVInHTRd4nw+QfSLkHseyixzYgxZcvmji2fOwufc588Zq5Ab1GVI0suCVo9y0OUurZy6U8AagzZZ/qSzmI7/KWvcwYcU5jGc6eeN+jaWgtzheSwc6qpiIt4lXWLjP1AIEcWfC6QZJaanZCp0d4Ia9sYk3fWohVhC+ciiWcTTWUxXrDJ94aiMeSHuOMCyIWT0fl9VEmbmGNZ5YgxZ5uZX585SDM+ee3oYZ09BxINJgGsEzUzOWNZwjz20fpt8r1NcM3jPabFL4O3dNKnIQbqSg7y6ks/kJNcVWngyF8ss8UGHISl8f06D8MyZi18OmUE7y3TMnixDVj6acakb/7IN0TjdAHbBsvx6YatTweb84QWLb0mDneGqWb4UlLKOfLWfyoZY3mT0YixSj+kSS66ip9A/T38ItUWqE4iJ/bC6jLEbFHDfm9cbBIM6tmUJ3chCJzFdWbBItLwFdkYc4PmqqGT4fsxAHVkxPJ+iBXWKofmqLdJoOySFLw0Eqce4aaqpMbf7kFydcKnhTCaTTOZKpfxuBfJEfCZ9Mpu604HDOymLfU/t4LbDHL/mA13kAzSo3/XOzBGWMTDsNXti47+hmdExPHP24g+JDkem2oNY2BeUBm995skG55qyljPkufbWdPyxxbOAkNJtn44BL1adcaUpOSBhzqnGO3g3Qs9Eal9ePHOmCcS5poX+HpOpPvluxDWStD50YEN0Rx7LxpfB72qfYKyC/huBBHM4QT1PtqqIuKqd2a36ve6JOUMGcZmzx+yJjX//9OyZZhYhxzgNiOlZSHQyk9logL51oNyIS5i3SAQZfdGWw23I2g1LGnuIQlpyqEIaXa/iuRbXbNqMc3vGkEVPQR2hLqXA4dPfQk0osc6ehrFXkAtI1WqjWBnoLyUnozwvchKKqT6ZlW+38xeDj2TW+C5aveAak/yGF6xNYMOPptkdfhK3uJNesyeSsngKE8QFc+FBp+5DZnNGwEUoRRR9Pp8o1TfydcUVuUrMycyNdinU+A2LFyM3QEjFjUC0GAyW+JJ61EyY2bRubOoZwqPPaUBqcEdHT1/GTE1simE7DUli3nKuCjgFVjl3+Iu4OZlt6y+uX2ZNDOUn4O79YJgz+b0sP6AujAj7BWKu9LE9Zk+k8PNxCMHtf3STsBYUGatwtB2yzKuIy8Ki4vfvQao/WzAFgiSetVPDAro4zZKmMModwd1lDp4PVOhJFlfkR8Z6mL5HCOVPVTPTjCHI6c+6G+spe9I+pDalg8iJ3mqlFAgUFeHakLYJBF9tvF1B6lkKC33a96The5Sw5nn47FoF9/eWN4lVz3rLnsjClzYIIp+fH1hWmZo+HYYgpmpWrohcPZ8MqEF4ZM7YRwT02N4jjv8kaxhiLrCEariHOa+2mSWalyQQUudJMWRjt56ePWu1pGd1NC/+7NEWj60y320Yeo7n/7xiHXe1Uir5XdITqtTqRDJkf1Dx0hHpMyqPocMw6l19PZnFBUOkrCQ9iLFWDM3Aq332xJKhry7aQojG5n7IiPKagvaOw6EZQamuJ6NGaJMNctKynpAxGCLam5pVTO91Dkev4GKdS/H6GgNrqjaWlMiR3HoVQlcCT/FUA+0YhmfOnsbtk8Ksix7Z0IjP5AVQIGvgNrpob2gSxOnUt9AVZqmwiwrn9flclVImwA8oU2li9Xi9ZU83Pj/XBkIE8YdR1ojUm0BrP2SZL8I0awXCzdZ1Ly5IT8yZGLLx27Zl00W6dK9Zh9o1WkWvlHLrkIYFg1Klv+7aB9vXupWpS/ZEPUVbDCE8HTph9RvowtcTbtwSHsiUNhqiTy1mRH60ZFCh53bGdPh2nDUxhFSTHqOj5+ioYQ4qY38Q1rjPqrfsCfT5aXsIaVWKvjV1sqbCXYZOslSGFCrZXxRwMUq1qu7wzqgxmXUe2BnTwechE0P59wgeF8lQOde2z7gm7l5o3oPWPXsCT3HO4ghbEKQg3jixJkLWI3ESWFPKndcr1CuSW9i3BN/MZTtjOn5DNjEMPYT4Fs/oIIfrXq3iM0SM26x6y57Y0A+tOcUxFH9OkN6zJ/WDHpHuy/D6gtWNfDKarXLCdIEYYTq7YJdAaeV89TtS8+Bz/Bn1b0pqyCZNe5qKiN2zJ3iXbT2FASLmGCek+I9oI3xScb00qXrrPVEopy0JVMLOXVyvMQaGJLGMe4Gjjuxuiedz6tKoNJ9A7Mx32RVDNvXDuSaxPC6laqLYd6KlKFZ+POYODuQmo/qzY1Qzs2TBMGW3fLG6QKgCqbHyNHBYDDjWRyRc3lY5fDjK6t5cD486Z0/k6KtOZkbj+ulLsxhoBNqdh5BB4TFAk/p9rsiRZe6o3WGalQTb59Qib+IpC7gqyitKMOfQjrKGf0dja77Yrh6fBU9hgHfmeOSt0cWPLpPesyfVl5UFbfs8AhiIZvt97vBdhtUns7LdiahtlUMtfgd3GNzlsyMur8HhGBZDmuLuLtkT+aSDs7eC+EOcsCdZiiKeKUGLavhoLr+x15A4t/CtzBqQ99ntWdgetWC4hJXXPL824gomHdoZwIlNenK856hN9RTdMTxz7vMj+SRLUX0kNSuIxUAgP1BXRkZ8Il6O4pJ24qw+mSU2mzGHX8QNDPvIZgTMcYnP+zkuo60QYArGNutZ5+wpfr+bpzBY/L7QdBNF12RqFGuK0UDdJxpHvzhpP2Zu5COHNhwuhli1Oo1z5sbcnJTkd71404q681G4liZOpncMyU1tqckwnzZRmw7iLWIKuUHth6FvaDF+wzydCM+3nDKnEpua6eDHMh4RoBiyzCFyCOiJWGdTz8YILXE32yV7Ol5A7KCKX3qa9491TqZY+Qt6jGU9aOVwOkGMyWTz+OLF4MdqsqBy+M+wG15SoOj31aPq4XjgsHACDFnm4KtzZ3rEEIzNbydajJJ34Plyjv5jHOpEhmw57GM0j8/K/wDBhgSltDuw6whUJU5R6Dc05U4dsydS+L5bNGOlix8NkWbQOiVTrPxt2C3mcRe9hcOpAjEmt+HQxND5D9zoFdU2PWeTa/ldxQUcUuB6yZ5Y5vHnZ1tBa48hgPj96Ekw/AcENXlHXmzlsGcMnf8Q1Cs71CoNHqH0IYeW24A7Z0/E06b61I7OYVWqt+wJMfwROOzXq7hWDFVy9oAhcLjHW9Z4kn4DQ/oVnbMnNv7gaRNsOlT2CFIWfz7BYhTFcJfPuVo5PJEeaoU2WqJx8Dm/oGLYU/ZEaieEEEuLc4y5ftRlIx/qYXC9+Rgt5VCf3BVDGWypWEwmM5nJbDYaDQT4NT9NwHrLnkjqUe+eQqeLXy70DKJ8BTgc4JOSlcPutpQemdM8/l2wxngXQhWoUa8Xi3VFmMLTiL1kT7h97ZytWHaQUjA2/w5ZQGObMWSbMfyCcpg5xqE+mSwd51CPaWjUhjENvSKInjVSFEXETc/6wlq37Imkvj97YgiBxY/U60Us1C57kr8R3GIls9bE4WzKguHR8eUnPS6l30KOrKsf2jdAXOrsJXti5Rufn9UgM8E7PjzG4bl/p3RN7Jw9sfF9umXYepidE/ZjRvbkJFs2pagXo5bsaXPiOIczm0bkbZBd5K1tXzs5nfvqwLoK2CF7Sqmbo5o4lOZjpgSQuzYcbltBrs20Xn7ockUOZStHuIPY9jni/z65mdFQ/DlhhiUdIhxagrCc1VfvI3wYMiezdsvAK6opoopG0uVjHEISHdKvgKAHTSz34TaZGX2pqSWAaRvPWED8/IZNAHh8aPd4rvA/ZXOy025j1IplCQGS6KC3lcRvR81sQjVKNvaAjHYtIHZgUd8ircHW/O5Md7v53+OPN2buoQA5stsNvbpgYOgkhf8ZOE7/m9AwdGoWxw5CZqjVU/SOIS5GxZsPH+uvr2koH/7r+NP9a5OYk21rbedv6icbUZWf8ccIUFZ/hRGoHXfFp/UUJoi17mcc2Ph9m6c7f9k8RWdfL8V9CiyjmcpRO5SvXybG6XnGHkOWHH5+zh60XjBsyjHaG9OU3eLZqsc0xPZbMAefy6ZShX6y0dRLcxecTkuYZrNq1LJ97RQg0g1vnYl47GRw2zzhwhLbdYvhu3G0Q6qzY+ZstqQMPjKvabSP2tjQb097QrD9azj3faqlxcIxPbR9/uFnKRND5sB2R829mPlV5MBmk+bwi1HSGUPwFKdz9hYOPz/sdqbxgt39AoN3QqYplf+03Yzxgu75otRHbBdvVtSbQPQ4+FjYxo6eIqc4xuLPni562PfI5vnHH8um34rftV0DXlkwKs8MsVXmSweMegN1GwzJza5LTd3p7NNbnUEkCVtXcGAaYXb0nh2DjvObxmVhfWz8lt2U7+LWuI1iaAmtyOgJCogdWPxSP6Rtq4dtzMjKgnVTlP3JmfH7lhu4mBt268SLCX1LFGDYeuQct6+ZC76ntTS48v3vmFb2bNYBw5rZKdm9lIlhux2mw3Srgi5wti9qdYhYMWyJFk+bU7SSdqimTVzKpj62e/irIXMysfMESM8SpnTYH5G6dJ8YG2r6Wjw+e+FXY696Dyh2AhHcfvvqqf1O9UsH5mTw5m32Qa/WLFYjZBedDz9LkHbZE1n4qJe1tJ5AfPpJiG3L4X07gFYWLFuiUu32JuJ70MoU8P1X7d7D6mW2zz57YmO/nT3bWfV6xRA3vBXanYMntocoh1+Y13B3ODYzeNt6bME+8Pk11CZ7IpsfvRktpG/j6W3ZQK/J0rQ5zYyPbs6zC1e0FzFKDAxZ+22oEP057WSeZ/cAABGKSURBVLInffvam8HwzLmPFiwew6INbOiBnSU9f4OYk2W7EoZKqjBr3xe6bzfv/BGxzZ6Yg55WtHsH8bO4rdu3j7rpRR4GhvH2VypdOmLMQhNZshXTjxOsTfaE29e6usATYAgeY5NYMTRQtHUEgz/FLRFBp9NrP41qvhv11f5I7fUDYhN5y4efv4Foxgri2e8TNrkwSdjuqzxvuUMGAo8OR7sAbLNUGHpgB/bgvVH2WPakb1/rGcHur+Pc58/Ny4uNH8gntk+/bTG97Oh/OpxYB4AM68wyN233Eq9eJscw7L597RQo/nz80gZ7V+EYvmVRWtZeUzUaf0S0yBs+JGF7he3wrVFt95vThPCjN84gGJtP5FY9JAe2L/28uSMeQiv7OTptW1b7WWJ/k92qrolGgZluX3vjdPFYVYokbLMijLRMCMmjjgeB6dswVljStkZp8GPtmISRPfWyfe3kdPbpo1HWqoesPGerhRgtmzFPost1pr/GzTiJjX1m/Ll1Pfj6DXrBnh6W4k0JF8+9Bbr4laVAiOgU7G9+3k4TM7dqH9Dosz26JrKqrTlemeT5Z+p5aKfmWra+/Ogt0acp0/KBJ/9l3OZxHPyvMUvME/u1M4OO60cXjN0/kLT/b78d/eswRHeaam+t4HlblI6buQVLav9j+zT/56bFzrSJeSw0uDhqcYkXtq4dXyDwernpJdrGRxfTt0eWowoksRO2eRav8n+tVyq0sY5WWr1siU3Zwrx0bJEHaGw+xbZmwCcltunTfUgObRac6H0DF7rlVi0g/hqy5ETynM1CInztBBYNbNeeeh1qXLYw3XYIMjpt9yRu4WHCLOqAnemhNZsZufWxTpL4JmzzvZwActr3Whh2Xl06NiSJK2G3zZMIeD2AJWKzPyzTTOePmgRkyxZElzBvDWFPQSd8H/G7ts/Bhb+IWcKCzrcNGLRYMK93xbMNQtO709fOI1dip7nU04LhSfY9y3NlW4MgTS0Ry2T7nPY4iGZQj1eXHtkqON7hEntXGIISzrZ2EVBp7GHKmqX2eE3r8CJd/VExdLKxJ7YKAK9v7pQXe2oY9q6HJD2PbcHMjQmqMHH0kihzMss86PGq3evmZVhY3DbP3TargDA1JHcA6c1hSFI7x7f3qKpy1VrrAG/f6yWtL437WeglxE9svp8TJUWYr50exVZNaz8kqQdjLs5sx6JdCo0bTJY9xguDj9zDVWYanb+hCxGWRkmhxdggeXejdW94v9b7jsnTYkhiTya8nMurHHvLQrlJT05yWfLwYkI9s632tpCPGRuFywew80p43lgm0qFhehz2qockdXVCymcm82YzCE4DFMyMNf7q0ZBqIP7JmBg6zUu2NMKLdiGmn+TEsXnrSljTU3Ye9hrTkNiD/zbUdhpSC4rCrFVJTnrftZ5EqaVf4tm32lOxgY3ISoBiQwRB1Q/CN/PTbdjbbJJ6MlHPOgLYsRSv1tfsKe2OVD6SrZNH2973YUuXDtWlEX0/p9Xheht4N12/v5/nkxwI6qnNjZVf2yHEag/+W804+HXscJYTmyAcu5KybIJjyeUTdtJduaw6Gn2741XdnnLeDbxfMO/nfNgBrh4Upo/ixuJxb9aRUS1NVw5JekcpRh3RjRERb6ryqgpIyY1ho2XyCa/zdqhlUQNDak9VOeWUDbqFP7rh5Xz9AT5TV4Rp2hjh9Ai2kVJWrs2PAYN4j34QfmtRxHMfmjKq11Cbk8nWifs9YxMd7UVj8ZcMzarXfOKxv+hAzhEY8CGKgUowKF17Yu2zbkDWcahx2cK05WcSn5t1YfO1/IjLWww4srnJ7GQyV9qg92zPNG1nOPm1+kgYgDud+lY9cBlTyGAejGi04pOSPLafFjc2vFLF5Y7s1E56sXf3dOluWeC4fuyo66+gpaG3rPBJ2gI08jBhWWxi2ditU/RhGcfmAar00J34sVvYJwjvSB0Ywa6/jsC6nxODYHDykiu8vBU7mfPvzD5harSBB+fL8Y7sesDBZyfpxVCTDZEqYZo0TT9dc7LrNxhtNZu2myCpb8HaeIHFSexLKa3xPAiMCOYG+44KM1dq8km0sYMhQgAPpzlOkhRREWgbnSwqQ2NvY1dlkAbclumnkVEHLph6CGs5FUM8V7DtaAXMSyOIXZ+yVQ4Z5nfxmk0hMnt0kivYOgEYr+1cq66XMpnShuBtTMI7HBjB4/dikMZu6l3wJpHRf5+yHdLg7ZTZaAaXmjzLYFCxUQG28FCkhtosVb/nWyjvDMV7hrF9mCYX7k4r2MMKCNTOV8deyLSzqfZ7ZrbiTfjLRye2ozpdv0pYy1Y9liwtC24OLXcWBJXjQIR4+OV6NCWEp1/VQj3i2A4/Upjbj/gg7A3kSnjDTqY+grewJ83fUr7V3DKEDJ1ORimtXNYON2tbTOSlaWQRUMxin4Rgnna4M8IMN4jqoac3dbTVQ0JSmzszgliBF1eEBA1NTI4LYnfdnNHK8uuU9eQ3BHYdr/PsRvc8xLJVD3dczAKLvkoUzQuYUQioLB3uUEcis5+l4z3gaMMyYQpb89ckAW8cidI7rf0QP/G74gheNa+emZcmbjXXh0jss9fqtzp+h5Z+9W1egOLmNJqbYjQnBbFFeklsrZ8Ajj/WUgxpOr6rc2EOW/WQMHHP4fxMGO+dBv8OUSFtnIPXqXEK5DKZokIR/EcTgvA5es0ulue/01pH0cUmPNZGWfTWq9469tWutqQ0nOjzusemdm4UQhda9vo2s6RxrKEH4rn09eyE1z/i4+hlDtp9KmJVa/+cp1feA4IpYsSt9P9unjDgPk6rR+a1krQLE8EWRS5FEbBXdb2VQVdld7dSDQoTyw83CzGZmE0IWgJP82fChBK1r+evca7ibm5tt0H7dmODJ0TRC5kF/BI8iIz9LL7GuML6b9NvoJvs9s0LffpWPQ1FPHXECZAFR4v+ZiFVsAd5IDPg5YSx8v6DzTS2kiVt9I5id4EpDD3fmY74fJUS3lXCT1ZG9sCSaY3BsJO51qrdLc1YEcQPSZwsKbSn4RcL6nV2xml9SGqwqYcfm9vSW+4NwnYwNLwC4+52SdLE1DdXjtKFWFxWF5IMoh2BQ6OJ9NLXX8xeEySlmKd9yZPYynEAO5vuBhHD4B7vWKP+lnOrnaWsHJLUD2+k5fHgxwVsu2k54IhNuQW8JwtS4WQ9aMIYTIIbqVZyePWZJrVjM1P7D3+fW0pj22NZo3gska4dPf5xfvpaJCzgV62j61uvSw3aRm4X/q/oVZQghr8VrfHS7JHu6HUZjR2+ZiNZg8V7BaKfZmbVW+ZSn5bR3rjytK+6roycmIQn84sjOYd6TYGyV5QUQZLCkZny9Oz+N198sbPzx84X33yzPDt1bWJMkIRqsYI2RalnHRm/T+EUX5J3lPwgr4HdYnEdY0K81poTIq21BAjurp46lmml8TsJi89gMAyPzU2HkaWNSex7oaOIl8ZkK6JvF8yDiE3LooHJDVWM8dSti17HGcaOyC5BakgucSAbCKC14rgSJGUojkFsWV3HdIkPYHvhdTyR7hZmHqZbNxCFTh+sHadLoOLqrQJ6MkVC2F3dzXmrJeNYfNAnYpwaWA9W13O0+Eevv/dS1kvrEtZw9yp7AD7eGzo52VBEdOW0hSI2QaH91FDS+f6RPbUbSa7oo7HS1K1ES6TEhm68djvnJhYf6QdY9VMzLPHcwgUvxbunQehd76/SSJXPST40hSK2lldbDPmyDpq6YvtSCtVI1JGRsKcptlD0ci4lDNDR1Re8lnltRFQq+dJu3YtzhbH5Tbl5MyauRr1RBhFF9SVaLrAmsauztGG4JqMjSR7yU6kfLCw9guyF1DGJPWkw8Yk6Svj8EHHSTsaKC2wkh92/chlsEAt/U1I7ctB7AHIjgCWu0VMTU76Sbq0gkDeMIGXxTsLaTBlPfJNQbcdsiIqXUAcaCufFnusQkojFLASveT7aUOil2SXaUEya5KNgmUSI+PpFBbsOgT+IQl4rbgDcCnaOw4aOPtUQo4COzR5ZdjhrGMZfN1azo/F71Gk0nXuCXHx5TOcRO9rvQgTgA1uxBqZ+EotIu1QqlXpAu6YDu2ENKLTt14CI4dkAhtVgqzjAM1oURW8F/2uESkL5YU1uXYoF6XmDRsbC4scLxNw9S3d9YQvmP8qCmpzS0uau6BupBPAed3jwpOTb4Hnw3QiQepmMWKSmBUwn2FC8prjikyBsKY1gYxWwMEUIbPh1UV2bcEuR5Tn9ALYlVEsdvhUGwS++uCyzreeeSGxzfkItiKOh57NrawGHigyfL0p4yY1CMzz1QiBOBF9Z8WJ+JHJ+cJ9VqYhT1wE87ACI16hseLUobWz2aoG0BnwgOD+8IUd/nIafbcrWZEoNL+XE3eWIWkwt5mi/HTCmtDDORyeTAcdklQv2A1iqX0RmS36AO+fnBEgzk5P0xv7ohq+KDiIwuVulCLqF8NTDWly/ZcGC4MKJm6qehMXV32LqqRnLzj0Q1fSns2PYqBRsR38uk+zHxkyOZI4+O+bK2M5Aa12qACPRBihgv08p0stv+GgpiWkKqGigtCH51N6RQvmPpVQTgDQhIczNF28kFm1L5/9jdkuy3JAhp+/Oqh1SFIi8gvUsNooI0qsbMe4S9DCO2hoQX1DDiqis8/xkCYJRDD8d2UYRb7ZXF3fHyg83YyZ0BoIkdrTy+ulSZ7r0ckFD0dz1hZFqvPbpdESCKIdGmf2ZAEglJ3p9KJQjaEy4oKJQ/hugb1FgSAFzw6/7vcCUWOeTuw0xqL4ESSr/cZRgzNTSkkx89ha8xDHa3sKOZC3nnoDHC+kbO+Uxalg574j2tCL4iagInoCvVIrFer1e5fy0e1pJQH+vBqUwzTeirg6C+s3MPlgKWbpUGRwSeejeW1RBk4ZXf0moNyu0Gjm5cPRwGnh0u4ydRcAGz9cbAWxoFo1Gs9F8EE0uOA8RK2qT+v0resuYcHn+bjrWun6sqvvo0fbbVUGTxhc3Q8Ru5x4h8fTW/FREULmkuUS1sl6s5zKTtCEFxGxeLpgDZuuiuLe+Z5R5UPmksfLyLTAvpKmKo78+svDyLXlBOxqkMNrdMQRApmqPgUma2FIUxSBeV1Rt1It7lcpGHWO4epWG4UGjUCcI4bGZ5R83C3HGsvnAEqaB291+JxJq0KV7B+2q24TIidrV+dlrY5IEXLqpzHJqnwbVmHAKZwinGy1LeGJ6/xWwR475dwPAu+/CxDTR8OrtdJvqthPLMPHC0NyT5fIEgol8ttyXw7kROIRuYmZ653AznZKJWQhtCtNwKWrrnWmglca3byRI++o2QBkr1OZ+3NmfLs9EwmEAtImAt2tTy/MPHy+lU6E24KkAjl5efIca2ETnF2/G2j+aWumVRxOF9NLR3W939penp6eQpqdn9+cf/nNus+YpxEKyVoVrUTwjSAst3H7rTr49Da/eudl1kYJWDhk5HkslEgVKiVQMOGO0CmO7F6TarYX770VATRpcfaCGx51I06ymPfitutaEojYksueTd2xBbXlceQmyeuIdfB1fiSrioYUHfwH+kAZX7yx1X2xqGXbZi0GYWPr+9vj7U8AWGlxd/KQgk9bnZNoPO+2nQXlOHdxe+Wvgp9Pwpe3btZRsKRk1s9f7zj2Ez3N/8fpfBj6TxldefuKRcdWwxwYtx7MHao0SB79uX/oL8kdpfOXe1oIWndhaR3PYyiE1tsyo5+DR9lurwrwRGjy/cmeuNirTJ+5yW7SVY3gpcnzh6Kft638d69Kexldf3L6xkIizdj5EB5TRgaOSGUp5Du4urpz/G3Cn0eCllWd3Hg8VRuMhhtEXgZuuAtdYg1hnNFGb++nZyvm/A3jNNDh+fWXx9vODywuJ1Kjc13qy0BlPJTyXD/68e2979dL7Dcxei4aBz9WV7Rf3Xt4+nNscUmlpbuvu7Y8Xt1dWrl8a/NshZ0/Dg4OD4+Pndbo0Pj74/wtrH+gDfaAP9IE+0N+B/h/PgnTcsLPm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8" name="AutoShape 4" descr="data:image/png;base64,iVBORw0KGgoAAAANSUhEUgAAAOEAAADhCAMAAAAJbSJIAAABs1BMVEX////9ZwD+ZwD9ZgABz//+ZgABZv7/agABz/4AZf7///0AaP8A1v8BZv+pPgAAXf4Afp0AYP2LtPYAW/0Aa/9zofYAV/3s7e33+/30ZQC/w8QAYfwAXvyBMAD4+Pj/bgDuYgAAZPMAW97t9fwAVP3eWwDeWgDnXwAA2P/ETgAAX+nO4Pva3N3KzM1EQUAAVtPg7PwAQaMANo0AUccAMoLQUwBTIQCdQAAAI1vY5vufOQDl7/zE2ftNUlSAMgAAMHuBKQCdv/q5TABOivq10PmEiYsAR7Khp6pbk/ohcfu20vmOOQB7qPlqm/puKQBLAABPGgBudngAG0ARDBUAG0g2ffo6FQAARriqra5ZFwCHsflIivkAK240e/tsGgAXAAAAocEAFUx8JAAAZnwAj6wkDgAlEx48KylKQT4AHVwiFTNKHQo/HhsqAAA3PkFiJwAwFy44GCVILSIwEQAiIEIqMTUWO0UFHSRPJBg6IjMKEChJNS4ATV8oVIYAveNohK1jjctAJREiAAAfQVoAAD1jYmEbHB9IEAA3AABZZGhEIiYAET1VCQAwLzBFMisgEyEAQ8JPIppcAAAgAElEQVR4nO19iV8a5/Y3M0SezEyAjozIZNCwiAQxdUVEUMMigqjVVLKo2DZtmrSm8d4sbZr2l/e2vzc3Tdvc3D/5PeeZFRwWzda+nxzu59YneYJz5nv2ZzkOxwf6QB/oA32gD/SB3iENDw/qNDz8vh/mTdLw4Pj566sr29svFj/WafHFi+2VldXz44N/c1bHL61uL95+fuOgtpBIjMZDcp9KTCg+mkp4Fi4fPL9/78XK+fG/I5+D49e3n/10VKOMMQSJbSL8E4aR47HUwub9xWerl/5WcI6vbj+6cbmQkg2+NPD6nNqnr8/KKjOaqB3cfrFy6X0/eE80eGnlzuOhlMywlDmGYZs+5o8qaT8RlpFHF45+2r4+/r4Z6ELjK/cOF1IhCh1CxmofDUHLkD1GiKVn89H2+ffNRHu6tHLrT4/zAkHkutJxDjWRTRz8un3+r6iTw+ef/VKLyYTVxVCFi2k3dDqZpo/+Qx9h4p6jxdXB981QC42vvDwoqGbFomnNOtg6bE/kwujl7/5K0jo8vgLwMYQFDAyM1E/noeXTAihLQp6jZ38VYR3ffrAQIp0wORURpvB88fr7Zg5o/MUnHoDPBAPJaTNsfv4+1tk86/gQzE7q4OX7xnF8+xeP3B0/GtNACMPIYGFkmVGDHFVv+5g+Fj+anlqHgGPqxrP3qY+Dqw88IJ8WBJgmDFXe5FAqUfDUljbnDn//B9I/784dbdbSnkIqTgM6VncvTmpxGcu3AI+JP7ffV6wzfP32UCf9g0cPjRZqR78/nF+eLl+biYyNhV0uQXCFw2ORiZny1Oz+zo9zS+lUnEEunRQ//WMMgUfP4cp78R3jL7ZGGdZe6ZA9OZVeOrwyW56JhMMCkMvldrtdSPQ/+EdCeGxiZmr+7lGtQMMgm0CHvqrQ0L13L6rDK98V2uJHmFj66Mny1ERYkgRkCfnigFwa6T/AXwgwJVKe3blaS6hcAnCaZzEBJaN/vnjHAeulj5dUBWzVQdAcAO/w4fTEmOAySRFFZEURVd4ETlE4828RzcjU/O9LiVC7SED23L7+Lq3qyoOEBUBLhEIuxNNbO9MAnqAip/Lnr67nc8lMLj8g+QBBKb9W6m9wiCWwCsxyMFkQxsr7D4YSAGSfGsb1WRQAYLzx4p1p4/jiUEhlzTB6ajBNQoWjK9MRK3hIYr0U4DWKDigurjoJP9QVhLZaLxaLDUlUXJTJcHn+bhrDIxtiAMZ3w+D5Rx5TlixxJpE9z+fLY4LgBmS8/pGREb+IDHrrWd7hiJby+Un4b2BD5KpZhyPbUFxB124yGghEJ3P9Vb+CkLoFYWb21lLsAtsUETgxUGdJ6urKO+BvcPvPOOlzUlIZRB8GxiBV+2N6TKKgBV319VJyMpmvgPyJxSjwUxkZ8flHKgE+kKwqyGGmyinFAO9QoXXwyWJQM0KSVP5mrgBxhLOVWHL53ls3OIPPNmViTRHUrIjEl17p4qkoxbUoPLTDwUfzwGGJB+C8aFg43/o6iCTXiPKOnCQ2gFFHNL+xsb4GLyG6HuRQMeGloLAeJRhDRMwfGM+dt+w3Lr30qO+WVlt0IwP8XZkKS5pZqQJLfDSZQ5nkB7wNACoZ1Cyn1ws2VKkHHI6S4MN5mapfFL3+6hoAuevDt6B4FfQhM99sgTXra4WRpL5bfZsMXr+fIkbFBW0L4seG0q+mxgS3zmCSd2R3G5JLGsjm64JYBDjXfFbLQznMK9VJ0MqKCpwolOB11IH9YClfR8cphGfmj2LHqjsMGzrafntuY/W3mKqCmmyCWQcAC1dnI4AfJ/rQxymATLYBP3JcUPIpLrECHOa8uqtHLJUigJf3ohZmdOcfrAOIpSC8IJ4P5KvoSQSh/KQWIq0wsvLNt+U2hrdvkJYKDPAXm9uPSGA9Ra6Yy/tdwQHQuoqPM0IXAAwYETgN4AZMVPZAfnd9FZRVr4tTPxKoYkbivHn4TXw/xdwthKeeoMlpKdiRhY/fCovD20MyjY9164Kpg5x+VcaQE6xLKeCISpy/5OCzVUu8wgkZ4HmP+g2XvxTN7UrBCnA44AMM+ZIOrlKFUaaqSBnU3skRLaoTIiCqFs13IqJ9pPA2TOrgi8uM1X7TOCO1NYvBmeJF/hyZfsAAlMvkEII1xbsLz5xzBRVF9Fbgi3KCdwOktOKVYGpGD1a9yHVSCCKwwGJVoUYH3guIqofCqAWpamhRuPPGM6rhxbSa4Zg+kCW1hzPoILyNPAIA4LhcvoyDDxQVFT4ln8zlRSnnAE3cqDeK/eAlsnXFC5LsgP/0g+qt+7SpaGny3mCJp7+Oeg6lUgkqbmFsfw49sIkhopi49YZZHH6xwLSoPIltLkfAgorBdQAj2l8NAkicfw2f1K9JHrjFfJBaV5iRRf+erYgu3zqPKCnVDPzphs8LOI+sB9CWBqugjZPwFSXkWsqAzQHrFS5fLbTUSVg29eiNsji4uEDYZudLEq+m0IL69+D5A/2SDxxZMV9FCXQEqiIYD8WX5x3RuuhSggNJGphGk+sSKJ53PRvlwdgCixjMrFeKGyX867zPu46wwldMQkznQ/HOiGiFIvNLMus0Vz3gfyT1JlEcfpFuQZBl0lci+J6r/fDy14qgZVw9FwWhk5LwD5J1TuEaaBZ3RSqDUr2ysVGpSwqHubBUbdTdFOQ8oMwHoqh8fB7+NgeoNqoBMMeKIkE4y++qpig8CwbHGqSCFUjcfmPmZnj7MjHjJvwQZnMfTQwad8Cp6uP8DbA1fGZDxDAU/mithJEY34/RGmSGrnDkv/+9Nj09izQ9PXXt2kQEAlCIyndzat6R3ABTBKEAn1f8oMv9fnEXX5XEUV/iFqZupUgfS4tUfWqtiiTemEXdHmKao2A2NjcFGqhI1WAd+AFdq+bh2XLwkJArFZPqP+OjpaLoCo/NlJd3fnw8t1TzFBKp2OhoKpXwpIeOHv/+cH9qJgJiUKxsVBocxjP98GV1xdcPcd4IfnOgKBpuJ/IEUhoVQRVFsKhvyC+u3pDNLImmSbGryGDQt5bzibsYhO6CQkV3hSAG10GxOpCLBrK59aKgTEx/c2WuVkjFQ3oBkeilRTk+Wkhvvvpi9priFoMiYiWB6cn4OBFcRtQP0sGXRE6PCFzCxJU0MXNt1fW/eBMB3PXfmvMY8LdXJgSO81UmIbAW/Tlq37O7XghklGAjD/mfCKmh3//f8vzVTU+cXCCWh9KDBXV9jZALcmJo68n0TFhwUc74Da9LaUw6AuvoWaqKNZ6VltHeND3K5Wevz+Kl+zFiRkzobRPfTuDjbEQhgJQ40Dv01XV425Cx90/yOUwNIP/Z/+dSIi5TJ0oNg4U/Wo0zEmc2lMLKx5jASZU1SBs5TkKDo5oZHUG0V+7w/hKx2nOGlTdfO9MYfJkiTjNoQgR3IoBgcBeM/x7GnzRmmQS/5avugseLliQX5OmfLSXMpSg1R25KKS2mGdAkF2Lpw/mpsOKnAawIVhiNj8C5msgtTG82o8jKv71mvjj4zNOcLoGIghHlOHgGyMppWov+AZw8JEvAdKnBQdoz54kzKnomaEzrsHmpjcippW+nx2i8HtzA380Xg1YEMVtxC7PAYlMgHvvP67nF7U1VCXXtAQbB+ikuiK/5ihq5gPEE9YkOgOPnS3UvV945Sqjl3T7MrkwMm4fOVgIkY7Un05ioKA0HfpnfklL6FUnxBzkOWGw2C6Tw6HUYPP+nbM2XAME/xtBR5/AvJ+uaHUDrju+8VPRx5SdLMUL6bEHrgKEGC5HTV6chFAyWotTM6BiK9VI2Gs0NSKIqqE0FsIXXyIjHH8Wb0iVS+DYigBvMOdTikVdLA0FOIfJeDyqQlqcIjQ4oaEyfqXqtw+aESFd1loRqr6bCQrCYXDfrAr4NDG/gHeaKXk5Ypij2mZZh6/TWZtFDTHFgINYGN0ER5PvzCFteAzFYRLMqRma3Egzp03CygmY3ZJoSImMIsrq0UxZEwWXooFhXZYTWIoNceDmN/9z4t2zsl9PGNitDqofXng4cPboJARjcDSol/IX6e/buVoKu8q20vlGBahpjgGY3tMdQxTFxBFmLuciBzoN3lDY28lFHYMDrFnbSpM+aECcWTxfbXHoQsuo0y8zRZGIXQ0dOTYmMqErhaBZnMZ9sM2jHh/Yrxeqyo5y+MqOXtlwYCIDUKMFgsDjpiMKvjFxJEcu/ZZmDU8np8McJtsm9bk4JtCqRy6MbVDBFp1kOklD+rEDYjqC1DM2UVk+ILAMQ1a1lfWnHn8fMiuq8t5p1ZCVFiHwaI9bpoV9O4zJWhhAS0yqn99W3qlQlTlW+SdR9Kk3h5Tka+XQErXnYvJ/G2TpEGCdUSfVD+h/V4jfvQMDRH+SE8lyItfxbSDNObk/HvwuxhhZirHaFemOv3+fXKmlBNACQV7ikyBc1mTTbSifTZaiv1jclRJYhpthlyQ22BjEsjdD1RwjPJzF+coHPINbJp5DT4Rd0AdRQwvgrrNmL1fVcNtmviaZvABKcvCjMvIK5TlWeLSh1HlphM6y1ddjHxo+mw27EjdfrIgBoDtd2XBCigp03J7OhE6fD17e0qFJzq1QJRypJuh6RqaurKGI/GB1QQcxNT4Yg02f12k3BtDEE37i5HHZzCmSKyRHNeYgZWk3lXGO3YsQyGfz+yRgcvD1KIw311bKktkzNKF0qwtxWs6HBoleYngsR2715nYntsyBKk3ebIUmDbnAKBMF7Qc2w7gYcefRRwszVkHUyc+NkIfgquEJcg1UlnU09jIBQwpc7otGAwwxnOFGY2owTQw6dzWLZcdgSetsOWcYzP4aVfkeyKtI1AU5ZD6xjpg1BeFqvjqmGYvEkxmYcXKGKIa42s/LWjAABP+/IbAS99RxGbHual0CNPwWC2u7LPp15tt2Qhvo+sKDJotcnoZz6Kw1I3sDahHesS+195OZJjM22h2jxMCJI0rMCTbyzEkT3ooRV212F5muzmHXTjxY9O3seNgfe7YZOTNdc4joknsm1TEWk0QWnDCTrijBzGLJOHr3Te2Qz/kuI1ZMArDu9GkO/C+FEUHWIWS0kBRGVT4dgux20NgQp95ibptkOR05du8Li0JrfLSzXrAv+JwHxhZ72UgzJXFnAJFBdwUQvAWE3BG4uafqINL35ZmXqMmyCrcPQSTxXwm4fFp55HhyFS5SSdO1VdI/9EWPNyWz8u15BHP9EZk0MSWFfolwF9LpQcJdKKQQWcXNbj0Y9D3vGEHhIL4eBr4FSrlQROZ9WrSxBOlzGXNEEsdbjRobh7YK+Uo+hR+hqBMsWWUdO2+7DeSHI2BOlma+pm7C8deaEQ10ruwxZsjQrgXUBUrAChg8ZyAsC2NP5ArFMjr/sDcTxB4ZJAEMKZkbCdU4sXurpTM6RVdyRVzTA12HRdoV2G7Ihlm4IOgmGkGtoUb9LEWhi6pisBMX8nihM3A2dQhO3F8ziUx+Gaxg5bfD8WlBLSEEl+33hbwqncPRs6HlC+2dOxpoRdx6y8QfqOp5Eq7N8rhqESCencNJymmWNyWysJ3MKhlSLL/pwB8sSJoXq4nVDNaVS0pGRVDtm3S/J9DIkSz8/lvGnk2HIktQTLBBVMGNzgL1RMOPgIe2OfNqkiUu9gLhSM/fLwMujKYULF6bhzXlBD7gSH9hQynMy29cZLzsIU4+efulRQbRGOM5uwz7imRfcuIzqcCT3QJiUaoCu2wjTaWKZmuohsBl+OarPp++cKgANnFD6q0IlB84wOPZZDFeC1OyFNVKfbkNy8NXFp/+WLRtJtdC5+5DZLEt0XSuPS800VsV9Va6xu3HLZOaT7qnw+QOr20p9G1aLCUFUAJDUQICHrNe1X8CNZyclkvj53JlzH9UY63YHPZvqMmRDryZwbXUjqNkClFbgVZqtEXMiKXRPMZ4VDNT7nKQ2TXc6Qay2F9BnZBpceU4/k2Z8d1/3ISv/+fm5M2ef/hq3vHQTpy5DlFNOqqt1dh/Ka5JGOBOfXrAsjTn/0y1PvPSLZdcaK/8x5qZ7JKtBXzFDi6SBvFeJfB1jLfvWe4bQ8/PFM2fOnPuKhkK9ZE9NQ8xRtZ0btDillcGEWY9FE7t7/RUTc/C0nmksW0r9meSAV6zmJwPRUgV8Emq3Sk2i1G0Yuv30LHB49uz3Cba37KlpSGJPxjSHzGFYk9c2y0W2Qla9etmFw1sx1ggmwHmNoVInHTRd4nw+QfSLkHseyixzYgxZcvmji2fOwufc588Zq5Ab1GVI0suCVo9y0OUurZy6U8AagzZZ/qSzmI7/KWvcwYcU5jGc6eeN+jaWgtzheSwc6qpiIt4lXWLjP1AIEcWfC6QZJaanZCp0d4Ia9sYk3fWohVhC+ciiWcTTWUxXrDJ94aiMeSHuOMCyIWT0fl9VEmbmGNZ5YgxZ5uZX585SDM+ee3oYZ09BxINJgGsEzUzOWNZwjz20fpt8r1NcM3jPabFL4O3dNKnIQbqSg7y6ks/kJNcVWngyF8ss8UGHISl8f06D8MyZi18OmUE7y3TMnixDVj6acakb/7IN0TjdAHbBsvx6YatTweb84QWLb0mDneGqWb4UlLKOfLWfyoZY3mT0YixSj+kSS66ip9A/T38ItUWqE4iJ/bC6jLEbFHDfm9cbBIM6tmUJ3chCJzFdWbBItLwFdkYc4PmqqGT4fsxAHVkxPJ+iBXWKofmqLdJoOySFLw0Eqce4aaqpMbf7kFydcKnhTCaTTOZKpfxuBfJEfCZ9Mpu604HDOymLfU/t4LbDHL/mA13kAzSo3/XOzBGWMTDsNXti47+hmdExPHP24g+JDkem2oNY2BeUBm995skG55qyljPkufbWdPyxxbOAkNJtn44BL1adcaUpOSBhzqnGO3g3Qs9Eal9ePHOmCcS5poX+HpOpPvluxDWStD50YEN0Rx7LxpfB72qfYKyC/huBBHM4QT1PtqqIuKqd2a36ve6JOUMGcZmzx+yJjX//9OyZZhYhxzgNiOlZSHQyk9logL51oNyIS5i3SAQZfdGWw23I2g1LGnuIQlpyqEIaXa/iuRbXbNqMc3vGkEVPQR2hLqXA4dPfQk0osc6ehrFXkAtI1WqjWBnoLyUnozwvchKKqT6ZlW+38xeDj2TW+C5aveAak/yGF6xNYMOPptkdfhK3uJNesyeSsngKE8QFc+FBp+5DZnNGwEUoRRR9Pp8o1TfydcUVuUrMycyNdinU+A2LFyM3QEjFjUC0GAyW+JJ61EyY2bRubOoZwqPPaUBqcEdHT1/GTE1simE7DUli3nKuCjgFVjl3+Iu4OZlt6y+uX2ZNDOUn4O79YJgz+b0sP6AujAj7BWKu9LE9Zk+k8PNxCMHtf3STsBYUGatwtB2yzKuIy8Ki4vfvQao/WzAFgiSetVPDAro4zZKmMModwd1lDp4PVOhJFlfkR8Z6mL5HCOVPVTPTjCHI6c+6G+spe9I+pDalg8iJ3mqlFAgUFeHakLYJBF9tvF1B6lkKC33a96The5Sw5nn47FoF9/eWN4lVz3rLnsjClzYIIp+fH1hWmZo+HYYgpmpWrohcPZ8MqEF4ZM7YRwT02N4jjv8kaxhiLrCEariHOa+2mSWalyQQUudJMWRjt56ePWu1pGd1NC/+7NEWj60y320Yeo7n/7xiHXe1Uir5XdITqtTqRDJkf1Dx0hHpMyqPocMw6l19PZnFBUOkrCQ9iLFWDM3Aq332xJKhry7aQojG5n7IiPKagvaOw6EZQamuJ6NGaJMNctKynpAxGCLam5pVTO91Dkev4GKdS/H6GgNrqjaWlMiR3HoVQlcCT/FUA+0YhmfOnsbtk8Ksix7Z0IjP5AVQIGvgNrpob2gSxOnUt9AVZqmwiwrn9flclVImwA8oU2li9Xi9ZU83Pj/XBkIE8YdR1ojUm0BrP2SZL8I0awXCzdZ1Ly5IT8yZGLLx27Zl00W6dK9Zh9o1WkWvlHLrkIYFg1Klv+7aB9vXupWpS/ZEPUVbDCE8HTph9RvowtcTbtwSHsiUNhqiTy1mRH60ZFCh53bGdPh2nDUxhFSTHqOj5+ioYQ4qY38Q1rjPqrfsCfT5aXsIaVWKvjV1sqbCXYZOslSGFCrZXxRwMUq1qu7wzqgxmXUe2BnTwechE0P59wgeF8lQOde2z7gm7l5o3oPWPXsCT3HO4ghbEKQg3jixJkLWI3ESWFPKndcr1CuSW9i3BN/MZTtjOn5DNjEMPYT4Fs/oIIfrXq3iM0SM26x6y57Y0A+tOcUxFH9OkN6zJ/WDHpHuy/D6gtWNfDKarXLCdIEYYTq7YJdAaeV89TtS8+Bz/Bn1b0pqyCZNe5qKiN2zJ3iXbT2FASLmGCek+I9oI3xScb00qXrrPVEopy0JVMLOXVyvMQaGJLGMe4Gjjuxuiedz6tKoNJ9A7Mx32RVDNvXDuSaxPC6laqLYd6KlKFZ+POYODuQmo/qzY1Qzs2TBMGW3fLG6QKgCqbHyNHBYDDjWRyRc3lY5fDjK6t5cD486Z0/k6KtOZkbj+ulLsxhoBNqdh5BB4TFAk/p9rsiRZe6o3WGalQTb59Qib+IpC7gqyitKMOfQjrKGf0dja77Yrh6fBU9hgHfmeOSt0cWPLpPesyfVl5UFbfs8AhiIZvt97vBdhtUns7LdiahtlUMtfgd3GNzlsyMur8HhGBZDmuLuLtkT+aSDs7eC+EOcsCdZiiKeKUGLavhoLr+x15A4t/CtzBqQ99ntWdgetWC4hJXXPL824gomHdoZwIlNenK856hN9RTdMTxz7vMj+SRLUX0kNSuIxUAgP1BXRkZ8Il6O4pJ24qw+mSU2mzGHX8QNDPvIZgTMcYnP+zkuo60QYArGNutZ5+wpfr+bpzBY/L7QdBNF12RqFGuK0UDdJxpHvzhpP2Zu5COHNhwuhli1Oo1z5sbcnJTkd71404q681G4liZOpncMyU1tqckwnzZRmw7iLWIKuUHth6FvaDF+wzydCM+3nDKnEpua6eDHMh4RoBiyzCFyCOiJWGdTz8YILXE32yV7Ol5A7KCKX3qa9491TqZY+Qt6jGU9aOVwOkGMyWTz+OLF4MdqsqBy+M+wG15SoOj31aPq4XjgsHACDFnm4KtzZ3rEEIzNbydajJJ34Plyjv5jHOpEhmw57GM0j8/K/wDBhgSltDuw6whUJU5R6Dc05U4dsydS+L5bNGOlix8NkWbQOiVTrPxt2C3mcRe9hcOpAjEmt+HQxND5D9zoFdU2PWeTa/ldxQUcUuB6yZ5Y5vHnZ1tBa48hgPj96Ekw/AcENXlHXmzlsGcMnf8Q1Cs71CoNHqH0IYeW24A7Z0/E06b61I7OYVWqt+wJMfwROOzXq7hWDFVy9oAhcLjHW9Z4kn4DQ/oVnbMnNv7gaRNsOlT2CFIWfz7BYhTFcJfPuVo5PJEeaoU2WqJx8Dm/oGLYU/ZEaieEEEuLc4y5ftRlIx/qYXC9+Rgt5VCf3BVDGWypWEwmM5nJbDYaDQT4NT9NwHrLnkjqUe+eQqeLXy70DKJ8BTgc4JOSlcPutpQemdM8/l2wxngXQhWoUa8Xi3VFmMLTiL1kT7h97ZytWHaQUjA2/w5ZQGObMWSbMfyCcpg5xqE+mSwd51CPaWjUhjENvSKInjVSFEXETc/6wlq37Imkvj97YgiBxY/U60Us1C57kr8R3GIls9bE4WzKguHR8eUnPS6l30KOrKsf2jdAXOrsJXti5Rufn9UgM8E7PjzG4bl/p3RN7Jw9sfF9umXYepidE/ZjRvbkJFs2pagXo5bsaXPiOIczm0bkbZBd5K1tXzs5nfvqwLoK2CF7Sqmbo5o4lOZjpgSQuzYcbltBrs20Xn7ockUOZStHuIPY9jni/z65mdFQ/DlhhiUdIhxagrCc1VfvI3wYMiezdsvAK6opoopG0uVjHEISHdKvgKAHTSz34TaZGX2pqSWAaRvPWED8/IZNAHh8aPd4rvA/ZXOy025j1IplCQGS6KC3lcRvR81sQjVKNvaAjHYtIHZgUd8ircHW/O5Md7v53+OPN2buoQA5stsNvbpgYOgkhf8ZOE7/m9AwdGoWxw5CZqjVU/SOIS5GxZsPH+uvr2koH/7r+NP9a5OYk21rbedv6icbUZWf8ccIUFZ/hRGoHXfFp/UUJoi17mcc2Ph9m6c7f9k8RWdfL8V9CiyjmcpRO5SvXybG6XnGHkOWHH5+zh60XjBsyjHaG9OU3eLZqsc0xPZbMAefy6ZShX6y0dRLcxecTkuYZrNq1LJ97RQg0g1vnYl47GRw2zzhwhLbdYvhu3G0Q6qzY+ZstqQMPjKvabSP2tjQb097QrD9azj3faqlxcIxPbR9/uFnKRND5sB2R829mPlV5MBmk+bwi1HSGUPwFKdz9hYOPz/sdqbxgt39AoN3QqYplf+03Yzxgu75otRHbBdvVtSbQPQ4+FjYxo6eIqc4xuLPni562PfI5vnHH8um34rftV0DXlkwKs8MsVXmSweMegN1GwzJza5LTd3p7NNbnUEkCVtXcGAaYXb0nh2DjvObxmVhfWz8lt2U7+LWuI1iaAmtyOgJCogdWPxSP6Rtq4dtzMjKgnVTlP3JmfH7lhu4mBt268SLCX1LFGDYeuQct6+ZC76ntTS48v3vmFb2bNYBw5rZKdm9lIlhux2mw3Srgi5wti9qdYhYMWyJFk+bU7SSdqimTVzKpj62e/irIXMysfMESM8SpnTYH5G6dJ8YG2r6Wjw+e+FXY696Dyh2AhHcfvvqqf1O9UsH5mTw5m32Qa/WLFYjZBedDz9LkHbZE1n4qJe1tJ5AfPpJiG3L4X07gFYWLFuiUu32JuJ70MoU8P1X7d7D6mW2zz57YmO/nT3bWfV6xRA3vBXanYMntocoh1+Y13B3ODYzeNt6bME+8Pk11CZ7IpsfvRktpG/j6W3ZQK/J0rQ5zYyPbs6zC1e0FzFKDAxZ+22oEP057WSeZ/cAABGKSURBVLInffvam8HwzLmPFiwew6INbOiBnSU9f4OYk2W7EoZKqjBr3xe6bzfv/BGxzZ6Yg55WtHsH8bO4rdu3j7rpRR4GhvH2VypdOmLMQhNZshXTjxOsTfaE29e6usATYAgeY5NYMTRQtHUEgz/FLRFBp9NrP41qvhv11f5I7fUDYhN5y4efv4Foxgri2e8TNrkwSdjuqzxvuUMGAo8OR7sAbLNUGHpgB/bgvVH2WPakb1/rGcHur+Pc58/Ny4uNH8gntk+/bTG97Oh/OpxYB4AM68wyN233Eq9eJscw7L597RQo/nz80gZ7V+EYvmVRWtZeUzUaf0S0yBs+JGF7he3wrVFt95vThPCjN84gGJtP5FY9JAe2L/28uSMeQiv7OTptW1b7WWJ/k92qrolGgZluX3vjdPFYVYokbLMijLRMCMmjjgeB6dswVljStkZp8GPtmISRPfWyfe3kdPbpo1HWqoesPGerhRgtmzFPost1pr/GzTiJjX1m/Ll1Pfj6DXrBnh6W4k0JF8+9Bbr4laVAiOgU7G9+3k4TM7dqH9Dosz26JrKqrTlemeT5Z+p5aKfmWra+/Ogt0acp0/KBJ/9l3OZxHPyvMUvME/u1M4OO60cXjN0/kLT/b78d/eswRHeaam+t4HlblI6buQVLav9j+zT/56bFzrSJeSw0uDhqcYkXtq4dXyDwernpJdrGRxfTt0eWowoksRO2eRav8n+tVyq0sY5WWr1siU3Zwrx0bJEHaGw+xbZmwCcltunTfUgObRac6H0DF7rlVi0g/hqy5ETynM1CInztBBYNbNeeeh1qXLYw3XYIMjpt9yRu4WHCLOqAnemhNZsZufWxTpL4JmzzvZwActr3Whh2Xl06NiSJK2G3zZMIeD2AJWKzPyzTTOePmgRkyxZElzBvDWFPQSd8H/G7ts/Bhb+IWcKCzrcNGLRYMK93xbMNQtO709fOI1dip7nU04LhSfY9y3NlW4MgTS0Ry2T7nPY4iGZQj1eXHtkqON7hEntXGIISzrZ2EVBp7GHKmqX2eE3r8CJd/VExdLKxJ7YKAK9v7pQXe2oY9q6HJD2PbcHMjQmqMHH0kihzMss86PGq3evmZVhY3DbP3TargDA1JHcA6c1hSFI7x7f3qKpy1VrrAG/f6yWtL437WeglxE9svp8TJUWYr50exVZNaz8kqQdjLs5sx6JdCo0bTJY9xguDj9zDVWYanb+hCxGWRkmhxdggeXejdW94v9b7jsnTYkhiTya8nMurHHvLQrlJT05yWfLwYkI9s632tpCPGRuFywew80p43lgm0qFhehz2qockdXVCymcm82YzCE4DFMyMNf7q0ZBqIP7JmBg6zUu2NMKLdiGmn+TEsXnrSljTU3Ye9hrTkNiD/zbUdhpSC4rCrFVJTnrftZ5EqaVf4tm32lOxgY3ISoBiQwRB1Q/CN/PTbdjbbJJ6MlHPOgLYsRSv1tfsKe2OVD6SrZNH2973YUuXDtWlEX0/p9Xheht4N12/v5/nkxwI6qnNjZVf2yHEag/+W804+HXscJYTmyAcu5KybIJjyeUTdtJduaw6Gn2741XdnnLeDbxfMO/nfNgBrh4Upo/ixuJxb9aRUS1NVw5JekcpRh3RjRERb6ryqgpIyY1ho2XyCa/zdqhlUQNDak9VOeWUDbqFP7rh5Xz9AT5TV4Rp2hjh9Ai2kVJWrs2PAYN4j34QfmtRxHMfmjKq11Cbk8nWifs9YxMd7UVj8ZcMzarXfOKxv+hAzhEY8CGKgUowKF17Yu2zbkDWcahx2cK05WcSn5t1YfO1/IjLWww4srnJ7GQyV9qg92zPNG1nOPm1+kgYgDud+lY9cBlTyGAejGi04pOSPLafFjc2vFLF5Y7s1E56sXf3dOluWeC4fuyo66+gpaG3rPBJ2gI08jBhWWxi2ditU/RhGcfmAar00J34sVvYJwjvSB0Ywa6/jsC6nxODYHDykiu8vBU7mfPvzD5harSBB+fL8Y7sesDBZyfpxVCTDZEqYZo0TT9dc7LrNxhtNZu2myCpb8HaeIHFSexLKa3xPAiMCOYG+44KM1dq8km0sYMhQgAPpzlOkhRREWgbnSwqQ2NvY1dlkAbclumnkVEHLph6CGs5FUM8V7DtaAXMSyOIXZ+yVQ4Z5nfxmk0hMnt0kivYOgEYr+1cq66XMpnShuBtTMI7HBjB4/dikMZu6l3wJpHRf5+yHdLg7ZTZaAaXmjzLYFCxUQG28FCkhtosVb/nWyjvDMV7hrF9mCYX7k4r2MMKCNTOV8deyLSzqfZ7ZrbiTfjLRye2ozpdv0pYy1Y9liwtC24OLXcWBJXjQIR4+OV6NCWEp1/VQj3i2A4/Upjbj/gg7A3kSnjDTqY+grewJ83fUr7V3DKEDJ1ORimtXNYON2tbTOSlaWQRUMxin4Rgnna4M8IMN4jqoac3dbTVQ0JSmzszgliBF1eEBA1NTI4LYnfdnNHK8uuU9eQ3BHYdr/PsRvc8xLJVD3dczAKLvkoUzQuYUQioLB3uUEcis5+l4z3gaMMyYQpb89ckAW8cidI7rf0QP/G74gheNa+emZcmbjXXh0jss9fqtzp+h5Z+9W1egOLmNJqbYjQnBbFFeklsrZ8Ajj/WUgxpOr6rc2EOW/WQMHHP4fxMGO+dBv8OUSFtnIPXqXEK5DKZokIR/EcTgvA5es0ulue/01pH0cUmPNZGWfTWq9469tWutqQ0nOjzusemdm4UQhda9vo2s6RxrKEH4rn09eyE1z/i4+hlDtp9KmJVa/+cp1feA4IpYsSt9P9unjDgPk6rR+a1krQLE8EWRS5FEbBXdb2VQVdld7dSDQoTyw83CzGZmE0IWgJP82fChBK1r+evca7ibm5tt0H7dmODJ0TRC5kF/BI8iIz9LL7GuML6b9NvoJvs9s0LffpWPQ1FPHXECZAFR4v+ZiFVsAd5IDPg5YSx8v6DzTS2kiVt9I5id4EpDD3fmY74fJUS3lXCT1ZG9sCSaY3BsJO51qrdLc1YEcQPSZwsKbSn4RcL6nV2xml9SGqwqYcfm9vSW+4NwnYwNLwC4+52SdLE1DdXjtKFWFxWF5IMoh2BQ6OJ9NLXX8xeEySlmKd9yZPYynEAO5vuBhHD4B7vWKP+lnOrnaWsHJLUD2+k5fHgxwVsu2k54IhNuQW8JwtS4WQ9aMIYTIIbqVZyePWZJrVjM1P7D3+fW0pj22NZo3gska4dPf5xfvpaJCzgV62j61uvSw3aRm4X/q/oVZQghr8VrfHS7JHu6HUZjR2+ZiNZg8V7BaKfZmbVW+ZSn5bR3rjytK+6roycmIQn84sjOYd6TYGyV5QUQZLCkZny9Oz+N198sbPzx84X33yzPDt1bWJMkIRqsYI2RalnHRm/T+EUX5J3lPwgr4HdYnEdY0K81poTIq21BAjurp46lmml8TsJi89gMAyPzU2HkaWNSex7oaOIl8ZkK6JvF8yDiE3LooHJDVWM8dSti17HGcaOyC5BakgucSAbCKC14rgSJGUojkFsWV3HdIkPYHvhdTyR7hZmHqZbNxCFTh+sHadLoOLqrQJ6MkVC2F3dzXmrJeNYfNAnYpwaWA9W13O0+Eevv/dS1kvrEtZw9yp7AD7eGzo52VBEdOW0hSI2QaH91FDS+f6RPbUbSa7oo7HS1K1ES6TEhm68djvnJhYf6QdY9VMzLPHcwgUvxbunQehd76/SSJXPST40hSK2lldbDPmyDpq6YvtSCtVI1JGRsKcptlD0ci4lDNDR1Re8lnltRFQq+dJu3YtzhbH5Tbl5MyauRr1RBhFF9SVaLrAmsauztGG4JqMjSR7yU6kfLCw9guyF1DGJPWkw8Yk6Svj8EHHSTsaKC2wkh92/chlsEAt/U1I7ctB7AHIjgCWu0VMTU76Sbq0gkDeMIGXxTsLaTBlPfJNQbcdsiIqXUAcaCufFnusQkojFLASveT7aUOil2SXaUEya5KNgmUSI+PpFBbsOgT+IQl4rbgDcCnaOw4aOPtUQo4COzR5ZdjhrGMZfN1azo/F71Gk0nXuCXHx5TOcRO9rvQgTgA1uxBqZ+EotIu1QqlXpAu6YDu2ENKLTt14CI4dkAhtVgqzjAM1oURW8F/2uESkL5YU1uXYoF6XmDRsbC4scLxNw9S3d9YQvmP8qCmpzS0uau6BupBPAed3jwpOTb4Hnw3QiQepmMWKSmBUwn2FC8prjikyBsKY1gYxWwMEUIbPh1UV2bcEuR5Tn9ALYlVEsdvhUGwS++uCyzreeeSGxzfkItiKOh57NrawGHigyfL0p4yY1CMzz1QiBOBF9Z8WJ+JHJ+cJ9VqYhT1wE87ACI16hseLUobWz2aoG0BnwgOD+8IUd/nIafbcrWZEoNL+XE3eWIWkwt5mi/HTCmtDDORyeTAcdklQv2A1iqX0RmS36AO+fnBEgzk5P0xv7ohq+KDiIwuVulCLqF8NTDWly/ZcGC4MKJm6qehMXV32LqqRnLzj0Q1fSns2PYqBRsR38uk+zHxkyOZI4+O+bK2M5Aa12qACPRBihgv08p0stv+GgpiWkKqGigtCH51N6RQvmPpVQTgDQhIczNF28kFm1L5/9jdkuy3JAhp+/Oqh1SFIi8gvUsNooI0qsbMe4S9DCO2hoQX1DDiqis8/xkCYJRDD8d2UYRb7ZXF3fHyg83YyZ0BoIkdrTy+ulSZ7r0ckFD0dz1hZFqvPbpdESCKIdGmf2ZAEglJ3p9KJQjaEy4oKJQ/hugb1FgSAFzw6/7vcCUWOeTuw0xqL4ESSr/cZRgzNTSkkx89ha8xDHa3sKOZC3nnoDHC+kbO+Uxalg574j2tCL4iagInoCvVIrFer1e5fy0e1pJQH+vBqUwzTeirg6C+s3MPlgKWbpUGRwSeejeW1RBk4ZXf0moNyu0Gjm5cPRwGnh0u4ydRcAGz9cbAWxoFo1Gs9F8EE0uOA8RK2qT+v0resuYcHn+bjrWun6sqvvo0fbbVUGTxhc3Q8Ru5x4h8fTW/FREULmkuUS1sl6s5zKTtCEFxGxeLpgDZuuiuLe+Z5R5UPmksfLyLTAvpKmKo78+svDyLXlBOxqkMNrdMQRApmqPgUma2FIUxSBeV1Rt1It7lcpGHWO4epWG4UGjUCcI4bGZ5R83C3HGsvnAEqaB291+JxJq0KV7B+2q24TIidrV+dlrY5IEXLqpzHJqnwbVmHAKZwinGy1LeGJ6/xWwR475dwPAu+/CxDTR8OrtdJvqthPLMPHC0NyT5fIEgol8ttyXw7kROIRuYmZ653AznZKJWQhtCtNwKWrrnWmglca3byRI++o2QBkr1OZ+3NmfLs9EwmEAtImAt2tTy/MPHy+lU6E24KkAjl5efIca2ETnF2/G2j+aWumVRxOF9NLR3W939penp6eQpqdn9+cf/nNus+YpxEKyVoVrUTwjSAst3H7rTr49Da/eudl1kYJWDhk5HkslEgVKiVQMOGO0CmO7F6TarYX770VATRpcfaCGx51I06ymPfitutaEojYksueTd2xBbXlceQmyeuIdfB1fiSrioYUHfwH+kAZX7yx1X2xqGXbZi0GYWPr+9vj7U8AWGlxd/KQgk9bnZNoPO+2nQXlOHdxe+Wvgp9Pwpe3btZRsKRk1s9f7zj2Ez3N/8fpfBj6TxldefuKRcdWwxwYtx7MHao0SB79uX/oL8kdpfOXe1oIWndhaR3PYyiE1tsyo5+DR9lurwrwRGjy/cmeuNirTJ+5yW7SVY3gpcnzh6Kft638d69Kexldf3L6xkIizdj5EB5TRgaOSGUp5Du4urpz/G3Cn0eCllWd3Hg8VRuMhhtEXgZuuAtdYg1hnNFGb++nZyvm/A3jNNDh+fWXx9vODywuJ1Kjc13qy0BlPJTyXD/68e2979dL7Dcxei4aBz9WV7Rf3Xt4+nNscUmlpbuvu7Y8Xt1dWrl8a/NshZ0/Dg4OD4+Pndbo0Pj74/wtrH+gDfaAP9IE+0N+B/h/PgnTcsLPmWQ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464841"/>
              </p:ext>
            </p:extLst>
          </p:nvPr>
        </p:nvGraphicFramePr>
        <p:xfrm>
          <a:off x="357159" y="214290"/>
          <a:ext cx="8359614" cy="64294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3612"/>
                <a:gridCol w="2123612"/>
                <a:gridCol w="1037377"/>
                <a:gridCol w="1204214"/>
                <a:gridCol w="1870799"/>
              </a:tblGrid>
              <a:tr h="5287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PROGRAMA</a:t>
                      </a:r>
                      <a:endParaRPr lang="es-SV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5302" marR="5302" marT="530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PROYECTO</a:t>
                      </a:r>
                      <a:endParaRPr lang="es-SV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5302" marR="5302" marT="530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INVERSIÓN</a:t>
                      </a:r>
                      <a:endParaRPr lang="es-SV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5302" marR="5302" marT="530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POBLACIÓN BENEFICIADA</a:t>
                      </a:r>
                      <a:endParaRPr lang="es-SV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5302" marR="5302" marT="530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ALCANCE GEOGRÁFICO</a:t>
                      </a:r>
                      <a:endParaRPr lang="es-SV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5302" marR="5302" marT="530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8958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b="1" u="none" strike="noStrike" dirty="0">
                          <a:effectLst/>
                        </a:rPr>
                        <a:t>TOTAL</a:t>
                      </a:r>
                      <a:endParaRPr lang="es-SV" sz="105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5302" marR="5302" marT="5302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97744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Atención Integral de Salud a la persona en los diferentes ciclos de vida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5302" marR="5302" marT="53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Inauguración de Módulo de Terapia Física y Rehabilitación (Mayo-15)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5302" marR="5302" marT="53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$285,052.60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5302" marR="5302" marT="53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 smtClean="0">
                          <a:effectLst/>
                        </a:rPr>
                        <a:t>225,000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5302" marR="5302" marT="53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>
                          <a:effectLst/>
                        </a:rPr>
                        <a:t>Departamento de Cuscatlán y municipios cercanos Ilobasco, santo domingo, san sebastián.</a:t>
                      </a:r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5302" marR="5302" marT="5302" marB="0" anchor="ctr"/>
                </a:tc>
              </a:tr>
              <a:tr h="211779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>
                          <a:effectLst/>
                        </a:rPr>
                        <a:t>Atención Integral de Salud a la persona en los diferentes ciclos de vida</a:t>
                      </a:r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5302" marR="5302" marT="53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Fortalecimiento de equipamiento médico de áreas de atención en emergencia, partos, sala de operaciones con equipos como: cunas térmicas, carro de paro con desfibrilador, </a:t>
                      </a:r>
                      <a:r>
                        <a:rPr lang="es-SV" sz="1200" u="none" strike="noStrike" dirty="0" err="1" smtClean="0">
                          <a:effectLst/>
                        </a:rPr>
                        <a:t>oxímetros</a:t>
                      </a:r>
                      <a:r>
                        <a:rPr lang="es-SV" sz="1200" u="none" strike="noStrike" dirty="0" smtClean="0">
                          <a:effectLst/>
                        </a:rPr>
                        <a:t> </a:t>
                      </a:r>
                      <a:r>
                        <a:rPr lang="es-SV" sz="1200" u="none" strike="noStrike" dirty="0">
                          <a:effectLst/>
                        </a:rPr>
                        <a:t>de pulso portátil, lámpara quirúrgica de pedestal y laringoscopio (Mayo a Diciembre-15)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5302" marR="5302" marT="53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$20,154.65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5302" marR="5302" marT="530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u="none" strike="noStrike" dirty="0" smtClean="0">
                          <a:effectLst/>
                        </a:rPr>
                        <a:t>262,963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2" marR="5302" marT="5302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SV" sz="1200" u="none" strike="noStrike">
                          <a:effectLst/>
                        </a:rPr>
                        <a:t>Población del Departamento de Cuscatlán.</a:t>
                      </a:r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2" marR="5302" marT="5302" marB="0" anchor="b"/>
                </a:tc>
              </a:tr>
              <a:tr h="130325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>
                          <a:effectLst/>
                        </a:rPr>
                        <a:t>Atención Integral de Salud a la persona en los diferentes ciclos de vida</a:t>
                      </a:r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5302" marR="5302" marT="53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Ampliación de oferta de servicios a la población femenina con la apertura de la Clínica de Alto riesgo reproductivo y alto riesgo obstétrico (Mayo-15)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5302" marR="5302" marT="53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>
                          <a:effectLst/>
                        </a:rPr>
                        <a:t>$100.00</a:t>
                      </a:r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5302" marR="5302" marT="530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u="none" strike="noStrike" dirty="0" smtClean="0">
                          <a:effectLst/>
                        </a:rPr>
                        <a:t>87,784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2" marR="5302" marT="53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Población en edad fértil del Departamento de Cuscatlán, que utilizarán los servicios de acuerdo a sus enfermedades de base.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5302" marR="5302" marT="5302" marB="0" anchor="ctr"/>
                </a:tc>
              </a:tr>
              <a:tr h="130325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>
                          <a:effectLst/>
                        </a:rPr>
                        <a:t>Atención Integral de Salud a la persona en los diferentes ciclos de vida</a:t>
                      </a:r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5302" marR="5302" marT="53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>
                          <a:effectLst/>
                        </a:rPr>
                        <a:t>Rehabilitación oral a adultos mayores (prótesis dental), con apoyo del Colegio de Cirujanos dentales de El Salvador y Fundación Dona Tu Cora (Abril a Octubre-15)</a:t>
                      </a:r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5302" marR="5302" marT="53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>
                          <a:effectLst/>
                        </a:rPr>
                        <a:t>$3,500</a:t>
                      </a:r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5302" marR="5302" marT="53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30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5302" marR="5302" marT="53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Adultos mayores del Departamento de Cuscatlán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5302" marR="5302" marT="530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9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1" y="764039"/>
            <a:ext cx="7668343" cy="302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5" descr="Resultado de imagen para banco fomento agropecuar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3" name="AutoShape 7" descr="Resultado de imagen para banco fomento agropecuari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4" name="AutoShape 9" descr="Resultado de imagen para banco fomento agropecuari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5" name="AutoShape 11" descr="Resultado de imagen para banco fomento agropecuari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6" name="AutoShape 13" descr="Resultado de imagen para banco fomento agropecuari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7" name="AutoShape 15" descr="Resultado de imagen para banco fomento agropecuario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8" name="AutoShape 17" descr="data:image/png;base64,iVBORw0KGgoAAAANSUhEUgAAANQAAACZCAMAAABgxuSYAAABIFBMVEX///8AgTEBE10AAAAAfy3T6NszlFMAAFcAfikAEFwAAFYAD1sADFsAAFkAfyz4+PhdXV3y8vLBwcF8fHzn5+esrKyamppPT0+RkZG7u7v19fW9wtUdKGhycnIAeyEAAFBlbJPs7vPX19fKysrj4+Pb3ulwcHCpr8clJSUAAEzM0N8AAGGDg4NXV1fC38yjo6MhiUEQEBAtNW4YI2ZFRUW2u9AxMTEfHx+xsbEVFRU7Ozvh7eWWlpZueKE2PXIoMWyMkrC02sKj0LSiya5SoGsMHGMAdxJCTIAAAEVYX4x6u5FFmV7f7uTV1+CUm7hvroF9g6V4soiNw6AOj0SJuZV1sIZLmWFbrHk1m1vK3s+o0rhos4NXY5RKUYBmcZyRla4o1dFbAAAXkklEQVR4nO1cB3vaShYFK4ABCdGbTTCdYIopNs0FXDe4gEviFuf9/3+x985IQgMaiu28OLs537f7LDSauWfmduk9k+kv/kjIa4ACweVlIaMA/kTArW0NMCyTiHKmKSiTXF5eZiYAc2mzsShcZmbKlhkPnT1wSpraOuAAUEPsE8Af+AveqWuAUbX9s5eNUW56hcxLfTzJvoYanYvORqZjAKP3ZnHa10bWe0uR2j6o109WRElyOEQunBT4p0NyxOPiXiHBzLIGW1M/sUs2h40/i24mdb741QxOm5I20rYhL0MqgRqWy+X+GR2IK3o4JftJnezSCRBxSE79PYfjZVtPKwHKBdNc/TN6cTCzrIgOgCRtSiL8T3KQK4doV+46ElzBMmc23Sxny+mfCnlbW4pMc6BYGrGGXO8HSKcXVrJvGK6T+WrTDxNrvdy2arVoorneaOOlJsUlugifEzOPc33tVaRMmRM9KekrSzma2N63MaclHRiyGjGkHLnJ+zJMlUisfUVWjhFPmMRXSS/NijQ1z2K4lPSzxA1mya0wGiqdGChP9Ex/oPZNrtRnMJetwLnLzkLoL2VUY5EZaSQjbc+tsNtnsNGJFf1x2n5yScFRicZnDTf34iwnUBy+9c3Cnp6U48xoiDyhWwbme8lssYNrCgnwKLYNY0kTIzBvO6N/zvXLV5Gq6XVr2hYICuuMWRmYb09PyrnC3d8MkjJeRO6JTggy24yN217lKRKM9onGipF50TN31renRuzrB9h+8jIQ8NgOsW4s6ChuXxHrOdMPvZE7eq8hta1XY54KZ5gwJE6fVNSh317OeZOZ9iVp32jn5CsQxHmSk01XjD28vMZT/NSbi+Mf40GXzEE4Xqaor+l313nC824gO+SDl0Zy5kBp7fErecId28XXkNKblPOEo8FrTIA28H4jRmVels8DMGw4afxKMDlO/BWeolB3zpcmuqc/Tml/6qCiTB4g9ZYWI2cDTnb6nGeDUZ7lJzNd6c/AKAAhCnbdIHFl+jgL+vO2nyydBqxBimkXR4p7YYxK+rHsZKze2O2c5PlMN0gyEjmn3xqxtqzGrK3DnsT3PMolk43OyBN5YNwaL9KNxmNEad/ACbDBeSJ9nA/kZLe9aNeFfebc+V6HN5/epETDdCIx0mK8KNVGRhEowzrH3pIy2B0rdsfGeOLEht7tiDNqL2PkGK9lZFJrGyon0VHrGe9awaZ3jvHltvbyBHZEYjInxpfyDJ2LBOPWDKRZG9VtaGxQHjr2cxlOzLhaLEM3RGFfwmyScahMAr10TptZF7nSyIm1n7UTqFolSVypn13xGE0WDLal3NUlcpLWWaVmUk2xtqRRrTHZTy1H+0e53NVo7+zEEbeJJwdnXzdGuQI3l0MkmMQ6Pp0YzuBUAwmks8mzYDyFuGSEGDEFA+krKLA5yGbVz/au1jJzzj+nTx/t/Ax9GpkzwmnK6TK5m42Tu/HAJCSizaYQskkObACR/T+pH+zDYV0V+DkYk1aL+9tsl48e/VVvNNrITcxBGhKOg+lAwoZfTvnFQUK/xWLt5889ip8/XvZr6yd2CYs2O/bHJPFk/ccah9eJvtgyApkDdmpCjzLYsBBXDFKzDCPY+lKpJLMhk6VbopDbOxO1o7SLtngtZ7Rna0zZsWJ3TsMOmCqYE19heXt9Gxsyk2ASaMdSnuKrPkc6MTDwTK7GJJeSUX+sx3RuJEna1HUxN6XNzU0JYZsIg4kN3FJnbcMAX5nq17FM+GVyfE7fMFNjYpBjylGZZP3WrNj2Lo1RKLDdXRoiQTEl2zSYFioUD0uQYroB0gaH+RlzELapUDiRoS/o0BN7EAfsbHN45UQBTqTfys2ZEYVFb6EUq6AP0AZRg83QDUv1aXhGDmwc7eUYqC9awFuevDLxYvJGZ533oLzHHtWEg5V7r8nQSYCU9ri+OsEkKUukyIzeiAfcOHTFKIlYY8+C7cksuHwPc5BpTR4jOmK7L4sxMk1k6PyeqinHqILzhI2VBXFpRZEpp+n2jX5R/fmL64uGX3YzjHro6vwzSbEZurTIyoSTQadDjzX9ogu7H3DWTGXHX2JC/VhXIDM5krSInlxRTrPP9PJ1dWeBOeAaf+BolqPwbC4bJnMiBCHRoMnLIMFEP168mZZ1QQPPnDEu3c7qKdPgtUvzHXoOg5PTPrecYLZy4TeKTPiR+MqQY6qlyZT5B3Pe0/nG1Gwk4C6gTozSL2pUbCJc4+4EGzHECTfBbs38V2Tb5P2dY4H30xMvPxZL/5h3L7w3RjiOqdekiUYm0+Zckebt51odOdkWUaYM8/bIxo/Teuwv8FrKxNqMfdplsZp/MCdKbRNOc4cZCLhYTcVkdFyVlXP18TBR2pucOfp1mRcDawc42u5crOfwwry9XOjlG6N94r5xazYxGnNyOg6mS8Q1ph8wp+6mnMCgFuLE9ilmvNDXifvCdgEMx1ztq4Wv0+HY7Bkcwz9sfbg3y/4LNTLYvrlgysM2hZwrs0fL0USGzbzt6z9+9nJrl7p6utDblxyUklOS1s+MvE90rT6R664lZGNecmK7TnfeWU8s8hpNltmTgqOK8p7z4FcsG/ub7AMr+HWRIx53bK7U8dupdbstTr+5sYsOR/1rj225ZOgnQP9s2CaKPFE8G/WusC5a03wBfi+Uu+q9bKpjxfXRFfkaZs1I5+VL0oLK9b4yfhX14KVHn5s66cKBjfT0xt0RkbRFVHL06yrkY3eKNkd8szbKFSb1rvdFaaU5McPQw6m2DeNaErhNG29Y5yqg7UVJMnw3l9jAjgZOrk5J/4EbT9aUpnub2/EvcfIhlGg/UT59s9uxM+KIf/nyJa7hyxfJXvtxVUgbfen38z90LOwOyoatlU2lvUIOHJ7+j1Ys5uhgMnJzUyRrOeJkNSOVTryo4+kDm3Y6szqx0WMyX6HlRCKTIV9HFQqze7IwctZtdhmZ9wEkZ5Io94NJde3XfdjzFx8Dlvv7Y4r7++fnwc3NYb9s6f5uqYwhy93uxYUFUCawXHAGlk9X9fiMOD09/Xz7cPx803/sdrvcgPArpI52CS4sj/2nw5vB8/3xw8Pt7a15lUg1iWPO7pc/mw3xyUUYrgK566N++fHil52eDBRw6/tHR3ffno8frJQC7i7ZZ9cngKGMq0POfvNIMeRWzVvnw+ubwzLvvF+DC0sZDuPuenj83UqJEBYuHgUDUt84U88jpePmMm9Zz+9vym9Ux2756eb5/vu5dWvLbHaRs1iCCEPq+m2kVGquVdDt2/sbS3dJdQRjsfRv7h9u4Xk8ERdfqxYndfcepFRuoCq390dly0JnJoOeHd3dP5hRvVxv5MHANZ8UbJxL7wD1UPXdpW0uEDNbhzfl2YS65cO74Xer+b3pKKRuOMv2Tz9RZ+5ymW8fzu+fBwMMVY8Wy4XqXS2PZcW/gmdyad7fhWa2ZR3wnIfl8BnsxkxMf1ExUSVBx12u1TmgVsgj9Wi1Dm6eloi38kW5fzMY3h8TifFQJ6cGH10ePKyefsaTXYCHS1EQ9ERbW1ar9fz79+PjIWAAO0xwSIB/DQbXw+ExOExY3HXIE/LCsiidSXKW/tPR3fDcqp9ABvu5Pjeffp5Nh2o6KrX5Flzq8fDb3d3R0dFTv495wkV3rrF2IR4cDfvLSQzpCMlHFMAVJ7WI6jbF8gQcb7nmQ40W7RWoQMKCGvKIeg5zvypMLJLryJb+4QDVygohxAhWxPn5sZF36D49KwZkxETxMVsP94Obfrkbjcoyp9J/H8AhPEI0fLhdpQEElycxZAqaxrCnDqfaf749nTogciwYsL8fD8H5LBgA3gXdW/PneQFEyQMhVzoeguo/6fxd97F/d27+vPppYjzJGu+vYTA/l54NTMmVnNzy+FiexCP+ztumLpcNORu0ABRvcES9PFOHXjxdH1tduv0gT2CG/3wDwxewdx0HzGohcoCLu7u+/jZEFwdO7vz8nCi9oSl85/m4rrFngqhlJiZwCBZgpP9yeUBs6JPuGTQaoNNd0FzQf5Lwh4KjoGQqfZDCiGVsCojVLT4p3UlhHKZGAAGYe7ggzBGEIfWEyEPW75DF9+coGq3xHvtHg/tzYsMkVVGri6VzwU8zSClwYd4DtdOcQAw59vWDC4oRajyfP7usx3dQcM3i0714JNXSEIoltcR4h6xpNik4ydPVh0F/rhV0+6oRUesxnw/6jzMe6qJ+fRuqycdSGdMipHiZZxeOyGx97s//NKZ7c06MCM0HrMf6/HTB/+TU8gRlBrES1+o7c1mE1Kp1MCfVJvne4BZ2mhACJf3GqRSjkP6WMeZhNb5MDfvepAbzcj+5fDS0fv78iVQb59dHhh4E01xMBG9Xf02VsRwp02wrkvuD4y2lz4RWZ2Q/oGrfwGzMq+9i/u9Caga6T/dbRFSIP4PytNXJUQvoGu00/Kt0Xkuqazk6JzUw1rf9SScfxRL9/pbUTL/WcN6P1EX/7jtJCbeGYEKTN8tPN8MH4jd+E5tXkOoeDiFFBf/1cPN4MaFzlsPBEBz7v+YL3oWUDMHIjM3Lqcgld8sDoPN7rMcYC5HqPoIZQVV6/u2QUTnIcvrPVriz+tvMxxCfzPPK+W7/5th8emq+P2LSUqiGIUqhvv1uCtOYR6p/fb71+XT1/ol5D2A5/HZs1cqLD4cZpGS5fG9Gz/1c1v94cXh/i5XNx9I4BnxSXWwvbB3f6RhdPD4NsefwcelQ8Eld3LqOj8qa0nXLR9M9hw+KT+YnnvZZxjXhxeHw+9anj+Oz54BPSuXmeRzc/tsZ6Rsxm9SF5en5FouLPw1cUpDnHd/+GUY0BR6p7sPWhw1Ec8F768G0yP40cEnd/iX1sfD/Rcr6v0jq4QMWFYvi/4vU+f8iqeNV7gugDw4X95OD6LP1z8WM7yj+XHzQL0j/4i/eEemkZ/6gX4pKANCKpJb4rwbMQbTRrnBuyWQ1gsgv/PbFI6hopN5pymheCHJu+YUx3riLcigf4d0DUtndcLjoFoR2+m3LqJhNyl1U8MaTkgWBpw9IykuWCwpC+G3LaMvNJBUxyRRvXaUqBHj3PLgMIt0WsnjtDRaLwRRZUk6mZVMy7Kv41YlSu+FKkv6dCvvC3knJ/BVfseXZUUh5WkVfMDlFSr96pajO7kn6TdGgL4zj/WFf0K8bskt0SE5TcYJpMrwqhNPpJBnmDfuKXiNSSXKcLVXj8ceUIAQa5IrsiRxU7oHxJZvC+IY2V5H+WCWkospVSOcKWVIeHx0RQ8liQiNMrnY9YU0CbcosDEkBDTe5CuJwig5QypO/dCamqZ9PaMDqrZ1sOFgJA5Uk4Qkr7oZ3hDZcyTC/G+6FhF1TqimEgoGKm2UFMmaDwXCJrAoS74Rbrd2O4B67BIaUJysIxUqg2BZKUfIw0ILZ226htBvuCDtpMmQn2GoFm0JMNqV2BOIAGritEWDuDofDAVOkKZQqgQqs2tKRQtP1lYQsOXgaYlIdoUhIlVIecmIgZaQq+PCmP9DyuIVGmoq1M1YvL+4y/DPdxOEBIU/caSQ/XgxJlWIE2RaMoHda5GR9QjUMc4LkTVTIVhMVJyjs0EmQB9wKeT1EON/YpqIdIYQnnc4KVdUaxi59Z7y2yZQVYoQUETnaENxIoKE+5K0qgib1PgFGEQ0njsLvVv2OG/dnTEpFUYYzpKYLZ4qk6NMllBhGNvB5dfc9JZgESLUU4bJjUhFFSFOqrakNkPJBKEStIotHky1faKcq6EnJbiFkSu6MhYM91oj4VOXytBUfS1x6Eq5SXkCqhKozJuWjsbeSjGr6EkD1LgpuD90DQkoOAam0UA2SSSKgkkiK6q4Pd0MlBbZIfYq/RDydQor6DU8MKaRRtdudUn6KlG4j5F2NlFvZXzy1tiIkIZXShdmsZlR+dTX6txLuI9Wqd5KUCUlFdJM0OKRKynOoSu4xKcV0QaeCUbTdVDLtzxqRUvVTDhuRSlUnSFW8CsZmp3cU6UVItYPqJCkOqZCOVGmKFHi0XSBGVShmpH5acK5opEJCTPXYafUoKamqoI8cBqTGKxupHyGV1HgTAQ1JZTX1c+vVL6JJ6m0JVTpi+qT8+H8KvKoWpfWOIi/Q1Ic4inRIW0L3ORfj0vPKCIgV1FFMkTLpshx5mhTZ/5bmKJpa3qTFqcoOTB2hxitHOlOkwL1WyUNyxAs2WfJTcfLjrcwKeZwqGiARICy0A4RNNDDmwZAKKktD8CxySIGfp6fvCXgnSe3QPfE0hSyuAz5UUJUG45TPF4tB7KqmTOmG0AkHglkD72fyhIRmrNIKZiH4wva4K6lWrK1z12gknWKQBH0g5Ycwmg22AmG3LqdkSMGIfNjrhTjb9HNIgTxVX6UVKJYw4uf1pJBwMbC7ixqWDaRabmGsNFqcascwnEZo+gOTTJEyRUvjFEr1SzpO8GObOjua+0XdypjmOOtg06S0MiKUNHFIYUhVUq/IJKk0yeBAsAqVuRoc/yvfwQoi4FXcbroYyxaTJm/Qi5l7hR6oN6jkh2FfrBggVucP+rKxMJOtwsPhWAwebilZbDLoi/nC+gxWDgaZ+ibii2V9tFxMBek/I0Fqrq1KSluTps7+QIU+nKrQvLDigxsoSziWje2+U+H0JyOd/G09h1Rkqrp5H6Du7v6m/4xARw0x740KJru/Zuq5cHdCv0RJICfsCEbZwb+BdPLXmD9UF62QlirCdSuQVP6lOVnXEEpHAhFlU/FeNKILuelWwKttuAx2QisURaXlqNI7iLQiSeYn0zgZ0U3/HsA8L6AF6yQpnTsdwhKCTtTXxBQs2RjX5clqtUIK8rxSc+2Qe6TANPljVXKrYvK28/T4S1i9+JV4lCdZCJRgcgDzDJ9QImVnh9x0v5cRRLEGBiq75Apibifry8IalJQPOZKKuuErxvKkBCdNgEbWnacpFyYfxXBsh8TvdBWqdV+sAfm0t9qkpEJIKh1qlmJ4g+RvUD2VSGSPkQ4HpNmdWBFievOdlJEkymBXDbwAR1jCbkXSrZASOpVIJA1VaomkI+QA4YlGJS1HsY/hwXMiEbyFZSvkJJ0W6Gw6kAVJ8zpSHm+KnLJbaBNSQjMcAWUkpCA3JjmHt0OzvLcjRjoAFaGJ8R1UkWpAUT0psnVaolwRqkkkFVCu4Ocw3Q6S22A3Qkmk/VBE6UmpgPxfJieVUlf3jKcP6tPnN0Dpg8IRQZaH/RYTQ4o6A7favUhh1pdUf4ZEL4A9QI8f4AkLIUjqG5pZTJKS/ZHdmLujkFJySiQFTzXpFRQ63KbsMoD6rZIElIRQ2gQSxoxI7ahqAYpSHJPytIXwuK8DSumP6bwoS0pOkeS2mZ8m5RkXcjuKab8RWaGaR7RRUiDlMyKVV3/2s6SahJSvoqDl4ZPyNqEMaUVSQQNSJa1M33mXzrjijqlPlj0NVSiWlNrrolo6JoXqx7Q7fZp4E6TkkuLZvAakstiGRcjvc1Jgmn5VHiGNxaV6pSdVFNrU1CPYptBIgYDJaGjcBMBqeNz79FbbkTEpQRHXgBRWyMojbf47gcXhd2v6QlrtEKbCfjmaDnQYUinlrUrUJ+Q9OJJEXU8Hy76KVhamvdhGoJ7O78WOGpaSMigDkGpTa8U2+hQpLx1pkiFhmyjgXoPUuFAF1dsh3e+Sz4fxXU8qGhOqlWQ65SPkkljqe70Bt4DR1V8S2uFIMtUKd9x4plUfXATcIVTaRsXbKoJrAKIxKMZTpCafJoV7FUzB9G3uK6JlUCRLUJCo46EvG8JZhhRKLux08gJpJ5GMot0UFGsCjyi0d7DnmwX6WbzIkyrci94OfCKeFDHePPzuJiuWVM+TJW8tPOr0vneIvXI4NtZhqPPRsD2RVgptCjs5vpimDa1Sp9MgrxiAVDW4G2qEfGoC6o2FGo1SUSnxfXDhJtMm3Z1OqWWqxFpYqxcbnYbPk/Zhjxp+UqaN0cZDy43Tv9f7W2OkQwZuSN3FJNNcmQ2ZezF76LvC20Jn6C+q6ZIRliH1IQB5TsmNucyMePHHkarsNKuQY4RmSZ3MN/8sUhBgWlp9yoFMq4i/+IvZ+C9hcbcA3s2gDw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pic>
        <p:nvPicPr>
          <p:cNvPr id="3091" name="Picture 19" descr="http://www.transnetwork.com/transnetworksite/images/21_logo_elSalvador_BF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116" y="5821860"/>
            <a:ext cx="1434979" cy="71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1" descr="Resultado de imagen para conamyp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10" name="AutoShape 23" descr="Resultado de imagen para conamype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11" name="AutoShape 25" descr="Resultado de imagen para conamype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pic>
        <p:nvPicPr>
          <p:cNvPr id="3099" name="Picture 27" descr="http://asitechi.org.sv/wp-content/uploads/2015/05/CONAMYP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084" y="4602318"/>
            <a:ext cx="1937044" cy="98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5" name="Picture 33" descr="http://www.itcha.edu.sv/images/logos/mtps20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563865"/>
            <a:ext cx="1723742" cy="96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7" name="Picture 35" descr="https://pbs.twimg.com/profile_images/710572635931807745/j78MfdWv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59" b="26888"/>
          <a:stretch/>
        </p:blipFill>
        <p:spPr bwMode="auto">
          <a:xfrm>
            <a:off x="1679575" y="5744744"/>
            <a:ext cx="1556463" cy="72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9" name="Picture 37" descr="https://pbs.twimg.com/profile_images/689199144729096192/i4Ymp0u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329835"/>
            <a:ext cx="1187396" cy="118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1" name="Picture 39" descr="http://aplicaciones.correos.gob.sv/SDT/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85" y="5592130"/>
            <a:ext cx="666941" cy="90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3" name="Picture 41" descr="https://enlinea.defensoria.gob.sv/Content/images/logos/logoDefTransparent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095" y="5592130"/>
            <a:ext cx="1212065" cy="105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6012160" y="5744744"/>
            <a:ext cx="154080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2400" dirty="0" smtClean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CENADE</a:t>
            </a:r>
          </a:p>
          <a:p>
            <a:pPr algn="ctr"/>
            <a:r>
              <a:rPr lang="es-SV" sz="1100" dirty="0" smtClean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Ministerio de Economía</a:t>
            </a:r>
            <a:endParaRPr lang="es-SV" sz="11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3117" name="Picture 45" descr="http://www.marn.gob.sv/wp-content/uploads/2016/01/01/mitur.gif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1"/>
          <a:stretch/>
        </p:blipFill>
        <p:spPr bwMode="auto">
          <a:xfrm>
            <a:off x="6156176" y="4510013"/>
            <a:ext cx="1018620" cy="90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9" name="Picture 47" descr="http://www.anda.gob.sv/wp-content/uploads/2015/02/500px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94" y="5939142"/>
            <a:ext cx="1264200" cy="48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837856"/>
            <a:ext cx="1404156" cy="39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96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57158" y="2428868"/>
            <a:ext cx="5857916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s-SV" sz="3600" b="1" dirty="0" smtClean="0">
                <a:solidFill>
                  <a:srgbClr val="0070C0"/>
                </a:solidFill>
              </a:rPr>
              <a:t>Ministerio de Trabajo y Previsión Social</a:t>
            </a:r>
            <a:endParaRPr kumimoji="0" lang="es-SV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5 Conector recto"/>
          <p:cNvCxnSpPr/>
          <p:nvPr/>
        </p:nvCxnSpPr>
        <p:spPr>
          <a:xfrm rot="5400000">
            <a:off x="3965571" y="3178173"/>
            <a:ext cx="35004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3" descr="http://www.itcha.edu.sv/images/logos/mtps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3" y="2636912"/>
            <a:ext cx="2337043" cy="130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002572"/>
              </p:ext>
            </p:extLst>
          </p:nvPr>
        </p:nvGraphicFramePr>
        <p:xfrm>
          <a:off x="683569" y="692696"/>
          <a:ext cx="7920878" cy="54334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4855"/>
                <a:gridCol w="1884855"/>
                <a:gridCol w="504872"/>
                <a:gridCol w="504872"/>
                <a:gridCol w="1480956"/>
                <a:gridCol w="1660468"/>
              </a:tblGrid>
              <a:tr h="2998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PROGRAMA</a:t>
                      </a:r>
                      <a:endParaRPr lang="es-SV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5947" marR="5947" marT="59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RESULTADO</a:t>
                      </a:r>
                      <a:endParaRPr lang="es-SV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5947" marR="5947" marT="59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POBLACIÓN BENEFICIADA</a:t>
                      </a:r>
                      <a:endParaRPr lang="es-SV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5947" marR="5947" marT="59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ALCANCE GEOGRÁFICO</a:t>
                      </a:r>
                      <a:endParaRPr lang="es-SV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5947" marR="5947" marT="59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4176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Mujeres</a:t>
                      </a:r>
                      <a:endParaRPr lang="es-SV" sz="1000" b="0" i="1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5947" marR="5947" marT="59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 dirty="0">
                          <a:effectLst/>
                        </a:rPr>
                        <a:t>Hombres</a:t>
                      </a:r>
                      <a:endParaRPr lang="es-SV" sz="1000" b="0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5947" marR="5947" marT="59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 dirty="0">
                          <a:effectLst/>
                        </a:rPr>
                        <a:t>TOTAL</a:t>
                      </a:r>
                      <a:endParaRPr lang="es-SV" sz="1000" b="0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5947" marR="5947" marT="5947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94246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>
                          <a:effectLst/>
                        </a:rPr>
                        <a:t>Sistema Nacional de Empleo.</a:t>
                      </a:r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5947" marR="5947" marT="59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232 Personas Colocadas en puestos de trabajo, a </a:t>
                      </a:r>
                      <a:r>
                        <a:rPr lang="es-SV" sz="1200" u="none" strike="noStrike" dirty="0" smtClean="0">
                          <a:effectLst/>
                        </a:rPr>
                        <a:t>través </a:t>
                      </a:r>
                      <a:r>
                        <a:rPr lang="es-SV" sz="1200" u="none" strike="noStrike" dirty="0">
                          <a:effectLst/>
                        </a:rPr>
                        <a:t>de la </a:t>
                      </a:r>
                      <a:r>
                        <a:rPr lang="es-SV" sz="1200" u="none" strike="noStrike" dirty="0" smtClean="0">
                          <a:effectLst/>
                        </a:rPr>
                        <a:t>intermediación </a:t>
                      </a:r>
                      <a:r>
                        <a:rPr lang="es-SV" sz="1200" u="none" strike="noStrike" dirty="0">
                          <a:effectLst/>
                        </a:rPr>
                        <a:t>laboral y ferias de empleo.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5947" marR="5947" marT="59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>
                          <a:effectLst/>
                        </a:rPr>
                        <a:t>86</a:t>
                      </a:r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5947" marR="5947" marT="59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>
                          <a:effectLst/>
                        </a:rPr>
                        <a:t>146</a:t>
                      </a:r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5947" marR="5947" marT="59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>
                          <a:effectLst/>
                        </a:rPr>
                        <a:t>232 personas que a tráves del Ministerio de Trabajo cuentan con un empleo digno.</a:t>
                      </a:r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5947" marR="5947" marT="59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>
                          <a:effectLst/>
                        </a:rPr>
                        <a:t>Todo el departamento, a excepción de Perulapia y San Jose Guayabal.</a:t>
                      </a:r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5947" marR="5947" marT="5947" marB="0" anchor="ctr"/>
                </a:tc>
              </a:tr>
              <a:tr h="235616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>
                          <a:effectLst/>
                        </a:rPr>
                        <a:t>Garantizar los Derechos Laborales.</a:t>
                      </a:r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5947" marR="5947" marT="59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>
                          <a:effectLst/>
                        </a:rPr>
                        <a:t>324 Inspecciones y reinspecciones de trabajo realizadas; logrando recuperar $3,894.91 en favor mujeres trabajadoras y $4,752.70 en favor de hombres trabajadores. ( en concepto de adeudos de slarios, pago de asuetos, descuentos ilegales, pago de vacaciones, pago de horas extras entre otros.</a:t>
                      </a:r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5947" marR="5947" marT="59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 smtClean="0">
                          <a:effectLst/>
                        </a:rPr>
                        <a:t>1,163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5947" marR="5947" marT="59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 smtClean="0">
                          <a:effectLst/>
                        </a:rPr>
                        <a:t>1,320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5947" marR="5947" marT="59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>
                          <a:effectLst/>
                        </a:rPr>
                        <a:t>2483 trabajadoras y trabajadores</a:t>
                      </a:r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5947" marR="5947" marT="59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>
                          <a:effectLst/>
                        </a:rPr>
                        <a:t>Cojutepeque, San Rafael Cedros, San Pedro Perulapan, Candelaria, El Carmen, El Rosario, Santa Cruz Michapa, Suchitoto.</a:t>
                      </a:r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5947" marR="5947" marT="5947" marB="0" anchor="ctr"/>
                </a:tc>
              </a:tr>
              <a:tr h="157077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>
                          <a:effectLst/>
                        </a:rPr>
                        <a:t>Promoción de la Ley General de Prevencion de Riesgos en los Lugares de Trabajo.</a:t>
                      </a:r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5947" marR="5947" marT="59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>
                          <a:effectLst/>
                        </a:rPr>
                        <a:t>13 Comites de Seguridad y Salud Ocupacional Creados; creando de esta manera las condiciones para que en los lugares de trabao no hayan accidentes de trabajo ni enfermedades profesionales.</a:t>
                      </a:r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5947" marR="5947" marT="59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 smtClean="0">
                          <a:effectLst/>
                        </a:rPr>
                        <a:t>117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5947" marR="5947" marT="59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>
                          <a:effectLst/>
                        </a:rPr>
                        <a:t>110</a:t>
                      </a:r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5947" marR="5947" marT="59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>
                          <a:effectLst/>
                        </a:rPr>
                        <a:t>227 trabajadoras y trabajadores</a:t>
                      </a:r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5947" marR="5947" marT="59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Cojutepeque, San Rafael Cedros, San Pedro </a:t>
                      </a:r>
                      <a:r>
                        <a:rPr lang="es-SV" sz="1200" u="none" strike="noStrike" dirty="0" smtClean="0">
                          <a:effectLst/>
                        </a:rPr>
                        <a:t>Perulapán.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5947" marR="5947" marT="594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76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71406" y="2643182"/>
            <a:ext cx="5857916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SV" sz="3200" b="1" dirty="0" smtClean="0">
                <a:solidFill>
                  <a:srgbClr val="0070C0"/>
                </a:solidFill>
              </a:rPr>
              <a:t>COMISIÓN NACIONAL DE LA MICRO Y PEQUEÑA EMPRESA </a:t>
            </a:r>
            <a:endParaRPr kumimoji="0" lang="es-SV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5 Conector recto"/>
          <p:cNvCxnSpPr/>
          <p:nvPr/>
        </p:nvCxnSpPr>
        <p:spPr>
          <a:xfrm rot="5400000">
            <a:off x="3894133" y="3392487"/>
            <a:ext cx="35004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7" descr="http://asitechi.org.sv/wp-content/uploads/2015/05/CONAMY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41" y="2428868"/>
            <a:ext cx="3262315" cy="166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42910" y="2571744"/>
            <a:ext cx="3786214" cy="1500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MINISTERIO 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s-SV" sz="4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</a:t>
            </a:r>
            <a:r>
              <a:rPr kumimoji="0" lang="es-SV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DUCACIÓN</a:t>
            </a:r>
            <a:endParaRPr kumimoji="0" lang="es-SV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5 Conector recto"/>
          <p:cNvCxnSpPr/>
          <p:nvPr/>
        </p:nvCxnSpPr>
        <p:spPr>
          <a:xfrm rot="5400000">
            <a:off x="3036877" y="3178173"/>
            <a:ext cx="35004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:\LOGO RENDICIÓN\ed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6650" y="2643182"/>
            <a:ext cx="3167250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232757"/>
              </p:ext>
            </p:extLst>
          </p:nvPr>
        </p:nvGraphicFramePr>
        <p:xfrm>
          <a:off x="285718" y="214292"/>
          <a:ext cx="8715437" cy="64665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6327"/>
                <a:gridCol w="2334493"/>
                <a:gridCol w="1109842"/>
                <a:gridCol w="556953"/>
                <a:gridCol w="586055"/>
                <a:gridCol w="500066"/>
                <a:gridCol w="2071701"/>
              </a:tblGrid>
              <a:tr h="5577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PROGRAMA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PROYECTO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INVERSIÓN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POBLACIÓN BENEFICIADA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ALCANCE GEOGRÁFICO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7235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u="none" strike="noStrike" dirty="0" smtClean="0">
                          <a:effectLst/>
                        </a:rPr>
                        <a:t>MUJERES</a:t>
                      </a:r>
                      <a:endParaRPr lang="es-SV" sz="100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u="none" strike="noStrike" dirty="0" smtClean="0">
                          <a:effectLst/>
                        </a:rPr>
                        <a:t>HOMBRES</a:t>
                      </a:r>
                      <a:endParaRPr lang="es-SV" sz="100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u="none" strike="noStrike" dirty="0" smtClean="0">
                          <a:effectLst/>
                        </a:rPr>
                        <a:t>TOTAL</a:t>
                      </a:r>
                      <a:endParaRPr lang="es-SV" sz="100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158" marR="9158" marT="9158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56084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500" u="none" strike="noStrike" dirty="0">
                          <a:effectLst/>
                        </a:rPr>
                        <a:t>Movimiento </a:t>
                      </a:r>
                      <a:r>
                        <a:rPr lang="es-SV" sz="1500" u="none" strike="noStrike" dirty="0" smtClean="0">
                          <a:effectLst/>
                        </a:rPr>
                        <a:t>«Un Pueblo, </a:t>
                      </a:r>
                      <a:r>
                        <a:rPr lang="es-SV" sz="1500" u="none" strike="noStrike" dirty="0">
                          <a:effectLst/>
                        </a:rPr>
                        <a:t>u</a:t>
                      </a:r>
                      <a:r>
                        <a:rPr lang="es-SV" sz="1500" u="none" strike="noStrike" dirty="0" smtClean="0">
                          <a:effectLst/>
                        </a:rPr>
                        <a:t>n producto»</a:t>
                      </a:r>
                      <a:endParaRPr lang="es-SV" sz="15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500" u="none" strike="noStrike">
                          <a:effectLst/>
                        </a:rPr>
                        <a:t>Un Pueblo Un Producto</a:t>
                      </a:r>
                      <a:endParaRPr lang="es-SV" sz="15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>
                          <a:effectLst/>
                        </a:rPr>
                        <a:t>$10,000.00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>
                          <a:effectLst/>
                        </a:rPr>
                        <a:t>26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>
                          <a:effectLst/>
                        </a:rPr>
                        <a:t>15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>
                          <a:effectLst/>
                        </a:rPr>
                        <a:t>41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effectLst/>
                        </a:rPr>
                        <a:t>Suchitoto / Cojutepeque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158" marR="9158" marT="9158" marB="0" anchor="ctr"/>
                </a:tc>
              </a:tr>
              <a:tr h="55777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500" u="none" strike="noStrike" dirty="0">
                          <a:effectLst/>
                        </a:rPr>
                        <a:t>Juventud Emprende</a:t>
                      </a:r>
                      <a:endParaRPr lang="es-SV" sz="15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500" u="none" strike="noStrike" dirty="0">
                          <a:effectLst/>
                        </a:rPr>
                        <a:t>Juventud Emprende</a:t>
                      </a:r>
                      <a:endParaRPr lang="es-SV" sz="15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>
                          <a:effectLst/>
                        </a:rPr>
                        <a:t>$22,000.00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>
                          <a:effectLst/>
                        </a:rPr>
                        <a:t>55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>
                          <a:effectLst/>
                        </a:rPr>
                        <a:t>25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>
                          <a:effectLst/>
                        </a:rPr>
                        <a:t>80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Departamento de </a:t>
                      </a:r>
                      <a:r>
                        <a:rPr lang="es-SV" sz="1600" u="none" strike="noStrike" dirty="0" smtClean="0">
                          <a:effectLst/>
                        </a:rPr>
                        <a:t>Cuscatlán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158" marR="9158" marT="9158" marB="0" anchor="ctr"/>
                </a:tc>
              </a:tr>
              <a:tr h="84127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500" u="none" strike="noStrike" dirty="0">
                          <a:effectLst/>
                        </a:rPr>
                        <a:t>Alianza CDMYPE</a:t>
                      </a:r>
                      <a:endParaRPr lang="es-SV" sz="15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500" u="none" strike="noStrike" dirty="0" smtClean="0">
                          <a:effectLst/>
                        </a:rPr>
                        <a:t>Asesoría, </a:t>
                      </a:r>
                      <a:r>
                        <a:rPr lang="es-SV" sz="1500" u="none" strike="noStrike" dirty="0">
                          <a:effectLst/>
                        </a:rPr>
                        <a:t>Charlas, Capacitaciones y asistencias </a:t>
                      </a:r>
                      <a:r>
                        <a:rPr lang="es-SV" sz="1500" u="none" strike="noStrike" dirty="0" smtClean="0">
                          <a:effectLst/>
                        </a:rPr>
                        <a:t>técnicas</a:t>
                      </a:r>
                      <a:endParaRPr lang="es-SV" sz="15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>
                          <a:effectLst/>
                        </a:rPr>
                        <a:t>$110,000.00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>
                          <a:effectLst/>
                        </a:rPr>
                        <a:t>64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>
                          <a:effectLst/>
                        </a:rPr>
                        <a:t>57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>
                          <a:effectLst/>
                        </a:rPr>
                        <a:t>121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Departamento de </a:t>
                      </a:r>
                      <a:r>
                        <a:rPr lang="es-SV" sz="1600" u="none" strike="noStrike" dirty="0" smtClean="0">
                          <a:effectLst/>
                        </a:rPr>
                        <a:t>Cuscatlán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158" marR="9158" marT="9158" marB="0" anchor="ctr"/>
                </a:tc>
              </a:tr>
              <a:tr h="194805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500" u="none" strike="noStrike" dirty="0" smtClean="0">
                          <a:effectLst/>
                        </a:rPr>
                        <a:t>Trámites </a:t>
                      </a:r>
                      <a:r>
                        <a:rPr lang="es-SV" sz="1500" u="none" strike="noStrike" dirty="0">
                          <a:effectLst/>
                        </a:rPr>
                        <a:t>e</a:t>
                      </a:r>
                      <a:r>
                        <a:rPr lang="es-SV" sz="1500" u="none" strike="noStrike" dirty="0" smtClean="0">
                          <a:effectLst/>
                        </a:rPr>
                        <a:t>mpresariales</a:t>
                      </a:r>
                      <a:endParaRPr lang="es-SV" sz="15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500" u="none" strike="noStrike" dirty="0" smtClean="0">
                          <a:effectLst/>
                        </a:rPr>
                        <a:t>Asesorías, Trámites </a:t>
                      </a:r>
                      <a:r>
                        <a:rPr lang="es-SV" sz="1500" u="none" strike="noStrike" dirty="0">
                          <a:effectLst/>
                        </a:rPr>
                        <a:t>Charlas para la formalización empresarial, </a:t>
                      </a:r>
                      <a:r>
                        <a:rPr lang="es-SV" sz="1500" u="none" strike="noStrike" dirty="0" smtClean="0">
                          <a:effectLst/>
                        </a:rPr>
                        <a:t>protección </a:t>
                      </a:r>
                      <a:r>
                        <a:rPr lang="es-SV" sz="1500" u="none" strike="noStrike" dirty="0">
                          <a:effectLst/>
                        </a:rPr>
                        <a:t>de derechos de propiedad intelectual y otros, desde la ventanilla de tramites empresariales</a:t>
                      </a:r>
                      <a:endParaRPr lang="es-SV" sz="15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>
                          <a:effectLst/>
                        </a:rPr>
                        <a:t>$15,000.00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>
                          <a:effectLst/>
                        </a:rPr>
                        <a:t>285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>
                          <a:effectLst/>
                        </a:rPr>
                        <a:t>201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>
                          <a:effectLst/>
                        </a:rPr>
                        <a:t>486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Departamento de </a:t>
                      </a:r>
                      <a:r>
                        <a:rPr lang="es-SV" sz="1600" u="none" strike="noStrike" dirty="0" smtClean="0">
                          <a:effectLst/>
                        </a:rPr>
                        <a:t>Cuscatlán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158" marR="9158" marT="9158" marB="0" anchor="ctr"/>
                </a:tc>
              </a:tr>
              <a:tr h="112169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500" u="none" strike="noStrike" dirty="0">
                          <a:effectLst/>
                        </a:rPr>
                        <a:t>Paquetes Escolar</a:t>
                      </a:r>
                      <a:endParaRPr lang="es-SV" sz="15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500" u="none" strike="noStrike" dirty="0" smtClean="0">
                          <a:effectLst/>
                        </a:rPr>
                        <a:t>Actualización </a:t>
                      </a:r>
                      <a:r>
                        <a:rPr lang="es-SV" sz="1500" u="none" strike="noStrike" dirty="0">
                          <a:effectLst/>
                        </a:rPr>
                        <a:t>de registros y desarrollo empresarial de proveedores </a:t>
                      </a:r>
                      <a:endParaRPr lang="es-SV" sz="15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>
                          <a:effectLst/>
                        </a:rPr>
                        <a:t>$20,000.00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>
                          <a:effectLst/>
                        </a:rPr>
                        <a:t>700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>
                          <a:effectLst/>
                        </a:rPr>
                        <a:t>319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 smtClean="0">
                          <a:effectLst/>
                        </a:rPr>
                        <a:t>1,019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Departamento de </a:t>
                      </a:r>
                      <a:r>
                        <a:rPr lang="es-SV" sz="1600" u="none" strike="noStrike" dirty="0" smtClean="0">
                          <a:effectLst/>
                        </a:rPr>
                        <a:t>Cuscatlán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158" marR="9158" marT="9158" marB="0" anchor="ctr"/>
                </a:tc>
              </a:tr>
              <a:tr h="55777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500" u="none" strike="noStrike" dirty="0">
                          <a:effectLst/>
                        </a:rPr>
                        <a:t>Registro MYPE</a:t>
                      </a:r>
                      <a:endParaRPr lang="es-SV" sz="15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500" u="none" strike="noStrike" dirty="0">
                          <a:effectLst/>
                        </a:rPr>
                        <a:t>Clasificar la MYPE</a:t>
                      </a:r>
                      <a:endParaRPr lang="es-SV" sz="15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>
                          <a:effectLst/>
                        </a:rPr>
                        <a:t>$5,000.00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>
                          <a:effectLst/>
                        </a:rPr>
                        <a:t>113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>
                          <a:effectLst/>
                        </a:rPr>
                        <a:t>40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>
                          <a:effectLst/>
                        </a:rPr>
                        <a:t>153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Departamento de </a:t>
                      </a:r>
                      <a:r>
                        <a:rPr lang="es-SV" sz="1600" u="none" strike="noStrike" dirty="0" smtClean="0">
                          <a:effectLst/>
                        </a:rPr>
                        <a:t>Cuscatlán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158" marR="9158" marT="915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09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42844" y="2714620"/>
            <a:ext cx="5929322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SV" sz="3600" b="1" dirty="0" smtClean="0">
                <a:solidFill>
                  <a:srgbClr val="0070C0"/>
                </a:solidFill>
              </a:rPr>
              <a:t>FONDO DE INVERSIÓN SOCIAL PARA EL DESARROLLO LOCAL</a:t>
            </a:r>
            <a:endParaRPr kumimoji="0" lang="es-SV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5 Conector recto"/>
          <p:cNvCxnSpPr/>
          <p:nvPr/>
        </p:nvCxnSpPr>
        <p:spPr>
          <a:xfrm rot="5400000">
            <a:off x="4394199" y="3463925"/>
            <a:ext cx="35004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4" descr="http://www.acoinci.com.sv/wordpress_50603/links/fisd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4"/>
          <a:stretch/>
        </p:blipFill>
        <p:spPr bwMode="auto">
          <a:xfrm>
            <a:off x="6215074" y="2714620"/>
            <a:ext cx="2723843" cy="95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689544"/>
              </p:ext>
            </p:extLst>
          </p:nvPr>
        </p:nvGraphicFramePr>
        <p:xfrm>
          <a:off x="214281" y="142853"/>
          <a:ext cx="8715438" cy="65611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7326"/>
                <a:gridCol w="1206013"/>
                <a:gridCol w="555270"/>
                <a:gridCol w="587738"/>
                <a:gridCol w="565239"/>
                <a:gridCol w="3363852"/>
              </a:tblGrid>
              <a:tr h="5194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PROYECTO</a:t>
                      </a:r>
                      <a:r>
                        <a:rPr lang="es-SV" sz="1400" b="1" u="none" strike="noStrike" baseline="0" dirty="0" smtClean="0">
                          <a:effectLst/>
                        </a:rPr>
                        <a:t> O PROGRAMA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747" marR="7747" marT="774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INVERSIÓN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747" marR="7747" marT="774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POBLACIÓN BENEFICIADA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747" marR="7747" marT="774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ALCANCE GEOGRÁFICO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747" marR="7747" marT="774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26061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b="1" u="none" strike="noStrike" dirty="0" smtClean="0">
                          <a:effectLst/>
                        </a:rPr>
                        <a:t>MUJERES</a:t>
                      </a:r>
                      <a:endParaRPr lang="es-SV" sz="105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747" marR="7747" marT="774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b="1" u="none" strike="noStrike" dirty="0" smtClean="0">
                          <a:effectLst/>
                        </a:rPr>
                        <a:t>HOMBRES</a:t>
                      </a:r>
                      <a:endParaRPr lang="es-SV" sz="105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747" marR="7747" marT="774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b="1" u="none" strike="noStrike" dirty="0" smtClean="0">
                          <a:effectLst/>
                        </a:rPr>
                        <a:t>TOTAL</a:t>
                      </a:r>
                      <a:endParaRPr lang="es-SV" sz="105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747" marR="7747" marT="774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36039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Componente de Inserción Productiva (IP)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>
                          <a:effectLst/>
                        </a:rPr>
                        <a:t> </a:t>
                      </a:r>
                      <a:r>
                        <a:rPr lang="es-SV" sz="1400" b="0" u="none" strike="noStrike" dirty="0" smtClean="0">
                          <a:effectLst/>
                        </a:rPr>
                        <a:t>$ 48,300.00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>
                          <a:effectLst/>
                        </a:rPr>
                        <a:t>38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>
                          <a:effectLst/>
                        </a:rPr>
                        <a:t>12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>
                          <a:effectLst/>
                        </a:rPr>
                        <a:t>50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SV" sz="1400" u="none" strike="noStrike" dirty="0">
                          <a:effectLst/>
                        </a:rPr>
                        <a:t>San Pedro </a:t>
                      </a:r>
                      <a:r>
                        <a:rPr lang="es-SV" sz="1400" u="none" strike="noStrike" dirty="0" err="1" smtClean="0">
                          <a:effectLst/>
                        </a:rPr>
                        <a:t>Perulapán</a:t>
                      </a:r>
                      <a:r>
                        <a:rPr lang="es-SV" sz="1400" u="none" strike="noStrike" dirty="0" smtClean="0">
                          <a:effectLst/>
                        </a:rPr>
                        <a:t> cantones</a:t>
                      </a:r>
                      <a:r>
                        <a:rPr lang="es-SV" sz="1400" u="none" strike="noStrike" dirty="0">
                          <a:effectLst/>
                        </a:rPr>
                        <a:t>: </a:t>
                      </a:r>
                      <a:r>
                        <a:rPr lang="es-SV" sz="1400" u="none" strike="noStrike" dirty="0" err="1">
                          <a:effectLst/>
                        </a:rPr>
                        <a:t>Tecomatepeque</a:t>
                      </a:r>
                      <a:r>
                        <a:rPr lang="es-SV" sz="1400" u="none" strike="noStrike" dirty="0">
                          <a:effectLst/>
                        </a:rPr>
                        <a:t>, El Carmen, La Loma, La Esperanza, El </a:t>
                      </a:r>
                      <a:r>
                        <a:rPr lang="es-SV" sz="1400" u="none" strike="noStrike" dirty="0" smtClean="0">
                          <a:effectLst/>
                        </a:rPr>
                        <a:t>Paraíso, </a:t>
                      </a:r>
                      <a:r>
                        <a:rPr lang="es-SV" sz="1400" u="none" strike="noStrike" dirty="0" err="1">
                          <a:effectLst/>
                        </a:rPr>
                        <a:t>Tecoluco</a:t>
                      </a:r>
                      <a:r>
                        <a:rPr lang="es-SV" sz="1400" u="none" strike="noStrike" dirty="0">
                          <a:effectLst/>
                        </a:rPr>
                        <a:t>, Miraflores, Buena Vista, El Espino, San Francisco y El Rodeo.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747" marR="7747" marT="7747" marB="0"/>
                </a:tc>
              </a:tr>
              <a:tr h="81623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Programa Emprendimiento Solidario (PES)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>
                          <a:effectLst/>
                        </a:rPr>
                        <a:t> </a:t>
                      </a:r>
                      <a:r>
                        <a:rPr lang="es-SV" sz="1400" b="0" u="none" strike="noStrike" dirty="0" smtClean="0">
                          <a:effectLst/>
                        </a:rPr>
                        <a:t>$ 46,650.00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>
                          <a:effectLst/>
                        </a:rPr>
                        <a:t>35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>
                          <a:effectLst/>
                        </a:rPr>
                        <a:t>15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>
                          <a:effectLst/>
                        </a:rPr>
                        <a:t>50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SV" sz="1400" u="none" strike="noStrike" dirty="0">
                          <a:effectLst/>
                        </a:rPr>
                        <a:t>San </a:t>
                      </a:r>
                      <a:r>
                        <a:rPr lang="es-SV" sz="1400" u="none" strike="noStrike" dirty="0" smtClean="0">
                          <a:effectLst/>
                        </a:rPr>
                        <a:t>Bartolomé </a:t>
                      </a:r>
                      <a:r>
                        <a:rPr lang="es-SV" sz="1400" u="none" strike="noStrike" dirty="0" err="1" smtClean="0">
                          <a:effectLst/>
                        </a:rPr>
                        <a:t>Perulapía</a:t>
                      </a:r>
                      <a:r>
                        <a:rPr lang="es-SV" sz="1400" u="none" strike="noStrike" dirty="0" smtClean="0">
                          <a:effectLst/>
                        </a:rPr>
                        <a:t>  </a:t>
                      </a:r>
                      <a:r>
                        <a:rPr lang="es-SV" sz="1400" u="none" strike="noStrike" dirty="0">
                          <a:effectLst/>
                        </a:rPr>
                        <a:t>Cantones: Los Planes, Bosques de </a:t>
                      </a:r>
                      <a:r>
                        <a:rPr lang="es-SV" sz="1400" u="none" strike="noStrike" dirty="0" err="1" smtClean="0">
                          <a:effectLst/>
                        </a:rPr>
                        <a:t>Perulapía</a:t>
                      </a:r>
                      <a:r>
                        <a:rPr lang="es-SV" sz="1400" u="none" strike="noStrike" dirty="0">
                          <a:effectLst/>
                        </a:rPr>
                        <a:t>, Las Lomas, El Triunfo y El Progreso.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747" marR="7747" marT="7747" marB="0"/>
                </a:tc>
              </a:tr>
              <a:tr h="81623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</a:rPr>
                        <a:t>Programa Emprendimiento Solidario (PES)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 smtClean="0">
                          <a:effectLst/>
                        </a:rPr>
                        <a:t>$ 65,590.00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>
                          <a:effectLst/>
                        </a:rPr>
                        <a:t>69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>
                          <a:effectLst/>
                        </a:rPr>
                        <a:t>1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>
                          <a:effectLst/>
                        </a:rPr>
                        <a:t>70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SV" sz="1400" u="none" strike="noStrike" dirty="0">
                          <a:effectLst/>
                        </a:rPr>
                        <a:t>El Rosario </a:t>
                      </a:r>
                      <a:r>
                        <a:rPr lang="es-SV" sz="1400" u="none" strike="noStrike" dirty="0" smtClean="0">
                          <a:effectLst/>
                        </a:rPr>
                        <a:t> </a:t>
                      </a:r>
                      <a:r>
                        <a:rPr lang="es-SV" sz="1400" u="none" strike="noStrike" dirty="0">
                          <a:effectLst/>
                        </a:rPr>
                        <a:t>Cantones: San Martin, Veracruz, El Calvario,  </a:t>
                      </a:r>
                      <a:r>
                        <a:rPr lang="es-SV" sz="1400" u="none" strike="noStrike" dirty="0" err="1">
                          <a:effectLst/>
                        </a:rPr>
                        <a:t>Amatillo</a:t>
                      </a:r>
                      <a:r>
                        <a:rPr lang="es-SV" sz="1400" u="none" strike="noStrike" dirty="0">
                          <a:effectLst/>
                        </a:rPr>
                        <a:t> y Barrio El Centro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747" marR="7747" marT="7747" marB="0"/>
                </a:tc>
              </a:tr>
              <a:tr h="208103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</a:rPr>
                        <a:t>Programa Emprendimiento Solidario, El Salvador Seguro (PESS)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>
                          <a:effectLst/>
                        </a:rPr>
                        <a:t> </a:t>
                      </a:r>
                      <a:r>
                        <a:rPr lang="es-SV" sz="1400" b="0" u="none" strike="noStrike" dirty="0" smtClean="0">
                          <a:effectLst/>
                        </a:rPr>
                        <a:t>$ 71,600.00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>
                          <a:effectLst/>
                        </a:rPr>
                        <a:t>63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>
                          <a:effectLst/>
                        </a:rPr>
                        <a:t>17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>
                          <a:effectLst/>
                        </a:rPr>
                        <a:t>80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SV" sz="1400" u="none" strike="noStrike" dirty="0" smtClean="0">
                          <a:effectLst/>
                        </a:rPr>
                        <a:t>Cojutepeque: </a:t>
                      </a:r>
                      <a:r>
                        <a:rPr lang="es-SV" sz="1400" u="none" strike="noStrike" dirty="0">
                          <a:effectLst/>
                        </a:rPr>
                        <a:t>Barrio el Calvario: Colonia Santa Clara, Fuentes, Vista al Lago y calle al </a:t>
                      </a:r>
                      <a:r>
                        <a:rPr lang="es-SV" sz="1400" u="none" strike="noStrike" dirty="0" err="1">
                          <a:effectLst/>
                        </a:rPr>
                        <a:t>Tazumal</a:t>
                      </a:r>
                      <a:r>
                        <a:rPr lang="es-SV" sz="1400" u="none" strike="noStrike" dirty="0">
                          <a:effectLst/>
                        </a:rPr>
                        <a:t>; </a:t>
                      </a:r>
                      <a:r>
                        <a:rPr lang="es-SV" sz="1400" u="none" strike="noStrike" dirty="0" smtClean="0">
                          <a:effectLst/>
                        </a:rPr>
                        <a:t>Barrio </a:t>
                      </a:r>
                      <a:r>
                        <a:rPr lang="es-SV" sz="1400" u="none" strike="noStrike" dirty="0">
                          <a:effectLst/>
                        </a:rPr>
                        <a:t>Santa Lucia, Colonia Fátima, Quezada, Santa Lucia, Barrera, Guzmán, y Calle los Cerritos; </a:t>
                      </a:r>
                      <a:r>
                        <a:rPr lang="es-SV" sz="1400" u="none" strike="noStrike" dirty="0" smtClean="0">
                          <a:effectLst/>
                        </a:rPr>
                        <a:t>Barrio </a:t>
                      </a:r>
                      <a:r>
                        <a:rPr lang="es-SV" sz="1400" u="none" strike="noStrike" dirty="0">
                          <a:effectLst/>
                        </a:rPr>
                        <a:t>Concepción: </a:t>
                      </a:r>
                      <a:r>
                        <a:rPr lang="es-SV" sz="1400" u="none" strike="noStrike" dirty="0" smtClean="0">
                          <a:effectLst/>
                        </a:rPr>
                        <a:t>Colonia </a:t>
                      </a:r>
                      <a:r>
                        <a:rPr lang="es-SV" sz="1400" u="none" strike="noStrike" dirty="0">
                          <a:effectLst/>
                        </a:rPr>
                        <a:t>Díaz </a:t>
                      </a:r>
                      <a:r>
                        <a:rPr lang="es-SV" sz="1400" u="none" strike="noStrike" dirty="0" err="1">
                          <a:effectLst/>
                        </a:rPr>
                        <a:t>Nuila</a:t>
                      </a:r>
                      <a:r>
                        <a:rPr lang="es-SV" sz="1400" u="none" strike="noStrike" dirty="0">
                          <a:effectLst/>
                        </a:rPr>
                        <a:t>, El Salvador</a:t>
                      </a:r>
                      <a:r>
                        <a:rPr lang="es-SV" sz="1400" u="none" strike="noStrike" dirty="0" smtClean="0">
                          <a:effectLst/>
                        </a:rPr>
                        <a:t>, Comunidad </a:t>
                      </a:r>
                      <a:r>
                        <a:rPr lang="es-SV" sz="1400" u="none" strike="noStrike" dirty="0">
                          <a:effectLst/>
                        </a:rPr>
                        <a:t>Tempisque, Las Conchitas, y </a:t>
                      </a:r>
                      <a:r>
                        <a:rPr lang="es-SV" sz="1400" u="none" strike="noStrike" dirty="0" smtClean="0">
                          <a:effectLst/>
                        </a:rPr>
                        <a:t>Lotificación </a:t>
                      </a:r>
                      <a:r>
                        <a:rPr lang="es-SV" sz="1400" u="none" strike="noStrike" dirty="0">
                          <a:effectLst/>
                        </a:rPr>
                        <a:t>San Nicolás; </a:t>
                      </a:r>
                      <a:r>
                        <a:rPr lang="es-SV" sz="1400" u="none" strike="noStrike" dirty="0" smtClean="0">
                          <a:effectLst/>
                        </a:rPr>
                        <a:t>Barrio </a:t>
                      </a:r>
                      <a:r>
                        <a:rPr lang="es-SV" sz="1400" u="none" strike="noStrike" dirty="0">
                          <a:effectLst/>
                        </a:rPr>
                        <a:t>San Juan: Colonia Vista Hermosa, San Antonio, Jardines de las Pavas, urbanización Monseñor Romero y Reparto las Alamedas.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747" marR="7747" marT="7747" marB="0"/>
                </a:tc>
              </a:tr>
              <a:tr h="481473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</a:rPr>
                        <a:t>Total</a:t>
                      </a:r>
                      <a:endParaRPr lang="es-SV" sz="1400" b="1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>
                          <a:effectLst/>
                        </a:rPr>
                        <a:t> $ </a:t>
                      </a:r>
                      <a:r>
                        <a:rPr lang="es-SV" sz="1400" b="0" u="none" strike="noStrike" dirty="0" smtClean="0">
                          <a:effectLst/>
                        </a:rPr>
                        <a:t>232,140.00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>
                          <a:effectLst/>
                        </a:rPr>
                        <a:t>205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>
                          <a:effectLst/>
                        </a:rPr>
                        <a:t>45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>
                          <a:effectLst/>
                        </a:rPr>
                        <a:t>250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 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747" marR="7747" marT="774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3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270842"/>
              </p:ext>
            </p:extLst>
          </p:nvPr>
        </p:nvGraphicFramePr>
        <p:xfrm>
          <a:off x="285720" y="214290"/>
          <a:ext cx="8643998" cy="6429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7570"/>
                <a:gridCol w="3378214"/>
                <a:gridCol w="1126071"/>
                <a:gridCol w="900857"/>
                <a:gridCol w="1351286"/>
              </a:tblGrid>
              <a:tr h="89107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PROYECTO</a:t>
                      </a:r>
                      <a:r>
                        <a:rPr lang="es-SV" sz="1400" b="1" u="none" strike="noStrike" baseline="0" dirty="0" smtClean="0">
                          <a:effectLst/>
                        </a:rPr>
                        <a:t> O PROGRAMA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PROYECTO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INVERSIÓN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1" u="none" strike="noStrike" dirty="0" smtClean="0">
                          <a:effectLst/>
                        </a:rPr>
                        <a:t>POBLACIÓN BENEFICIADA</a:t>
                      </a:r>
                      <a:endParaRPr lang="es-SV" sz="1400" b="1" i="0" u="none" strike="noStrike" dirty="0" smtClean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ALCANCE GEOGRÁFICO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35235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effectLst/>
                        </a:rPr>
                        <a:t>FORTALEC.DE GOBIERNOS LOCALES (PFGL)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 dirty="0">
                          <a:effectLst/>
                        </a:rPr>
                        <a:t>ELABORACIÓN Y ACTUALIZACIÓN DEL SISTEMA DE REGISTRO Y RECAUDACIÓN TRIBUTARIA MUNICIPAL DE EL ROSARIO (CATASTRO TRIBUTARIO)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>
                          <a:effectLst/>
                        </a:rPr>
                        <a:t> $        6,000.00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 smtClean="0">
                          <a:effectLst/>
                        </a:rPr>
                        <a:t>4,220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 dirty="0">
                          <a:effectLst/>
                        </a:rPr>
                        <a:t>EL ROSARIO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</a:tr>
              <a:tr h="935235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effectLst/>
                        </a:rPr>
                        <a:t>FORTALEC.DE GOBIERNOS LOCALES (PFGL)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 dirty="0">
                          <a:effectLst/>
                        </a:rPr>
                        <a:t>ADQUISICIÓN DE SOFTWARE DE APLICACIÓN, HERRAMIENTAS DE GESTIÓN FINANCIERA, MUNICIPIO DE EL ROSARIO.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>
                          <a:effectLst/>
                        </a:rPr>
                        <a:t> $        3,122.42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 smtClean="0">
                          <a:effectLst/>
                        </a:rPr>
                        <a:t>4,220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 dirty="0">
                          <a:effectLst/>
                        </a:rPr>
                        <a:t>EL ROSARIO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</a:tr>
              <a:tr h="935235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effectLst/>
                        </a:rPr>
                        <a:t>FORTALEC.DE GOBIERNOS LOCALES (PFGL)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effectLst/>
                        </a:rPr>
                        <a:t>ELABORAR Y ACTUALIZAR EL SISTEMA DE REGISTRO Y RECAUDACIÓN TRIBUTARIA (CATASTRO TRIBUTARIO). MUNICIPIO DE TENANCINGO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>
                          <a:effectLst/>
                        </a:rPr>
                        <a:t> $        6,000.00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>
                          <a:effectLst/>
                        </a:rPr>
                        <a:t>6782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effectLst/>
                        </a:rPr>
                        <a:t>TENANCINGO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</a:tr>
              <a:tr h="1169045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effectLst/>
                        </a:rPr>
                        <a:t>FORTALEC.DE GOBIERNOS LOCALES (PFGL)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effectLst/>
                        </a:rPr>
                        <a:t>ADQUISICIÓN DE HERRAMIENTAS Y MATERIAL BÁSICO PARA LA PREVENCIÓN Y ATENCIÓN DE EMERGENCIA Y BOMBAS TERMONEBULIZADORAS/HERRAMIENTAS. MUNICIPIO DE TENANCINGO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>
                          <a:effectLst/>
                        </a:rPr>
                        <a:t> $        3,126.60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 smtClean="0">
                          <a:effectLst/>
                        </a:rPr>
                        <a:t>6,782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effectLst/>
                        </a:rPr>
                        <a:t>TENANCINGO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</a:tr>
              <a:tr h="701427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effectLst/>
                        </a:rPr>
                        <a:t>FORTALEC.DE GOBIERNOS LOCALES (PFGL)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effectLst/>
                        </a:rPr>
                        <a:t>ADQUISICIÓN DE VEHÍCULO DE TRANSPORTE. MUNICIPIO DE SAN JOSÉ GUAYABAL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>
                          <a:effectLst/>
                        </a:rPr>
                        <a:t> $      13,140.81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>
                          <a:effectLst/>
                        </a:rPr>
                        <a:t>150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effectLst/>
                        </a:rPr>
                        <a:t>SAN JOSE GUAYABAL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</a:tr>
              <a:tr h="862171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effectLst/>
                        </a:rPr>
                        <a:t>FORTALEC.DE GOBIERNOS LOCALES (PFGL)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effectLst/>
                        </a:rPr>
                        <a:t>ADQUISICION DE EQUIPO:COMPRA DE MEDIDOR DE DISTANCIA Y GPS/ CÁMARA FOTOGRÁFICA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>
                          <a:effectLst/>
                        </a:rPr>
                        <a:t> $        1,438.00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 smtClean="0">
                          <a:effectLst/>
                        </a:rPr>
                        <a:t>11,790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 dirty="0">
                          <a:effectLst/>
                        </a:rPr>
                        <a:t>SANTA CRUZ MICHAPA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64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6260115"/>
              </p:ext>
            </p:extLst>
          </p:nvPr>
        </p:nvGraphicFramePr>
        <p:xfrm>
          <a:off x="457200" y="214294"/>
          <a:ext cx="8426634" cy="64294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6528"/>
                <a:gridCol w="2880320"/>
                <a:gridCol w="1080120"/>
                <a:gridCol w="936104"/>
                <a:gridCol w="1863562"/>
              </a:tblGrid>
              <a:tr h="52193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 smtClean="0">
                          <a:effectLst/>
                        </a:rPr>
                        <a:t>PROYECTO</a:t>
                      </a:r>
                      <a:r>
                        <a:rPr lang="es-SV" sz="1200" b="1" u="none" strike="noStrike" baseline="0" dirty="0" smtClean="0">
                          <a:effectLst/>
                        </a:rPr>
                        <a:t> O PROGRAMA</a:t>
                      </a:r>
                      <a:endParaRPr lang="es-SV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smtClean="0">
                          <a:effectLst/>
                        </a:rPr>
                        <a:t>PROYECTO</a:t>
                      </a:r>
                      <a:endParaRPr lang="es-SV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smtClean="0">
                          <a:effectLst/>
                        </a:rPr>
                        <a:t>INVERSIÓN</a:t>
                      </a:r>
                      <a:endParaRPr lang="es-SV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smtClean="0">
                          <a:effectLst/>
                        </a:rPr>
                        <a:t>POBLACIÓN BENEFICIADA</a:t>
                      </a:r>
                      <a:endParaRPr lang="es-SV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smtClean="0">
                          <a:effectLst/>
                        </a:rPr>
                        <a:t>ALCANCE GEOGRÁFICO</a:t>
                      </a:r>
                      <a:endParaRPr lang="es-SV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95335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50" u="none" strike="noStrike" smtClean="0">
                          <a:effectLst/>
                        </a:rPr>
                        <a:t>FORTALEC.DE GOBIERNOS LOCALES (PFGL)</a:t>
                      </a:r>
                      <a:endParaRPr lang="es-SV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u="none" strike="noStrike" smtClean="0">
                          <a:effectLst/>
                        </a:rPr>
                        <a:t>ELABORAR Y ACTUALIZAR EL SISTEMA DE REGISTRO Y RECAUDACIÓN TRIBUTARIA MUNICIPAL, MUNICIPIO DE SANTA CRUZ MICHAPA</a:t>
                      </a:r>
                      <a:endParaRPr lang="es-SV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300" b="0" u="none" strike="noStrike" dirty="0" smtClean="0">
                          <a:effectLst/>
                        </a:rPr>
                        <a:t> $        8,879.98 </a:t>
                      </a:r>
                      <a:endParaRPr lang="es-SV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u="none" strike="noStrike" dirty="0" smtClean="0">
                          <a:effectLst/>
                        </a:rPr>
                        <a:t>11,790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u="none" strike="noStrike" smtClean="0">
                          <a:effectLst/>
                        </a:rPr>
                        <a:t>SANTA CRUZ MICHAPA</a:t>
                      </a:r>
                      <a:endParaRPr lang="es-SV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</a:tr>
              <a:tr h="994167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50" u="none" strike="noStrike" smtClean="0">
                          <a:effectLst/>
                        </a:rPr>
                        <a:t>FORTALEC.DE GOBIERNOS LOCALES (PFGL)</a:t>
                      </a:r>
                      <a:endParaRPr lang="es-SV" sz="105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u="none" strike="noStrike" dirty="0" smtClean="0">
                          <a:effectLst/>
                        </a:rPr>
                        <a:t>IMPLEMENTACIÓN DEL PLAN DE RESCATE FINANCIERO/ADQUISICIÓN DE EQUIPO INFORMÁTICO Y LICENCIAS SOFTWARE/MOBILIARIO PARA EQUIPO INFORMÁTICO</a:t>
                      </a:r>
                      <a:endParaRPr lang="es-SV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300" b="0" u="none" strike="noStrike" dirty="0" smtClean="0">
                          <a:effectLst/>
                        </a:rPr>
                        <a:t> $      12,335.00 </a:t>
                      </a:r>
                      <a:endParaRPr lang="es-SV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u="none" strike="noStrike" dirty="0" smtClean="0">
                          <a:effectLst/>
                        </a:rPr>
                        <a:t>3,578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u="none" strike="noStrike" smtClean="0">
                          <a:effectLst/>
                        </a:rPr>
                        <a:t>ORATORIO DE CONCEPCION</a:t>
                      </a:r>
                      <a:endParaRPr lang="es-SV" sz="105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</a:tr>
              <a:tr h="795335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50" u="none" strike="noStrike" smtClean="0">
                          <a:effectLst/>
                        </a:rPr>
                        <a:t>FORTALEC.DE GOBIERNOS LOCALES (PFGL)</a:t>
                      </a:r>
                      <a:endParaRPr lang="es-SV" sz="105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u="none" strike="noStrike" smtClean="0">
                          <a:effectLst/>
                        </a:rPr>
                        <a:t>CAPACITACIÓN EN FORTALECIMIENTO DE LAS CAPACIDADES DEL PERSONAL MUNICIPAL EN ADMINISTRACIÓN Y FINANZAS MUNICIPALES</a:t>
                      </a:r>
                      <a:endParaRPr lang="es-SV" sz="105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300" b="0" u="none" strike="noStrike" dirty="0" smtClean="0">
                          <a:effectLst/>
                        </a:rPr>
                        <a:t> $        2,189.98 </a:t>
                      </a:r>
                      <a:endParaRPr lang="es-SV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u="none" strike="noStrike" dirty="0" smtClean="0">
                          <a:effectLst/>
                        </a:rPr>
                        <a:t>3,578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u="none" strike="noStrike" smtClean="0">
                          <a:effectLst/>
                        </a:rPr>
                        <a:t>ORATORIO DE CONCEPCION</a:t>
                      </a:r>
                      <a:endParaRPr lang="es-SV" sz="105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</a:tr>
              <a:tr h="795335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50" u="none" strike="noStrike" smtClean="0">
                          <a:effectLst/>
                        </a:rPr>
                        <a:t>FORTALEC.DE GOBIERNOS LOCALES (PFGL)</a:t>
                      </a:r>
                      <a:endParaRPr lang="es-SV" sz="105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u="none" strike="noStrike" smtClean="0">
                          <a:effectLst/>
                        </a:rPr>
                        <a:t>CONSULTORÍA INDIVIDUAL ELABORACIÓN DEL ANTEPROYECTO DE LEY DE IMPUESTOS MUNICIPALES, MUNICIPIO ORATORIO DE CONCEPCIÓN</a:t>
                      </a:r>
                      <a:endParaRPr lang="es-SV" sz="105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300" b="0" u="none" strike="noStrike" dirty="0" smtClean="0">
                          <a:effectLst/>
                        </a:rPr>
                        <a:t> $        1,517.00 </a:t>
                      </a:r>
                      <a:endParaRPr lang="es-SV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u="none" strike="noStrike" dirty="0" smtClean="0">
                          <a:effectLst/>
                        </a:rPr>
                        <a:t>3,578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u="none" strike="noStrike" smtClean="0">
                          <a:effectLst/>
                        </a:rPr>
                        <a:t>ORATORIO DE CONCEPCION</a:t>
                      </a:r>
                      <a:endParaRPr lang="es-SV" sz="105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</a:tr>
              <a:tr h="795335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50" u="none" strike="noStrike" smtClean="0">
                          <a:effectLst/>
                        </a:rPr>
                        <a:t>FORTALEC.DE GOBIERNOS LOCALES (PFGL)</a:t>
                      </a:r>
                      <a:endParaRPr lang="es-SV" sz="105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u="none" strike="noStrike" smtClean="0">
                          <a:effectLst/>
                        </a:rPr>
                        <a:t>KIT DE EQUIPAMIENTO COMISIONES PROTECCIÓN CIVIL/HERRAMIENTAS VARIAS</a:t>
                      </a:r>
                      <a:endParaRPr lang="es-SV" sz="105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300" b="0" u="none" strike="noStrike" dirty="0" smtClean="0">
                          <a:effectLst/>
                        </a:rPr>
                        <a:t> $        6,187.10 </a:t>
                      </a:r>
                      <a:endParaRPr lang="es-SV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u="none" strike="noStrike" dirty="0" smtClean="0">
                          <a:effectLst/>
                        </a:rPr>
                        <a:t>8,058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u="none" strike="noStrike" smtClean="0">
                          <a:effectLst/>
                        </a:rPr>
                        <a:t>SAN BARTOLOME PERULAPIA</a:t>
                      </a:r>
                      <a:endParaRPr lang="es-SV" sz="105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</a:tr>
              <a:tr h="59650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50" u="none" strike="noStrike" smtClean="0">
                          <a:effectLst/>
                        </a:rPr>
                        <a:t>FORTALEC.DE GOBIERNOS LOCALES (PFGL)</a:t>
                      </a:r>
                      <a:endParaRPr lang="es-SV" sz="105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u="none" strike="noStrike" smtClean="0">
                          <a:effectLst/>
                        </a:rPr>
                        <a:t>ADQUISICIÓN DE BOMBAS TERMONEBULIZADORAS, MUNICIPIO DE SAN BARTOLOMÉ PERULAPÍA</a:t>
                      </a:r>
                      <a:endParaRPr lang="es-SV" sz="105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300" b="0" u="none" strike="noStrike" dirty="0" smtClean="0">
                          <a:effectLst/>
                        </a:rPr>
                        <a:t> $        3,171.99 </a:t>
                      </a:r>
                      <a:endParaRPr lang="es-SV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u="none" strike="noStrike" dirty="0" smtClean="0">
                          <a:effectLst/>
                        </a:rPr>
                        <a:t>50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u="none" strike="noStrike" smtClean="0">
                          <a:effectLst/>
                        </a:rPr>
                        <a:t>SAN BARTOLOME PERULAPIA</a:t>
                      </a:r>
                      <a:endParaRPr lang="es-SV" sz="105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</a:tr>
              <a:tr h="509512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50" u="none" strike="noStrike" smtClean="0">
                          <a:effectLst/>
                        </a:rPr>
                        <a:t>FORTALEC.DE GOBIERNOS LOCALES (PFGL)</a:t>
                      </a:r>
                      <a:endParaRPr lang="es-SV" sz="105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u="none" strike="noStrike" smtClean="0">
                          <a:effectLst/>
                        </a:rPr>
                        <a:t>ADQUISICIÓN DE MOBILIARIO, MUNICIPIO DE SANTA CRUZ ANALQUITO</a:t>
                      </a:r>
                      <a:endParaRPr lang="es-SV" sz="105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300" b="0" u="none" strike="noStrike" dirty="0" smtClean="0">
                          <a:effectLst/>
                        </a:rPr>
                        <a:t> $        2,345.00 </a:t>
                      </a:r>
                      <a:endParaRPr lang="es-SV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u="none" strike="noStrike" dirty="0" smtClean="0">
                          <a:effectLst/>
                        </a:rPr>
                        <a:t>2,585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u="none" strike="noStrike" smtClean="0">
                          <a:effectLst/>
                        </a:rPr>
                        <a:t>SANTA CRUZ ANALQUITO</a:t>
                      </a:r>
                      <a:endParaRPr lang="es-SV" sz="105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</a:tr>
              <a:tr h="625958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50" u="none" strike="noStrike" smtClean="0">
                          <a:effectLst/>
                        </a:rPr>
                        <a:t>FORTALEC.DE GOBIERNOS LOCALES (PFGL)</a:t>
                      </a:r>
                      <a:endParaRPr lang="es-SV" sz="105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u="none" strike="noStrike" smtClean="0">
                          <a:effectLst/>
                        </a:rPr>
                        <a:t>ADQUISICIÓN DE EQUIPO INFORMÁTICO Y ACCESORIOS, MUNICIPIO DE SAN RAMÓN/CÁMARA Y MOBILIARIO</a:t>
                      </a:r>
                      <a:endParaRPr lang="es-SV" sz="105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300" b="0" u="none" strike="noStrike" dirty="0" smtClean="0">
                          <a:effectLst/>
                        </a:rPr>
                        <a:t> $        2,631.00 </a:t>
                      </a:r>
                      <a:endParaRPr lang="es-SV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u="none" strike="noStrike" dirty="0" smtClean="0">
                          <a:effectLst/>
                        </a:rPr>
                        <a:t>150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u="none" strike="noStrike" dirty="0" smtClean="0">
                          <a:effectLst/>
                        </a:rPr>
                        <a:t>SAN RAMON</a:t>
                      </a:r>
                      <a:endParaRPr lang="es-SV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92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808637"/>
              </p:ext>
            </p:extLst>
          </p:nvPr>
        </p:nvGraphicFramePr>
        <p:xfrm>
          <a:off x="395536" y="142852"/>
          <a:ext cx="8367729" cy="65008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8049"/>
                <a:gridCol w="2868495"/>
                <a:gridCol w="1440160"/>
                <a:gridCol w="1008112"/>
                <a:gridCol w="1022913"/>
              </a:tblGrid>
              <a:tr h="92032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PROYECTO</a:t>
                      </a:r>
                      <a:r>
                        <a:rPr lang="es-SV" sz="1400" b="1" u="none" strike="noStrike" baseline="0" dirty="0" smtClean="0">
                          <a:effectLst/>
                        </a:rPr>
                        <a:t> O PROGRAMA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PROYECTO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INVERSIÓN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POBLACIÓN BENEFICIADA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ALCANCE GEOGRÁFICO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5723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 dirty="0">
                          <a:effectLst/>
                        </a:rPr>
                        <a:t>FORTALEC.DE GOBIERNOS LOCALES (PFGL)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 dirty="0">
                          <a:effectLst/>
                        </a:rPr>
                        <a:t>ADQUISICIÓN DE VEHÍCULO 4X4 PARA LA GESTIÓN DEL RIESGO, MUNICIPIO DE SUCHITOTO/PICK UP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>
                          <a:effectLst/>
                        </a:rPr>
                        <a:t> $      26,600.00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 smtClean="0">
                          <a:effectLst/>
                        </a:rPr>
                        <a:t>24,786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effectLst/>
                        </a:rPr>
                        <a:t>SUCHITOTO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</a:tr>
              <a:tr h="692569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 dirty="0">
                          <a:effectLst/>
                        </a:rPr>
                        <a:t>FORTALEC.DE GOBIERNOS LOCALES (PFGL)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 dirty="0">
                          <a:effectLst/>
                        </a:rPr>
                        <a:t>ADQUISICIÓN DE BOMBAS PARA EXTINGUIR INCENDIOS PARA GESTIÓN DE RIESGO, MUNICIPIO DE SUCHITOTO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>
                          <a:effectLst/>
                        </a:rPr>
                        <a:t> $        1,299.50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 smtClean="0">
                          <a:effectLst/>
                        </a:rPr>
                        <a:t>24,786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effectLst/>
                        </a:rPr>
                        <a:t>SUCHITOTO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</a:tr>
              <a:tr h="465323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effectLst/>
                        </a:rPr>
                        <a:t>FORTALEC.DE GOBIERNOS LOCALES (PFGL)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 dirty="0">
                          <a:effectLst/>
                        </a:rPr>
                        <a:t>COMPRA DE EQUIPO INFORMÁTICO, MUNICIPIO DE CANDELARIA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>
                          <a:effectLst/>
                        </a:rPr>
                        <a:t> $      18,175.00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 smtClean="0">
                          <a:effectLst/>
                        </a:rPr>
                        <a:t>10,090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effectLst/>
                        </a:rPr>
                        <a:t>CANDELARIA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</a:tr>
              <a:tr h="65723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effectLst/>
                        </a:rPr>
                        <a:t>FORTALEC.DE GOBIERNOS LOCALES (PFGL)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 dirty="0">
                          <a:effectLst/>
                        </a:rPr>
                        <a:t>ADQUISICIÓN DE VEHÍCULO DE TRANSPORTE/PICK UP, MUNICIPO DE SAN PEDRO PERULAPÁN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>
                          <a:effectLst/>
                        </a:rPr>
                        <a:t> $      30,031.68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 smtClean="0">
                          <a:effectLst/>
                        </a:rPr>
                        <a:t>44,730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effectLst/>
                        </a:rPr>
                        <a:t>SAN PEDRO PERULAPAN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</a:tr>
              <a:tr h="65723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effectLst/>
                        </a:rPr>
                        <a:t>FORTALEC.DE GOBIERNOS LOCALES (PFGL)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 dirty="0">
                          <a:effectLst/>
                        </a:rPr>
                        <a:t>ADQUISICIÓN DE EQUIPO Y HERRAMIENTAS PARA LA PREVENCIÓN DE LA EMERGENCIA/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>
                          <a:effectLst/>
                        </a:rPr>
                        <a:t> $        2,577.26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 smtClean="0">
                          <a:effectLst/>
                        </a:rPr>
                        <a:t>44,730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effectLst/>
                        </a:rPr>
                        <a:t>SAN PEDRO PERULAPAN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</a:tr>
              <a:tr h="1396622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effectLst/>
                        </a:rPr>
                        <a:t>FORTALEC.DE GOBIERNOS LOCALES (PFGL)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 dirty="0">
                          <a:effectLst/>
                        </a:rPr>
                        <a:t>ADQUISICIÓN DE EQUIPO INFORMÁTICO PARA LA IMPLEMENTACIÓN DEL PLAN DE RESCATE FINANCIERO MUNICIPAL DEL 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>
                          <a:effectLst/>
                        </a:rPr>
                        <a:t> $      20,965.46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 smtClean="0">
                          <a:effectLst/>
                        </a:rPr>
                        <a:t>10,224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 dirty="0">
                          <a:effectLst/>
                        </a:rPr>
                        <a:t>MONTE SAN JUAN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</a:tr>
              <a:tr h="739388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effectLst/>
                        </a:rPr>
                        <a:t>FORTALEC.DE GOBIERNOS LOCALES (PFGL)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effectLst/>
                        </a:rPr>
                        <a:t>ADQUISICIÓN DE MÁQUINA TRITURADORA DE ESTOPAS DE COCOS, MUNICIPIO DE SAN RAFAEL CEDROS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>
                          <a:effectLst/>
                        </a:rPr>
                        <a:t> $           950.00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 smtClean="0">
                          <a:effectLst/>
                        </a:rPr>
                        <a:t>17,069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 dirty="0">
                          <a:effectLst/>
                        </a:rPr>
                        <a:t>SAN RAFAEL CEDROS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</a:tr>
              <a:tr h="3149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</a:rPr>
                        <a:t>TOTAL INFRAESTRUCTURA (EQUIPAMIENTOS)</a:t>
                      </a:r>
                      <a:endParaRPr lang="es-SV" sz="1400" b="1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>
                          <a:effectLst/>
                        </a:rPr>
                        <a:t> $    172,683.78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 smtClean="0">
                          <a:effectLst/>
                        </a:rPr>
                        <a:t>243,726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9" marR="7629" marT="762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38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71406" y="2428868"/>
            <a:ext cx="5286412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SV" sz="3600" b="1" dirty="0" smtClean="0">
                <a:solidFill>
                  <a:srgbClr val="0070C0"/>
                </a:solidFill>
              </a:rPr>
              <a:t>MINISTERIO DE </a:t>
            </a:r>
          </a:p>
          <a:p>
            <a:pPr lvl="0" algn="ctr">
              <a:spcBef>
                <a:spcPct val="0"/>
              </a:spcBef>
            </a:pPr>
            <a:r>
              <a:rPr lang="es-SV" sz="3600" b="1" dirty="0" smtClean="0">
                <a:solidFill>
                  <a:srgbClr val="0070C0"/>
                </a:solidFill>
              </a:rPr>
              <a:t>OBRAS PÚBLICAS</a:t>
            </a:r>
            <a:endParaRPr kumimoji="0" lang="es-SV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5 Conector recto"/>
          <p:cNvCxnSpPr/>
          <p:nvPr/>
        </p:nvCxnSpPr>
        <p:spPr>
          <a:xfrm rot="5400000">
            <a:off x="3036877" y="3178173"/>
            <a:ext cx="35004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NEST\Desktop\Nestor\poker\logo M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714620"/>
            <a:ext cx="3548533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0185401"/>
              </p:ext>
            </p:extLst>
          </p:nvPr>
        </p:nvGraphicFramePr>
        <p:xfrm>
          <a:off x="214282" y="214289"/>
          <a:ext cx="8715436" cy="6311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3215"/>
                <a:gridCol w="4118986"/>
                <a:gridCol w="1398901"/>
                <a:gridCol w="1554334"/>
              </a:tblGrid>
              <a:tr h="67320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PROGRAMA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6093" marR="6093" marT="609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PROYECTO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6093" marR="6093" marT="609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INVERSIÓN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6093" marR="6093" marT="609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ALCANCE GEOGRÁFICO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6093" marR="6093" marT="609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0889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Buenas Obras para la Gente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6093" marR="6093" marT="60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Mantenimiento de </a:t>
                      </a:r>
                      <a:r>
                        <a:rPr lang="es-SV" sz="1400" u="none" strike="noStrike" dirty="0" err="1" smtClean="0">
                          <a:effectLst/>
                        </a:rPr>
                        <a:t>Tepechapa</a:t>
                      </a:r>
                      <a:r>
                        <a:rPr lang="es-SV" sz="1400" u="none" strike="noStrike" dirty="0" smtClean="0">
                          <a:effectLst/>
                        </a:rPr>
                        <a:t>,</a:t>
                      </a:r>
                      <a:r>
                        <a:rPr lang="es-SV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s-SV" sz="1400" u="none" strike="noStrike" dirty="0" smtClean="0">
                          <a:effectLst/>
                        </a:rPr>
                        <a:t>Tenancingo, Cuscatlán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6093" marR="6093" marT="60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 </a:t>
                      </a:r>
                      <a:r>
                        <a:rPr lang="es-SV" sz="1400" b="1" u="none" strike="noStrike" dirty="0" smtClean="0">
                          <a:effectLst/>
                        </a:rPr>
                        <a:t>$ </a:t>
                      </a:r>
                      <a:r>
                        <a:rPr lang="es-SV" sz="1400" b="1" u="none" strike="noStrike" dirty="0">
                          <a:effectLst/>
                        </a:rPr>
                        <a:t>250.00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6093" marR="6093" marT="60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</a:rPr>
                        <a:t>Pobladores del Munidipio de Tenancingo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6093" marR="6093" marT="6093" marB="0" anchor="ctr"/>
                </a:tc>
              </a:tr>
              <a:tr h="1267674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Pavimentación y mejoramiento de calle que desde El </a:t>
                      </a:r>
                      <a:r>
                        <a:rPr lang="es-SV" sz="1400" u="none" strike="noStrike" dirty="0" err="1">
                          <a:effectLst/>
                        </a:rPr>
                        <a:t>Barío</a:t>
                      </a:r>
                      <a:r>
                        <a:rPr lang="es-SV" sz="1400" u="none" strike="noStrike" dirty="0">
                          <a:effectLst/>
                        </a:rPr>
                        <a:t> conlleva hacia El </a:t>
                      </a:r>
                      <a:r>
                        <a:rPr lang="es-SV" sz="1400" u="none" strike="noStrike" dirty="0" err="1">
                          <a:effectLst/>
                        </a:rPr>
                        <a:t>Cereto</a:t>
                      </a:r>
                      <a:r>
                        <a:rPr lang="es-SV" sz="1400" u="none" strike="noStrike" dirty="0">
                          <a:effectLst/>
                        </a:rPr>
                        <a:t>, del Municipio de Suchitoto. I Fase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6093" marR="6093" marT="60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 </a:t>
                      </a:r>
                      <a:r>
                        <a:rPr lang="es-SV" sz="1400" b="1" u="none" strike="noStrike" dirty="0" smtClean="0">
                          <a:effectLst/>
                        </a:rPr>
                        <a:t>$ </a:t>
                      </a:r>
                      <a:r>
                        <a:rPr lang="es-SV" sz="1400" b="1" u="none" strike="noStrike" dirty="0">
                          <a:effectLst/>
                        </a:rPr>
                        <a:t>185,990.19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93" marR="6093" marT="60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</a:rPr>
                        <a:t>Municipio de Suchitoto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6093" marR="6093" marT="6093" marB="0" anchor="ctr"/>
                </a:tc>
              </a:tr>
              <a:tr h="812295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Reparación de Calle ubicada en la zona La Mora que conecta con comunidades de </a:t>
                      </a:r>
                      <a:r>
                        <a:rPr lang="es-SV" sz="1400" u="none" strike="noStrike" dirty="0" err="1">
                          <a:effectLst/>
                        </a:rPr>
                        <a:t>Mazatepeque</a:t>
                      </a:r>
                      <a:r>
                        <a:rPr lang="es-SV" sz="1400" u="none" strike="noStrike" dirty="0">
                          <a:effectLst/>
                        </a:rPr>
                        <a:t>, Municipio de </a:t>
                      </a:r>
                      <a:r>
                        <a:rPr lang="es-SV" sz="1400" u="none" strike="noStrike" dirty="0" err="1">
                          <a:effectLst/>
                        </a:rPr>
                        <a:t>Suchitoto</a:t>
                      </a:r>
                      <a:r>
                        <a:rPr lang="es-SV" sz="1400" u="none" strike="noStrike" dirty="0">
                          <a:effectLst/>
                        </a:rPr>
                        <a:t>  (Asamblea 2015).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6093" marR="6093" marT="60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 $ </a:t>
                      </a:r>
                      <a:r>
                        <a:rPr lang="es-SV" sz="1400" b="1" u="none" strike="noStrike" dirty="0" smtClean="0">
                          <a:effectLst/>
                        </a:rPr>
                        <a:t>309,994.45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93" marR="6093" marT="60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Municipio de </a:t>
                      </a:r>
                      <a:r>
                        <a:rPr lang="es-SV" sz="1400" u="none" strike="noStrike" dirty="0" err="1">
                          <a:effectLst/>
                        </a:rPr>
                        <a:t>Suchitoto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6093" marR="6093" marT="6093" marB="0" anchor="ctr"/>
                </a:tc>
              </a:tr>
              <a:tr h="541532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Mantenimiento de obras de mitigación en Desagüe Lago de </a:t>
                      </a:r>
                      <a:r>
                        <a:rPr lang="es-SV" sz="1400" u="none" strike="noStrike" dirty="0" err="1">
                          <a:effectLst/>
                        </a:rPr>
                        <a:t>Ilopango</a:t>
                      </a:r>
                      <a:r>
                        <a:rPr lang="es-SV" sz="1400" u="none" strike="noStrike" dirty="0">
                          <a:effectLst/>
                        </a:rPr>
                        <a:t>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6093" marR="6093" marT="60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 $ </a:t>
                      </a:r>
                      <a:r>
                        <a:rPr lang="es-SV" sz="1400" b="1" u="none" strike="noStrike" dirty="0" smtClean="0">
                          <a:effectLst/>
                        </a:rPr>
                        <a:t>12,331.09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93" marR="6093" marT="60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</a:rPr>
                        <a:t>Cojutepeque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6093" marR="6093" marT="6093" marB="0" anchor="ctr"/>
                </a:tc>
              </a:tr>
              <a:tr h="541532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</a:rPr>
                        <a:t>mejoramiento de camino rural CUS18E - CAB18E, tramo: Suchitoto  Cinquera, etapa II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6093" marR="6093" marT="60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 $  </a:t>
                      </a:r>
                      <a:r>
                        <a:rPr lang="es-SV" sz="1400" b="1" u="none" strike="noStrike" dirty="0" smtClean="0">
                          <a:effectLst/>
                        </a:rPr>
                        <a:t>4,145,323.61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93" marR="6093" marT="60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</a:rPr>
                        <a:t>Suchitoto-Cinquera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6093" marR="6093" marT="6093" marB="0" anchor="ctr"/>
                </a:tc>
              </a:tr>
              <a:tr h="49663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</a:rPr>
                        <a:t>CONSTRUCCION DE VIVIENDAS PERMANENTES EN EL MUNICIPIO DE EL CARMEN,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 </a:t>
                      </a:r>
                      <a:r>
                        <a:rPr lang="es-SV" sz="1400" b="1" u="none" strike="noStrike" dirty="0" smtClean="0">
                          <a:effectLst/>
                        </a:rPr>
                        <a:t>$ </a:t>
                      </a:r>
                      <a:r>
                        <a:rPr lang="es-SV" sz="1400" b="1" u="none" strike="noStrike" dirty="0">
                          <a:effectLst/>
                        </a:rPr>
                        <a:t>899,888.82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El Carmen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6093" marR="6093" marT="6093" marB="0" anchor="ctr"/>
                </a:tc>
              </a:tr>
              <a:tr h="812295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</a:rPr>
                        <a:t>Mejoramiento de calle a las comunidades San Pablo El Cereto y al Sitio Cenicero 4600 mts de balastado compactado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6093" marR="6093" marT="60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 $ </a:t>
                      </a:r>
                      <a:r>
                        <a:rPr lang="es-SV" sz="1400" b="1" u="none" strike="noStrike" dirty="0" smtClean="0">
                          <a:effectLst/>
                        </a:rPr>
                        <a:t>185,990.19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93" marR="6093" marT="60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err="1">
                          <a:effectLst/>
                        </a:rPr>
                        <a:t>Suchitoto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6093" marR="6093" marT="6093" marB="0" anchor="ctr"/>
                </a:tc>
              </a:tr>
              <a:tr h="424993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INVERSIÓN TOTAL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6093" marR="6093" marT="60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 $ </a:t>
                      </a:r>
                      <a:r>
                        <a:rPr lang="es-SV" sz="1400" b="1" u="none" strike="noStrike" dirty="0" smtClean="0">
                          <a:effectLst/>
                        </a:rPr>
                        <a:t>1,594,444.74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6093" marR="6093" marT="609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6093" marR="6093" marT="6093" marB="0" anchor="ctr"/>
                </a:tc>
              </a:tr>
            </a:tbl>
          </a:graphicData>
        </a:graphic>
      </p:graphicFrame>
      <p:sp>
        <p:nvSpPr>
          <p:cNvPr id="7" name="AutoShape 2" descr="data:image/png;base64,iVBORw0KGgoAAAANSUhEUgAAANAAAABICAMAAACwT4toAAABR1BMVEX///8AAAD+8QKMjIz/8wD/9QA7OzvW1tacnJz/9wAAAAv/+gAAAAP/+wD4+PgAAAf47BeIhDMAABTx8fGGhoaMhQH///ns7Oyvr6/a2trj4+Nvb2/+8h1paWn/9hz//uvt4RH/+8X/+IfIyMhGQw66urplYiU6OR316iZVVVUpKSlHRR5SUCrCuzimoD5+fn7q4C6ZlDcVFRHRyCnJwC5NTU3l2QCxqiZXVSNCQkKhoaFfX19ybzG+tiL+9WL//dlHRiq4sjva0SdsaCH+9ESFho5WUg8pKRW/vZv99pKnoTE8OhL/9nc0NCFcWSvh2DocHRrz76WQiiF/eR0kIxNeWg8tKw2JghEZGRKpoh8+Owfg1iUXGiB4dCLUzEKuqDvV0p3k3Xu6uq3o59Do45uSjjqyrVzMwhhISVhfXTHR0LTf2F2gn5OkP5NLAAAIB0lEQVRoge1a/VfayBqGmFGGgESQVTFitlJMLWIwCFaNH+BHjdvigpVSFrq7rZfb3f3/f96ZfEBIZpJg7zm75548P/TUZGbyPvN+zjtEIiFChAgRIkSIECFC/B9icTHgwM2zHzHOzs42N7//s5mVlYzfmFxszgPLZMHX9ta9ZmFcXc29/Xp7e3opAABY6fLy9PT29utfV37zPKVZ39hYX45tee7my6gnXhLnzHtPwtD6NZ6BSZ6Xh8NhS0hCwDAMX1M/+k/1w84BUSpDhxkf2V655yzu+XzwsVCRk0lGbFx8i1vP4ieKiCixANYLie/ntEWzt//4KCg6v+acs3DsOSF+2FUEjpPVyr7jTWkkYS1Bqb39XWR0sch8Fr+yT35TY445R54qTSypMgBcP1tMuV/GBzXMiAGND8+nYmJrbYWkoBYQSz4z96Y90FM98UqNBwDyT48EOgiJO1FnxPJLz+Rx/q1cLn9WFKU1fOsODYu/8gzov/Ze4t5urgs79IEPn3bzELCMWPFY7Ree0ZGskClTEL8pXA8uZCHJcRABxU0gnrkVlBmi/YIjH4s+mmxAzOkWE7zrqALEe1/3Xm4ADEZ8JzCbd81ur8pDvFk2yF/chN7qb2DD2+peWakst04ds601BCwpkAZx6iAdN4rByNcyTJTa6kjKQ8A4wA5d0Sqy2DAoQ3HguabpfVtvqHSqIgOMvTn0lbCdNyTK+6soUbqoiSgvO8no+M0dFH63RrL53o3Husu6ec6RX97gnAONnWHraV8ho9sNU0VVr2+idQfDJAdZIhlssr+6PejPyWhOadKd9B4NXntFevPQ7CLjBqCvSHiRIHyiUdXcR6lAHZIqonW5Kc2gjDwBqqX4P1yE/uBt4yHfozvzWmSVkHzSJ8i6IU463aKKl1AD8YnWzX2E15QB59pIttsZgBwU5Gq9lzVQr6uNmrzg5JP7zaFEerhdn3NFt8STglMO+pbSfEzXsXyKpwlNoAkmIaITpVCJxJjxjEVq4bh86/PgunB3s2+Gm9T+fvSvzS+uqvtLi5k2UBbmtettv/SQ+Lhd+HAhoVqTBYCvXWCtaEk0uxEsakWjS6ZlgF3Xq4dCmeMMNkhFfK1WLZ+TBNpxqQfHuIXPInQoCcJGtnNITTaJh8NOtt4SdOsGUFaf7vHjZhI7qXektKFnWdLQ8eK+q6cyvLQgjVTt5J62xDr5UPTfD2reGRJZKPRHavm9i1S8dKKpo74A9ZSAtKm0i0bVXBLRlnLtoHzGQYGVpx4/aKM8NJauZjtNr1PG/iqRz8v76MeinHQFRmRKglirNXbL5ZMSwrdK+UKp1URUJhnWwMKk3C7cmIeAuIoespJPPrXtjEUItGxPExVR0E8XaOnrGx+7f0M84JmnmpM+DwjBHvkjjpMchh4mWYstIlu2hbOEnijz9BDsxKHMOn0oUdDyOOMAXtz9JcASzgOAAavOTKOCP+90JjKQbfdVrTS1f499XA+qD4EJdc1KgeFMr0sVexKuAqGkPtFrRTvIJ/DY+H282K3LSXKBYSMDeWTbh87Tpob3QgheaT5UrQ+ZWj1URZ2O3GsGNNtjIp+VqYPA/p0eilEsxrAZHqvbHpcUhpXrsdvYgfc7aKGJUbAUBJRH9Ge6KqLvgaTUvAvshe6qFGPVPTB1gp2/JooibwD9T48OlXNqDVDBCgJqYD7RlqUg2EXnPQ2FWRaIit8p045jcsymWmvq/Pz9koHS+fk778XTNaxO3utIN41i0lJ+/zDdliGu9dVZ6FD6UJGtmdagwsj64vug4+/7Y1ftvVdRZINCPajrmDjIEQltzCw7EXpOYWuBReqN/VO8ELHvVD8FC2wTzJEVROgNUAsNOl73DUJBx7cFW9hkgDCT7xjYIYcE0mltLkA7VMek8dPRBQxMqCjbUzjst2czNh3rRD65A/fIg1xAMzya7EYWzkIoLdsPOVIveKy3gVRnk/vZc6RITsDqyqS3YBEK1NtNjyb1CMu1ntcQ3iHyyRAUhG0zyIJbkaPJXwYhRiwGmPm6b6uvxOc2GoPHbGybxL7BFA7WIiu23qlJiNH8JRnIYz6soD7L2qK2lto0SILj4OFrc8e5aXM1C00w8jt9pzVp7D9Q6swaqi3Mky8dVghDddvM+ay3gcrcjD10NCVDRr/itKSMj/ssV32uemgGFyE1QHXqi/TWKIae0tbsT96ZPTZW9hAycVeflPLw2d4TvZ8nR7hIjpBv5g3b9LK5HePcO337YPUHIL08fezaWheutvP+fDC82ou9pF1EHhG+ajbkPS4XdrZI5rotWk02jZIklxqT5hIruDr5e2sLgUAu4AyRCDc8VlsoQ7c5c0XnbeSJVT0zpDImhQ/4E/VITVc08BA0KMhJ1USM8BLj2FT3istcxwdQfEgr3Fh6Sn18LFzvSpN2LsvyF+5Uuhf01wF0kBx/ZxwNSUUrwrIV/t2EHycHAobjq71st9PpdLPZumJjg0/YKulignb3OwNIodl2002oIVC1M74hImSwT9WpNjTMC4KAG0b2p5zcI925Rjd8f0XhD9KV/GrQ18Qr84dmnn7roXfxWoM7cqftiCDgrCCta3vtTrq27Jyh1EYJTaTyEWv0uujN/4DPwrL7BydT+Xf8PmbCls0yMQquVn9+cXopOMlcnv50+/aK/mMYckf33wL8K6Wfb18gYpc/vXhxq/9iafOHf1qq78UPCJub+N9/WpIQIUKECBEiRIgQ/278DT9H+n9D/h2b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8" name="AutoShape 4" descr="data:image/png;base64,iVBORw0KGgoAAAANSUhEUgAAANAAAABICAMAAACwT4toAAABR1BMVEX///8AAAD+8QKMjIz/8wD/9QA7OzvW1tacnJz/9wAAAAv/+gAAAAP/+wD4+PgAAAf47BeIhDMAABTx8fGGhoaMhQH///ns7Oyvr6/a2trj4+Nvb2/+8h1paWn/9hz//uvt4RH/+8X/+IfIyMhGQw66urplYiU6OR316iZVVVUpKSlHRR5SUCrCuzimoD5+fn7q4C6ZlDcVFRHRyCnJwC5NTU3l2QCxqiZXVSNCQkKhoaFfX19ybzG+tiL+9WL//dlHRiq4sjva0SdsaCH+9ESFho5WUg8pKRW/vZv99pKnoTE8OhL/9nc0NCFcWSvh2DocHRrz76WQiiF/eR0kIxNeWg8tKw2JghEZGRKpoh8+Owfg1iUXGiB4dCLUzEKuqDvV0p3k3Xu6uq3o59Do45uSjjqyrVzMwhhISVhfXTHR0LTf2F2gn5OkP5NLAAAIB0lEQVRoge1a/VfayBqGmFGGgESQVTFitlJMLWIwCFaNH+BHjdvigpVSFrq7rZfb3f3/f96ZfEBIZpJg7zm75548P/TUZGbyPvN+zjtEIiFChAgRIkSIECFC/B9icTHgwM2zHzHOzs42N7//s5mVlYzfmFxszgPLZMHX9ta9ZmFcXc29/Xp7e3opAABY6fLy9PT29utfV37zPKVZ39hYX45tee7my6gnXhLnzHtPwtD6NZ6BSZ6Xh8NhS0hCwDAMX1M/+k/1w84BUSpDhxkf2V655yzu+XzwsVCRk0lGbFx8i1vP4ieKiCixANYLie/ntEWzt//4KCg6v+acs3DsOSF+2FUEjpPVyr7jTWkkYS1Bqb39XWR0sch8Fr+yT35TY445R54qTSypMgBcP1tMuV/GBzXMiAGND8+nYmJrbYWkoBYQSz4z96Y90FM98UqNBwDyT48EOgiJO1FnxPJLz+Rx/q1cLn9WFKU1fOsODYu/8gzov/Ze4t5urgs79IEPn3bzELCMWPFY7Ree0ZGskClTEL8pXA8uZCHJcRABxU0gnrkVlBmi/YIjH4s+mmxAzOkWE7zrqALEe1/3Xm4ADEZ8JzCbd81ur8pDvFk2yF/chN7qb2DD2+peWakst04ds601BCwpkAZx6iAdN4rByNcyTJTa6kjKQ8A4wA5d0Sqy2DAoQ3HguabpfVtvqHSqIgOMvTn0lbCdNyTK+6soUbqoiSgvO8no+M0dFH63RrL53o3Husu6ec6RX97gnAONnWHraV8ho9sNU0VVr2+idQfDJAdZIhlssr+6PejPyWhOadKd9B4NXntFevPQ7CLjBqCvSHiRIHyiUdXcR6lAHZIqonW5Kc2gjDwBqqX4P1yE/uBt4yHfozvzWmSVkHzSJ8i6IU463aKKl1AD8YnWzX2E15QB59pIttsZgBwU5Gq9lzVQr6uNmrzg5JP7zaFEerhdn3NFt8STglMO+pbSfEzXsXyKpwlNoAkmIaITpVCJxJjxjEVq4bh86/PgunB3s2+Gm9T+fvSvzS+uqvtLi5k2UBbmtettv/SQ+Lhd+HAhoVqTBYCvXWCtaEk0uxEsakWjS6ZlgF3Xq4dCmeMMNkhFfK1WLZ+TBNpxqQfHuIXPInQoCcJGtnNITTaJh8NOtt4SdOsGUFaf7vHjZhI7qXektKFnWdLQ8eK+q6cyvLQgjVTt5J62xDr5UPTfD2reGRJZKPRHavm9i1S8dKKpo74A9ZSAtKm0i0bVXBLRlnLtoHzGQYGVpx4/aKM8NJauZjtNr1PG/iqRz8v76MeinHQFRmRKglirNXbL5ZMSwrdK+UKp1URUJhnWwMKk3C7cmIeAuIoespJPPrXtjEUItGxPExVR0E8XaOnrGx+7f0M84JmnmpM+DwjBHvkjjpMchh4mWYstIlu2hbOEnijz9BDsxKHMOn0oUdDyOOMAXtz9JcASzgOAAavOTKOCP+90JjKQbfdVrTS1f499XA+qD4EJdc1KgeFMr0sVexKuAqGkPtFrRTvIJ/DY+H282K3LSXKBYSMDeWTbh87Tpob3QgheaT5UrQ+ZWj1URZ2O3GsGNNtjIp+VqYPA/p0eilEsxrAZHqvbHpcUhpXrsdvYgfc7aKGJUbAUBJRH9Ge6KqLvgaTUvAvshe6qFGPVPTB1gp2/JooibwD9T48OlXNqDVDBCgJqYD7RlqUg2EXnPQ2FWRaIit8p045jcsymWmvq/Pz9koHS+fk778XTNaxO3utIN41i0lJ+/zDdliGu9dVZ6FD6UJGtmdagwsj64vug4+/7Y1ftvVdRZINCPajrmDjIEQltzCw7EXpOYWuBReqN/VO8ELHvVD8FC2wTzJEVROgNUAsNOl73DUJBx7cFW9hkgDCT7xjYIYcE0mltLkA7VMek8dPRBQxMqCjbUzjst2czNh3rRD65A/fIg1xAMzya7EYWzkIoLdsPOVIveKy3gVRnk/vZc6RITsDqyqS3YBEK1NtNjyb1CMu1ntcQ3iHyyRAUhG0zyIJbkaPJXwYhRiwGmPm6b6uvxOc2GoPHbGybxL7BFA7WIiu23qlJiNH8JRnIYz6soD7L2qK2lto0SILj4OFrc8e5aXM1C00w8jt9pzVp7D9Q6swaqi3Mky8dVghDddvM+ay3gcrcjD10NCVDRr/itKSMj/ssV32uemgGFyE1QHXqi/TWKIae0tbsT96ZPTZW9hAycVeflPLw2d4TvZ8nR7hIjpBv5g3b9LK5HePcO337YPUHIL08fezaWheutvP+fDC82ou9pF1EHhG+ajbkPS4XdrZI5rotWk02jZIklxqT5hIruDr5e2sLgUAu4AyRCDc8VlsoQ7c5c0XnbeSJVT0zpDImhQ/4E/VITVc08BA0KMhJ1USM8BLj2FT3istcxwdQfEgr3Fh6Sn18LFzvSpN2LsvyF+5Uuhf01wF0kBx/ZxwNSUUrwrIV/t2EHycHAobjq71st9PpdLPZumJjg0/YKulignb3OwNIodl2002oIVC1M74hImSwT9WpNjTMC4KAG0b2p5zcI925Rjd8f0XhD9KV/GrQ18Qr84dmnn7roXfxWoM7cqftiCDgrCCta3vtTrq27Jyh1EYJTaTyEWv0uujN/4DPwrL7BydT+Xf8PmbCls0yMQquVn9+cXopOMlcnv50+/aK/mMYckf33wL8K6Wfb18gYpc/vXhxq/9iafOHf1qq78UPCJub+N9/WpIQIUKECBEiRIgQ/278DT9H+n9D/h2b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9" name="AutoShape 6" descr="http://www.mop.gob.sv/img/mop_negro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10" name="AutoShape 8" descr="http://www.mop.gob.sv/img/mop_negro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11" name="AutoShape 10" descr="http://www.mop.gob.sv/img/mop_negro.sv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12" name="AutoShape 12" descr="http://www.mop.gob.sv/img/mop_azul-01.sv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5433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07504" y="2792328"/>
            <a:ext cx="5464628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SV" sz="3600" b="1" dirty="0" smtClean="0">
                <a:solidFill>
                  <a:srgbClr val="0070C0"/>
                </a:solidFill>
              </a:rPr>
              <a:t>MINISTERIO DE TURISMO / COPRORACIÓN SALVADOREÑA DE TURISMO</a:t>
            </a:r>
            <a:endParaRPr kumimoji="0" lang="es-SV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5 Conector recto"/>
          <p:cNvCxnSpPr/>
          <p:nvPr/>
        </p:nvCxnSpPr>
        <p:spPr>
          <a:xfrm rot="5400000">
            <a:off x="3822695" y="3378237"/>
            <a:ext cx="35004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5" descr="http://www.marn.gob.sv/wp-content/uploads/2016/01/01/mitur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1"/>
          <a:stretch/>
        </p:blipFill>
        <p:spPr bwMode="auto">
          <a:xfrm>
            <a:off x="5929322" y="1196752"/>
            <a:ext cx="2391556" cy="211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brandsoftheworld.com/sites/default/files/styles/logo-thumbnail/public/052013/corsatur.png?itok=F5Up7hK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412" y="3212976"/>
            <a:ext cx="185737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data:image/png;base64,iVBORw0KGgoAAAANSUhEUgAAANAAAABICAMAAACwT4toAAABR1BMVEX///8AAAD+8QKMjIz/8wD/9QA7OzvW1tacnJz/9wAAAAv/+gAAAAP/+wD4+PgAAAf47BeIhDMAABTx8fGGhoaMhQH///ns7Oyvr6/a2trj4+Nvb2/+8h1paWn/9hz//uvt4RH/+8X/+IfIyMhGQw66urplYiU6OR316iZVVVUpKSlHRR5SUCrCuzimoD5+fn7q4C6ZlDcVFRHRyCnJwC5NTU3l2QCxqiZXVSNCQkKhoaFfX19ybzG+tiL+9WL//dlHRiq4sjva0SdsaCH+9ESFho5WUg8pKRW/vZv99pKnoTE8OhL/9nc0NCFcWSvh2DocHRrz76WQiiF/eR0kIxNeWg8tKw2JghEZGRKpoh8+Owfg1iUXGiB4dCLUzEKuqDvV0p3k3Xu6uq3o59Do45uSjjqyrVzMwhhISVhfXTHR0LTf2F2gn5OkP5NLAAAIB0lEQVRoge1a/VfayBqGmFGGgESQVTFitlJMLWIwCFaNH+BHjdvigpVSFrq7rZfb3f3/f96ZfEBIZpJg7zm75548P/TUZGbyPvN+zjtEIiFChAgRIkSIECFC/B9icTHgwM2zHzHOzs42N7//s5mVlYzfmFxszgPLZMHX9ta9ZmFcXc29/Xp7e3opAABY6fLy9PT29utfV37zPKVZ39hYX45tee7my6gnXhLnzHtPwtD6NZ6BSZ6Xh8NhS0hCwDAMX1M/+k/1w84BUSpDhxkf2V655yzu+XzwsVCRk0lGbFx8i1vP4ieKiCixANYLie/ntEWzt//4KCg6v+acs3DsOSF+2FUEjpPVyr7jTWkkYS1Bqb39XWR0sch8Fr+yT35TY445R54qTSypMgBcP1tMuV/GBzXMiAGND8+nYmJrbYWkoBYQSz4z96Y90FM98UqNBwDyT48EOgiJO1FnxPJLz+Rx/q1cLn9WFKU1fOsODYu/8gzov/Ze4t5urgs79IEPn3bzELCMWPFY7Ree0ZGskClTEL8pXA8uZCHJcRABxU0gnrkVlBmi/YIjH4s+mmxAzOkWE7zrqALEe1/3Xm4ADEZ8JzCbd81ur8pDvFk2yF/chN7qb2DD2+peWakst04ds601BCwpkAZx6iAdN4rByNcyTJTa6kjKQ8A4wA5d0Sqy2DAoQ3HguabpfVtvqHSqIgOMvTn0lbCdNyTK+6soUbqoiSgvO8no+M0dFH63RrL53o3Husu6ec6RX97gnAONnWHraV8ho9sNU0VVr2+idQfDJAdZIhlssr+6PejPyWhOadKd9B4NXntFevPQ7CLjBqCvSHiRIHyiUdXcR6lAHZIqonW5Kc2gjDwBqqX4P1yE/uBt4yHfozvzWmSVkHzSJ8i6IU463aKKl1AD8YnWzX2E15QB59pIttsZgBwU5Gq9lzVQr6uNmrzg5JP7zaFEerhdn3NFt8STglMO+pbSfEzXsXyKpwlNoAkmIaITpVCJxJjxjEVq4bh86/PgunB3s2+Gm9T+fvSvzS+uqvtLi5k2UBbmtettv/SQ+Lhd+HAhoVqTBYCvXWCtaEk0uxEsakWjS6ZlgF3Xq4dCmeMMNkhFfK1WLZ+TBNpxqQfHuIXPInQoCcJGtnNITTaJh8NOtt4SdOsGUFaf7vHjZhI7qXektKFnWdLQ8eK+q6cyvLQgjVTt5J62xDr5UPTfD2reGRJZKPRHavm9i1S8dKKpo74A9ZSAtKm0i0bVXBLRlnLtoHzGQYGVpx4/aKM8NJauZjtNr1PG/iqRz8v76MeinHQFRmRKglirNXbL5ZMSwrdK+UKp1URUJhnWwMKk3C7cmIeAuIoespJPPrXtjEUItGxPExVR0E8XaOnrGx+7f0M84JmnmpM+DwjBHvkjjpMchh4mWYstIlu2hbOEnijz9BDsxKHMOn0oUdDyOOMAXtz9JcASzgOAAavOTKOCP+90JjKQbfdVrTS1f499XA+qD4EJdc1KgeFMr0sVexKuAqGkPtFrRTvIJ/DY+H282K3LSXKBYSMDeWTbh87Tpob3QgheaT5UrQ+ZWj1URZ2O3GsGNNtjIp+VqYPA/p0eilEsxrAZHqvbHpcUhpXrsdvYgfc7aKGJUbAUBJRH9Ge6KqLvgaTUvAvshe6qFGPVPTB1gp2/JooibwD9T48OlXNqDVDBCgJqYD7RlqUg2EXnPQ2FWRaIit8p045jcsymWmvq/Pz9koHS+fk778XTNaxO3utIN41i0lJ+/zDdliGu9dVZ6FD6UJGtmdagwsj64vug4+/7Y1ftvVdRZINCPajrmDjIEQltzCw7EXpOYWuBReqN/VO8ELHvVD8FC2wTzJEVROgNUAsNOl73DUJBx7cFW9hkgDCT7xjYIYcE0mltLkA7VMek8dPRBQxMqCjbUzjst2czNh3rRD65A/fIg1xAMzya7EYWzkIoLdsPOVIveKy3gVRnk/vZc6RITsDqyqS3YBEK1NtNjyb1CMu1ntcQ3iHyyRAUhG0zyIJbkaPJXwYhRiwGmPm6b6uvxOc2GoPHbGybxL7BFA7WIiu23qlJiNH8JRnIYz6soD7L2qK2lto0SILj4OFrc8e5aXM1C00w8jt9pzVp7D9Q6swaqi3Mky8dVghDddvM+ay3gcrcjD10NCVDRr/itKSMj/ssV32uemgGFyE1QHXqi/TWKIae0tbsT96ZPTZW9hAycVeflPLw2d4TvZ8nR7hIjpBv5g3b9LK5HePcO337YPUHIL08fezaWheutvP+fDC82ou9pF1EHhG+ajbkPS4XdrZI5rotWk02jZIklxqT5hIruDr5e2sLgUAu4AyRCDc8VlsoQ7c5c0XnbeSJVT0zpDImhQ/4E/VITVc08BA0KMhJ1USM8BLj2FT3istcxwdQfEgr3Fh6Sn18LFzvSpN2LsvyF+5Uuhf01wF0kBx/ZxwNSUUrwrIV/t2EHycHAobjq71st9PpdLPZumJjg0/YKulignb3OwNIodl2002oIVC1M74hImSwT9WpNjTMC4KAG0b2p5zcI925Rjd8f0XhD9KV/GrQ18Qr84dmnn7roXfxWoM7cqftiCDgrCCta3vtTrq27Jyh1EYJTaTyEWv0uujN/4DPwrL7BydT+Xf8PmbCls0yMQquVn9+cXopOMlcnv50+/aK/mMYckf33wL8K6Wfb18gYpc/vXhxq/9iafOHf1qq78UPCJub+N9/WpIQIUKECBEiRIgQ/278DT9H+n9D/h2b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8" name="AutoShape 4" descr="data:image/png;base64,iVBORw0KGgoAAAANSUhEUgAAANAAAABICAMAAACwT4toAAABR1BMVEX///8AAAD+8QKMjIz/8wD/9QA7OzvW1tacnJz/9wAAAAv/+gAAAAP/+wD4+PgAAAf47BeIhDMAABTx8fGGhoaMhQH///ns7Oyvr6/a2trj4+Nvb2/+8h1paWn/9hz//uvt4RH/+8X/+IfIyMhGQw66urplYiU6OR316iZVVVUpKSlHRR5SUCrCuzimoD5+fn7q4C6ZlDcVFRHRyCnJwC5NTU3l2QCxqiZXVSNCQkKhoaFfX19ybzG+tiL+9WL//dlHRiq4sjva0SdsaCH+9ESFho5WUg8pKRW/vZv99pKnoTE8OhL/9nc0NCFcWSvh2DocHRrz76WQiiF/eR0kIxNeWg8tKw2JghEZGRKpoh8+Owfg1iUXGiB4dCLUzEKuqDvV0p3k3Xu6uq3o59Do45uSjjqyrVzMwhhISVhfXTHR0LTf2F2gn5OkP5NLAAAIB0lEQVRoge1a/VfayBqGmFGGgESQVTFitlJMLWIwCFaNH+BHjdvigpVSFrq7rZfb3f3/f96ZfEBIZpJg7zm75548P/TUZGbyPvN+zjtEIiFChAgRIkSIECFC/B9icTHgwM2zHzHOzs42N7//s5mVlYzfmFxszgPLZMHX9ta9ZmFcXc29/Xp7e3opAABY6fLy9PT29utfV37zPKVZ39hYX45tee7my6gnXhLnzHtPwtD6NZ6BSZ6Xh8NhS0hCwDAMX1M/+k/1w84BUSpDhxkf2V655yzu+XzwsVCRk0lGbFx8i1vP4ieKiCixANYLie/ntEWzt//4KCg6v+acs3DsOSF+2FUEjpPVyr7jTWkkYS1Bqb39XWR0sch8Fr+yT35TY445R54qTSypMgBcP1tMuV/GBzXMiAGND8+nYmJrbYWkoBYQSz4z96Y90FM98UqNBwDyT48EOgiJO1FnxPJLz+Rx/q1cLn9WFKU1fOsODYu/8gzov/Ze4t5urgs79IEPn3bzELCMWPFY7Ree0ZGskClTEL8pXA8uZCHJcRABxU0gnrkVlBmi/YIjH4s+mmxAzOkWE7zrqALEe1/3Xm4ADEZ8JzCbd81ur8pDvFk2yF/chN7qb2DD2+peWakst04ds601BCwpkAZx6iAdN4rByNcyTJTa6kjKQ8A4wA5d0Sqy2DAoQ3HguabpfVtvqHSqIgOMvTn0lbCdNyTK+6soUbqoiSgvO8no+M0dFH63RrL53o3Husu6ec6RX97gnAONnWHraV8ho9sNU0VVr2+idQfDJAdZIhlssr+6PejPyWhOadKd9B4NXntFevPQ7CLjBqCvSHiRIHyiUdXcR6lAHZIqonW5Kc2gjDwBqqX4P1yE/uBt4yHfozvzWmSVkHzSJ8i6IU463aKKl1AD8YnWzX2E15QB59pIttsZgBwU5Gq9lzVQr6uNmrzg5JP7zaFEerhdn3NFt8STglMO+pbSfEzXsXyKpwlNoAkmIaITpVCJxJjxjEVq4bh86/PgunB3s2+Gm9T+fvSvzS+uqvtLi5k2UBbmtettv/SQ+Lhd+HAhoVqTBYCvXWCtaEk0uxEsakWjS6ZlgF3Xq4dCmeMMNkhFfK1WLZ+TBNpxqQfHuIXPInQoCcJGtnNITTaJh8NOtt4SdOsGUFaf7vHjZhI7qXektKFnWdLQ8eK+q6cyvLQgjVTt5J62xDr5UPTfD2reGRJZKPRHavm9i1S8dKKpo74A9ZSAtKm0i0bVXBLRlnLtoHzGQYGVpx4/aKM8NJauZjtNr1PG/iqRz8v76MeinHQFRmRKglirNXbL5ZMSwrdK+UKp1URUJhnWwMKk3C7cmIeAuIoespJPPrXtjEUItGxPExVR0E8XaOnrGx+7f0M84JmnmpM+DwjBHvkjjpMchh4mWYstIlu2hbOEnijz9BDsxKHMOn0oUdDyOOMAXtz9JcASzgOAAavOTKOCP+90JjKQbfdVrTS1f499XA+qD4EJdc1KgeFMr0sVexKuAqGkPtFrRTvIJ/DY+H282K3LSXKBYSMDeWTbh87Tpob3QgheaT5UrQ+ZWj1URZ2O3GsGNNtjIp+VqYPA/p0eilEsxrAZHqvbHpcUhpXrsdvYgfc7aKGJUbAUBJRH9Ge6KqLvgaTUvAvshe6qFGPVPTB1gp2/JooibwD9T48OlXNqDVDBCgJqYD7RlqUg2EXnPQ2FWRaIit8p045jcsymWmvq/Pz9koHS+fk778XTNaxO3utIN41i0lJ+/zDdliGu9dVZ6FD6UJGtmdagwsj64vug4+/7Y1ftvVdRZINCPajrmDjIEQltzCw7EXpOYWuBReqN/VO8ELHvVD8FC2wTzJEVROgNUAsNOl73DUJBx7cFW9hkgDCT7xjYIYcE0mltLkA7VMek8dPRBQxMqCjbUzjst2czNh3rRD65A/fIg1xAMzya7EYWzkIoLdsPOVIveKy3gVRnk/vZc6RITsDqyqS3YBEK1NtNjyb1CMu1ntcQ3iHyyRAUhG0zyIJbkaPJXwYhRiwGmPm6b6uvxOc2GoPHbGybxL7BFA7WIiu23qlJiNH8JRnIYz6soD7L2qK2lto0SILj4OFrc8e5aXM1C00w8jt9pzVp7D9Q6swaqi3Mky8dVghDddvM+ay3gcrcjD10NCVDRr/itKSMj/ssV32uemgGFyE1QHXqi/TWKIae0tbsT96ZPTZW9hAycVeflPLw2d4TvZ8nR7hIjpBv5g3b9LK5HePcO337YPUHIL08fezaWheutvP+fDC82ou9pF1EHhG+ajbkPS4XdrZI5rotWk02jZIklxqT5hIruDr5e2sLgUAu4AyRCDc8VlsoQ7c5c0XnbeSJVT0zpDImhQ/4E/VITVc08BA0KMhJ1USM8BLj2FT3istcxwdQfEgr3Fh6Sn18LFzvSpN2LsvyF+5Uuhf01wF0kBx/ZxwNSUUrwrIV/t2EHycHAobjq71st9PpdLPZumJjg0/YKulignb3OwNIodl2002oIVC1M74hImSwT9WpNjTMC4KAG0b2p5zcI925Rjd8f0XhD9KV/GrQ18Qr84dmnn7roXfxWoM7cqftiCDgrCCta3vtTrq27Jyh1EYJTaTyEWv0uujN/4DPwrL7BydT+Xf8PmbCls0yMQquVn9+cXopOMlcnv50+/aK/mMYckf33wL8K6Wfb18gYpc/vXhxq/9iafOHf1qq78UPCJub+N9/WpIQIUKECBEiRIgQ/278DT9H+n9D/h2b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9" name="AutoShape 6" descr="http://www.mop.gob.sv/img/mop_negro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10" name="AutoShape 8" descr="http://www.mop.gob.sv/img/mop_negro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11" name="AutoShape 10" descr="http://www.mop.gob.sv/img/mop_negro.sv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12" name="AutoShape 12" descr="http://www.mop.gob.sv/img/mop_azul-01.sv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836712"/>
            <a:ext cx="8413795" cy="535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3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2656883"/>
              </p:ext>
            </p:extLst>
          </p:nvPr>
        </p:nvGraphicFramePr>
        <p:xfrm>
          <a:off x="285720" y="285728"/>
          <a:ext cx="8572559" cy="63579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4578"/>
                <a:gridCol w="1110293"/>
                <a:gridCol w="841230"/>
                <a:gridCol w="1445029"/>
                <a:gridCol w="2961429"/>
              </a:tblGrid>
              <a:tr h="3670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PROGRAMA</a:t>
                      </a:r>
                      <a:endParaRPr lang="es-SV" sz="1400" b="1" i="0" u="none" strike="noStrike" dirty="0">
                        <a:solidFill>
                          <a:srgbClr val="F2F2F2"/>
                        </a:solidFill>
                        <a:effectLst/>
                        <a:latin typeface="Segoe UI"/>
                      </a:endParaRPr>
                    </a:p>
                  </a:txBody>
                  <a:tcPr marL="6312" marR="6312" marT="631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POBLACIÓN BENEFICIADA</a:t>
                      </a:r>
                      <a:endParaRPr lang="es-SV" sz="1400" b="1" i="0" u="none" strike="noStrike" dirty="0">
                        <a:solidFill>
                          <a:srgbClr val="F2F2F2"/>
                        </a:solidFill>
                        <a:effectLst/>
                        <a:latin typeface="Segoe UI"/>
                      </a:endParaRPr>
                    </a:p>
                  </a:txBody>
                  <a:tcPr marL="6312" marR="6312" marT="631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ALCANCE</a:t>
                      </a:r>
                      <a:endParaRPr lang="es-SV" sz="1400" b="1" i="0" u="none" strike="noStrike" dirty="0">
                        <a:solidFill>
                          <a:srgbClr val="F2F2F2"/>
                        </a:solidFill>
                        <a:effectLst/>
                        <a:latin typeface="Segoe UI"/>
                      </a:endParaRPr>
                    </a:p>
                  </a:txBody>
                  <a:tcPr marL="6312" marR="6312" marT="631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8630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u="none" strike="noStrike" dirty="0">
                          <a:effectLst/>
                        </a:rPr>
                        <a:t>Mujeres</a:t>
                      </a:r>
                      <a:endParaRPr lang="es-SV" sz="1100" b="1" i="1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u="none" strike="noStrike" dirty="0">
                          <a:effectLst/>
                        </a:rPr>
                        <a:t>Hombres</a:t>
                      </a:r>
                      <a:endParaRPr lang="es-SV" sz="1100" b="1" i="1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u="none" strike="noStrike" dirty="0">
                          <a:effectLst/>
                        </a:rPr>
                        <a:t>TOTAL</a:t>
                      </a:r>
                      <a:endParaRPr lang="es-SV" sz="1100" b="1" i="1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6312" marR="6312" marT="6312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8302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Alimentación y Salud Escolar</a:t>
                      </a:r>
                      <a:endParaRPr lang="es-SV" sz="1600" b="0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effectLst/>
                        </a:rPr>
                        <a:t>29,166</a:t>
                      </a:r>
                      <a:endParaRPr lang="es-SV" sz="1600" b="1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effectLst/>
                        </a:rPr>
                        <a:t>28,332</a:t>
                      </a:r>
                      <a:endParaRPr lang="es-SV" sz="1600" b="1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effectLst/>
                        </a:rPr>
                        <a:t>57,498</a:t>
                      </a:r>
                      <a:endParaRPr lang="es-SV" sz="1600" b="1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>
                          <a:effectLst/>
                        </a:rPr>
                        <a:t>Se </a:t>
                      </a:r>
                      <a:r>
                        <a:rPr lang="es-SV" sz="1400" u="none" strike="noStrike" dirty="0" smtClean="0">
                          <a:effectLst/>
                        </a:rPr>
                        <a:t>atendió </a:t>
                      </a:r>
                      <a:r>
                        <a:rPr lang="es-SV" sz="1400" u="none" strike="noStrike" dirty="0">
                          <a:effectLst/>
                        </a:rPr>
                        <a:t>a 207 Centros Escolares de los 16 Municipios del departamento en el año 2015</a:t>
                      </a:r>
                      <a:endParaRPr lang="es-SV" sz="14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6312" marR="6312" marT="6312" marB="0" anchor="ctr"/>
                </a:tc>
              </a:tr>
              <a:tr h="83021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effectLst/>
                        </a:rPr>
                        <a:t>28,948</a:t>
                      </a:r>
                      <a:endParaRPr lang="es-SV" sz="1600" b="1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effectLst/>
                        </a:rPr>
                        <a:t>27,867</a:t>
                      </a:r>
                      <a:endParaRPr lang="es-SV" sz="1600" b="1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effectLst/>
                        </a:rPr>
                        <a:t>56,815</a:t>
                      </a:r>
                      <a:endParaRPr lang="es-SV" sz="1600" b="1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Se </a:t>
                      </a:r>
                      <a:r>
                        <a:rPr lang="es-SV" sz="1400" u="none" strike="noStrike" dirty="0" smtClean="0">
                          <a:effectLst/>
                        </a:rPr>
                        <a:t>atendió </a:t>
                      </a:r>
                      <a:r>
                        <a:rPr lang="es-SV" sz="1400" u="none" strike="noStrike" dirty="0">
                          <a:effectLst/>
                        </a:rPr>
                        <a:t>a 207 Centros Escolares de los 16 Municipios del departamento en el año 2016</a:t>
                      </a:r>
                      <a:endParaRPr lang="es-SV" sz="1400" b="0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6312" marR="6312" marT="6312" marB="0" anchor="ctr"/>
                </a:tc>
              </a:tr>
              <a:tr h="5680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“Vaso de Leche”</a:t>
                      </a:r>
                      <a:endParaRPr lang="es-SV" sz="1600" b="0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 smtClean="0">
                          <a:effectLst/>
                        </a:rPr>
                        <a:t>19,787</a:t>
                      </a:r>
                      <a:endParaRPr lang="es-SV" sz="1600" b="1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effectLst/>
                        </a:rPr>
                        <a:t>19,637</a:t>
                      </a:r>
                      <a:endParaRPr lang="es-SV" sz="1600" b="1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effectLst/>
                        </a:rPr>
                        <a:t>39,424</a:t>
                      </a:r>
                      <a:endParaRPr lang="es-SV" sz="1600" b="1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>
                          <a:effectLst/>
                        </a:rPr>
                        <a:t>102 Centros Escolares, beneficiados en el año 2015</a:t>
                      </a:r>
                      <a:endParaRPr lang="es-SV" sz="1400" b="0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6312" marR="6312" marT="6312" marB="0" anchor="ctr"/>
                </a:tc>
              </a:tr>
              <a:tr h="1127351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effectLst/>
                        </a:rPr>
                        <a:t>21,837</a:t>
                      </a:r>
                      <a:endParaRPr lang="es-SV" sz="1600" b="1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effectLst/>
                        </a:rPr>
                        <a:t>22,026</a:t>
                      </a:r>
                      <a:endParaRPr lang="es-SV" sz="1600" b="1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effectLst/>
                        </a:rPr>
                        <a:t>43,863</a:t>
                      </a:r>
                      <a:endParaRPr lang="es-SV" sz="1600" b="1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 110 centros escolares beneficiados de 15 municipios en el departamento en el año </a:t>
                      </a:r>
                      <a:r>
                        <a:rPr lang="es-SV" sz="1400" u="none" strike="noStrike" dirty="0" smtClean="0">
                          <a:effectLst/>
                        </a:rPr>
                        <a:t>2016</a:t>
                      </a:r>
                      <a:endParaRPr lang="es-SV" sz="1400" b="0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6312" marR="6312" marT="6312" marB="0" anchor="ctr"/>
                </a:tc>
              </a:tr>
              <a:tr h="9875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Programa Nacional de Alfabetización </a:t>
                      </a:r>
                      <a:endParaRPr lang="es-SV" sz="1600" b="0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690</a:t>
                      </a:r>
                      <a:endParaRPr lang="es-SV" sz="1600" b="1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312</a:t>
                      </a:r>
                      <a:endParaRPr lang="es-SV" sz="1600" b="1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effectLst/>
                        </a:rPr>
                        <a:t>1,002</a:t>
                      </a:r>
                      <a:endParaRPr lang="es-SV" sz="1600" b="1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       Se acreditaron a 1,002 asociados del Programa Nacional de </a:t>
                      </a:r>
                      <a:r>
                        <a:rPr lang="es-SV" sz="1400" u="none" strike="noStrike" dirty="0" smtClean="0">
                          <a:effectLst/>
                        </a:rPr>
                        <a:t>Alfabetización </a:t>
                      </a:r>
                      <a:r>
                        <a:rPr lang="es-SV" sz="1400" u="none" strike="noStrike" dirty="0">
                          <a:effectLst/>
                        </a:rPr>
                        <a:t>de 8 municipios priorizados.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6312" marR="6312" marT="6312" marB="0" anchor="ctr"/>
                </a:tc>
              </a:tr>
              <a:tr h="559306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803</a:t>
                      </a:r>
                      <a:endParaRPr lang="es-SV" sz="1600" b="1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>
                          <a:effectLst/>
                        </a:rPr>
                        <a:t>312</a:t>
                      </a:r>
                      <a:endParaRPr lang="es-SV" sz="1600" b="1" i="0" u="none" strike="noStrike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effectLst/>
                        </a:rPr>
                        <a:t>1,115</a:t>
                      </a:r>
                      <a:endParaRPr lang="es-SV" sz="1600" b="1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1,115 Asociados matriculados en el 2016 de 8 municipios priorizados</a:t>
                      </a:r>
                      <a:endParaRPr lang="es-SV" sz="1200" b="0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6312" marR="6312" marT="6312" marB="0" anchor="ctr"/>
                </a:tc>
              </a:tr>
              <a:tr h="88964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Sistema Integrado de Escuelas Inclusivas de Tiempo Pleno</a:t>
                      </a:r>
                      <a:endParaRPr lang="es-SV" sz="1600" b="0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>
                          <a:effectLst/>
                        </a:rPr>
                        <a:t>819</a:t>
                      </a:r>
                      <a:endParaRPr lang="es-SV" sz="1600" b="1" i="0" u="none" strike="noStrike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>
                          <a:effectLst/>
                        </a:rPr>
                        <a:t>926</a:t>
                      </a:r>
                      <a:endParaRPr lang="es-SV" sz="1600" b="1" i="0" u="none" strike="noStrike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effectLst/>
                        </a:rPr>
                        <a:t>1,745</a:t>
                      </a:r>
                      <a:endParaRPr lang="es-SV" sz="1600" b="1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SV" sz="1200" u="none" strike="noStrike" dirty="0">
                          <a:effectLst/>
                        </a:rPr>
                        <a:t>Actualización de 6 propuestas pedagógicas del SIEITP de 57 Centros Escolares. 250 docentes participando en la formación pedagógica</a:t>
                      </a:r>
                      <a:endParaRPr lang="es-SV" sz="1200" b="0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6312" marR="6312" marT="631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07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07504" y="2285992"/>
            <a:ext cx="5535496" cy="2214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SV" sz="2700" b="1" dirty="0" smtClean="0">
                <a:solidFill>
                  <a:srgbClr val="0070C0"/>
                </a:solidFill>
              </a:rPr>
              <a:t>CENTRO NACIONAL DE TECNOLOGÍA AGROPECUARIA Y FORESTAL “ENRIQUE ÁLVAREZ CÓRDOVA”</a:t>
            </a:r>
            <a:endParaRPr kumimoji="0" lang="es-SV" sz="27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5 Conector recto"/>
          <p:cNvCxnSpPr/>
          <p:nvPr/>
        </p:nvCxnSpPr>
        <p:spPr>
          <a:xfrm rot="5400000">
            <a:off x="3892545" y="3249611"/>
            <a:ext cx="35004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F:\LOGO RENDICIÓN\photo.jpg"/>
          <p:cNvPicPr>
            <a:picLocks noChangeAspect="1" noChangeArrowheads="1"/>
          </p:cNvPicPr>
          <p:nvPr/>
        </p:nvPicPr>
        <p:blipFill>
          <a:blip r:embed="rId2"/>
          <a:srcRect l="3876" t="20930" r="3101" b="27907"/>
          <a:stretch>
            <a:fillRect/>
          </a:stretch>
        </p:blipFill>
        <p:spPr bwMode="auto">
          <a:xfrm>
            <a:off x="5786446" y="2285992"/>
            <a:ext cx="3117295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511385"/>
              </p:ext>
            </p:extLst>
          </p:nvPr>
        </p:nvGraphicFramePr>
        <p:xfrm>
          <a:off x="214281" y="142851"/>
          <a:ext cx="8643998" cy="64294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4212"/>
                <a:gridCol w="1763080"/>
                <a:gridCol w="661157"/>
                <a:gridCol w="661157"/>
                <a:gridCol w="719925"/>
                <a:gridCol w="2174467"/>
              </a:tblGrid>
              <a:tr h="8567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2000" b="1" u="none" strike="noStrike" dirty="0" smtClean="0">
                          <a:effectLst/>
                        </a:rPr>
                        <a:t>ÁREA</a:t>
                      </a:r>
                      <a:endParaRPr lang="es-SV" sz="20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2000" b="1" u="none" strike="noStrike" dirty="0">
                          <a:effectLst/>
                        </a:rPr>
                        <a:t>INVERSIÓN</a:t>
                      </a:r>
                      <a:endParaRPr lang="es-SV" sz="20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2000" b="1" u="none" strike="noStrike" dirty="0">
                          <a:effectLst/>
                        </a:rPr>
                        <a:t>POBLACIÓN BENEFICIADA</a:t>
                      </a:r>
                      <a:endParaRPr lang="es-SV" sz="20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2000" b="1" u="none" strike="noStrike" dirty="0">
                          <a:effectLst/>
                        </a:rPr>
                        <a:t>ALCANCE GEOGRÁFICO</a:t>
                      </a:r>
                      <a:endParaRPr lang="es-SV" sz="20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48854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u="none" strike="noStrike" dirty="0" smtClean="0">
                          <a:effectLst/>
                        </a:rPr>
                        <a:t>MUJERES</a:t>
                      </a:r>
                      <a:endParaRPr lang="es-SV" sz="110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u="none" strike="noStrike" dirty="0" smtClean="0">
                          <a:effectLst/>
                        </a:rPr>
                        <a:t>HOMBRES</a:t>
                      </a:r>
                      <a:endParaRPr lang="es-SV" sz="110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u="none" strike="noStrike" dirty="0" smtClean="0">
                          <a:effectLst/>
                        </a:rPr>
                        <a:t>TOTAL</a:t>
                      </a:r>
                      <a:endParaRPr lang="es-SV" sz="110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63183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 smtClean="0">
                          <a:effectLst/>
                        </a:rPr>
                        <a:t>Hortalizas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effectLst/>
                        </a:rPr>
                        <a:t>$14,885.59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effectLst/>
                        </a:rPr>
                        <a:t>20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effectLst/>
                        </a:rPr>
                        <a:t>60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effectLst/>
                        </a:rPr>
                        <a:t>80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 smtClean="0">
                          <a:effectLst/>
                        </a:rPr>
                        <a:t>Tenancingo,</a:t>
                      </a:r>
                      <a:br>
                        <a:rPr lang="es-SV" sz="1600" u="none" strike="noStrike" dirty="0" smtClean="0">
                          <a:effectLst/>
                        </a:rPr>
                      </a:br>
                      <a:r>
                        <a:rPr lang="es-SV" sz="1600" u="none" strike="noStrike" dirty="0" smtClean="0">
                          <a:effectLst/>
                        </a:rPr>
                        <a:t>Cojutepeque, San Ramón,</a:t>
                      </a:r>
                      <a:br>
                        <a:rPr lang="es-SV" sz="1600" u="none" strike="noStrike" dirty="0" smtClean="0">
                          <a:effectLst/>
                        </a:rPr>
                      </a:br>
                      <a:r>
                        <a:rPr lang="es-SV" sz="1600" u="none" strike="noStrike" dirty="0" smtClean="0">
                          <a:effectLst/>
                        </a:rPr>
                        <a:t>El</a:t>
                      </a:r>
                      <a:r>
                        <a:rPr lang="es-SV" sz="1600" u="none" strike="noStrike" baseline="0" dirty="0" smtClean="0">
                          <a:effectLst/>
                        </a:rPr>
                        <a:t> C</a:t>
                      </a:r>
                      <a:r>
                        <a:rPr lang="es-SV" sz="1600" u="none" strike="noStrike" dirty="0" smtClean="0">
                          <a:effectLst/>
                        </a:rPr>
                        <a:t>armen,</a:t>
                      </a:r>
                      <a:br>
                        <a:rPr lang="es-SV" sz="1600" u="none" strike="noStrike" dirty="0" smtClean="0">
                          <a:effectLst/>
                        </a:rPr>
                      </a:br>
                      <a:r>
                        <a:rPr lang="es-SV" sz="1600" u="none" strike="noStrike" dirty="0" smtClean="0">
                          <a:effectLst/>
                        </a:rPr>
                        <a:t>El Rosario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9700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 smtClean="0">
                          <a:effectLst/>
                        </a:rPr>
                        <a:t>Seguridad alimentaria </a:t>
                      </a:r>
                      <a:br>
                        <a:rPr lang="es-SV" sz="1600" u="none" strike="noStrike" dirty="0" smtClean="0">
                          <a:effectLst/>
                        </a:rPr>
                      </a:br>
                      <a:r>
                        <a:rPr lang="es-SV" sz="1600" u="none" strike="noStrike" dirty="0" smtClean="0">
                          <a:effectLst/>
                        </a:rPr>
                        <a:t>y nutricional 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effectLst/>
                        </a:rPr>
                        <a:t>$35,462.99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effectLst/>
                        </a:rPr>
                        <a:t>197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effectLst/>
                        </a:rPr>
                        <a:t>400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effectLst/>
                        </a:rPr>
                        <a:t>597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 smtClean="0">
                          <a:effectLst/>
                        </a:rPr>
                        <a:t>El Rosario,</a:t>
                      </a:r>
                      <a:br>
                        <a:rPr lang="es-SV" sz="1600" u="none" strike="noStrike" dirty="0" smtClean="0">
                          <a:effectLst/>
                        </a:rPr>
                      </a:br>
                      <a:r>
                        <a:rPr lang="es-SV" sz="1600" u="none" strike="noStrike" dirty="0" smtClean="0">
                          <a:effectLst/>
                        </a:rPr>
                        <a:t>El Carmen, Cojutepeque, Candelaria,</a:t>
                      </a:r>
                      <a:endParaRPr lang="es-SV" sz="1600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es-SV" sz="1600" u="none" strike="noStrike" baseline="0" dirty="0" smtClean="0">
                          <a:effectLst/>
                        </a:rPr>
                        <a:t>Sa</a:t>
                      </a:r>
                      <a:r>
                        <a:rPr lang="es-SV" sz="1600" u="none" strike="noStrike" dirty="0" smtClean="0">
                          <a:effectLst/>
                        </a:rPr>
                        <a:t>n Cristóbal, </a:t>
                      </a:r>
                      <a:br>
                        <a:rPr lang="es-SV" sz="1600" u="none" strike="noStrike" dirty="0" smtClean="0">
                          <a:effectLst/>
                        </a:rPr>
                      </a:br>
                      <a:r>
                        <a:rPr lang="es-SV" sz="1600" u="none" strike="noStrike" dirty="0" smtClean="0">
                          <a:effectLst/>
                        </a:rPr>
                        <a:t>Monte San Juan 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79501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 smtClean="0">
                          <a:effectLst/>
                        </a:rPr>
                        <a:t>«Jóvenes emprendedores»</a:t>
                      </a:r>
                      <a:br>
                        <a:rPr lang="es-SV" sz="1600" u="none" strike="noStrike" dirty="0" smtClean="0">
                          <a:effectLst/>
                        </a:rPr>
                      </a:br>
                      <a:r>
                        <a:rPr lang="es-SV" sz="1600" u="none" strike="noStrike" dirty="0" smtClean="0">
                          <a:effectLst/>
                        </a:rPr>
                        <a:t>(Convenio  CENTA / </a:t>
                      </a:r>
                    </a:p>
                    <a:p>
                      <a:pPr algn="ctr" fontAlgn="ctr"/>
                      <a:r>
                        <a:rPr lang="es-SV" sz="1600" u="none" strike="noStrike" dirty="0" smtClean="0">
                          <a:effectLst/>
                        </a:rPr>
                        <a:t>Plan Internacional)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effectLst/>
                        </a:rPr>
                        <a:t>$6,750.00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effectLst/>
                        </a:rPr>
                        <a:t>72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effectLst/>
                        </a:rPr>
                        <a:t>64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effectLst/>
                        </a:rPr>
                        <a:t>136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 smtClean="0">
                          <a:effectLst/>
                        </a:rPr>
                        <a:t>El Carmen,</a:t>
                      </a:r>
                      <a:r>
                        <a:rPr lang="es-SV" sz="1600" u="none" strike="noStrike" baseline="0" dirty="0" smtClean="0">
                          <a:effectLst/>
                        </a:rPr>
                        <a:t> Sa</a:t>
                      </a:r>
                      <a:r>
                        <a:rPr lang="es-SV" sz="1600" u="none" strike="noStrike" dirty="0" smtClean="0">
                          <a:effectLst/>
                        </a:rPr>
                        <a:t>n Cristóbal 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79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71406" y="2428868"/>
            <a:ext cx="5857916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SV" sz="3600" b="1" dirty="0" smtClean="0">
                <a:solidFill>
                  <a:srgbClr val="0070C0"/>
                </a:solidFill>
              </a:rPr>
              <a:t>BANCO DE FOMENTO AGROPECUARIO (BFA)</a:t>
            </a:r>
            <a:endParaRPr kumimoji="0" lang="es-SV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5 Conector recto"/>
          <p:cNvCxnSpPr/>
          <p:nvPr/>
        </p:nvCxnSpPr>
        <p:spPr>
          <a:xfrm rot="5400000">
            <a:off x="3822695" y="3178173"/>
            <a:ext cx="35004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9" descr="http://www.transnetwork.com/transnetworksite/images/21_logo_elSalvador_BF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2571743"/>
            <a:ext cx="2857520" cy="142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911932"/>
              </p:ext>
            </p:extLst>
          </p:nvPr>
        </p:nvGraphicFramePr>
        <p:xfrm>
          <a:off x="285718" y="285730"/>
          <a:ext cx="8572561" cy="62151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8345"/>
                <a:gridCol w="1938345"/>
                <a:gridCol w="1384532"/>
                <a:gridCol w="519199"/>
                <a:gridCol w="519199"/>
                <a:gridCol w="565351"/>
                <a:gridCol w="1707590"/>
              </a:tblGrid>
              <a:tr h="7200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LÍNEA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RUBRO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INVERSIÓN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POBLACIÓN BENEFICIADA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ALCANCE GEOGRÁFICO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4404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u="none" strike="noStrike" dirty="0" smtClean="0">
                          <a:effectLst/>
                        </a:rPr>
                        <a:t>MUJERES</a:t>
                      </a:r>
                      <a:endParaRPr lang="es-SV" sz="90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u="none" strike="noStrike" dirty="0" smtClean="0">
                          <a:effectLst/>
                        </a:rPr>
                        <a:t>HOMBRES</a:t>
                      </a:r>
                      <a:endParaRPr lang="es-SV" sz="90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u="none" strike="noStrike" dirty="0" smtClean="0">
                          <a:effectLst/>
                        </a:rPr>
                        <a:t>TOTAL</a:t>
                      </a:r>
                      <a:endParaRPr lang="es-SV" sz="90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64030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 smtClean="0">
                          <a:effectLst/>
                        </a:rPr>
                        <a:t>Crédito Tradicional 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SV" sz="1600" u="none" strike="noStrike" dirty="0">
                          <a:effectLst/>
                        </a:rPr>
                        <a:t>Granos básicos, hortalizas, caña de azúcar ganado, avicultura 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$4,638,000.00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339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effectLst/>
                        </a:rPr>
                        <a:t>1,356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effectLst/>
                        </a:rPr>
                        <a:t>1,695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SV" sz="1600" u="none" strike="noStrike" dirty="0">
                          <a:effectLst/>
                        </a:rPr>
                        <a:t>Todo el Departamento de Cuscatlán ha excepción Suchitoto, San Bartolomé </a:t>
                      </a:r>
                      <a:r>
                        <a:rPr lang="es-SV" sz="1600" u="none" strike="noStrike" dirty="0" err="1" smtClean="0">
                          <a:effectLst/>
                        </a:rPr>
                        <a:t>Perulapía</a:t>
                      </a:r>
                      <a:r>
                        <a:rPr lang="es-SV" sz="1600" u="none" strike="noStrike" dirty="0">
                          <a:effectLst/>
                        </a:rPr>
                        <a:t>, San </a:t>
                      </a:r>
                      <a:r>
                        <a:rPr lang="es-SV" sz="1600" u="none" strike="noStrike" dirty="0" smtClean="0">
                          <a:effectLst/>
                        </a:rPr>
                        <a:t>José </a:t>
                      </a:r>
                      <a:r>
                        <a:rPr lang="es-SV" sz="1600" u="none" strike="noStrike" dirty="0">
                          <a:effectLst/>
                        </a:rPr>
                        <a:t>Guayabal y </a:t>
                      </a:r>
                      <a:r>
                        <a:rPr lang="es-SV" sz="1600" u="none" strike="noStrike" dirty="0" smtClean="0">
                          <a:effectLst/>
                        </a:rPr>
                        <a:t>Oratorio</a:t>
                      </a:r>
                      <a:r>
                        <a:rPr lang="es-SV" sz="1600" u="none" strike="noStrike" baseline="0" dirty="0" smtClean="0">
                          <a:effectLst/>
                        </a:rPr>
                        <a:t> de Concepción</a:t>
                      </a:r>
                      <a:r>
                        <a:rPr lang="es-SV" sz="1600" u="none" strike="noStrike" dirty="0" smtClean="0">
                          <a:effectLst/>
                        </a:rPr>
                        <a:t>.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</a:tr>
              <a:tr h="264030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effectLst/>
                        </a:rPr>
                        <a:t>Microcréditos 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effectLst/>
                        </a:rPr>
                        <a:t>Microcréditos 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$1,409,000.00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683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455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effectLst/>
                        </a:rPr>
                        <a:t>1,138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SV" sz="1600" u="none" strike="noStrike" dirty="0" smtClean="0">
                          <a:effectLst/>
                        </a:rPr>
                        <a:t>12 municipios</a:t>
                      </a:r>
                      <a:r>
                        <a:rPr lang="es-SV" sz="1600" u="none" strike="noStrike" baseline="0" dirty="0" smtClean="0">
                          <a:effectLst/>
                        </a:rPr>
                        <a:t> del departamento de Cuscatlán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00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71406" y="2571744"/>
            <a:ext cx="5143536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SV" sz="3200" b="1" dirty="0" smtClean="0">
                <a:solidFill>
                  <a:srgbClr val="0070C0"/>
                </a:solidFill>
              </a:rPr>
              <a:t>CENTRO NACIONAL DE ATENCIÓN POR DEMANDA</a:t>
            </a:r>
          </a:p>
          <a:p>
            <a:pPr lvl="0" algn="ctr">
              <a:spcBef>
                <a:spcPct val="0"/>
              </a:spcBef>
            </a:pPr>
            <a:r>
              <a:rPr lang="es-SV" sz="3200" b="1" dirty="0" smtClean="0">
                <a:solidFill>
                  <a:srgbClr val="0070C0"/>
                </a:solidFill>
              </a:rPr>
              <a:t>(</a:t>
            </a:r>
            <a:r>
              <a:rPr lang="es-SV" sz="3200" b="1" dirty="0" smtClean="0">
                <a:solidFill>
                  <a:srgbClr val="0070C0"/>
                </a:solidFill>
              </a:rPr>
              <a:t>CENADE)</a:t>
            </a:r>
            <a:endParaRPr kumimoji="0" lang="es-SV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5 Conector recto"/>
          <p:cNvCxnSpPr/>
          <p:nvPr/>
        </p:nvCxnSpPr>
        <p:spPr>
          <a:xfrm rot="5400000">
            <a:off x="3465505" y="3178173"/>
            <a:ext cx="35004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F:\LOGO RENDICIÓN\LogoMINE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8807" y="2428868"/>
            <a:ext cx="3316597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656106"/>
              </p:ext>
            </p:extLst>
          </p:nvPr>
        </p:nvGraphicFramePr>
        <p:xfrm>
          <a:off x="214282" y="142853"/>
          <a:ext cx="8643998" cy="6357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6082"/>
                <a:gridCol w="2214578"/>
                <a:gridCol w="657228"/>
                <a:gridCol w="628654"/>
                <a:gridCol w="707237"/>
                <a:gridCol w="1650219"/>
              </a:tblGrid>
              <a:tr h="6889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PROGRAMA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6069" marR="6069" marT="60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PROYECTO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6069" marR="6069" marT="60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 </a:t>
                      </a:r>
                      <a:r>
                        <a:rPr lang="es-SV" sz="1600" b="1" u="none" strike="noStrike" dirty="0" smtClean="0">
                          <a:effectLst/>
                        </a:rPr>
                        <a:t>POBLACIÓN ATENDIDA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6069" marR="6069" marT="60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ALCANCE GEOGRÁFICO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6069" marR="6069" marT="60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9157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u="none" strike="noStrike" dirty="0" smtClean="0">
                          <a:effectLst/>
                        </a:rPr>
                        <a:t>MUJERES</a:t>
                      </a:r>
                      <a:endParaRPr lang="es-SV" sz="110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6069" marR="6069" marT="60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u="none" strike="noStrike" dirty="0" smtClean="0">
                          <a:effectLst/>
                        </a:rPr>
                        <a:t>HOMBRES</a:t>
                      </a:r>
                      <a:endParaRPr lang="es-SV" sz="110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6069" marR="6069" marT="60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u="none" strike="noStrike" dirty="0" smtClean="0">
                          <a:effectLst/>
                        </a:rPr>
                        <a:t>TOTAL</a:t>
                      </a:r>
                      <a:endParaRPr lang="es-SV" sz="110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6069" marR="6069" marT="6069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41459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SV" sz="1500" u="none" strike="noStrike" dirty="0">
                          <a:effectLst/>
                        </a:rPr>
                        <a:t>ATENCION A SOLICITANTES Y BENEFICIARIOS DEL SUBSIDIO AL GAS LICUADO DE PETROLEO Y ADMINISTRACION DE PUNTOS DE VENTA DE </a:t>
                      </a:r>
                      <a:r>
                        <a:rPr lang="es-SV" sz="1500" u="none" strike="noStrike" dirty="0" smtClean="0">
                          <a:effectLst/>
                        </a:rPr>
                        <a:t>GLP</a:t>
                      </a:r>
                      <a:endParaRPr lang="es-SV" sz="15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6069" marR="6069" marT="60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Registro de potenciales beneficiarios del subsidio al GLP </a:t>
                      </a:r>
                      <a:r>
                        <a:rPr lang="es-SV" sz="1600" u="none" strike="noStrike" dirty="0" smtClean="0">
                          <a:effectLst/>
                        </a:rPr>
                        <a:t>(trámites </a:t>
                      </a:r>
                      <a:r>
                        <a:rPr lang="es-SV" sz="1600" u="none" strike="noStrike" dirty="0">
                          <a:effectLst/>
                        </a:rPr>
                        <a:t>y enlaces)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6069" marR="6069" marT="60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817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6069" marR="6069" marT="60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253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6069" marR="6069" marT="60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effectLst/>
                        </a:rPr>
                        <a:t>1,070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6069" marR="6069" marT="6069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16 municipios del departamento de Cuscatlán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6069" marR="6069" marT="6069" marB="0" anchor="ctr"/>
                </a:tc>
              </a:tr>
              <a:tr h="1414597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Verificaciones de hogares y negocios de solicitantes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6069" marR="6069" marT="60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222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6069" marR="6069" marT="60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>
                          <a:effectLst/>
                        </a:rPr>
                        <a:t>70</a:t>
                      </a:r>
                      <a:endParaRPr lang="es-SV" sz="1600" b="1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6069" marR="6069" marT="60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292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6069" marR="6069" marT="6069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414597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 smtClean="0">
                          <a:effectLst/>
                        </a:rPr>
                        <a:t>Incorporación </a:t>
                      </a:r>
                      <a:r>
                        <a:rPr lang="es-SV" sz="1600" u="none" strike="noStrike" dirty="0">
                          <a:effectLst/>
                        </a:rPr>
                        <a:t>de puntos de ventas para entrega de gas subsidiado a los beneficiarios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6069" marR="6069" marT="60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31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6069" marR="6069" marT="60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32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6069" marR="6069" marT="60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63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6069" marR="6069" marT="6069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906044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Entrega de </a:t>
                      </a:r>
                      <a:r>
                        <a:rPr lang="es-SV" sz="1600" u="none" strike="noStrike" dirty="0" smtClean="0">
                          <a:effectLst/>
                        </a:rPr>
                        <a:t>Tarjeta </a:t>
                      </a:r>
                      <a:r>
                        <a:rPr lang="es-SV" sz="1600" u="none" strike="noStrike" dirty="0">
                          <a:effectLst/>
                        </a:rPr>
                        <a:t>S</a:t>
                      </a:r>
                      <a:r>
                        <a:rPr lang="es-SV" sz="1600" u="none" strike="noStrike" dirty="0" smtClean="0">
                          <a:effectLst/>
                        </a:rPr>
                        <a:t>olidaria </a:t>
                      </a:r>
                      <a:r>
                        <a:rPr lang="es-SV" sz="1600" u="none" strike="noStrike" dirty="0">
                          <a:effectLst/>
                        </a:rPr>
                        <a:t>en campo y oficina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6069" marR="6069" marT="60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effectLst/>
                        </a:rPr>
                        <a:t>2,449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6069" marR="6069" marT="60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effectLst/>
                        </a:rPr>
                        <a:t>1,214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6069" marR="6069" marT="60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effectLst/>
                        </a:rPr>
                        <a:t>3,663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6069" marR="6069" marT="6069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27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-571536" y="2428868"/>
            <a:ext cx="6929486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SV" sz="2800" b="1" dirty="0" smtClean="0">
                <a:solidFill>
                  <a:srgbClr val="0070C0"/>
                </a:solidFill>
              </a:rPr>
              <a:t>ADMINISTRACIÓN NACIONAL DE ACUEDUCTOS Y ALCANTARILLADOS </a:t>
            </a:r>
            <a:endParaRPr kumimoji="0" lang="es-SV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5 Conector recto"/>
          <p:cNvCxnSpPr/>
          <p:nvPr/>
        </p:nvCxnSpPr>
        <p:spPr>
          <a:xfrm rot="5400000">
            <a:off x="4037009" y="3321049"/>
            <a:ext cx="35004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7" descr="http://www.anda.gob.sv/wp-content/uploads/2015/02/500p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750" y="2786058"/>
            <a:ext cx="2992161" cy="114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5" b="21097"/>
          <a:stretch/>
        </p:blipFill>
        <p:spPr bwMode="auto">
          <a:xfrm>
            <a:off x="214282" y="1668740"/>
            <a:ext cx="8678198" cy="422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428564" y="2986692"/>
            <a:ext cx="15001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>
              <a:spcBef>
                <a:spcPct val="0"/>
              </a:spcBef>
              <a:spcAft>
                <a:spcPct val="0"/>
              </a:spcAft>
            </a:pPr>
            <a:r>
              <a:rPr lang="es-SV" sz="1200" dirty="0" smtClean="0">
                <a:solidFill>
                  <a:srgbClr val="000000"/>
                </a:solidFill>
                <a:latin typeface="Arial" charset="0"/>
              </a:rPr>
              <a:t>Programa de Monitoreo y Seguimiento a la Calidad de Agua en Redes de Distribución.</a:t>
            </a:r>
          </a:p>
          <a:p>
            <a:pPr lvl="0" fontAlgn="ctr">
              <a:spcBef>
                <a:spcPct val="0"/>
              </a:spcBef>
              <a:spcAft>
                <a:spcPct val="0"/>
              </a:spcAft>
            </a:pPr>
            <a:endParaRPr lang="es-SV" sz="12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143076" y="2843816"/>
            <a:ext cx="19288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AutoNum type="arabicPeriod"/>
            </a:pPr>
            <a:r>
              <a:rPr lang="es-SV" sz="1200" dirty="0" smtClean="0">
                <a:latin typeface="Arial" charset="0"/>
              </a:rPr>
              <a:t>Candelaria,</a:t>
            </a:r>
          </a:p>
          <a:p>
            <a:pPr marL="342900" lvl="0" indent="-3429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AutoNum type="arabicPeriod"/>
            </a:pPr>
            <a:r>
              <a:rPr lang="es-SV" sz="1200" dirty="0" smtClean="0">
                <a:latin typeface="Arial" charset="0"/>
              </a:rPr>
              <a:t>Santa Cruz Analquito,</a:t>
            </a:r>
          </a:p>
          <a:p>
            <a:pPr marL="342900" lvl="0" indent="-3429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AutoNum type="arabicPeriod"/>
            </a:pPr>
            <a:r>
              <a:rPr lang="es-SV" sz="1200" dirty="0" smtClean="0">
                <a:latin typeface="Arial" charset="0"/>
              </a:rPr>
              <a:t>San Ramón, </a:t>
            </a:r>
          </a:p>
          <a:p>
            <a:pPr marL="342900" lvl="0" indent="-3429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AutoNum type="arabicPeriod"/>
            </a:pPr>
            <a:r>
              <a:rPr lang="es-SV" sz="1200" dirty="0" smtClean="0">
                <a:latin typeface="Arial" charset="0"/>
              </a:rPr>
              <a:t>Cojutepeque,</a:t>
            </a:r>
          </a:p>
          <a:p>
            <a:pPr marL="342900" lvl="0" indent="-3429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AutoNum type="arabicPeriod"/>
            </a:pPr>
            <a:r>
              <a:rPr lang="es-SV" sz="1200" dirty="0" smtClean="0">
                <a:latin typeface="Arial" charset="0"/>
              </a:rPr>
              <a:t>San Rafael Cedros,</a:t>
            </a:r>
          </a:p>
          <a:p>
            <a:pPr marL="342900" lvl="0" indent="-3429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AutoNum type="arabicPeriod"/>
            </a:pPr>
            <a:r>
              <a:rPr lang="es-SV" sz="1200" dirty="0" smtClean="0">
                <a:latin typeface="Arial" charset="0"/>
              </a:rPr>
              <a:t>Sta. Cruz Michapa,</a:t>
            </a:r>
          </a:p>
          <a:p>
            <a:pPr marL="342900" lvl="0" indent="-3429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AutoNum type="arabicPeriod"/>
            </a:pPr>
            <a:r>
              <a:rPr lang="es-SV" sz="1200" dirty="0" smtClean="0">
                <a:latin typeface="Arial" charset="0"/>
              </a:rPr>
              <a:t>Suchitoto,</a:t>
            </a:r>
          </a:p>
          <a:p>
            <a:pPr marL="342900" lvl="0" indent="-3429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AutoNum type="arabicPeriod"/>
            </a:pPr>
            <a:r>
              <a:rPr lang="es-SV" sz="1200" dirty="0" smtClean="0">
                <a:latin typeface="Arial" charset="0"/>
              </a:rPr>
              <a:t>San Bartolomé Perulapía,</a:t>
            </a:r>
          </a:p>
          <a:p>
            <a:pPr marL="342900" lvl="0" indent="-3429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AutoNum type="arabicPeriod"/>
            </a:pPr>
            <a:r>
              <a:rPr lang="es-SV" sz="1200" dirty="0" smtClean="0">
                <a:latin typeface="Arial" charset="0"/>
              </a:rPr>
              <a:t>San Pedro Perulapan</a:t>
            </a:r>
          </a:p>
          <a:p>
            <a:pPr lv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</a:pPr>
            <a:endParaRPr lang="es-SV" dirty="0" smtClean="0">
              <a:latin typeface="Arial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4333607" y="3058130"/>
            <a:ext cx="12282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ctr"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$ 300,000.00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7715240" y="3058130"/>
            <a:ext cx="756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ctr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ANDA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6072166" y="2986692"/>
            <a:ext cx="1214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spcBef>
                <a:spcPct val="0"/>
              </a:spcBef>
              <a:spcAft>
                <a:spcPct val="0"/>
              </a:spcAft>
            </a:pPr>
            <a:r>
              <a:rPr lang="es-ES" sz="12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Proveer de Agua Potable con calidad</a:t>
            </a:r>
          </a:p>
        </p:txBody>
      </p:sp>
    </p:spTree>
    <p:extLst>
      <p:ext uri="{BB962C8B-B14F-4D97-AF65-F5344CB8AC3E}">
        <p14:creationId xmlns:p14="http://schemas.microsoft.com/office/powerpoint/2010/main" val="82160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52" y="1470891"/>
            <a:ext cx="8246720" cy="505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683568" y="2550090"/>
            <a:ext cx="15001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" hangingPunct="0">
              <a:spcBef>
                <a:spcPct val="0"/>
              </a:spcBef>
              <a:spcAft>
                <a:spcPct val="0"/>
              </a:spcAft>
            </a:pPr>
            <a:r>
              <a:rPr lang="es-SV" sz="1200" dirty="0" smtClean="0">
                <a:solidFill>
                  <a:srgbClr val="000000"/>
                </a:solidFill>
                <a:latin typeface="Arial" charset="0"/>
              </a:rPr>
              <a:t>Programa de Monitoreo y Seguimiento de las Descargas alcantarillado, de las Cuerpos Receptores.</a:t>
            </a:r>
          </a:p>
          <a:p>
            <a:pPr lvl="0" algn="ctr" eaLnBrk="0" fontAlgn="b" hangingPunct="0">
              <a:spcBef>
                <a:spcPct val="0"/>
              </a:spcBef>
              <a:spcAft>
                <a:spcPct val="0"/>
              </a:spcAft>
            </a:pPr>
            <a:endParaRPr lang="es-SV" sz="1200" dirty="0" smtClean="0">
              <a:solidFill>
                <a:srgbClr val="000000"/>
              </a:solidFill>
              <a:latin typeface="Arial" charset="0"/>
            </a:endParaRPr>
          </a:p>
          <a:p>
            <a:pPr lvl="0" algn="ctr" eaLnBrk="0" fontAlgn="b" hangingPunct="0">
              <a:spcBef>
                <a:spcPct val="0"/>
              </a:spcBef>
              <a:spcAft>
                <a:spcPct val="0"/>
              </a:spcAft>
            </a:pPr>
            <a:endParaRPr lang="es-SV" sz="1200" dirty="0" smtClean="0">
              <a:solidFill>
                <a:srgbClr val="000000"/>
              </a:solidFill>
              <a:latin typeface="Arial" charset="0"/>
            </a:endParaRPr>
          </a:p>
          <a:p>
            <a:pPr lvl="0" algn="just" eaLnBrk="0" fontAlgn="b" hangingPunct="0">
              <a:spcBef>
                <a:spcPct val="0"/>
              </a:spcBef>
              <a:spcAft>
                <a:spcPct val="0"/>
              </a:spcAft>
            </a:pPr>
            <a:endParaRPr lang="es-SV" sz="1200" dirty="0" smtClean="0">
              <a:solidFill>
                <a:srgbClr val="000000"/>
              </a:solidFill>
              <a:latin typeface="Arial" charset="0"/>
            </a:endParaRPr>
          </a:p>
          <a:p>
            <a:pPr lvl="0" algn="just" eaLnBrk="0" fontAlgn="b" hangingPunct="0">
              <a:spcBef>
                <a:spcPct val="0"/>
              </a:spcBef>
              <a:spcAft>
                <a:spcPct val="0"/>
              </a:spcAft>
            </a:pPr>
            <a:r>
              <a:rPr lang="es-SV" sz="1200" dirty="0" smtClean="0">
                <a:latin typeface="Arial" charset="0"/>
              </a:rPr>
              <a:t>Programa de Mantenimiento preventivo y correctivo de Sistemas Electromecánicos</a:t>
            </a:r>
            <a:endParaRPr lang="es-ES" sz="1200" dirty="0"/>
          </a:p>
        </p:txBody>
      </p:sp>
      <p:sp>
        <p:nvSpPr>
          <p:cNvPr id="13" name="12 Rectángulo"/>
          <p:cNvSpPr/>
          <p:nvPr/>
        </p:nvSpPr>
        <p:spPr>
          <a:xfrm>
            <a:off x="2427729" y="2575738"/>
            <a:ext cx="171449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AutoNum type="arabicPeriod"/>
            </a:pPr>
            <a:r>
              <a:rPr lang="es-SV" sz="1200" dirty="0" smtClean="0">
                <a:latin typeface="Arial" charset="0"/>
              </a:rPr>
              <a:t>Cojutepeque.</a:t>
            </a:r>
          </a:p>
          <a:p>
            <a:pPr marL="342900" lvl="0" indent="-3429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AutoNum type="arabicPeriod"/>
            </a:pPr>
            <a:r>
              <a:rPr lang="es-SV" sz="1200" dirty="0" smtClean="0">
                <a:latin typeface="Arial" charset="0"/>
              </a:rPr>
              <a:t>San Rafael Cedros, </a:t>
            </a:r>
          </a:p>
          <a:p>
            <a:pPr marL="342900" lvl="0" indent="-3429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AutoNum type="arabicPeriod"/>
            </a:pPr>
            <a:r>
              <a:rPr lang="es-SV" sz="1200" dirty="0" smtClean="0">
                <a:latin typeface="Arial" charset="0"/>
              </a:rPr>
              <a:t>San Bartolomé Perulapía, Suchitoto,</a:t>
            </a:r>
          </a:p>
          <a:p>
            <a:pPr lv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</a:pPr>
            <a:endParaRPr lang="es-SV" sz="1200" dirty="0" smtClean="0">
              <a:latin typeface="Arial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189142" y="2810732"/>
            <a:ext cx="13756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AutoNum type="arabicPeriod"/>
            </a:pPr>
            <a:r>
              <a:rPr lang="es-SV" sz="1400" b="1" dirty="0" smtClean="0">
                <a:latin typeface="Arial" charset="0"/>
              </a:rPr>
              <a:t>$ </a:t>
            </a:r>
            <a:r>
              <a:rPr lang="es-SV" sz="1400" b="1" dirty="0">
                <a:latin typeface="Arial" charset="0"/>
              </a:rPr>
              <a:t>5</a:t>
            </a:r>
            <a:r>
              <a:rPr lang="es-SV" sz="1400" b="1" dirty="0" smtClean="0">
                <a:latin typeface="Arial" charset="0"/>
              </a:rPr>
              <a:t>,000.00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4189142" y="5053961"/>
            <a:ext cx="15744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AutoNum type="arabicPeriod"/>
            </a:pPr>
            <a:r>
              <a:rPr lang="es-SV" sz="1400" dirty="0" smtClean="0">
                <a:latin typeface="Arial" charset="0"/>
              </a:rPr>
              <a:t>$ </a:t>
            </a:r>
            <a:r>
              <a:rPr lang="es-SV" sz="1400" b="1" dirty="0" smtClean="0">
                <a:latin typeface="Arial" charset="0"/>
              </a:rPr>
              <a:t>350,000.00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7646114" y="2739294"/>
            <a:ext cx="756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ctr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ANDA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7616667" y="5499546"/>
            <a:ext cx="756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ctr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ANDA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5788726" y="2596418"/>
            <a:ext cx="13573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ctr">
              <a:spcBef>
                <a:spcPct val="0"/>
              </a:spcBef>
              <a:spcAft>
                <a:spcPct val="0"/>
              </a:spcAft>
            </a:pPr>
            <a:r>
              <a:rPr lang="es-ES" sz="12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Identificación de calidad del Agua Residual al cuerpo receptor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5763612" y="4874318"/>
            <a:ext cx="1382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ctr">
              <a:spcBef>
                <a:spcPct val="0"/>
              </a:spcBef>
              <a:spcAft>
                <a:spcPct val="0"/>
              </a:spcAft>
            </a:pPr>
            <a:r>
              <a:rPr lang="es-ES" sz="12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Mayor eficiencia en mantenimiento preventivo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2574017" y="4350583"/>
            <a:ext cx="1421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AutoNum type="arabicPeriod"/>
            </a:pPr>
            <a:r>
              <a:rPr lang="es-ES" sz="1200" dirty="0">
                <a:latin typeface="Arial" charset="0"/>
              </a:rPr>
              <a:t>Candelaria.</a:t>
            </a:r>
          </a:p>
          <a:p>
            <a:pPr marL="342900" indent="-3429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AutoNum type="arabicPeriod"/>
            </a:pPr>
            <a:r>
              <a:rPr lang="es-ES" sz="1200" dirty="0">
                <a:latin typeface="Arial" charset="0"/>
              </a:rPr>
              <a:t>Sana Cruz Analquito,</a:t>
            </a:r>
          </a:p>
          <a:p>
            <a:pPr marL="342900" indent="-3429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AutoNum type="arabicPeriod"/>
            </a:pPr>
            <a:r>
              <a:rPr lang="es-ES" sz="1200" dirty="0">
                <a:latin typeface="Arial" charset="0"/>
              </a:rPr>
              <a:t>San Ramón,</a:t>
            </a:r>
          </a:p>
          <a:p>
            <a:pPr marL="342900" indent="-3429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AutoNum type="arabicPeriod"/>
            </a:pPr>
            <a:r>
              <a:rPr lang="es-ES" sz="1200" dirty="0" smtClean="0">
                <a:latin typeface="Arial" charset="0"/>
              </a:rPr>
              <a:t>Cojutepeque</a:t>
            </a:r>
            <a:endParaRPr lang="es-ES" sz="1200" dirty="0">
              <a:latin typeface="Arial" charset="0"/>
            </a:endParaRPr>
          </a:p>
          <a:p>
            <a:pPr marL="342900" indent="-3429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AutoNum type="arabicPeriod"/>
            </a:pPr>
            <a:r>
              <a:rPr lang="es-ES" sz="1200" dirty="0">
                <a:latin typeface="Arial" charset="0"/>
              </a:rPr>
              <a:t>San Rafael </a:t>
            </a:r>
            <a:r>
              <a:rPr lang="es-ES" sz="1200" dirty="0" smtClean="0">
                <a:latin typeface="Arial" charset="0"/>
              </a:rPr>
              <a:t>Cedros</a:t>
            </a:r>
          </a:p>
          <a:p>
            <a:pPr marL="342900" indent="-3429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AutoNum type="arabicPeriod"/>
            </a:pPr>
            <a:r>
              <a:rPr lang="es-ES" sz="1200" dirty="0" smtClean="0">
                <a:latin typeface="Arial" charset="0"/>
              </a:rPr>
              <a:t> </a:t>
            </a:r>
            <a:r>
              <a:rPr lang="es-ES" sz="1200" dirty="0">
                <a:latin typeface="Arial" charset="0"/>
              </a:rPr>
              <a:t>Santa Cruz </a:t>
            </a:r>
            <a:r>
              <a:rPr lang="es-ES" sz="1200" dirty="0" smtClean="0">
                <a:latin typeface="Arial" charset="0"/>
              </a:rPr>
              <a:t>Michapa</a:t>
            </a:r>
          </a:p>
          <a:p>
            <a:pPr marL="342900" indent="-3429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AutoNum type="arabicPeriod"/>
            </a:pPr>
            <a:r>
              <a:rPr lang="es-ES" sz="1200" dirty="0" smtClean="0">
                <a:latin typeface="Arial" charset="0"/>
              </a:rPr>
              <a:t>Suchitoto</a:t>
            </a:r>
            <a:endParaRPr lang="es-E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29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SV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2"/>
          <a:stretch/>
        </p:blipFill>
        <p:spPr bwMode="auto">
          <a:xfrm>
            <a:off x="467544" y="1686181"/>
            <a:ext cx="8103026" cy="445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2285984" y="2897560"/>
            <a:ext cx="1785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</a:pPr>
            <a:r>
              <a:rPr lang="es-SV" sz="1200" dirty="0" smtClean="0">
                <a:latin typeface="Arial" charset="0"/>
              </a:rPr>
              <a:t>Comunidad Los Naranjos Sector 8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4025199" y="2648341"/>
            <a:ext cx="1724202" cy="574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</a:pPr>
            <a:endParaRPr lang="es-SV" sz="1400" b="1" dirty="0">
              <a:latin typeface="Arial" charset="0"/>
            </a:endParaRPr>
          </a:p>
          <a:p>
            <a:pPr lvl="0" algn="ctr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</a:pPr>
            <a:r>
              <a:rPr lang="es-SV" sz="1400" b="1" dirty="0" smtClean="0">
                <a:latin typeface="Arial" charset="0"/>
              </a:rPr>
              <a:t>$ 420,956.19    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7487202" y="2943726"/>
            <a:ext cx="756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ctr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ANDA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5824635" y="2897560"/>
            <a:ext cx="1143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spcBef>
                <a:spcPct val="0"/>
              </a:spcBef>
              <a:spcAft>
                <a:spcPct val="0"/>
              </a:spcAft>
            </a:pPr>
            <a:r>
              <a:rPr lang="es-ES" sz="12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Mayor tiempo de respuesta a  solicitudes de comunidades 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705741" y="2897560"/>
            <a:ext cx="14221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</a:pPr>
            <a:r>
              <a:rPr lang="es-SV" sz="1200" dirty="0" smtClean="0">
                <a:latin typeface="Arial" charset="0"/>
              </a:rPr>
              <a:t>Proyectos comunidades</a:t>
            </a:r>
          </a:p>
        </p:txBody>
      </p:sp>
      <p:sp>
        <p:nvSpPr>
          <p:cNvPr id="27" name="8 Rectángulo"/>
          <p:cNvSpPr/>
          <p:nvPr/>
        </p:nvSpPr>
        <p:spPr>
          <a:xfrm>
            <a:off x="2299486" y="3438301"/>
            <a:ext cx="1785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</a:pPr>
            <a:r>
              <a:rPr lang="es-SV" sz="1200" dirty="0" smtClean="0">
                <a:latin typeface="Arial" charset="0"/>
              </a:rPr>
              <a:t>Comunidad La Esperanza</a:t>
            </a:r>
          </a:p>
        </p:txBody>
      </p:sp>
      <p:sp>
        <p:nvSpPr>
          <p:cNvPr id="28" name="8 Rectángulo"/>
          <p:cNvSpPr/>
          <p:nvPr/>
        </p:nvSpPr>
        <p:spPr>
          <a:xfrm>
            <a:off x="2307302" y="4041862"/>
            <a:ext cx="1785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</a:pPr>
            <a:r>
              <a:rPr lang="es-SV" sz="1200" dirty="0" smtClean="0">
                <a:latin typeface="Arial" charset="0"/>
              </a:rPr>
              <a:t>Comunidad El Progreso</a:t>
            </a:r>
          </a:p>
        </p:txBody>
      </p:sp>
      <p:sp>
        <p:nvSpPr>
          <p:cNvPr id="29" name="8 Rectángulo"/>
          <p:cNvSpPr/>
          <p:nvPr/>
        </p:nvSpPr>
        <p:spPr>
          <a:xfrm>
            <a:off x="2333538" y="4521217"/>
            <a:ext cx="1785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</a:pPr>
            <a:r>
              <a:rPr lang="es-SV" sz="1200" dirty="0" smtClean="0">
                <a:latin typeface="Arial" charset="0"/>
              </a:rPr>
              <a:t>Barrio El Calvario</a:t>
            </a:r>
          </a:p>
        </p:txBody>
      </p:sp>
      <p:sp>
        <p:nvSpPr>
          <p:cNvPr id="30" name="8 Rectángulo"/>
          <p:cNvSpPr/>
          <p:nvPr/>
        </p:nvSpPr>
        <p:spPr>
          <a:xfrm>
            <a:off x="2333538" y="5007663"/>
            <a:ext cx="1785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</a:pPr>
            <a:r>
              <a:rPr lang="es-SV" sz="1200" dirty="0" smtClean="0">
                <a:latin typeface="Arial" charset="0"/>
              </a:rPr>
              <a:t>Comunidad El Copinol Fase II</a:t>
            </a:r>
          </a:p>
        </p:txBody>
      </p:sp>
    </p:spTree>
    <p:extLst>
      <p:ext uri="{BB962C8B-B14F-4D97-AF65-F5344CB8AC3E}">
        <p14:creationId xmlns:p14="http://schemas.microsoft.com/office/powerpoint/2010/main" val="356510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696900"/>
              </p:ext>
            </p:extLst>
          </p:nvPr>
        </p:nvGraphicFramePr>
        <p:xfrm>
          <a:off x="214282" y="214292"/>
          <a:ext cx="8715436" cy="64164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0264"/>
                <a:gridCol w="2500330"/>
                <a:gridCol w="642942"/>
                <a:gridCol w="592718"/>
                <a:gridCol w="780694"/>
                <a:gridCol w="2198488"/>
              </a:tblGrid>
              <a:tr h="6644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effectLst/>
                        </a:rPr>
                        <a:t>PROGRAMA</a:t>
                      </a:r>
                      <a:endParaRPr lang="es-SV" sz="1800" b="1" i="0" u="none" strike="noStrike" dirty="0">
                        <a:solidFill>
                          <a:srgbClr val="F2F2F2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effectLst/>
                        </a:rPr>
                        <a:t>INVERSIÓN</a:t>
                      </a:r>
                      <a:endParaRPr lang="es-SV" sz="1800" b="1" i="0" u="none" strike="noStrike" dirty="0">
                        <a:solidFill>
                          <a:srgbClr val="F2F2F2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effectLst/>
                        </a:rPr>
                        <a:t>POBLACIÓN BENEFICIADA</a:t>
                      </a:r>
                      <a:endParaRPr lang="es-SV" sz="1800" b="1" i="0" u="none" strike="noStrike" dirty="0">
                        <a:solidFill>
                          <a:srgbClr val="F2F2F2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 smtClean="0">
                          <a:effectLst/>
                        </a:rPr>
                        <a:t>ALCANCE</a:t>
                      </a:r>
                      <a:endParaRPr lang="es-SV" sz="1800" b="1" i="0" u="none" strike="noStrike" dirty="0">
                        <a:solidFill>
                          <a:srgbClr val="F2F2F2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711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b="1" u="none" strike="noStrike" dirty="0" smtClean="0">
                          <a:effectLst/>
                        </a:rPr>
                        <a:t>Niñas</a:t>
                      </a:r>
                      <a:endParaRPr lang="es-SV" sz="1050" b="1" i="1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b="1" u="none" strike="noStrike" dirty="0" smtClean="0">
                          <a:effectLst/>
                        </a:rPr>
                        <a:t>Niños</a:t>
                      </a:r>
                      <a:endParaRPr lang="es-SV" sz="1050" b="1" i="1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b="1" u="none" strike="noStrike" dirty="0">
                          <a:effectLst/>
                        </a:rPr>
                        <a:t>TOTAL</a:t>
                      </a:r>
                      <a:endParaRPr lang="es-SV" sz="1050" b="1" i="1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77935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Dotación de Paquete </a:t>
                      </a:r>
                      <a:r>
                        <a:rPr lang="es-SV" sz="1600" u="none" strike="noStrike" dirty="0" smtClean="0">
                          <a:effectLst/>
                        </a:rPr>
                        <a:t>Escolar</a:t>
                      </a:r>
                    </a:p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Segoe UI"/>
                        </a:rPr>
                        <a:t>Año lectivo 2015</a:t>
                      </a:r>
                      <a:endParaRPr lang="es-SV" sz="1600" b="0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sng" strike="noStrike" dirty="0">
                          <a:effectLst/>
                        </a:rPr>
                        <a:t>$893,519.42 DESDE JUNIO HASTA DICIEMBRE 2015 </a:t>
                      </a:r>
                      <a:r>
                        <a:rPr lang="es-SV" sz="1200" u="none" strike="noStrike" dirty="0">
                          <a:effectLst/>
                        </a:rPr>
                        <a:t>DE ACUERDO AL SIGUIENTE DETALLE: ÚTILES $1,548.00. ZAPATOS $2,057.55. 1ER. UNIFORME $633.75.  2° UNIFORME $513,905.52. TELA $375,374.60     </a:t>
                      </a:r>
                      <a:endParaRPr lang="es-SV" sz="1200" b="1" i="0" u="sng" strike="noStrike" dirty="0">
                        <a:solidFill>
                          <a:srgbClr val="000000"/>
                        </a:solidFill>
                        <a:effectLst/>
                        <a:latin typeface="Univers Condensed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 smtClean="0">
                          <a:effectLst/>
                        </a:rPr>
                        <a:t>29,166</a:t>
                      </a:r>
                      <a:endParaRPr lang="es-SV" sz="1200" b="1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 smtClean="0">
                          <a:effectLst/>
                        </a:rPr>
                        <a:t>28,332</a:t>
                      </a:r>
                      <a:endParaRPr lang="es-SV" sz="1200" b="1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 smtClean="0">
                          <a:effectLst/>
                        </a:rPr>
                        <a:t>57,498</a:t>
                      </a:r>
                      <a:endParaRPr lang="es-SV" sz="1200" b="1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 smtClean="0">
                          <a:effectLst/>
                        </a:rPr>
                        <a:t>208 </a:t>
                      </a:r>
                      <a:r>
                        <a:rPr lang="es-SV" sz="1600" u="none" strike="noStrike" dirty="0">
                          <a:effectLst/>
                        </a:rPr>
                        <a:t>centros </a:t>
                      </a:r>
                      <a:r>
                        <a:rPr lang="es-SV" sz="1600" u="none" strike="noStrike" dirty="0" smtClean="0">
                          <a:effectLst/>
                        </a:rPr>
                        <a:t>escolares</a:t>
                      </a:r>
                      <a:endParaRPr lang="es-SV" sz="1600" b="0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</a:tr>
              <a:tr h="256555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u="none" strike="noStrike" dirty="0">
                          <a:effectLst/>
                        </a:rPr>
                        <a:t> </a:t>
                      </a:r>
                      <a:r>
                        <a:rPr lang="es-SV" sz="1600" u="none" strike="noStrike" dirty="0" smtClean="0">
                          <a:effectLst/>
                        </a:rPr>
                        <a:t>Dotación de Paquete Escolar</a:t>
                      </a:r>
                      <a:endParaRPr lang="es-SV" sz="1600" b="0" i="0" u="none" strike="noStrike" dirty="0" smtClean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Segoe UI"/>
                        </a:rPr>
                        <a:t>Año lectivo 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sng" strike="noStrike" dirty="0">
                          <a:effectLst/>
                        </a:rPr>
                        <a:t>$970,471.50 DESDE ENERO HASTA MAYO 2016 </a:t>
                      </a:r>
                      <a:r>
                        <a:rPr lang="es-SV" sz="1200" u="none" strike="noStrike" dirty="0">
                          <a:effectLst/>
                        </a:rPr>
                        <a:t> DE ACUERDO AL SIGUIENTE DETALLE: ÚTILES $179,216.00. ZAPATOS $258,890.79. 1ER UNIFORME $156,236.63. TELA $376,128.08</a:t>
                      </a:r>
                      <a:endParaRPr lang="es-SV" sz="1200" b="1" i="0" u="sng" strike="noStrike" dirty="0">
                        <a:solidFill>
                          <a:srgbClr val="000000"/>
                        </a:solidFill>
                        <a:effectLst/>
                        <a:latin typeface="Univers Condensed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 smtClean="0">
                          <a:effectLst/>
                        </a:rPr>
                        <a:t>28,948</a:t>
                      </a:r>
                      <a:endParaRPr lang="es-SV" sz="1200" b="1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 smtClean="0">
                          <a:effectLst/>
                        </a:rPr>
                        <a:t>27,867</a:t>
                      </a:r>
                      <a:endParaRPr lang="es-SV" sz="1200" b="1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 smtClean="0">
                          <a:effectLst/>
                        </a:rPr>
                        <a:t>56,815</a:t>
                      </a:r>
                      <a:endParaRPr lang="es-SV" sz="1200" b="1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 smtClean="0">
                          <a:effectLst/>
                        </a:rPr>
                        <a:t>207 </a:t>
                      </a:r>
                      <a:r>
                        <a:rPr lang="es-SV" sz="1600" u="none" strike="noStrike" dirty="0">
                          <a:effectLst/>
                        </a:rPr>
                        <a:t>centros </a:t>
                      </a:r>
                      <a:r>
                        <a:rPr lang="es-SV" sz="1600" u="none" strike="noStrike" dirty="0" smtClean="0">
                          <a:effectLst/>
                        </a:rPr>
                        <a:t>escolares</a:t>
                      </a:r>
                      <a:endParaRPr lang="es-SV" sz="1600" b="0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4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103026" cy="43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21 Rectángulo"/>
          <p:cNvSpPr/>
          <p:nvPr/>
        </p:nvSpPr>
        <p:spPr>
          <a:xfrm>
            <a:off x="525164" y="2790617"/>
            <a:ext cx="15716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 smtClean="0">
                <a:latin typeface="Arial" charset="0"/>
              </a:rPr>
              <a:t>Programa de Mantenimiento preventivo y correctivo en Redes de Distribución Agua Potable, Colectores de Alcantarillado Sanitario </a:t>
            </a:r>
            <a:r>
              <a:rPr lang="es-SV" sz="1200" dirty="0" smtClean="0">
                <a:latin typeface="Arial" charset="0"/>
              </a:rPr>
              <a:t> </a:t>
            </a:r>
          </a:p>
          <a:p>
            <a:pPr lvl="0" eaLnBrk="0" fontAlgn="b" hangingPunct="0">
              <a:spcBef>
                <a:spcPct val="0"/>
              </a:spcBef>
              <a:spcAft>
                <a:spcPct val="0"/>
              </a:spcAft>
            </a:pPr>
            <a:endParaRPr lang="es-SV" sz="1200" dirty="0" smtClean="0">
              <a:latin typeface="Arial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7466039" y="3118629"/>
            <a:ext cx="756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ctr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ANDA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2195972" y="2708919"/>
            <a:ext cx="17660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AutoNum type="arabicPeriod"/>
            </a:pPr>
            <a:r>
              <a:rPr lang="es-SV" sz="1200" dirty="0" smtClean="0">
                <a:latin typeface="Arial" charset="0"/>
              </a:rPr>
              <a:t>Candelaria,</a:t>
            </a:r>
          </a:p>
          <a:p>
            <a:pPr marL="342900" lvl="0" indent="-3429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AutoNum type="arabicPeriod"/>
            </a:pPr>
            <a:r>
              <a:rPr lang="es-SV" sz="1200" dirty="0" smtClean="0">
                <a:latin typeface="Arial" charset="0"/>
              </a:rPr>
              <a:t>Santa Cruz Analquito,</a:t>
            </a:r>
          </a:p>
          <a:p>
            <a:pPr marL="342900" lvl="0" indent="-3429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AutoNum type="arabicPeriod"/>
            </a:pPr>
            <a:r>
              <a:rPr lang="es-SV" sz="1200" dirty="0" smtClean="0">
                <a:latin typeface="Arial" charset="0"/>
              </a:rPr>
              <a:t>San Ramón, </a:t>
            </a:r>
          </a:p>
          <a:p>
            <a:pPr marL="342900" lvl="0" indent="-3429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AutoNum type="arabicPeriod"/>
            </a:pPr>
            <a:r>
              <a:rPr lang="es-SV" sz="1200" dirty="0" smtClean="0">
                <a:latin typeface="Arial" charset="0"/>
              </a:rPr>
              <a:t>Cojutepeque,</a:t>
            </a:r>
          </a:p>
          <a:p>
            <a:pPr marL="342900" lvl="0" indent="-3429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AutoNum type="arabicPeriod"/>
            </a:pPr>
            <a:r>
              <a:rPr lang="es-SV" sz="1200" dirty="0" smtClean="0">
                <a:latin typeface="Arial" charset="0"/>
              </a:rPr>
              <a:t>San Rafael Cedros,</a:t>
            </a:r>
          </a:p>
          <a:p>
            <a:pPr marL="342900" lvl="0" indent="-3429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AutoNum type="arabicPeriod"/>
            </a:pPr>
            <a:r>
              <a:rPr lang="es-SV" sz="1200" dirty="0" smtClean="0">
                <a:latin typeface="Arial" charset="0"/>
              </a:rPr>
              <a:t>Sta. Cruz Michapa,</a:t>
            </a:r>
          </a:p>
          <a:p>
            <a:pPr marL="342900" lvl="0" indent="-3429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AutoNum type="arabicPeriod"/>
            </a:pPr>
            <a:r>
              <a:rPr lang="es-SV" sz="1200" dirty="0" smtClean="0">
                <a:latin typeface="Arial" charset="0"/>
              </a:rPr>
              <a:t>Suchitoto,</a:t>
            </a:r>
          </a:p>
          <a:p>
            <a:pPr marL="342900" lvl="0" indent="-3429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AutoNum type="arabicPeriod"/>
            </a:pPr>
            <a:r>
              <a:rPr lang="es-SV" sz="1200" dirty="0" smtClean="0">
                <a:latin typeface="Arial" charset="0"/>
              </a:rPr>
              <a:t>San Bartolomé Perulapía,</a:t>
            </a:r>
          </a:p>
          <a:p>
            <a:pPr marL="342900" lvl="0" indent="-3429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AutoNum type="arabicPeriod"/>
            </a:pPr>
            <a:r>
              <a:rPr lang="es-SV" sz="1200" dirty="0" smtClean="0">
                <a:latin typeface="Arial" charset="0"/>
              </a:rPr>
              <a:t>San Pedro Perulapan</a:t>
            </a:r>
          </a:p>
          <a:p>
            <a:pPr lv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</a:pPr>
            <a:endParaRPr lang="es-SV" dirty="0" smtClean="0">
              <a:latin typeface="Arial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5546234" y="2827730"/>
            <a:ext cx="1571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" hangingPunct="0">
              <a:spcBef>
                <a:spcPct val="0"/>
              </a:spcBef>
              <a:spcAft>
                <a:spcPct val="0"/>
              </a:spcAft>
            </a:pPr>
            <a:r>
              <a:rPr lang="es-SV" sz="1200" dirty="0" smtClean="0">
                <a:latin typeface="Arial" charset="0"/>
              </a:rPr>
              <a:t>Se beneficiaron a 26, 489 familias es decir 132,445 habitantes del Departamento de Cuscatlán 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4126998" y="2980130"/>
            <a:ext cx="14192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" hangingPunct="0">
              <a:spcBef>
                <a:spcPct val="0"/>
              </a:spcBef>
              <a:spcAft>
                <a:spcPct val="0"/>
              </a:spcAft>
            </a:pPr>
            <a:r>
              <a:rPr lang="es-SV" sz="1400" b="1" dirty="0" smtClean="0">
                <a:latin typeface="Arial" charset="0"/>
              </a:rPr>
              <a:t>$ 112,130.04</a:t>
            </a:r>
          </a:p>
        </p:txBody>
      </p:sp>
    </p:spTree>
    <p:extLst>
      <p:ext uri="{BB962C8B-B14F-4D97-AF65-F5344CB8AC3E}">
        <p14:creationId xmlns:p14="http://schemas.microsoft.com/office/powerpoint/2010/main" val="234940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01949" y="2571744"/>
            <a:ext cx="6858048" cy="1500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s-SV" sz="3200" b="1" dirty="0" smtClean="0">
                <a:solidFill>
                  <a:srgbClr val="0070C0"/>
                </a:solidFill>
              </a:rPr>
              <a:t>DEFENSORÍA DEL CONSUMIDOR</a:t>
            </a:r>
            <a:endParaRPr kumimoji="0" lang="es-SV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5 Conector recto"/>
          <p:cNvCxnSpPr/>
          <p:nvPr/>
        </p:nvCxnSpPr>
        <p:spPr>
          <a:xfrm rot="5400000">
            <a:off x="4224676" y="3321049"/>
            <a:ext cx="35004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1" descr="https://enlinea.defensoria.gob.sv/Content/images/logos/logoDefTransparen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427" y="2000240"/>
            <a:ext cx="2384101" cy="207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517140"/>
              </p:ext>
            </p:extLst>
          </p:nvPr>
        </p:nvGraphicFramePr>
        <p:xfrm>
          <a:off x="357158" y="428602"/>
          <a:ext cx="8391306" cy="60247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71647"/>
                <a:gridCol w="2819659"/>
              </a:tblGrid>
              <a:tr h="58002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 smtClean="0">
                          <a:effectLst/>
                        </a:rPr>
                        <a:t>ATENCIONES POR TIPO</a:t>
                      </a:r>
                      <a:endParaRPr lang="es-S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374207"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>
                          <a:effectLst/>
                        </a:rPr>
                        <a:t>De junio de 2015 a mayo de 2016</a:t>
                      </a:r>
                      <a:endParaRPr lang="es-SV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4207"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>
                          <a:effectLst/>
                        </a:rPr>
                        <a:t>Tipo</a:t>
                      </a:r>
                      <a:endParaRPr lang="es-S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</a:rPr>
                        <a:t>Cuscatlán</a:t>
                      </a:r>
                      <a:endParaRPr lang="es-SV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4207"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>
                          <a:effectLst/>
                        </a:rPr>
                        <a:t>Asesoría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>
                          <a:effectLst/>
                        </a:rPr>
                        <a:t>974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4207"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>
                          <a:effectLst/>
                        </a:rPr>
                        <a:t>Denuncia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>
                          <a:effectLst/>
                        </a:rPr>
                        <a:t>362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4207"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>
                          <a:effectLst/>
                        </a:rPr>
                        <a:t>Derivación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>
                          <a:effectLst/>
                        </a:rPr>
                        <a:t>36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4207"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>
                          <a:effectLst/>
                        </a:rPr>
                        <a:t>Gestión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>
                          <a:effectLst/>
                        </a:rPr>
                        <a:t>25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4207"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</a:rPr>
                        <a:t>Total</a:t>
                      </a:r>
                      <a:endParaRPr lang="es-SV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>
                          <a:effectLst/>
                        </a:rPr>
                        <a:t>1,397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8002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 smtClean="0">
                          <a:effectLst/>
                        </a:rPr>
                        <a:t>ATENCIONES POR GÉNERO</a:t>
                      </a:r>
                      <a:endParaRPr lang="es-SV" sz="1800" b="1" i="0" u="none" strike="noStrike" dirty="0">
                        <a:solidFill>
                          <a:srgbClr val="44546A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4207"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>
                          <a:effectLst/>
                        </a:rPr>
                        <a:t>De junio de 2015 a mayo de 2016</a:t>
                      </a:r>
                      <a:endParaRPr lang="es-SV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4207"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</a:rPr>
                        <a:t>Género</a:t>
                      </a:r>
                      <a:endParaRPr lang="es-SV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>
                          <a:effectLst/>
                        </a:rPr>
                        <a:t>Cuscatlán</a:t>
                      </a:r>
                      <a:endParaRPr lang="es-S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4207"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</a:rPr>
                        <a:t>Mujeres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>
                          <a:effectLst/>
                        </a:rPr>
                        <a:t>718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4207"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</a:rPr>
                        <a:t>Hombres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>
                          <a:effectLst/>
                        </a:rPr>
                        <a:t>678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4207"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</a:rPr>
                        <a:t>Personas jurídicas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>
                          <a:effectLst/>
                        </a:rPr>
                        <a:t>1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4207"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</a:rPr>
                        <a:t>Total</a:t>
                      </a:r>
                      <a:endParaRPr lang="es-SV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>
                          <a:effectLst/>
                        </a:rPr>
                        <a:t>1,397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169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1854553"/>
              </p:ext>
            </p:extLst>
          </p:nvPr>
        </p:nvGraphicFramePr>
        <p:xfrm>
          <a:off x="285718" y="357162"/>
          <a:ext cx="8501123" cy="62151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6179"/>
                <a:gridCol w="1571953"/>
                <a:gridCol w="2251038"/>
                <a:gridCol w="1571953"/>
              </a:tblGrid>
              <a:tr h="58032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 smtClean="0">
                          <a:effectLst/>
                        </a:rPr>
                        <a:t>ATENCIONES POR SECTOR</a:t>
                      </a:r>
                      <a:endParaRPr lang="es-SV" sz="1800" b="1" i="0" u="none" strike="noStrike" dirty="0">
                        <a:solidFill>
                          <a:srgbClr val="44546A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37440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>
                          <a:effectLst/>
                        </a:rPr>
                        <a:t>De junio de 2015 a mayo de 2016</a:t>
                      </a:r>
                      <a:endParaRPr lang="es-SV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374404">
                <a:tc>
                  <a:txBody>
                    <a:bodyPr/>
                    <a:lstStyle/>
                    <a:p>
                      <a:pPr algn="just" fontAlgn="b"/>
                      <a:r>
                        <a:rPr lang="es-SV" sz="1800" u="none" strike="noStrike">
                          <a:effectLst/>
                        </a:rPr>
                        <a:t>Sector</a:t>
                      </a:r>
                      <a:endParaRPr lang="es-SV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>
                          <a:effectLst/>
                        </a:rPr>
                        <a:t>Atenciones</a:t>
                      </a:r>
                      <a:endParaRPr lang="es-S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SV" sz="1800" u="none" strike="noStrike">
                          <a:effectLst/>
                        </a:rPr>
                        <a:t>Sector</a:t>
                      </a:r>
                      <a:endParaRPr lang="es-SV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</a:rPr>
                        <a:t>Atenciones</a:t>
                      </a:r>
                      <a:endParaRPr lang="es-SV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4404">
                <a:tc>
                  <a:txBody>
                    <a:bodyPr/>
                    <a:lstStyle/>
                    <a:p>
                      <a:pPr algn="just" fontAlgn="b"/>
                      <a:r>
                        <a:rPr lang="es-SV" sz="1800" u="none" strike="noStrike">
                          <a:effectLst/>
                        </a:rPr>
                        <a:t>Agua Potable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>
                          <a:effectLst/>
                        </a:rPr>
                        <a:t>646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SV" sz="1800" u="none" strike="noStrike" dirty="0">
                          <a:effectLst/>
                        </a:rPr>
                        <a:t>Inmuebles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>
                          <a:effectLst/>
                        </a:rPr>
                        <a:t>23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4404">
                <a:tc>
                  <a:txBody>
                    <a:bodyPr/>
                    <a:lstStyle/>
                    <a:p>
                      <a:pPr algn="just" fontAlgn="b"/>
                      <a:r>
                        <a:rPr lang="es-SV" sz="1800" u="none" strike="noStrike">
                          <a:effectLst/>
                        </a:rPr>
                        <a:t>Servicios Financieros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>
                          <a:effectLst/>
                        </a:rPr>
                        <a:t>224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SV" sz="1800" u="none" strike="noStrike" dirty="0">
                          <a:effectLst/>
                        </a:rPr>
                        <a:t>Equipo informático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>
                          <a:effectLst/>
                        </a:rPr>
                        <a:t>18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4404">
                <a:tc>
                  <a:txBody>
                    <a:bodyPr/>
                    <a:lstStyle/>
                    <a:p>
                      <a:pPr algn="just" fontAlgn="b"/>
                      <a:r>
                        <a:rPr lang="es-SV" sz="1800" u="none" strike="noStrike">
                          <a:effectLst/>
                        </a:rPr>
                        <a:t>Telecomunicaciones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>
                          <a:effectLst/>
                        </a:rPr>
                        <a:t>156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SV" sz="1800" u="none" strike="noStrike" dirty="0">
                          <a:effectLst/>
                        </a:rPr>
                        <a:t>Turismo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>
                          <a:effectLst/>
                        </a:rPr>
                        <a:t>10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4404">
                <a:tc>
                  <a:txBody>
                    <a:bodyPr/>
                    <a:lstStyle/>
                    <a:p>
                      <a:pPr algn="just" fontAlgn="b"/>
                      <a:r>
                        <a:rPr lang="es-SV" sz="1800" u="none" strike="noStrike">
                          <a:effectLst/>
                        </a:rPr>
                        <a:t>Energía Eléctrica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>
                          <a:effectLst/>
                        </a:rPr>
                        <a:t>97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SV" sz="1800" u="none" strike="noStrike" dirty="0">
                          <a:effectLst/>
                        </a:rPr>
                        <a:t>Alimentos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>
                          <a:effectLst/>
                        </a:rPr>
                        <a:t>10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4404">
                <a:tc>
                  <a:txBody>
                    <a:bodyPr/>
                    <a:lstStyle/>
                    <a:p>
                      <a:pPr algn="just" fontAlgn="b"/>
                      <a:r>
                        <a:rPr lang="es-SV" sz="1800" u="none" strike="noStrike">
                          <a:effectLst/>
                        </a:rPr>
                        <a:t>Electrodomésticos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>
                          <a:effectLst/>
                        </a:rPr>
                        <a:t>66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SV" sz="1800" u="none" strike="noStrike" dirty="0">
                          <a:effectLst/>
                        </a:rPr>
                        <a:t>Hidrocarburos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>
                          <a:effectLst/>
                        </a:rPr>
                        <a:t>1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4404">
                <a:tc>
                  <a:txBody>
                    <a:bodyPr/>
                    <a:lstStyle/>
                    <a:p>
                      <a:pPr algn="just" fontAlgn="b"/>
                      <a:r>
                        <a:rPr lang="es-SV" sz="1800" u="none" strike="noStrike">
                          <a:effectLst/>
                        </a:rPr>
                        <a:t>Artículos del hogar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>
                          <a:effectLst/>
                        </a:rPr>
                        <a:t>43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SV" sz="1800" u="none" strike="noStrike" dirty="0">
                          <a:effectLst/>
                        </a:rPr>
                        <a:t>Transporte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>
                          <a:effectLst/>
                        </a:rPr>
                        <a:t>3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4404">
                <a:tc>
                  <a:txBody>
                    <a:bodyPr/>
                    <a:lstStyle/>
                    <a:p>
                      <a:pPr algn="just" fontAlgn="b"/>
                      <a:r>
                        <a:rPr lang="es-SV" sz="1800" u="none" strike="noStrike">
                          <a:effectLst/>
                        </a:rPr>
                        <a:t>Servicios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>
                          <a:effectLst/>
                        </a:rPr>
                        <a:t>35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SV" sz="1800" u="none" strike="noStrike" dirty="0">
                          <a:effectLst/>
                        </a:rPr>
                        <a:t>Prendas de vestir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>
                          <a:effectLst/>
                        </a:rPr>
                        <a:t>4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4404">
                <a:tc>
                  <a:txBody>
                    <a:bodyPr/>
                    <a:lstStyle/>
                    <a:p>
                      <a:pPr algn="just" fontAlgn="b"/>
                      <a:r>
                        <a:rPr lang="es-SV" sz="1800" u="none" strike="noStrike">
                          <a:effectLst/>
                        </a:rPr>
                        <a:t>Vehículos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>
                          <a:effectLst/>
                        </a:rPr>
                        <a:t>23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SV" sz="1800" u="none" strike="noStrike" dirty="0">
                          <a:effectLst/>
                        </a:rPr>
                        <a:t>Salud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>
                          <a:effectLst/>
                        </a:rPr>
                        <a:t>6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4404">
                <a:tc>
                  <a:txBody>
                    <a:bodyPr/>
                    <a:lstStyle/>
                    <a:p>
                      <a:pPr algn="just" fontAlgn="b"/>
                      <a:r>
                        <a:rPr lang="es-SV" sz="1800" u="none" strike="noStrike">
                          <a:effectLst/>
                        </a:rPr>
                        <a:t>Gobierno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>
                          <a:effectLst/>
                        </a:rPr>
                        <a:t>22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SV" sz="1800" u="none" strike="noStrike" dirty="0">
                          <a:effectLst/>
                        </a:rPr>
                        <a:t>Libros y útiles escolares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>
                          <a:effectLst/>
                        </a:rPr>
                        <a:t>2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4404">
                <a:tc>
                  <a:txBody>
                    <a:bodyPr/>
                    <a:lstStyle/>
                    <a:p>
                      <a:pPr algn="just" fontAlgn="b"/>
                      <a:r>
                        <a:rPr lang="es-SV" sz="1800" u="none" strike="noStrike">
                          <a:effectLst/>
                        </a:rPr>
                        <a:t>Varios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>
                          <a:effectLst/>
                        </a:rPr>
                        <a:t>6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SV" sz="1800" u="none" strike="noStrike" dirty="0">
                          <a:effectLst/>
                        </a:rPr>
                        <a:t>Seguridad social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>
                          <a:effectLst/>
                        </a:rPr>
                        <a:t>2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4404">
                <a:tc>
                  <a:txBody>
                    <a:bodyPr/>
                    <a:lstStyle/>
                    <a:p>
                      <a:pPr algn="just" fontAlgn="b"/>
                      <a:r>
                        <a:rPr lang="es-SV" sz="1800" u="none" strike="noStrike">
                          <a:effectLst/>
                        </a:rPr>
                        <a:t>Equipo de profesional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>
                          <a:effectLst/>
                        </a:rPr>
                        <a:t>0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SV" sz="1800" u="none" strike="noStrike" dirty="0">
                          <a:effectLst/>
                        </a:rPr>
                        <a:t>Bebidas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>
                          <a:effectLst/>
                        </a:rPr>
                        <a:t>0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4404">
                <a:tc>
                  <a:txBody>
                    <a:bodyPr/>
                    <a:lstStyle/>
                    <a:p>
                      <a:pPr algn="just" fontAlgn="b"/>
                      <a:r>
                        <a:rPr lang="es-SV" sz="1800" u="none" strike="noStrike">
                          <a:effectLst/>
                        </a:rPr>
                        <a:t>Artículos infantiles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>
                          <a:effectLst/>
                        </a:rPr>
                        <a:t>0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931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>
                          <a:effectLst/>
                        </a:rPr>
                        <a:t>Total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>
                          <a:effectLst/>
                        </a:rPr>
                        <a:t>1,397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81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037767"/>
              </p:ext>
            </p:extLst>
          </p:nvPr>
        </p:nvGraphicFramePr>
        <p:xfrm>
          <a:off x="357158" y="214292"/>
          <a:ext cx="8572561" cy="6429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32281"/>
                <a:gridCol w="1585163"/>
                <a:gridCol w="2269954"/>
                <a:gridCol w="1585163"/>
              </a:tblGrid>
              <a:tr h="63882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SV" sz="2400" b="1" u="none" strike="noStrike" dirty="0" smtClean="0">
                          <a:effectLst/>
                        </a:rPr>
                        <a:t>DENUNCIAS POR SECTOR</a:t>
                      </a:r>
                      <a:endParaRPr lang="es-SV" sz="2400" b="1" i="0" u="none" strike="noStrike" dirty="0">
                        <a:solidFill>
                          <a:srgbClr val="44546A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41214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De junio de 2015 a mayo de 2016</a:t>
                      </a:r>
                      <a:endParaRPr lang="es-SV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412142">
                <a:tc>
                  <a:txBody>
                    <a:bodyPr/>
                    <a:lstStyle/>
                    <a:p>
                      <a:pPr algn="just" fontAlgn="b"/>
                      <a:r>
                        <a:rPr lang="es-SV" sz="1600" u="none" strike="noStrike">
                          <a:effectLst/>
                        </a:rPr>
                        <a:t>Sector</a:t>
                      </a:r>
                      <a:endParaRPr lang="es-SV" sz="16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effectLst/>
                        </a:rPr>
                        <a:t>Cuscatlán</a:t>
                      </a:r>
                      <a:endParaRPr lang="es-SV" sz="16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SV" sz="1600" u="none" strike="noStrike">
                          <a:effectLst/>
                        </a:rPr>
                        <a:t>Sector</a:t>
                      </a:r>
                      <a:endParaRPr lang="es-SV" sz="16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effectLst/>
                        </a:rPr>
                        <a:t>Cuscatlán</a:t>
                      </a:r>
                      <a:endParaRPr lang="es-SV" sz="16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2142">
                <a:tc>
                  <a:txBody>
                    <a:bodyPr/>
                    <a:lstStyle/>
                    <a:p>
                      <a:pPr algn="just" fontAlgn="b"/>
                      <a:r>
                        <a:rPr lang="es-SV" sz="1600" u="none" strike="noStrike" dirty="0">
                          <a:effectLst/>
                        </a:rPr>
                        <a:t>Agua Potable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311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SV" sz="1600" u="none" strike="noStrike">
                          <a:effectLst/>
                        </a:rPr>
                        <a:t>Transporte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2142">
                <a:tc>
                  <a:txBody>
                    <a:bodyPr/>
                    <a:lstStyle/>
                    <a:p>
                      <a:pPr algn="just" fontAlgn="b"/>
                      <a:r>
                        <a:rPr lang="es-SV" sz="1600" u="none" strike="noStrike">
                          <a:effectLst/>
                        </a:rPr>
                        <a:t>Telecomunicaciones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8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SV" sz="1600" u="none" strike="noStrike">
                          <a:effectLst/>
                        </a:rPr>
                        <a:t>Salud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1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2142">
                <a:tc>
                  <a:txBody>
                    <a:bodyPr/>
                    <a:lstStyle/>
                    <a:p>
                      <a:pPr algn="just" fontAlgn="b"/>
                      <a:r>
                        <a:rPr lang="es-SV" sz="1600" u="none" strike="noStrike">
                          <a:effectLst/>
                        </a:rPr>
                        <a:t>Servicios Financieros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7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SV" sz="1600" u="none" strike="noStrike">
                          <a:effectLst/>
                        </a:rPr>
                        <a:t>Alimentos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2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2142">
                <a:tc>
                  <a:txBody>
                    <a:bodyPr/>
                    <a:lstStyle/>
                    <a:p>
                      <a:pPr algn="just" fontAlgn="b"/>
                      <a:r>
                        <a:rPr lang="es-SV" sz="1600" u="none" strike="noStrike">
                          <a:effectLst/>
                        </a:rPr>
                        <a:t>Artículos del hogar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7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SV" sz="1600" u="none" strike="noStrike">
                          <a:effectLst/>
                        </a:rPr>
                        <a:t>Equipo de profesional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2142">
                <a:tc>
                  <a:txBody>
                    <a:bodyPr/>
                    <a:lstStyle/>
                    <a:p>
                      <a:pPr algn="just" fontAlgn="b"/>
                      <a:r>
                        <a:rPr lang="es-SV" sz="1600" u="none" strike="noStrike">
                          <a:effectLst/>
                        </a:rPr>
                        <a:t>Electrodomésticos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11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SV" sz="1600" u="none" strike="noStrike">
                          <a:effectLst/>
                        </a:rPr>
                        <a:t>Libros y útiles escolares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2142">
                <a:tc>
                  <a:txBody>
                    <a:bodyPr/>
                    <a:lstStyle/>
                    <a:p>
                      <a:pPr algn="just" fontAlgn="b"/>
                      <a:r>
                        <a:rPr lang="es-SV" sz="1600" u="none" strike="noStrike">
                          <a:effectLst/>
                        </a:rPr>
                        <a:t>Vehículos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4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SV" sz="1600" u="none" strike="noStrike">
                          <a:effectLst/>
                        </a:rPr>
                        <a:t>Artículos infantiles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2142">
                <a:tc>
                  <a:txBody>
                    <a:bodyPr/>
                    <a:lstStyle/>
                    <a:p>
                      <a:pPr algn="just" fontAlgn="b"/>
                      <a:r>
                        <a:rPr lang="es-SV" sz="1600" u="none" strike="noStrike">
                          <a:effectLst/>
                        </a:rPr>
                        <a:t>Servicios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1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SV" sz="1600" u="none" strike="noStrike">
                          <a:effectLst/>
                        </a:rPr>
                        <a:t>Energía Eléctrica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1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2142">
                <a:tc>
                  <a:txBody>
                    <a:bodyPr/>
                    <a:lstStyle/>
                    <a:p>
                      <a:pPr algn="just" fontAlgn="b"/>
                      <a:r>
                        <a:rPr lang="es-SV" sz="1600" u="none" strike="noStrike">
                          <a:effectLst/>
                        </a:rPr>
                        <a:t>Equipo informático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3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SV" sz="1600" u="none" strike="noStrike">
                          <a:effectLst/>
                        </a:rPr>
                        <a:t>Gobierno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2142">
                <a:tc>
                  <a:txBody>
                    <a:bodyPr/>
                    <a:lstStyle/>
                    <a:p>
                      <a:pPr algn="just" fontAlgn="b"/>
                      <a:r>
                        <a:rPr lang="es-SV" sz="1600" u="none" strike="noStrike">
                          <a:effectLst/>
                        </a:rPr>
                        <a:t>Turismo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2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SV" sz="1600" u="none" strike="noStrike">
                          <a:effectLst/>
                        </a:rPr>
                        <a:t>Hidrocarburos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2142">
                <a:tc>
                  <a:txBody>
                    <a:bodyPr/>
                    <a:lstStyle/>
                    <a:p>
                      <a:pPr algn="just" fontAlgn="b"/>
                      <a:r>
                        <a:rPr lang="es-SV" sz="1600" u="none" strike="noStrike">
                          <a:effectLst/>
                        </a:rPr>
                        <a:t>Inmuebles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2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SV" sz="1600" u="none" strike="noStrike">
                          <a:effectLst/>
                        </a:rPr>
                        <a:t>Seguridad social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2142">
                <a:tc>
                  <a:txBody>
                    <a:bodyPr/>
                    <a:lstStyle/>
                    <a:p>
                      <a:pPr algn="just" fontAlgn="b"/>
                      <a:r>
                        <a:rPr lang="es-SV" sz="1600" u="none" strike="noStrike">
                          <a:effectLst/>
                        </a:rPr>
                        <a:t>Prendas de vestir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2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3274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effectLst/>
                        </a:rPr>
                        <a:t>Total</a:t>
                      </a:r>
                      <a:endParaRPr lang="es-SV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362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9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383526"/>
              </p:ext>
            </p:extLst>
          </p:nvPr>
        </p:nvGraphicFramePr>
        <p:xfrm>
          <a:off x="285720" y="214289"/>
          <a:ext cx="8501121" cy="5914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89858"/>
                <a:gridCol w="1345809"/>
                <a:gridCol w="1336502"/>
                <a:gridCol w="1057288"/>
                <a:gridCol w="971664"/>
              </a:tblGrid>
              <a:tr h="811091">
                <a:tc gridSpan="5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INSPECCIONES REALIZADAS EN EL DEPARTAMENTO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ctr" horzOverflow="overflow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ctr" horzOverflow="overflow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819444">
                <a:tc row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Sector 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Inspecciones por tipo de hallazgo de incumplimiento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ctr" horzOverflow="overflow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Total inspecciones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ctr" horzOverflow="overflow"/>
                </a:tc>
                <a:tc rowSpan="2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76363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con hallazgo de cumplimiento de LPC</a:t>
                      </a:r>
                      <a:endParaRPr kumimoji="0" lang="es-E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con hallazgo incumplimiento LPC</a:t>
                      </a:r>
                      <a:endParaRPr kumimoji="0" lang="es-E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ctr" horzOverflow="overflow"/>
                </a:tc>
                <a:tc gridSpan="2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358682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Cantidad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ctr" horzOverflow="overflow"/>
                </a:tc>
              </a:tr>
              <a:tr h="34061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FARMACIA Y HOSPITALES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29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46.77%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</a:tr>
              <a:tr h="66603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RESTAURANTE, HOTELES Y CENTROS RECREATIVOS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12.90%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</a:tr>
              <a:tr h="34061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SUPERMERCADO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11.29%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</a:tr>
              <a:tr h="34061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LIBRERIA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9.68%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</a:tr>
              <a:tr h="34061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TIENDA DE CONVENIENCIA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8.06%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</a:tr>
              <a:tr h="34061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PROVEEDORES DE GRANOS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6.45%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</a:tr>
              <a:tr h="34061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VENTA DE ACEITE TRASEGAD0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pitchFamily="48" charset="-128"/>
                      </a:endParaRPr>
                    </a:p>
                  </a:txBody>
                  <a:tcPr marL="9360" marR="9360" marT="20017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1.61%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</a:tr>
              <a:tr h="34061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SERVICIOS FINANCIEROS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1.61%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</a:tr>
              <a:tr h="34061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TIENDAS MAYORISTAS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1.61%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</a:tr>
              <a:tr h="35772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Total 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961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46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961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961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62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961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100.00%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9610" marB="0" anchor="b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39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653943"/>
              </p:ext>
            </p:extLst>
          </p:nvPr>
        </p:nvGraphicFramePr>
        <p:xfrm>
          <a:off x="214282" y="214289"/>
          <a:ext cx="8715437" cy="6429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5402"/>
                <a:gridCol w="1379737"/>
                <a:gridCol w="1370196"/>
                <a:gridCol w="1083943"/>
                <a:gridCol w="996159"/>
              </a:tblGrid>
              <a:tr h="811091">
                <a:tc gridSpan="5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INSPECCIONES REALIZADAS EN EL DEPARTAMENTO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ctr" horzOverflow="overflow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ctr" horzOverflow="overflow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004479">
                <a:tc row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Sector 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Inspecciones por tipo de hallazgo de incumplimiento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ctr" horzOverflow="overflow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Total inspecciones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ctr" horzOverflow="overflow"/>
                </a:tc>
                <a:tc rowSpan="2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76363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con hallazgo de cumplimiento de LPC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con hallazgo incumplimiento LPC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ctr" horzOverflow="overflow"/>
                </a:tc>
                <a:tc gridSpan="2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688825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Cantidad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ctr" horzOverflow="overflow"/>
                </a:tc>
              </a:tr>
              <a:tr h="34061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FARMACIA Y HOSPITALES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29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46.77%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</a:tr>
              <a:tr h="66603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RESTAURANTE, HOTELES Y CENTROS RECREATIVOS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12.90%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</a:tr>
              <a:tr h="34061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SUPERMERCADO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11.29%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</a:tr>
              <a:tr h="34061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LIBRERIA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9.68%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</a:tr>
              <a:tr h="34061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TIENDA DE CONVENIENCIA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8.06%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</a:tr>
              <a:tr h="34061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PROVEEDORES DE GRANOS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6.45%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</a:tr>
              <a:tr h="34061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VENTA DE ACEITE TRASEGAD0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pitchFamily="48" charset="-128"/>
                      </a:endParaRPr>
                    </a:p>
                  </a:txBody>
                  <a:tcPr marL="9360" marR="9360" marT="20017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1.61%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</a:tr>
              <a:tr h="34061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SERVICIOS FINANCIEROS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1.61%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</a:tr>
              <a:tr h="34061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TIENDAS MAYORISTAS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1.61%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4534" marB="0" anchor="b" horzOverflow="overflow"/>
                </a:tc>
              </a:tr>
              <a:tr h="35772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Total 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961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46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961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961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62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961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100.00%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48" charset="-128"/>
                      </a:endParaRPr>
                    </a:p>
                  </a:txBody>
                  <a:tcPr marL="9360" marR="9360" marT="49610" marB="0" anchor="b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-142908" y="2500306"/>
            <a:ext cx="5857916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SV" sz="3200" b="1" dirty="0" smtClean="0">
                <a:solidFill>
                  <a:srgbClr val="0070C0"/>
                </a:solidFill>
              </a:rPr>
              <a:t>INSTITUTO SALVADOREÑO DE FOMENTO COOPERATIVO </a:t>
            </a:r>
            <a:endParaRPr kumimoji="0" lang="es-SV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5 Conector recto"/>
          <p:cNvCxnSpPr/>
          <p:nvPr/>
        </p:nvCxnSpPr>
        <p:spPr>
          <a:xfrm rot="5400000">
            <a:off x="3749669" y="3178173"/>
            <a:ext cx="35004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http://www.accovi.com/ficheros/contenido/image/INSAFOCO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2071678"/>
            <a:ext cx="2428892" cy="242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643995"/>
              </p:ext>
            </p:extLst>
          </p:nvPr>
        </p:nvGraphicFramePr>
        <p:xfrm>
          <a:off x="214282" y="214290"/>
          <a:ext cx="8572561" cy="6429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1702"/>
                <a:gridCol w="2311702"/>
                <a:gridCol w="619206"/>
                <a:gridCol w="619206"/>
                <a:gridCol w="674247"/>
                <a:gridCol w="2036498"/>
              </a:tblGrid>
              <a:tr h="9848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PROGRAMA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PROYECTO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POBLACIÓN BENEFICIADA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ALCANCE GEOGRÁFICO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6065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u="none" strike="noStrike">
                          <a:effectLst/>
                        </a:rPr>
                        <a:t>Mujeres</a:t>
                      </a:r>
                      <a:endParaRPr lang="es-SV" sz="1000" b="1" i="1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u="none" strike="noStrike">
                          <a:effectLst/>
                        </a:rPr>
                        <a:t>Hombres</a:t>
                      </a:r>
                      <a:endParaRPr lang="es-SV" sz="1000" b="1" i="1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u="none" strike="noStrike" dirty="0">
                          <a:effectLst/>
                        </a:rPr>
                        <a:t>TOTAL</a:t>
                      </a:r>
                      <a:endParaRPr lang="es-SV" sz="100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309512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Organización y Constitución  de Cooperativas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Constitución de Cooperativa: El Chaparral, de R.L. y Cooperativa Puerto San Juan </a:t>
                      </a:r>
                      <a:r>
                        <a:rPr lang="es-SV" sz="1600" u="none" strike="noStrike" dirty="0" err="1">
                          <a:effectLst/>
                        </a:rPr>
                        <a:t>Suxhilt</a:t>
                      </a:r>
                      <a:r>
                        <a:rPr lang="es-SV" sz="1600" u="none" strike="noStrike" dirty="0">
                          <a:effectLst/>
                        </a:rPr>
                        <a:t> </a:t>
                      </a:r>
                      <a:r>
                        <a:rPr lang="es-SV" sz="1600" u="none" strike="noStrike" dirty="0" err="1">
                          <a:effectLst/>
                        </a:rPr>
                        <a:t>Totol</a:t>
                      </a:r>
                      <a:r>
                        <a:rPr lang="es-SV" sz="1600" u="none" strike="noStrike" dirty="0">
                          <a:effectLst/>
                        </a:rPr>
                        <a:t>, de R.L.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14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40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54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Municipio de Suchitoto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</a:tr>
              <a:tr h="206341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effectLst/>
                        </a:rPr>
                        <a:t>Fomento de Cooperativas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effectLst/>
                        </a:rPr>
                        <a:t>Curso Básico de Cooperativismo Jóvenes Walter Thilo Deininger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>
                          <a:effectLst/>
                        </a:rPr>
                        <a:t>42</a:t>
                      </a:r>
                      <a:endParaRPr lang="es-SV" sz="1600" b="1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50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92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Municipio de Cojutepeque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51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57158" y="2428868"/>
            <a:ext cx="5857916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s-SV" sz="3600" b="1" dirty="0" smtClean="0">
                <a:solidFill>
                  <a:srgbClr val="0070C0"/>
                </a:solidFill>
              </a:rPr>
              <a:t>CORREOS DE EL SALVADOR</a:t>
            </a:r>
            <a:endParaRPr kumimoji="0" lang="es-SV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5 Conector recto"/>
          <p:cNvCxnSpPr/>
          <p:nvPr/>
        </p:nvCxnSpPr>
        <p:spPr>
          <a:xfrm rot="5400000">
            <a:off x="4035421" y="3178173"/>
            <a:ext cx="35004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F:\LOGO RENDICIÓN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643050"/>
            <a:ext cx="2450295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256352"/>
              </p:ext>
            </p:extLst>
          </p:nvPr>
        </p:nvGraphicFramePr>
        <p:xfrm>
          <a:off x="214282" y="142852"/>
          <a:ext cx="8715435" cy="65722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4936"/>
                <a:gridCol w="1718945"/>
                <a:gridCol w="811186"/>
                <a:gridCol w="811186"/>
                <a:gridCol w="854644"/>
                <a:gridCol w="2124538"/>
              </a:tblGrid>
              <a:tr h="7451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effectLst/>
                        </a:rPr>
                        <a:t>PROGRAMA</a:t>
                      </a:r>
                      <a:endParaRPr lang="es-SV" sz="1800" b="1" i="0" u="none" strike="noStrike" dirty="0">
                        <a:solidFill>
                          <a:srgbClr val="F2F2F2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effectLst/>
                        </a:rPr>
                        <a:t>INVERSIÓN</a:t>
                      </a:r>
                      <a:endParaRPr lang="es-SV" sz="1800" b="1" i="0" u="none" strike="noStrike" dirty="0">
                        <a:solidFill>
                          <a:srgbClr val="F2F2F2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effectLst/>
                        </a:rPr>
                        <a:t>POBLACIÓN BENEFICIADA</a:t>
                      </a:r>
                      <a:endParaRPr lang="es-SV" sz="1800" b="1" i="0" u="none" strike="noStrike" dirty="0">
                        <a:solidFill>
                          <a:srgbClr val="F2F2F2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 smtClean="0">
                          <a:effectLst/>
                        </a:rPr>
                        <a:t>ALCANCE</a:t>
                      </a:r>
                      <a:endParaRPr lang="es-SV" sz="1800" b="1" i="0" u="none" strike="noStrike" dirty="0">
                        <a:solidFill>
                          <a:srgbClr val="F2F2F2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7316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u="none" strike="noStrike" dirty="0" smtClean="0">
                          <a:effectLst/>
                        </a:rPr>
                        <a:t>Niñas</a:t>
                      </a:r>
                      <a:endParaRPr lang="es-SV" sz="1100" b="1" i="1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u="none" strike="noStrike" dirty="0" smtClean="0">
                          <a:effectLst/>
                        </a:rPr>
                        <a:t>Niños</a:t>
                      </a:r>
                      <a:endParaRPr lang="es-SV" sz="1100" b="1" i="1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u="none" strike="noStrike" dirty="0">
                          <a:effectLst/>
                        </a:rPr>
                        <a:t>TOTAL</a:t>
                      </a:r>
                      <a:endParaRPr lang="es-SV" sz="1100" b="1" i="1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31762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Prevención y Seguridad Escolar</a:t>
                      </a:r>
                      <a:endParaRPr lang="es-SV" sz="1400" b="0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$15,000</a:t>
                      </a:r>
                      <a:endParaRPr lang="es-SV" sz="1400" b="1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2,119</a:t>
                      </a:r>
                      <a:endParaRPr lang="es-SV" sz="1400" b="1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1,816</a:t>
                      </a:r>
                      <a:endParaRPr lang="es-SV" sz="1400" b="1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3.935</a:t>
                      </a:r>
                      <a:endParaRPr lang="es-SV" sz="1400" b="1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En </a:t>
                      </a:r>
                      <a:r>
                        <a:rPr lang="es-SV" sz="1400" u="none" strike="noStrike" dirty="0" smtClean="0">
                          <a:effectLst/>
                        </a:rPr>
                        <a:t>el </a:t>
                      </a:r>
                      <a:r>
                        <a:rPr lang="es-SV" sz="1400" u="none" strike="noStrike" dirty="0">
                          <a:effectLst/>
                        </a:rPr>
                        <a:t>año 2015, con el diplomado  de  inclusión  juvenil  a 10  centros   de  alto  riesgo de  Cojutepeque</a:t>
                      </a:r>
                      <a:endParaRPr lang="es-SV" sz="1400" b="0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</a:tr>
              <a:tr h="113547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Prevención y Seguridad Escolar</a:t>
                      </a:r>
                      <a:endParaRPr lang="es-SV" sz="1400" b="0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$17,000</a:t>
                      </a:r>
                      <a:endParaRPr lang="es-SV" sz="1400" b="1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19,800</a:t>
                      </a:r>
                      <a:endParaRPr lang="es-SV" sz="1400" b="1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18,500</a:t>
                      </a:r>
                      <a:endParaRPr lang="es-SV" sz="1400" b="1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38,300</a:t>
                      </a:r>
                      <a:endParaRPr lang="es-SV" sz="1400" b="1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35 centros escolares beneficiados en el departamento en el año 2016</a:t>
                      </a:r>
                      <a:endParaRPr lang="es-SV" sz="1400" b="0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</a:tr>
              <a:tr h="141933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Programa de Salud Mental</a:t>
                      </a:r>
                      <a:endParaRPr lang="es-SV" sz="1400" b="0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$32,000</a:t>
                      </a:r>
                      <a:endParaRPr lang="es-SV" sz="1400" b="1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782</a:t>
                      </a:r>
                      <a:endParaRPr lang="es-SV" sz="1400" b="1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452</a:t>
                      </a:r>
                      <a:endParaRPr lang="es-SV" sz="1400" b="1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1,234</a:t>
                      </a:r>
                      <a:endParaRPr lang="es-SV" sz="1400" b="1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5 Centros Escolares beneficiados en el municipio de Cojutepeque; en el marco del Salvador Seguro</a:t>
                      </a:r>
                      <a:endParaRPr lang="es-SV" sz="1400" b="0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</a:tr>
              <a:tr h="85160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Dotación de material a SI-EITP</a:t>
                      </a:r>
                      <a:endParaRPr lang="es-SV" sz="1400" b="1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$32,000</a:t>
                      </a:r>
                      <a:endParaRPr lang="es-SV" sz="1400" b="1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1,258</a:t>
                      </a:r>
                      <a:endParaRPr lang="es-SV" sz="1400" b="1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1,354</a:t>
                      </a:r>
                      <a:endParaRPr lang="es-SV" sz="1400" b="1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2,612</a:t>
                      </a:r>
                      <a:endParaRPr lang="es-SV" sz="1400" b="1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Se beneficio a 6 SI-EITP en los dos municipios de </a:t>
                      </a:r>
                      <a:r>
                        <a:rPr lang="es-SV" sz="1400" u="none" strike="noStrike" dirty="0" err="1">
                          <a:effectLst/>
                        </a:rPr>
                        <a:t>Suchitoto</a:t>
                      </a:r>
                      <a:r>
                        <a:rPr lang="es-SV" sz="1400" u="none" strike="noStrike" dirty="0">
                          <a:effectLst/>
                        </a:rPr>
                        <a:t> Y </a:t>
                      </a:r>
                      <a:r>
                        <a:rPr lang="es-SV" sz="1400" u="none" strike="noStrike" dirty="0" err="1">
                          <a:effectLst/>
                        </a:rPr>
                        <a:t>Tenancingo</a:t>
                      </a:r>
                      <a:endParaRPr lang="es-SV" sz="1400" b="0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</a:tr>
              <a:tr h="86579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Sueño Posible</a:t>
                      </a:r>
                      <a:endParaRPr lang="es-SV" sz="1400" b="0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$9,459</a:t>
                      </a:r>
                      <a:endParaRPr lang="es-SV" sz="1400" b="1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1,737</a:t>
                      </a:r>
                      <a:endParaRPr lang="es-SV" sz="1400" b="1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1,856</a:t>
                      </a:r>
                      <a:endParaRPr lang="es-SV" sz="1400" b="1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3,593</a:t>
                      </a:r>
                      <a:endParaRPr lang="es-SV" sz="1400" b="1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SE beneficio a 10 centros escolares del departamento.</a:t>
                      </a:r>
                      <a:endParaRPr lang="es-SV" sz="1400" b="0" i="0" u="none" strike="noStrike" dirty="0">
                        <a:solidFill>
                          <a:srgbClr val="333333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417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035385"/>
              </p:ext>
            </p:extLst>
          </p:nvPr>
        </p:nvGraphicFramePr>
        <p:xfrm>
          <a:off x="357156" y="214291"/>
          <a:ext cx="8358247" cy="6357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3221"/>
                <a:gridCol w="2903221"/>
                <a:gridCol w="2551805"/>
              </a:tblGrid>
              <a:tr h="1640203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ÁREA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SERVICIO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ALCANCE GEOGRÁFICO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7001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</a:rPr>
                        <a:t>AMPLIACION DE SERVICIOS POSTALES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ENVIO DE REMESAS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</a:rPr>
                        <a:t>MUNICIPIO DE COJUTEPEQUE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</a:tr>
              <a:tr h="123455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</a:rPr>
                        <a:t>GESTION DE DOCUMENTOS PERSONALES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</a:rPr>
                        <a:t>DEPARTAMENTO DE CUSCATLAN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</a:tr>
              <a:tr h="127864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 smtClean="0">
                          <a:effectLst/>
                        </a:rPr>
                        <a:t>DISTRIBUCION </a:t>
                      </a:r>
                      <a:r>
                        <a:rPr lang="es-SV" sz="1400" u="none" strike="noStrike" dirty="0">
                          <a:effectLst/>
                        </a:rPr>
                        <a:t>DE PAQUETERIA DE LA EMPRESA AVON.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</a:rPr>
                        <a:t>MUNICIPIO DE COJUTEPEQUE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</a:tr>
              <a:tr h="123455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</a:rPr>
                        <a:t>NACIONALIZACION DE PEQUEÑO PAQUETE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DEPARTAMENTO DE CUSCATLAN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88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2571744"/>
            <a:ext cx="6215074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SV" sz="3200" b="1" dirty="0" smtClean="0">
                <a:solidFill>
                  <a:srgbClr val="0070C0"/>
                </a:solidFill>
              </a:rPr>
              <a:t>MINISTERIO DE MEDIO AMBIENTE Y RECURSOS NATURALES</a:t>
            </a:r>
            <a:endParaRPr kumimoji="0" lang="es-SV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5 Conector recto"/>
          <p:cNvCxnSpPr/>
          <p:nvPr/>
        </p:nvCxnSpPr>
        <p:spPr>
          <a:xfrm rot="5400000">
            <a:off x="4392611" y="3178173"/>
            <a:ext cx="35004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7" descr="https://pbs.twimg.com/profile_images/689199144729096192/i4Ymp0u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4" y="2000240"/>
            <a:ext cx="2500328" cy="25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69578"/>
              </p:ext>
            </p:extLst>
          </p:nvPr>
        </p:nvGraphicFramePr>
        <p:xfrm>
          <a:off x="214281" y="214288"/>
          <a:ext cx="8643999" cy="64294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3423"/>
                <a:gridCol w="1507075"/>
                <a:gridCol w="597895"/>
                <a:gridCol w="597895"/>
                <a:gridCol w="932013"/>
                <a:gridCol w="3315698"/>
              </a:tblGrid>
              <a:tr h="6987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PROGRAMA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PROYECTO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POBLACIÓN BENEFICIADA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ALCANCE GEOGRÁFICO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7558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u="none" strike="noStrike" dirty="0">
                          <a:effectLst/>
                        </a:rPr>
                        <a:t>Mujeres</a:t>
                      </a:r>
                      <a:endParaRPr lang="es-SV" sz="100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u="none" strike="noStrike" dirty="0">
                          <a:effectLst/>
                        </a:rPr>
                        <a:t>Hombres</a:t>
                      </a:r>
                      <a:endParaRPr lang="es-SV" sz="100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u="none" strike="noStrike" dirty="0">
                          <a:effectLst/>
                        </a:rPr>
                        <a:t>TOTAL</a:t>
                      </a:r>
                      <a:endParaRPr lang="es-SV" sz="100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188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u="none" strike="noStrike" dirty="0" smtClean="0">
                          <a:effectLst/>
                        </a:rPr>
                        <a:t>Programa de restauración de ecosistemas y paisajes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Restauración y Reforestación en la Región Sur del Humedal Cerrón Grande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250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180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430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El </a:t>
                      </a:r>
                      <a:r>
                        <a:rPr lang="es-SV" sz="1400" u="none" strike="noStrike" dirty="0">
                          <a:effectLst/>
                        </a:rPr>
                        <a:t>Carmen, Tenancingo, Suchitoto. Además se poseen lineamientos para la conservación en otras 30 hectáreas en </a:t>
                      </a:r>
                      <a:r>
                        <a:rPr lang="es-SV" sz="1400" u="none" strike="noStrike" dirty="0" err="1">
                          <a:effectLst/>
                        </a:rPr>
                        <a:t>Suchitoto</a:t>
                      </a:r>
                      <a:r>
                        <a:rPr lang="es-SV" sz="1400" u="none" strike="noStrike" dirty="0">
                          <a:effectLst/>
                        </a:rPr>
                        <a:t>.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314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u="none" strike="noStrike" dirty="0">
                          <a:effectLst/>
                        </a:rPr>
                        <a:t>Control  y Manejo del Pato </a:t>
                      </a:r>
                      <a:r>
                        <a:rPr lang="es-SV" sz="1400" u="none" strike="noStrike" dirty="0" err="1">
                          <a:effectLst/>
                        </a:rPr>
                        <a:t>Cormoran</a:t>
                      </a:r>
                      <a:r>
                        <a:rPr lang="es-SV" sz="1400" u="none" strike="noStrike" dirty="0">
                          <a:effectLst/>
                        </a:rPr>
                        <a:t> o </a:t>
                      </a:r>
                      <a:r>
                        <a:rPr lang="es-SV" sz="1400" u="none" strike="noStrike" dirty="0" smtClean="0">
                          <a:effectLst/>
                        </a:rPr>
                        <a:t>«Pato Chancho»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</a:rPr>
                        <a:t>Controles en terreno de cormoranes o patos chanchos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>
                          <a:effectLst/>
                        </a:rPr>
                        <a:t>700</a:t>
                      </a:r>
                      <a:endParaRPr lang="es-SV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600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1,300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Municipios </a:t>
                      </a:r>
                      <a:r>
                        <a:rPr lang="es-SV" sz="1400" u="none" strike="noStrike" dirty="0">
                          <a:effectLst/>
                        </a:rPr>
                        <a:t>que colindan con el Lago de </a:t>
                      </a:r>
                      <a:r>
                        <a:rPr lang="es-SV" sz="1400" u="none" strike="noStrike" dirty="0" err="1" smtClean="0">
                          <a:effectLst/>
                        </a:rPr>
                        <a:t>Suchitlán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96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380631"/>
              </p:ext>
            </p:extLst>
          </p:nvPr>
        </p:nvGraphicFramePr>
        <p:xfrm>
          <a:off x="214282" y="214290"/>
          <a:ext cx="8643998" cy="63579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2444"/>
                <a:gridCol w="2642364"/>
                <a:gridCol w="2839190"/>
              </a:tblGrid>
              <a:tr h="4267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PROYECTO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321" marR="7321" marT="732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POBLACIÓN BENEFICIADA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321" marR="7321" marT="732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ALCANCE GEOGRÁFICO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321" marR="7321" marT="732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0520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b="1" u="none" strike="noStrike" dirty="0">
                          <a:effectLst/>
                        </a:rPr>
                        <a:t>TOTAL</a:t>
                      </a:r>
                      <a:endParaRPr lang="es-SV" sz="105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21" marR="7321" marT="732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5850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u="none" strike="noStrike" dirty="0" smtClean="0">
                          <a:effectLst/>
                        </a:rPr>
                        <a:t>Fortalecimiento </a:t>
                      </a:r>
                      <a:r>
                        <a:rPr lang="es-SV" sz="1400" u="none" strike="noStrike" dirty="0">
                          <a:effectLst/>
                        </a:rPr>
                        <a:t>a las Unidades Ambientales con 4 capacitaciones </a:t>
                      </a:r>
                      <a:r>
                        <a:rPr lang="es-SV" sz="1400" u="none" strike="noStrike" dirty="0" smtClean="0">
                          <a:effectLst/>
                        </a:rPr>
                        <a:t>ambientales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16 municipalidades del </a:t>
                      </a:r>
                      <a:r>
                        <a:rPr lang="es-SV" sz="1400" u="none" strike="noStrike" dirty="0" smtClean="0">
                          <a:effectLst/>
                        </a:rPr>
                        <a:t>Departamento </a:t>
                      </a:r>
                      <a:r>
                        <a:rPr lang="es-SV" sz="1400" u="none" strike="noStrike" dirty="0">
                          <a:effectLst/>
                        </a:rPr>
                        <a:t>de Cuscatlán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Personal de las 16 Unidades Ambientales del departamento de Cuscatlán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</a:tr>
              <a:tr h="690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u="none" strike="noStrike" dirty="0" smtClean="0">
                          <a:effectLst/>
                        </a:rPr>
                        <a:t>Instalación </a:t>
                      </a:r>
                      <a:r>
                        <a:rPr lang="es-SV" sz="1400" u="none" strike="noStrike" dirty="0">
                          <a:effectLst/>
                        </a:rPr>
                        <a:t>de Pantalla de Visualización de Fenómenos Climatológicos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San Pedro Perulapán y </a:t>
                      </a:r>
                      <a:r>
                        <a:rPr lang="es-SV" sz="1400" u="none" strike="noStrike" dirty="0" smtClean="0">
                          <a:effectLst/>
                        </a:rPr>
                        <a:t>Santa </a:t>
                      </a:r>
                      <a:r>
                        <a:rPr lang="es-SV" sz="1400" u="none" strike="noStrike" dirty="0">
                          <a:effectLst/>
                        </a:rPr>
                        <a:t>Cruz Michapa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SV" sz="1400" u="none" strike="noStrike">
                          <a:effectLst/>
                        </a:rPr>
                        <a:t>A la población de los dos municipios y sus alrededores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</a:tr>
              <a:tr h="172734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Rehabilitación de la planta de tratamiento de aguas residuales (Suchitoto</a:t>
                      </a:r>
                      <a:r>
                        <a:rPr lang="es-SV" sz="1400" u="none" strike="noStrike" dirty="0" smtClean="0">
                          <a:effectLst/>
                        </a:rPr>
                        <a:t>)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 err="1">
                          <a:effectLst/>
                        </a:rPr>
                        <a:t>Suchitoto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u="none" strike="noStrike">
                          <a:effectLst/>
                        </a:rPr>
                        <a:t>Población de Suchitoto y sus alrededores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</a:tr>
              <a:tr h="1727341"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>
                          <a:effectLst/>
                        </a:rPr>
                        <a:t> </a:t>
                      </a:r>
                      <a:r>
                        <a:rPr lang="es-SV" sz="1400" u="none" strike="noStrike" dirty="0" smtClean="0">
                          <a:effectLst/>
                        </a:rPr>
                        <a:t>Módulos </a:t>
                      </a:r>
                      <a:r>
                        <a:rPr lang="es-SV" sz="1400" u="none" strike="noStrike" dirty="0" smtClean="0">
                          <a:effectLst/>
                        </a:rPr>
                        <a:t>Educativos (Educación Ambiental, Cambio Climático, Residuos Solidos, Biodiversidad, Recursos Hídricos, Fenómenos </a:t>
                      </a:r>
                      <a:r>
                        <a:rPr lang="es-SV" sz="1400" u="none" strike="noStrike" dirty="0" smtClean="0">
                          <a:effectLst/>
                        </a:rPr>
                        <a:t>Naturales)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>
                          <a:effectLst/>
                        </a:rPr>
                        <a:t> 16 municipios del Departamento </a:t>
                      </a:r>
                      <a:r>
                        <a:rPr lang="es-SV" sz="1400" u="none" strike="noStrike" dirty="0" smtClean="0">
                          <a:effectLst/>
                        </a:rPr>
                        <a:t>Cuscatlán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 smtClean="0">
                          <a:effectLst/>
                        </a:rPr>
                        <a:t>Población </a:t>
                      </a:r>
                      <a:r>
                        <a:rPr lang="es-SV" sz="1400" u="none" strike="noStrike" dirty="0">
                          <a:effectLst/>
                        </a:rPr>
                        <a:t>de los 16 municipios del Departamento </a:t>
                      </a:r>
                      <a:r>
                        <a:rPr lang="es-SV" sz="1400" u="none" strike="noStrike" dirty="0" smtClean="0">
                          <a:effectLst/>
                        </a:rPr>
                        <a:t>Cuscatlán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37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57158" y="2428868"/>
            <a:ext cx="5857916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s-SV" sz="2800" b="1" dirty="0" smtClean="0">
                <a:solidFill>
                  <a:srgbClr val="0070C0"/>
                </a:solidFill>
              </a:rPr>
              <a:t>CENTRO NACIONAL DE REGISTROS </a:t>
            </a:r>
            <a:endParaRPr kumimoji="0" lang="es-SV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5 Conector recto"/>
          <p:cNvCxnSpPr/>
          <p:nvPr/>
        </p:nvCxnSpPr>
        <p:spPr>
          <a:xfrm rot="5400000">
            <a:off x="3965571" y="3178173"/>
            <a:ext cx="35004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https://www.e.cnr.gob.sv/sisrgm/resources/images/cnr_ds.png?pfdrid_c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2428868"/>
            <a:ext cx="2678922" cy="142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692655"/>
              </p:ext>
            </p:extLst>
          </p:nvPr>
        </p:nvGraphicFramePr>
        <p:xfrm>
          <a:off x="357158" y="285728"/>
          <a:ext cx="8429684" cy="63382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40016"/>
                <a:gridCol w="1381209"/>
                <a:gridCol w="1470640"/>
                <a:gridCol w="2437819"/>
              </a:tblGrid>
              <a:tr h="69129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SERVICIOS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POBLACIÓN BENEFICIADA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ALCANCE GEOGRÁFICO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IMPACTO 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379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APERTURA DE LA OFICINA REGISTRAL Y CATRASTAL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840243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REGISTRO DE PROPIEDAD RAIZ E HIPOTECA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Población </a:t>
                      </a:r>
                      <a:r>
                        <a:rPr lang="es-SV" sz="1400" u="none" strike="noStrike" dirty="0">
                          <a:effectLst/>
                        </a:rPr>
                        <a:t>de los departamentos de </a:t>
                      </a:r>
                      <a:r>
                        <a:rPr lang="es-SV" sz="1400" u="none" strike="noStrike" dirty="0" smtClean="0">
                          <a:effectLst/>
                        </a:rPr>
                        <a:t>Cuscatlán </a:t>
                      </a:r>
                      <a:r>
                        <a:rPr lang="es-SV" sz="1400" u="none" strike="noStrike" dirty="0">
                          <a:effectLst/>
                        </a:rPr>
                        <a:t>y Cabañas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Departamentos de </a:t>
                      </a:r>
                      <a:r>
                        <a:rPr lang="es-SV" sz="1400" u="none" strike="noStrike" dirty="0" smtClean="0">
                          <a:effectLst/>
                        </a:rPr>
                        <a:t>Cuscatlán </a:t>
                      </a:r>
                      <a:r>
                        <a:rPr lang="es-SV" sz="1400" u="none" strike="noStrike" dirty="0">
                          <a:effectLst/>
                        </a:rPr>
                        <a:t>y Cabañas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ACERCAMIENTO DE LOS SERVICIOS A LA POBLACION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</a:tr>
              <a:tr h="42012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Calificación </a:t>
                      </a:r>
                      <a:r>
                        <a:rPr lang="es-SV" sz="1400" u="none" strike="noStrike" dirty="0">
                          <a:effectLst/>
                        </a:rPr>
                        <a:t>de documentos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N° DE DOCUMENTOS INGRESADOS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</a:tr>
              <a:tr h="63018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(Documentos de Compraventa, </a:t>
                      </a:r>
                      <a:r>
                        <a:rPr lang="es-SV" sz="1400" u="none" strike="noStrike" dirty="0" smtClean="0">
                          <a:effectLst/>
                        </a:rPr>
                        <a:t>Hipotecas</a:t>
                      </a:r>
                      <a:r>
                        <a:rPr lang="es-SV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s-SV" sz="1400" u="none" strike="noStrike" dirty="0" smtClean="0">
                          <a:effectLst/>
                        </a:rPr>
                        <a:t>de </a:t>
                      </a:r>
                      <a:r>
                        <a:rPr lang="es-SV" sz="1400" u="none" strike="noStrike" dirty="0">
                          <a:effectLst/>
                        </a:rPr>
                        <a:t>origen judicial, </a:t>
                      </a:r>
                      <a:r>
                        <a:rPr lang="es-SV" sz="1400" u="none" strike="noStrike" dirty="0" smtClean="0">
                          <a:effectLst/>
                        </a:rPr>
                        <a:t>Títulos </a:t>
                      </a:r>
                      <a:r>
                        <a:rPr lang="es-SV" sz="1400" u="none" strike="noStrike" dirty="0">
                          <a:effectLst/>
                        </a:rPr>
                        <a:t>de dominio, Servidumbres</a:t>
                      </a:r>
                      <a:r>
                        <a:rPr lang="es-SV" sz="1400" u="none" strike="noStrike" dirty="0" smtClean="0">
                          <a:effectLst/>
                        </a:rPr>
                        <a:t>, etc.)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9,493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</a:tr>
              <a:tr h="42012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Expedición </a:t>
                      </a:r>
                      <a:r>
                        <a:rPr lang="es-SV" sz="1400" u="none" strike="noStrike" dirty="0">
                          <a:effectLst/>
                        </a:rPr>
                        <a:t>de Certificaciones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N° DE CERTIFICACIONES SOLICITADAS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</a:tr>
              <a:tr h="85933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 (Extractadas y  literales, Carencias de bienes, </a:t>
                      </a:r>
                      <a:r>
                        <a:rPr lang="es-SV" sz="1400" u="none" strike="noStrike" dirty="0" smtClean="0">
                          <a:effectLst/>
                        </a:rPr>
                        <a:t>Índice </a:t>
                      </a:r>
                      <a:r>
                        <a:rPr lang="es-SV" sz="1400" u="none" strike="noStrike" dirty="0">
                          <a:effectLst/>
                        </a:rPr>
                        <a:t>de propietarios, </a:t>
                      </a:r>
                      <a:r>
                        <a:rPr lang="es-SV" sz="1400" u="none" strike="noStrike" dirty="0" smtClean="0">
                          <a:effectLst/>
                        </a:rPr>
                        <a:t>Razón </a:t>
                      </a:r>
                      <a:r>
                        <a:rPr lang="es-SV" sz="1400" u="none" strike="noStrike" dirty="0">
                          <a:effectLst/>
                        </a:rPr>
                        <a:t>por </a:t>
                      </a:r>
                      <a:r>
                        <a:rPr lang="es-SV" sz="1400" u="none" strike="noStrike" dirty="0" smtClean="0">
                          <a:effectLst/>
                        </a:rPr>
                        <a:t>Certificación, </a:t>
                      </a:r>
                      <a:r>
                        <a:rPr lang="es-SV" sz="1400" u="none" strike="noStrike" dirty="0">
                          <a:effectLst/>
                        </a:rPr>
                        <a:t>etc.)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4,005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</a:tr>
              <a:tr h="42012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Asesoría </a:t>
                      </a:r>
                      <a:r>
                        <a:rPr lang="es-SV" sz="1400" u="none" strike="noStrike" dirty="0">
                          <a:effectLst/>
                        </a:rPr>
                        <a:t>al Usuario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 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</a:tr>
              <a:tr h="85933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(</a:t>
                      </a:r>
                      <a:r>
                        <a:rPr lang="es-SV" sz="1400" u="none" strike="noStrike" dirty="0" smtClean="0">
                          <a:effectLst/>
                        </a:rPr>
                        <a:t>Orientación </a:t>
                      </a:r>
                      <a:r>
                        <a:rPr lang="es-SV" sz="1400" u="none" strike="noStrike" dirty="0">
                          <a:effectLst/>
                        </a:rPr>
                        <a:t>al titular acerca de sus derechos inscribibles en esta oficina)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59198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</a:rPr>
                        <a:t>SUBTOTAL</a:t>
                      </a:r>
                      <a:endParaRPr lang="es-SV" sz="1400" b="1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13,498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19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581613"/>
              </p:ext>
            </p:extLst>
          </p:nvPr>
        </p:nvGraphicFramePr>
        <p:xfrm>
          <a:off x="214282" y="142851"/>
          <a:ext cx="8786873" cy="6740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6519"/>
                <a:gridCol w="1413836"/>
                <a:gridCol w="1649475"/>
                <a:gridCol w="2037043"/>
              </a:tblGrid>
              <a:tr h="50088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SERVICIOS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484" marR="9484" marT="94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POBLACIÓN BENEFICIADA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484" marR="9484" marT="94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ALCANCE GEOGRÁFICO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484" marR="9484" marT="94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IMPACTO 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484" marR="9484" marT="94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777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SV" sz="1600" b="0" u="none" strike="noStrike" dirty="0">
                          <a:effectLst/>
                        </a:rPr>
                        <a:t>APERTURA DE LA OFICINA REGISTRAL Y CATRASTAL</a:t>
                      </a:r>
                      <a:endParaRPr lang="es-SV" sz="1600" b="0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484" marR="9484" marT="9484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9417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u="none" strike="noStrike">
                          <a:effectLst/>
                        </a:rPr>
                        <a:t>MANTENIMIENTO CATASTRAL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484" marR="9484" marT="9484" marB="0" anchor="ctr"/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s-SV" sz="1600" b="0" u="none" strike="noStrike" dirty="0" smtClean="0">
                          <a:effectLst/>
                        </a:rPr>
                        <a:t>Población </a:t>
                      </a:r>
                      <a:r>
                        <a:rPr lang="es-SV" sz="1600" b="0" u="none" strike="noStrike" dirty="0">
                          <a:effectLst/>
                        </a:rPr>
                        <a:t>de los departamentos de </a:t>
                      </a:r>
                      <a:r>
                        <a:rPr lang="es-SV" sz="1600" b="0" u="none" strike="noStrike" dirty="0" smtClean="0">
                          <a:effectLst/>
                        </a:rPr>
                        <a:t>Cuscatlán </a:t>
                      </a:r>
                      <a:r>
                        <a:rPr lang="es-SV" sz="1600" b="0" u="none" strike="noStrike" dirty="0">
                          <a:effectLst/>
                        </a:rPr>
                        <a:t>y Cabañas 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484" marR="9484" marT="9484" marB="0" anchor="ctr"/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s-SV" sz="1600" b="0" u="none" strike="noStrike" dirty="0">
                          <a:effectLst/>
                        </a:rPr>
                        <a:t>Departamentos de </a:t>
                      </a:r>
                      <a:r>
                        <a:rPr lang="es-SV" sz="1600" b="0" u="none" strike="noStrike" dirty="0" smtClean="0">
                          <a:effectLst/>
                        </a:rPr>
                        <a:t>Cuscatlán </a:t>
                      </a:r>
                      <a:r>
                        <a:rPr lang="es-SV" sz="1600" b="0" u="none" strike="noStrike" dirty="0">
                          <a:effectLst/>
                        </a:rPr>
                        <a:t>y Cabañas 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484" marR="9484" marT="9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N° DE TRANSACCIONES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484" marR="9484" marT="9484" marB="0" anchor="ctr"/>
                </a:tc>
              </a:tr>
              <a:tr h="29417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u="none" strike="noStrike" dirty="0">
                          <a:effectLst/>
                        </a:rPr>
                        <a:t>Productos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484" marR="9484" marT="9484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effectLst/>
                        </a:rPr>
                        <a:t>1,143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484" marR="9484" marT="9484" marB="0" anchor="ctr"/>
                </a:tc>
              </a:tr>
              <a:tr h="29417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u="none" strike="noStrike" dirty="0">
                          <a:effectLst/>
                        </a:rPr>
                        <a:t>Ubicación catastral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484" marR="9484" marT="9484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9417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u="none" strike="noStrike" dirty="0">
                          <a:effectLst/>
                        </a:rPr>
                        <a:t>Listado de parcelarios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484" marR="9484" marT="9484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484" marR="9484" marT="9484" marB="0" anchor="ctr"/>
                </a:tc>
              </a:tr>
              <a:tr h="29417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u="none" strike="noStrike" dirty="0">
                          <a:effectLst/>
                        </a:rPr>
                        <a:t>Mapas catastrales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484" marR="9484" marT="9484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484" marR="9484" marT="9484" marB="0" anchor="ctr"/>
                </a:tc>
              </a:tr>
              <a:tr h="50811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u="none" strike="noStrike" dirty="0">
                          <a:effectLst/>
                        </a:rPr>
                        <a:t>Copia de </a:t>
                      </a:r>
                      <a:r>
                        <a:rPr lang="es-SV" sz="1600" b="0" u="none" strike="noStrike" dirty="0" smtClean="0">
                          <a:effectLst/>
                        </a:rPr>
                        <a:t>notificación </a:t>
                      </a:r>
                      <a:r>
                        <a:rPr lang="es-SV" sz="1600" b="0" u="none" strike="noStrike" dirty="0">
                          <a:effectLst/>
                        </a:rPr>
                        <a:t>de resultados de </a:t>
                      </a:r>
                      <a:r>
                        <a:rPr lang="es-SV" sz="1600" b="0" u="none" strike="noStrike" dirty="0" smtClean="0">
                          <a:effectLst/>
                        </a:rPr>
                        <a:t>revisión </a:t>
                      </a:r>
                      <a:r>
                        <a:rPr lang="es-SV" sz="1600" b="0" u="none" strike="noStrike" dirty="0">
                          <a:effectLst/>
                        </a:rPr>
                        <a:t>de planos 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484" marR="9484" marT="9484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12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484" marR="9484" marT="9484" marB="0" anchor="ctr"/>
                </a:tc>
              </a:tr>
              <a:tr h="29417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u="none" strike="noStrike" dirty="0">
                          <a:effectLst/>
                        </a:rPr>
                        <a:t>Fotocopia de plano aprobado 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484" marR="9484" marT="9484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27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484" marR="9484" marT="9484" marB="0" anchor="ctr"/>
                </a:tc>
              </a:tr>
              <a:tr h="29417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u="none" strike="noStrike" dirty="0">
                          <a:effectLst/>
                        </a:rPr>
                        <a:t>Servicios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484" marR="9484" marT="9484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 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484" marR="9484" marT="9484" marB="0" anchor="ctr"/>
                </a:tc>
              </a:tr>
              <a:tr h="29417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u="none" strike="noStrike" dirty="0" smtClean="0">
                          <a:effectLst/>
                        </a:rPr>
                        <a:t>Revisión </a:t>
                      </a:r>
                      <a:r>
                        <a:rPr lang="es-SV" sz="1600" b="0" u="none" strike="noStrike" dirty="0">
                          <a:effectLst/>
                        </a:rPr>
                        <a:t>de proyectos 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484" marR="9484" marT="9484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effectLst/>
                        </a:rPr>
                        <a:t>2,320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484" marR="9484" marT="9484" marB="0" anchor="ctr"/>
                </a:tc>
              </a:tr>
              <a:tr h="74499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u="none" strike="noStrike" dirty="0" smtClean="0">
                          <a:effectLst/>
                        </a:rPr>
                        <a:t>Remedición</a:t>
                      </a:r>
                      <a:r>
                        <a:rPr lang="es-SV" sz="1600" b="0" u="none" strike="noStrike" dirty="0">
                          <a:effectLst/>
                        </a:rPr>
                        <a:t>, </a:t>
                      </a:r>
                      <a:r>
                        <a:rPr lang="es-SV" sz="1600" b="0" u="none" strike="noStrike" dirty="0" smtClean="0">
                          <a:effectLst/>
                        </a:rPr>
                        <a:t>Partición, Desmembración </a:t>
                      </a:r>
                      <a:r>
                        <a:rPr lang="es-SV" sz="1600" b="0" u="none" strike="noStrike" dirty="0">
                          <a:effectLst/>
                        </a:rPr>
                        <a:t>en cabeza de su dueño, </a:t>
                      </a:r>
                      <a:r>
                        <a:rPr lang="es-SV" sz="1600" b="0" u="none" strike="noStrike" dirty="0" smtClean="0">
                          <a:effectLst/>
                        </a:rPr>
                        <a:t>Declaración </a:t>
                      </a:r>
                      <a:r>
                        <a:rPr lang="es-SV" sz="1600" b="0" u="none" strike="noStrike" dirty="0">
                          <a:effectLst/>
                        </a:rPr>
                        <a:t>jurada, </a:t>
                      </a:r>
                      <a:r>
                        <a:rPr lang="es-SV" sz="1600" b="0" u="none" strike="noStrike" dirty="0" smtClean="0">
                          <a:effectLst/>
                        </a:rPr>
                        <a:t>Reunión </a:t>
                      </a:r>
                      <a:r>
                        <a:rPr lang="es-SV" sz="1600" b="0" u="none" strike="noStrike" dirty="0">
                          <a:effectLst/>
                        </a:rPr>
                        <a:t>de inmuebles, Segregaciones, Titulaciones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484" marR="9484" marT="9484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9417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u="none" strike="noStrike" dirty="0">
                          <a:effectLst/>
                        </a:rPr>
                        <a:t>Documentos de Registro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484" marR="9484" marT="9484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effectLst/>
                        </a:rPr>
                        <a:t>1,641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484" marR="9484" marT="9484" marB="0" anchor="ctr"/>
                </a:tc>
              </a:tr>
              <a:tr h="88251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u="none" strike="noStrike" dirty="0">
                          <a:effectLst/>
                        </a:rPr>
                        <a:t>Certificaciones e Informes Catastrales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484" marR="9484" marT="9484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effectLst/>
                        </a:rPr>
                        <a:t>1,027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484" marR="9484" marT="9484" marB="0" anchor="ctr"/>
                </a:tc>
              </a:tr>
              <a:tr h="36102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u="none" strike="noStrike" dirty="0">
                          <a:effectLst/>
                        </a:rPr>
                        <a:t>SUBTOTAL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484" marR="9484" marT="9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u="none" strike="noStrike" dirty="0">
                          <a:effectLst/>
                        </a:rPr>
                        <a:t> 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484" marR="9484" marT="9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u="none" strike="noStrike" dirty="0">
                          <a:effectLst/>
                        </a:rPr>
                        <a:t> 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484" marR="9484" marT="9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effectLst/>
                        </a:rPr>
                        <a:t>6,170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484" marR="9484" marT="9484" marB="0" anchor="ctr"/>
                </a:tc>
              </a:tr>
              <a:tr h="46800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u="none" strike="noStrike" dirty="0">
                          <a:effectLst/>
                        </a:rPr>
                        <a:t>TOTALES 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484" marR="9484" marT="9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u="none" strike="noStrike" dirty="0">
                          <a:effectLst/>
                        </a:rPr>
                        <a:t> 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484" marR="9484" marT="9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u="none" strike="noStrike" dirty="0">
                          <a:effectLst/>
                        </a:rPr>
                        <a:t> 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484" marR="9484" marT="9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effectLst/>
                        </a:rPr>
                        <a:t>19,668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484" marR="9484" marT="948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56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04" y="980728"/>
            <a:ext cx="7211190" cy="288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REP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0912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eguridad.gob.sv/wp-content/uploads/2015/05/LOGOMJSPv2_F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9294"/>
            <a:ext cx="2016224" cy="99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jpeg;base64,/9j/4AAQSkZJRgABAQAAAQABAAD/2wCEAAkGBxMSEhUTExMWFRUXGSAXGBcXFxYaFRgaFxgYGhoXGRcYHiggGBolHRcYITIiJSkrMC4uFx8zODMsNygtLisBCgoKDg0OGxAQGy4lICYtLS0yLTUtLS0tLy0tLy0tLS0tLS0tLS0tLS0tLS0tLS0tLS0tLS0tLS0tLS0tLS0tLf/AABEIALEBDgMBIgACEQEDEQH/xAAcAAEAAgMBAQEAAAAAAAAAAAAABQYBBAcCAwj/xABNEAACAQIDBAgCBQgFCQkAAAABAgMAEQQSIQUGMUEHEyJRYXGBkTKhFCNCcrEzUmKCssHR8CRzkrPhFiU0U2OTosLxFTU2Q0VUdIPD/8QAGQEBAAMBAQAAAAAAAAAAAAAAAAECAwQF/8QALREAAgIBBAECBAUFAAAAAAAAAAECEQMEEiExQRMiMlFxgQUUYZGhIzNCscH/2gAMAwEAAhEDEQA/AO40pSoApSl6AxWCaw7gC54VSdub0MzFIDZeGf7R8u4VjmzwxK5EpFtxe0YovjdV8L6+w1qIn3uw44Zm8hb5moLZm68svbkOQHv1c+QPCrPgt3MPGNEDHvftH2Olc8cmoy8pbUTwaH+WcN7dXID45L+2a9SCbwQ/aLoDzdHUe5FbGJzxL9XGrAfYBynzGhB8rCtCHeeAkq5aJgdQ4tbwuLitN0oupyX7EExh8UkgujKw7wQfwr7XrVgljk7SlW8QQa2Qa6Yu0QeqUpUgUpSgFKUoBSlKAUpSgFKUoBSlKAUpSgFKUoBSlKAUpSgFeSayTVS3w3vXC/VxgNMRex+FAebePcKrKairZaEHJ0iyYvGpEuaRlRe9jYfOq7it/wDBp8LNJ9xTY+TGwrn+D2di9oyFu0+urvcIPAeI7gNKs77mYfCxGWdjK4GinsoW5DTUjzPI1zSzTa3JcHS8OKHxvn9D3tTe36VHljR0UnUta5A7spOlRuwN4MJA5MquzX7LZQVHkL3vW7ulsoSy3IGSOxtbQm/ZFuAH8Ku+OwMMgPWxxsO9gDYc9TyrlwQnml6sn9DK4J1RobP3rwktgsygn7L9lvnU2rX4cK5TtzY2EZ/qM6rzFwUP3Qda+2yHfDH6uVwPzSbr/Z4e1Wl+IwhLbL+DrX4fKcd0f5OpEVH7T2PFOO2NeTDRh693hVeg3skB7aKRzsSD++pvAbehl0vlbubQ+nKt46rBmVWc2TS5sfaKxit2sRA2eE5vFey/qPtVubO3pkjOTEoe7NYgjzHP0q4V8MZhUkUq4uCLePpUflXDnE6/0Y2fTDzhwGUhlPAg6V9q57HiZMBOU1aMm+XhcHgV/StbzPnV6weIEih1N1IuDWuDOslp8NEUbFKCldBApSlAKUpQClKUApSlAKUpQClKUApSlAKUpQClKUBGbe2kMPA8vHKNB3ngB7kVzHdTYTY+ZpJiSgN3PNmOuUH+bCwFWzpRkIwqAcDKL+gY/iBWpu5tVcPLhMCtu3EXkPPrGUMq+YANYSjvyV4R1YrjibXbLvhYFjUKoCqOAA0A8KpW+u0M8oiB7MfHxY/wH4mrrjcQI0ZzwUEn+H899c12bCcRiEDa52u3le7fLSuXXz4WOPk518y87tYLqYFvxbtt5n/Cw9KiN5dotK/URa8mtxJ7tOQqx7SxHVxO/wCaP+lRO6WDshlYdpzxPG2tXywbUcEXS8nRgagnlfNdGrgd1CdZWt+itvxNbku6cJ4Fx6j+FWEClqvHRYYqtpEtXmbvcc73i2S+FHWBTJH9oj4l8x3eNRGHxscnwsCe7n7fvrrEkYIseB0I5Ed1cn353a+iydbED1THl9hu6/IHlfhwri1P4dFe6B3aXXOXtmW3dba5v1Lm9/hJ4+XlVtFcd2JtIta/xp2u69uduR766zs/FCSNXHMX/jW2gzSaeOXaOfXYVGSnHpkVvZsrrosy/GlyO8jmt6h9yNo2Ywn4WGZfOwv7j8KuzC9c12a+TGrYWHW5R5FitvnTUr080ckfPBxLo6WKzXla9V6RUUpSgFKUoBSlKAUpSgFKUoBSlKAUpSgFKUoBSlKAr2+uy/pGFdb5Sn1gPdlF65luADPtJJG4qC/kFUqq+QBsK6J0jY7qsDLrYvaMd/aNifa9VPoagvJiHI1VEUfrlyw/4Fq0YpXI7MT24JMue+mIywZebsB7amoncXC3d5PzQFHmxv8AgP8Air79IEh+pUcDmPqMlvkTUjuVBlw4NvjJPmNAPkK8tr1NXz4OXwSG28OXhZV4mw+Yr6YMqtol4oov5cBfxNia2MTIFUseABJ8hqare6WJMkk7Me02VvQFvkL2rqnOMcqXl/8ADSMJSxt+EWmlYFZroMRWntTBrNG0bi6sCD6863KwRRq+BdHB8Vh3wuIKNxjax/SHf6ixrqO5OLzRsl72IYeTf41WOlXBASxSj7alT+oQV9TmI9K+vRziu0B+iVN/A3Hyrya9LUJ/Y9aT9XTNv6nRZpAqljoALnyArnOwQZMWhtxfPbu+1f3tVo3w2h1cBQEXkuv6v2v4etRm42Duzynl2R5nU/K3vWmpfqaiMF4PLXRdFr1Xla9V6RUUpSgFKUoBSlKAUpSgFKUoBSlKAUpSgFKUoBSlKA530xzWggTm0pb0VCD+0vtUZ0OYsLLiIidXVGUfcLhvXtr7VIdMkN4sO/c7Lb7y3/5DVF3O2h1GMgcnKpbI33X7P4kVqvhPRxQ3aZpHTt/1/Ity7Q98p/AH2qf3aFsNF9395rT3uwfWQEgXKHMB+Pyr5bnbQDwiO/aTl+iTcHyrzEtmqbflHB4Jja6kwyAcch/DhVK3cxnVzLc6Hsn1Onsfxq/vwrnu2tnGCTL9k6qf55isfxBShKOVeDv0LjKMsT8nQwa9VX93dsCRQjntrp94d476nga9DFljkipI4cmOWOW2R6ryazevDvatChz/AKWJdMOvO7n2yj99Y3WwHUR4WVuyXd2a/cRZb+gHvUdj77U2hZPyKWUt+gDcn9Y3A86n98sXGBHAn2NSBwAtYL615udqpZP2Oxz2QjD62QO3Np9fiF/2jiKMchc2W/mSPeuj7IwIhjVF5cfEnia4btvEsk6W0Mdj5G4PysK75G1xet9Lg2r1Jdsyy49sYv5n0pQUrrMBSlKAUpSgFKUoBSlKAUpSgFKUoBSlKAUpSgFKUoCr9IezuvwMgtcpaQd/Z1PyvXDAdP596/S08YYFSLgixHeDpavz5vHso4XESQm9lN1Peh1U+34GtYO+D0dDPhwOs7sb4wYmNVkYJKRYhiArG2uUnjfuNRW29mvhZOsiJCHgw+yfzW8DyrmmCNxl/n/GpzZ+8eIhGVZMyc0k7aHwI4r6EGvK1PudSVNdMZNHTuB0TY+9gNln0P54vlPmOR8eFT2NwiTx2NiDwYa+oNcij2srNquS/cSR89QKndlbZlgN0N15qblT/A+Vc8NY4rZmVr5nJKEscr6Zs7RwLwPY371YXsfXv8K38FvPKmjAOPZvevG1N91C2+imS41uwK+WgJ+VVn6XPM+ZYooUJ+2+UD1Zrn0FYSg8b3YJ8fI9LHmhmj/XX3OhYbemFvizL5i49xULvBtp8VfDQkRxtpJM5yjLwKqOJvf27rg1HFIVUZpszcwiMQP1mAvURjNpxpxcDuvYt7CtPzWpdRqzJ4tN3BsssOOgwUXVYbtsdWkYak/nHvI7uAqBxmKWBPpExzO2sSE3MjC/bYcerB9ybDlVdxO8Fvya+rjT+zW7sLdfFbQfrZCyoeMrjU25IDa415aeN67cGmnkalm4S6Rn6KT3T4X8shtm4GbGThVDO7tdm5C5N2JGgABHt7foWIWFhwqO2FsODCR5IUyjiSfiY2Aux5mwHtUmBXoSaZz583qPhcI9UrF6XqpgZpWKXoDNK83rOagM0rF6A0BmlKxQGaVi9KAzSsGl6AzSsVmgFKxSgM0rFZoDBqkdI+7BxUYliW80YIyj7aHivmLXHtzq8V4eO9SnRaE3B2j80gkHmD6g358OBrdi2xKoAJRwOUkcbjyuy3A8iK7BvDuHhsUS5vHIeLp9r7wPxHx41VpeimS/ZxK28Yzf5G1aPa+z1FrMcl7uCsR7yD7WDwh8o2UftEVurvhGFyjZ8A8VYqfcL++rLheilLdvEsT+iigel7mozfbc7C4LDh0eUuzhFDMCDfVuCg8L87VR48UuHFFPUwTklyVzEbwsT2Iwg7ixb52Fasm2ZmOhA8FVbH3BN6j6tPRphUkx6BwDlVmF+FwNDbnxNUWlwR52o3njxwi5URceAxkwusU7jvCPb8K28BuXjpTYQMg/Ok7AHoe0fQV3cJS1WW2PSOH85Lwkii7udHMMJDz2mcagf+WP1ftevtVk+mFcT1JyhFh6y9rWOcr6CwqXqt7Q1xcn/wAM/tt7VN32c7m8j9zJjD7UhkOVJEc2BsrA6HgdOVa0+24OrkdJY26sXaziwvewJHC5FqgMBEgODHBThJL5RYkERd2vM+9YwMiqrRBo5VOHLRSoFz9UvBJAvmLHnrpSkNqJzB7WWVIZFkjCuCSL34C7BTf7Ot68bD3gjmjLlkW0hQ2e/wBspGSTzaw960sLY/QLW+E/3Q/6VHwADANwFsUb8BYfSzx9Dz5UobUWHbu3I4IpGDIXjygoWAIL8L92lz6Vsf8Aa8CqrGaMK/wnOtm+73jWqltSRXO0yCDYQajWxA9ripHaZj+kzdZl6v6Hpf4LZ5M/nplvbuFKG1UT+1sb1UMsoF8kbPbhfKpNr8uWtR2zMViOsAlCMjpnWSMEKpv8DXve4III7q9wYkxYJHlUtliBcAXYgL2uybX04+tRWHljgkMcTl8O0LymMEt1eUL8BF2CsCbDgCDbU2oQkWOHacUmYRyI5XUhWBtx428QR6GtfYm0xJEjMVzsgcqDqAdL27qrWyW/pWH1jAOGkyxx8ES8RVWN+0deJtaxsNTXhcQYMNhZx/qHi8CzJnS/iSgUDxpROzwXCTbECqHaWMK3Bi65TbjY3tXrG7SijUF5EW/w5mABNr2HfVVx0QjywLkRo8L25JLtZGJGVAxsWLKSSeGl7309YKRc+G6wixwpyX4X7Gfwvly+Ngbc6UFBdk3s7bSfR4pp3SMuoOrAC9r2W510ufStybasKEBpEXNqt2AzC4Gnfqw9xVT2Oy2wZewX6K9ifhvdO/ThqPC9e9hwhpMFoOzh3Zb8hnQLa/gbd9TSDii1LtGJmZFkQuvxKGGZfMcqjsJtbPKEvEbjNpKC2XX7Nrk38bVAbEjJfDM00YyyS5Y1RutYkShg7Am1viuQOA43r6bNiAGAKgAl5uFrkmOXU89TbhUUhtRbcPtKJ2KLIjOvxKGBYeYHCs4vaMUVusdUvcjMQL242vx41U9lG7bPyWuDL1tstwuRr5hxA6zKPO1Su2GUYvC5yLWktmtqcnAX0va/zpRG3klZtpxKgkaRAhtZiwCm/Cx535Vh9qQhVcyIFb4WLCzaE6HnoCfSqnhZB1cAQJczzGF3zZEUGS7ZCRn0uAPI6Wr57IiVsPg1azA4qXusbPiOXDkD4ad1KJ2It8m14FKq0qAuAVBYAsDwIHMG9bwNUPeKQE4oL1cYUxhydZJGshQKGNo1APIX5+NXiDgPKjRWUaR9axWa0dq7Rjw8TSytlRRcn+A5nwqpU3axauQbV6WpS1sPCqryMuZmP6qsLe9aCdKuP5jDn/63H/6Voscjdaeb8Hbq5d0yYy7YeIcAGc+uVV/5qhJOlfGngkAPflc/IuBVd2htabFMJJ3zvbKDZRYXJsAvLWpUGuzo02nkpps1TVh3C2imHxiySOqIFYMzGwFxp6k8Kr1fHFHs1er4PQyx3RaOvbW6VcLHcQq8x5HKUS/m1jb0qszdLOLLgrDCqc1OdmOvJ7gD2PrXPKVKxo4lpoJH6T3Z2yMZh0nUWzDUdzDRh6EGpJsOpOawuRlvYXt3eXhXNuhPGkw4iE/YcOvk62I947/rVctqbaMTMBGzhE62QgqMkZJF7Me0ey5tpovGsHHmjhnHbJpEquGQWsoGUWXTgNNAeQ0HtXyg2fEhYoirmN2yqBmJ0udNdLe1R2yZs2KxNmJXJCy93aV9R52FaO0MEJ8e6MzrbDqylHdSrGRxm7JsToOPdQrRYsPgY0ACIqhSSAAABfjYcq8nZsVnGRfrPj7Is+lu0OdQWztuv1USletmYyCwKoG6lirvroBcL/arYk3h0j6uJ3Z0MmW4DBV0I53fkBUUxTJVNnRBSojUKwysAosVAIAI7rE+9eH2RAQimJLIboMo7BHArpp31obR200fwwvIRGZWFwuVNbC54uSp7OvDW2lJNuHrIo442kMidYCCAApIBJvwte/jwqeSKZMmIcK1cNsyGPMI40TMbtlUDMTzIHG/DxqKXeUlXfqXyq/VLdl+slzlAi63sTbtcBc9xrW2ttIyLFo0bJjYY3W/6aNxHxAh1+dKZO1k/htmwxm6Rop14KBx46jv7q+rYKMqFKKVFrCwsLcLCoKPaPVNiWIZyZ1jRAQLs0cYVQWNlFyTfxNSmy9odcG0KsjFHUm+VgAbXGhFmB9RUOw00fbFYCNypdFYrqCygkXFjbTupJs6JgqsilVsVBAIW3Cw8Kre3trM7IqKwRMXFG0mawJzrmXKNStiPDU1Ivt20mXq26vrBCZLj8odMuXiRfs5hzPOp5FMkp9nxOoRo1ZRqFKggeQ5V9lw63BsLgWBtqASDYdw0HtURvQ5C4exIvioQbdxcXHkaxiNvZZMvVP1fWCEy3Wwd9B2L5iuZkGbh2r8qgU2SSbPiV2kVFDt8TBRmPmba19FwydmyqMtytgOyTe5Gmh1NQ++IJwxAJBZ41upIOsijj5E1B7VxryRYSzEEZXkIOlxIkRQ+pb2qUiYwbRcocBEjM6oqu3xMFALctTxNa2P2Wk0iM4DKoYFWUFWDgcb+Vas23gscz5CeqmEJFxqWMa5geX5T5V8X2okcmKORy6NEhs1+saRFyBAdE+IX5aEmlEJOyYm2dE6hGjVlFiFIBAtw0Pdyr6LhEAACgWNxYDQm9yO46moSbeEojFomEiyrE8YZSfrLZWVuD3BBtx4jiKm8JIzKrMuRiLlbg2PcSNDbwqOSOT5y7NiZs7RqWtbMVBa3dcitpVtXqlCAaqHSnCW2bNbllY+QYXq31Cb44Qy4LEINSY2sOZKjNb5Uj2Wi6kj84UpehrrPXuxW+gsBWMFsieVS6QuyKCzNbshVFycx04CvVUbNMTTsVr4s8K2Kue6XR59LRZ5pSkZ4IgGYgHjmPD2qLrkZsihG2c8FK75gujnZ0dj1Gc98ju3/Dmy/KvhvPu9gMJhZcQuCgYxjNlK6HUA6+tPVVnD+ai+KKr0JxN1uJfXJlVL8s2a49QL1a94dlBp3c4aScSRKqZHZVDqXGWSzrZCCO0b21r69HW10xWGZkgTDokhQJHbL8KNfQCx7RHpW3vTvRFglUEGSV9I4ltmc8L+AuQL+IrJttnNOTlPo+uxcG0c8xKZVMcKrrcdhXBAJ1Nrga/xrXx5mjxrypBJKGgVFy5AMyu7WJZhbQjXxrRfE7ZZesWHCJpfqWdy571zWyhjW7uZvG+NWXrIDC8T5HBN1zWvYE63HO/eO+nJVprkjMVsFlGGaaN5Qgl6xYSQweZlfMMrA5QwIsDzF9BetjGYFlgjQYV9FJjMLkywysTYZy17WIudRcG+lqxv/vg2zmhCxCQShiSWtlyFLWHO+c+1fODb+1HUMuzVIIuCcRGNCLjQtf3pTqyfdSZ9drYaZyqyxSTDqAAseUR9dZ85cZhyta/Z4W1qQ2Tg3WWAspAXDBCe5sw7PnpUPNvHtSMZn2YMo1OSZXa3PRSa3N2t/MNi36rtRS/6uQcTzCsNCRpobHXhTke6jDbNl+ir9WxaPFdfk0zMq4gvpc2uVN7V4mwEspM3VOpfGQSZWsGEcIQF2F9Doxtx4Vbytc+xm/mIGOfBQ4VZHViqXkC5rLmPxaDSoVsiLlLomMdgZQZXCE5cUkwUWLOiIgbKL/Fo1h4VJ7vRP9dI6lOtlLqp0YKERVzC/ZY5b28agZNv7UH/AKZ7TIfwNWLd3GTSwh8RD1ElyCl72AOhv4ipdiV0V/E4WYMIRC5C4xJxJoU6syBiSb3zA3GW17AGsR7HtiDfDSO/X9asvWOIhGWD57B7Z1OmUrrl9akNvbxjDYzCwNYJOHGY8Q4KBNeQJYj1FWMLUMhydEPvHhXkWDIt8uIic25Kjgk+lQe0MHK8rFoZHcToyPoY0hWRCMgzfFob2F/SrtatTaGLSGN5ZGsiKWYnkBqaJkRlXRp7xQPJCFQEnrI2t4LIpPyBqCk2JKDiLKSDLH1dv9X1wmfnyLN/ZqZ3P2ucZhExBAXOX0A4BJGQetlFaG/e9DbPjjcRiTOxU3JFrLmqVfRaLle1GrtDDTWxMIhdusxCTBxlyZM0ROpN8wyEWt48K8Y7BGabHBVLFZsO+UEqWCxoWUNcWOW/DnVp2PiTPBFKy5S6BivHKWF7XPGvrhcBHHmyKFzHM1hqT3k86iyN1FWg2X2AYsM8SnERP23ZpWVLZncOzZQNQBe9he3CrktQO+O2zgcK2IVA+UqCpNhZmC39L1LbNnLxI7AKzKGIBuASAbA08WQ7as2qUpVSor5uK+lYtQHJsN0R/WMXnyxBuwqC7ZOQLHnbThyvzq47G3DwOHsRAHYahpCXI8QG7IPiADVntWbVbezR5ZtVZW9/JFj2fPwAK5QOA1IFvXWuFWrsHS1OFwar+fIoHpdvwFcgNXh0ejoVUG/1MWr9Bbq4QRYTDoOUa8eOoufxrgeDg6ySOP8APdU/tED99fpCJQAABYDQDypMz18uonu1QO/kebZ+KH+yY+wv+6p+oPfb/QMV/Uv+yazXZwR+JFa6Fx/QZD3zt+xHUDvhjRDt3DyT6RIEykgWCkOM3jaRmbX83yqf6F/9Bf8Ar2/YjqZ3y3Rix6WbsSKDkkAuRf7JH2lvxHtV7qXJs5JZXZYImVgCCCDqCNQfI8/SsQYRELFVALnM1vtNYLmPjZQPSuNyYDa+yQWjYvANTl+sjtxuY2sU8SLc+Qq97ib6Jj1ZSMkyC5UG6sD9tSdbX01qHCuSksbStdEB03RgphT+mw9CBf8ACuj4JLRoO5R+ArnfTZ+Swv8AWn9muj4T4F+6Pwo/hQl/bj9z6Mtcn6YNhiMx42IZGzBZCthc8UfT7WmW/l3V1k1SOmAj/s5vvp+NIcMjC/eic3O2t9KwcMxN2ZbN95SVb5g1z7Zij/KOS/5z+/V2/CrR0SD/ADbH4vJb/eMPxBqlTQTPt2UYeRY5MzFXZcyj6vW4qyXLNIL3SX1OzgUtVKk2PtnltCL/AHCj8QatWyY5VhjWdw8oUB2AsGYDUgADn4Cs2jBqjlfSvh5ZsYclyMPhllIt8OaR8zAjgbBD+pV83D2/9NwqyE/WL2JB3OoGvkwIPr4VG7CAm2ntFjqAscNjwsF1H899VTYcx2TtRsM5tBMRlNzYBiera/g10Pqa07VG9bo7fkdhJrm3Sfj5J82Cg1KRNiJ7clQEonmzW+Rq8bd2omGgknc9lFLeJPJR4k6DxNVvdLYz/Rp58QP6Rigzv+irA5E4DgPxqkfmZ43te5nw6Gpy2AYfmTMB5EK37TNWl03/AOixf1h/YNfDoOxN4Z0vwZWA8GWx+YFfbpxb+iwjvkPyQ1f/ADNEqzHQdlj6mL7i/sito1rbN/JR/cX9kVs1mznZTelsf5sm+9H/AHi1adnLaKP7i/siqv0r/wDdsv3o/wC8WrVgfyafdH4Cp8F38C+5sUpSqlBSlKAVis0oCldJWwpMVArRm5hJfJ+fcWuP0gL28zXGq/TDLVL3k6PYcS5kjbqXPxWUFGPeV018qvGVHbpdSoe2XRz7o+wfW4+EWuEJc93ZU8fEEqRXdRVS3L3MGBZ3MnWOwCg5coAGvC514e1W0CknbMtVlWSdro9VA79PbZ+KP+yYe4tU9UPvbsx8VhJoIyFaRcoLXsNQdbeVVXZhHtFX6Fj/AEF/69v2I6uyYxC7IGBZbZgCLrmF1uPEa1Xuj7dyTAQSRSOjlpTICl7AFI1tqON1PvUft3dnGDFnGYLEKHYBXjlzBGCjhoDm4DiLjvtpVnzIvOpTbLs9iK5bufgFXbeJ6ofVIGGl8qliug/Wz/OrJLHtiUZD9EguLGRWkkcacVQqBfzPvwqV3W3aiwUZVLszHNJI2ryN3k8banTxJ4kklxYT2plO6bHHV4Uc+sJ9AoFdHwTXjQ96j8BVO6Rtz5toNB1ciIIw4bPm1L5LEWHLKfevvh8JteNFRZcEwUBRdZgbAWGoFH0kS2nBIt7NXKelPahxU0WAw93fNme3AMbhVbyBJPlVlm2PtWdcsuMhgXgfo8bFiCNQHexTzUA1I7sboYfBAmMFpD8Uj6ufC/IeVFS5Ig1B35N/d7ZgwuHigH2FAJ7zzPqb1zfZf/iOTzf+7FdatXOMVuRjRtCTGwTQKS5ZA4dtGULZgAOXcaRfZMJd35Oj3ryzD+fOqicHtr/3OC9IpP41J7CwmMSGRcVKkspZsjLogBUBQQFFrEE8DxqtFGq8kD0ZM0j4/EG31mJKj9QcfUMvtWOlfYHX4br1H1kHa04mM/EL94Pa9DUruBu9JgcO0Urq7NIZMy3tqqLrmHHsmrLJGGBBFwdCORBHCp3U7LbqnuRyXYO05drNhcM9+rgHWYljwkKG0Y9eJv411jqxa1tO75VBbobrpgVlCm/WSFr9yfYTyGvvVhqZO3wRkkm+Ojk/RK4TG42LhxsPBZGGnkCBUv0z4JnwaOBpHIC3gGBW/kDavpu1uTNhdoSYoyIUfOMozZgJCG7uRAq647BJNG0cihkcZWU8CCOFS5e6y8ppTUkRO5O1RiMHBJe7ZQreDroy+hFTuaucw7lY3BSF9nYlOrY3aGbNY6EcVBBtpqLHTW9SdttsAtsEne+aZj5hctr+tQ1ZWUU3aZ8OkqXrvo2CXV55lYj9BLkk+HP9WrzCgAAHACwqu7u7rCGRsRNKcRiXFmlYWyjTsRrfsLpwqygVDZVvhJGaUpVSopSlAKUpQGKGlKAwKzSlAZr5yUpUoAcK8DifL91KVIfZ6FexSlVB551leFKUIPMdfQUpQA15asUoGBXk8fWlKEI9LXulKFjAoaUqQeW4ivQ4UpQk+EvEVl/30pVSrPsK9UpUkilK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 dirty="0"/>
          </a:p>
        </p:txBody>
      </p:sp>
      <p:sp>
        <p:nvSpPr>
          <p:cNvPr id="3" name="AutoShape 8" descr="data:image/jpeg;base64,/9j/4AAQSkZJRgABAQAAAQABAAD/2wCEAAkGBxMSEhUTExMWFRUXGSAXGBcXFxYaFRgaFxgYGhoXGRcYHiggGBolHRcYITIiJSkrMC4uFx8zODMsNygtLisBCgoKDg0OGxAQGy4lICYtLS0yLTUtLS0tLy0tLy0tLS0tLS0tLS0tLS0tLS0tLS0tLS0tLS0tLS0tLS0tLS0tLf/AABEIALEBDgMBIgACEQEDEQH/xAAcAAEAAgMBAQEAAAAAAAAAAAAABQYBBAcCAwj/xABNEAACAQIDBAgCBQgFCQkAAAABAgMAEQQSIQUGMUEHEyJRYXGBkTKhFCNCcrEzUmKCssHR8CRzkrPhFiU0U2OTosLxFTU2Q0VUdIPD/8QAGQEBAAMBAQAAAAAAAAAAAAAAAAECAwQF/8QALREAAgIBBAECBAUFAAAAAAAAAAECEQMEEiExQRMiMlFxgQUUYZGhIzNCscH/2gAMAwEAAhEDEQA/AO40pSoApSl6AxWCaw7gC54VSdub0MzFIDZeGf7R8u4VjmzwxK5EpFtxe0YovjdV8L6+w1qIn3uw44Zm8hb5moLZm68svbkOQHv1c+QPCrPgt3MPGNEDHvftH2Olc8cmoy8pbUTwaH+WcN7dXID45L+2a9SCbwQ/aLoDzdHUe5FbGJzxL9XGrAfYBynzGhB8rCtCHeeAkq5aJgdQ4tbwuLitN0oupyX7EExh8UkgujKw7wQfwr7XrVgljk7SlW8QQa2Qa6Yu0QeqUpUgUpSgFKUoBSlKAUpSgFKUoBSlKAUpSgFKUoBSlKAUpSgFeSayTVS3w3vXC/VxgNMRex+FAebePcKrKairZaEHJ0iyYvGpEuaRlRe9jYfOq7it/wDBp8LNJ9xTY+TGwrn+D2di9oyFu0+urvcIPAeI7gNKs77mYfCxGWdjK4GinsoW5DTUjzPI1zSzTa3JcHS8OKHxvn9D3tTe36VHljR0UnUta5A7spOlRuwN4MJA5MquzX7LZQVHkL3vW7ulsoSy3IGSOxtbQm/ZFuAH8Ku+OwMMgPWxxsO9gDYc9TyrlwQnml6sn9DK4J1RobP3rwktgsygn7L9lvnU2rX4cK5TtzY2EZ/qM6rzFwUP3Qda+2yHfDH6uVwPzSbr/Z4e1Wl+IwhLbL+DrX4fKcd0f5OpEVH7T2PFOO2NeTDRh693hVeg3skB7aKRzsSD++pvAbehl0vlbubQ+nKt46rBmVWc2TS5sfaKxit2sRA2eE5vFey/qPtVubO3pkjOTEoe7NYgjzHP0q4V8MZhUkUq4uCLePpUflXDnE6/0Y2fTDzhwGUhlPAg6V9q57HiZMBOU1aMm+XhcHgV/StbzPnV6weIEih1N1IuDWuDOslp8NEUbFKCldBApSlAKUpQClKUApSlAKUpQClKUApSlAKUpQClKUBGbe2kMPA8vHKNB3ngB7kVzHdTYTY+ZpJiSgN3PNmOuUH+bCwFWzpRkIwqAcDKL+gY/iBWpu5tVcPLhMCtu3EXkPPrGUMq+YANYSjvyV4R1YrjibXbLvhYFjUKoCqOAA0A8KpW+u0M8oiB7MfHxY/wH4mrrjcQI0ZzwUEn+H899c12bCcRiEDa52u3le7fLSuXXz4WOPk518y87tYLqYFvxbtt5n/Cw9KiN5dotK/URa8mtxJ7tOQqx7SxHVxO/wCaP+lRO6WDshlYdpzxPG2tXywbUcEXS8nRgagnlfNdGrgd1CdZWt+itvxNbku6cJ4Fx6j+FWEClqvHRYYqtpEtXmbvcc73i2S+FHWBTJH9oj4l8x3eNRGHxscnwsCe7n7fvrrEkYIseB0I5Ed1cn353a+iydbED1THl9hu6/IHlfhwri1P4dFe6B3aXXOXtmW3dba5v1Lm9/hJ4+XlVtFcd2JtIta/xp2u69uduR766zs/FCSNXHMX/jW2gzSaeOXaOfXYVGSnHpkVvZsrrosy/GlyO8jmt6h9yNo2Ywn4WGZfOwv7j8KuzC9c12a+TGrYWHW5R5FitvnTUr080ckfPBxLo6WKzXla9V6RUUpSgFKUoBSlKAUpSgFKUoBSlKAUpSgFKUoBSlKAr2+uy/pGFdb5Sn1gPdlF65luADPtJJG4qC/kFUqq+QBsK6J0jY7qsDLrYvaMd/aNifa9VPoagvJiHI1VEUfrlyw/4Fq0YpXI7MT24JMue+mIywZebsB7amoncXC3d5PzQFHmxv8AgP8Air79IEh+pUcDmPqMlvkTUjuVBlw4NvjJPmNAPkK8tr1NXz4OXwSG28OXhZV4mw+Yr6YMqtol4oov5cBfxNia2MTIFUseABJ8hqare6WJMkk7Me02VvQFvkL2rqnOMcqXl/8ADSMJSxt+EWmlYFZroMRWntTBrNG0bi6sCD6863KwRRq+BdHB8Vh3wuIKNxjax/SHf6ixrqO5OLzRsl72IYeTf41WOlXBASxSj7alT+oQV9TmI9K+vRziu0B+iVN/A3Hyrya9LUJ/Y9aT9XTNv6nRZpAqljoALnyArnOwQZMWhtxfPbu+1f3tVo3w2h1cBQEXkuv6v2v4etRm42Duzynl2R5nU/K3vWmpfqaiMF4PLXRdFr1Xla9V6RUUpSgFKUoBSlKAUpSgFKUoBSlKAUpSgFKUoBSlKA530xzWggTm0pb0VCD+0vtUZ0OYsLLiIidXVGUfcLhvXtr7VIdMkN4sO/c7Lb7y3/5DVF3O2h1GMgcnKpbI33X7P4kVqvhPRxQ3aZpHTt/1/Ity7Q98p/AH2qf3aFsNF9395rT3uwfWQEgXKHMB+Pyr5bnbQDwiO/aTl+iTcHyrzEtmqbflHB4Jja6kwyAcch/DhVK3cxnVzLc6Hsn1Onsfxq/vwrnu2tnGCTL9k6qf55isfxBShKOVeDv0LjKMsT8nQwa9VX93dsCRQjntrp94d476nga9DFljkipI4cmOWOW2R6ryazevDvatChz/AKWJdMOvO7n2yj99Y3WwHUR4WVuyXd2a/cRZb+gHvUdj77U2hZPyKWUt+gDcn9Y3A86n98sXGBHAn2NSBwAtYL615udqpZP2Oxz2QjD62QO3Np9fiF/2jiKMchc2W/mSPeuj7IwIhjVF5cfEnia4btvEsk6W0Mdj5G4PysK75G1xet9Lg2r1Jdsyy49sYv5n0pQUrrMBSlKAUpSgFKUoBSlKAUpSgFKUoBSlKAUpSgFKUoCr9IezuvwMgtcpaQd/Z1PyvXDAdP596/S08YYFSLgixHeDpavz5vHso4XESQm9lN1Peh1U+34GtYO+D0dDPhwOs7sb4wYmNVkYJKRYhiArG2uUnjfuNRW29mvhZOsiJCHgw+yfzW8DyrmmCNxl/n/GpzZ+8eIhGVZMyc0k7aHwI4r6EGvK1PudSVNdMZNHTuB0TY+9gNln0P54vlPmOR8eFT2NwiTx2NiDwYa+oNcij2srNquS/cSR89QKndlbZlgN0N15qblT/A+Vc8NY4rZmVr5nJKEscr6Zs7RwLwPY371YXsfXv8K38FvPKmjAOPZvevG1N91C2+imS41uwK+WgJ+VVn6XPM+ZYooUJ+2+UD1Zrn0FYSg8b3YJ8fI9LHmhmj/XX3OhYbemFvizL5i49xULvBtp8VfDQkRxtpJM5yjLwKqOJvf27rg1HFIVUZpszcwiMQP1mAvURjNpxpxcDuvYt7CtPzWpdRqzJ4tN3BsssOOgwUXVYbtsdWkYak/nHvI7uAqBxmKWBPpExzO2sSE3MjC/bYcerB9ybDlVdxO8Fvya+rjT+zW7sLdfFbQfrZCyoeMrjU25IDa415aeN67cGmnkalm4S6Rn6KT3T4X8shtm4GbGThVDO7tdm5C5N2JGgABHt7foWIWFhwqO2FsODCR5IUyjiSfiY2Aux5mwHtUmBXoSaZz583qPhcI9UrF6XqpgZpWKXoDNK83rOagM0rF6A0BmlKxQGaVi9KAzSsGl6AzSsVmgFKxSgM0rFZoDBqkdI+7BxUYliW80YIyj7aHivmLXHtzq8V4eO9SnRaE3B2j80gkHmD6g358OBrdi2xKoAJRwOUkcbjyuy3A8iK7BvDuHhsUS5vHIeLp9r7wPxHx41VpeimS/ZxK28Yzf5G1aPa+z1FrMcl7uCsR7yD7WDwh8o2UftEVurvhGFyjZ8A8VYqfcL++rLheilLdvEsT+iigel7mozfbc7C4LDh0eUuzhFDMCDfVuCg8L87VR48UuHFFPUwTklyVzEbwsT2Iwg7ixb52Fasm2ZmOhA8FVbH3BN6j6tPRphUkx6BwDlVmF+FwNDbnxNUWlwR52o3njxwi5URceAxkwusU7jvCPb8K28BuXjpTYQMg/Ok7AHoe0fQV3cJS1WW2PSOH85Lwkii7udHMMJDz2mcagf+WP1ftevtVk+mFcT1JyhFh6y9rWOcr6CwqXqt7Q1xcn/wAM/tt7VN32c7m8j9zJjD7UhkOVJEc2BsrA6HgdOVa0+24OrkdJY26sXaziwvewJHC5FqgMBEgODHBThJL5RYkERd2vM+9YwMiqrRBo5VOHLRSoFz9UvBJAvmLHnrpSkNqJzB7WWVIZFkjCuCSL34C7BTf7Ot68bD3gjmjLlkW0hQ2e/wBspGSTzaw960sLY/QLW+E/3Q/6VHwADANwFsUb8BYfSzx9Dz5UobUWHbu3I4IpGDIXjygoWAIL8L92lz6Vsf8Aa8CqrGaMK/wnOtm+73jWqltSRXO0yCDYQajWxA9ripHaZj+kzdZl6v6Hpf4LZ5M/nplvbuFKG1UT+1sb1UMsoF8kbPbhfKpNr8uWtR2zMViOsAlCMjpnWSMEKpv8DXve4III7q9wYkxYJHlUtliBcAXYgL2uybX04+tRWHljgkMcTl8O0LymMEt1eUL8BF2CsCbDgCDbU2oQkWOHacUmYRyI5XUhWBtx428QR6GtfYm0xJEjMVzsgcqDqAdL27qrWyW/pWH1jAOGkyxx8ES8RVWN+0deJtaxsNTXhcQYMNhZx/qHi8CzJnS/iSgUDxpROzwXCTbECqHaWMK3Bi65TbjY3tXrG7SijUF5EW/w5mABNr2HfVVx0QjywLkRo8L25JLtZGJGVAxsWLKSSeGl7309YKRc+G6wixwpyX4X7Gfwvly+Ngbc6UFBdk3s7bSfR4pp3SMuoOrAC9r2W510ufStybasKEBpEXNqt2AzC4Gnfqw9xVT2Oy2wZewX6K9ifhvdO/ThqPC9e9hwhpMFoOzh3Zb8hnQLa/gbd9TSDii1LtGJmZFkQuvxKGGZfMcqjsJtbPKEvEbjNpKC2XX7Nrk38bVAbEjJfDM00YyyS5Y1RutYkShg7Am1viuQOA43r6bNiAGAKgAl5uFrkmOXU89TbhUUhtRbcPtKJ2KLIjOvxKGBYeYHCs4vaMUVusdUvcjMQL242vx41U9lG7bPyWuDL1tstwuRr5hxA6zKPO1Su2GUYvC5yLWktmtqcnAX0va/zpRG3klZtpxKgkaRAhtZiwCm/Cx535Vh9qQhVcyIFb4WLCzaE6HnoCfSqnhZB1cAQJczzGF3zZEUGS7ZCRn0uAPI6Wr57IiVsPg1azA4qXusbPiOXDkD4ad1KJ2It8m14FKq0qAuAVBYAsDwIHMG9bwNUPeKQE4oL1cYUxhydZJGshQKGNo1APIX5+NXiDgPKjRWUaR9axWa0dq7Rjw8TSytlRRcn+A5nwqpU3axauQbV6WpS1sPCqryMuZmP6qsLe9aCdKuP5jDn/63H/6Voscjdaeb8Hbq5d0yYy7YeIcAGc+uVV/5qhJOlfGngkAPflc/IuBVd2htabFMJJ3zvbKDZRYXJsAvLWpUGuzo02nkpps1TVh3C2imHxiySOqIFYMzGwFxp6k8Kr1fHFHs1er4PQyx3RaOvbW6VcLHcQq8x5HKUS/m1jb0qszdLOLLgrDCqc1OdmOvJ7gD2PrXPKVKxo4lpoJH6T3Z2yMZh0nUWzDUdzDRh6EGpJsOpOawuRlvYXt3eXhXNuhPGkw4iE/YcOvk62I947/rVctqbaMTMBGzhE62QgqMkZJF7Me0ey5tpovGsHHmjhnHbJpEquGQWsoGUWXTgNNAeQ0HtXyg2fEhYoirmN2yqBmJ0udNdLe1R2yZs2KxNmJXJCy93aV9R52FaO0MEJ8e6MzrbDqylHdSrGRxm7JsToOPdQrRYsPgY0ACIqhSSAAABfjYcq8nZsVnGRfrPj7Is+lu0OdQWztuv1USletmYyCwKoG6lirvroBcL/arYk3h0j6uJ3Z0MmW4DBV0I53fkBUUxTJVNnRBSojUKwysAosVAIAI7rE+9eH2RAQimJLIboMo7BHArpp31obR200fwwvIRGZWFwuVNbC54uSp7OvDW2lJNuHrIo442kMidYCCAApIBJvwte/jwqeSKZMmIcK1cNsyGPMI40TMbtlUDMTzIHG/DxqKXeUlXfqXyq/VLdl+slzlAi63sTbtcBc9xrW2ttIyLFo0bJjYY3W/6aNxHxAh1+dKZO1k/htmwxm6Rop14KBx46jv7q+rYKMqFKKVFrCwsLcLCoKPaPVNiWIZyZ1jRAQLs0cYVQWNlFyTfxNSmy9odcG0KsjFHUm+VgAbXGhFmB9RUOw00fbFYCNypdFYrqCygkXFjbTupJs6JgqsilVsVBAIW3Cw8Kre3trM7IqKwRMXFG0mawJzrmXKNStiPDU1Ivt20mXq26vrBCZLj8odMuXiRfs5hzPOp5FMkp9nxOoRo1ZRqFKggeQ5V9lw63BsLgWBtqASDYdw0HtURvQ5C4exIvioQbdxcXHkaxiNvZZMvVP1fWCEy3Wwd9B2L5iuZkGbh2r8qgU2SSbPiV2kVFDt8TBRmPmba19FwydmyqMtytgOyTe5Gmh1NQ++IJwxAJBZ41upIOsijj5E1B7VxryRYSzEEZXkIOlxIkRQ+pb2qUiYwbRcocBEjM6oqu3xMFALctTxNa2P2Wk0iM4DKoYFWUFWDgcb+Vas23gscz5CeqmEJFxqWMa5geX5T5V8X2okcmKORy6NEhs1+saRFyBAdE+IX5aEmlEJOyYm2dE6hGjVlFiFIBAtw0Pdyr6LhEAACgWNxYDQm9yO46moSbeEojFomEiyrE8YZSfrLZWVuD3BBtx4jiKm8JIzKrMuRiLlbg2PcSNDbwqOSOT5y7NiZs7RqWtbMVBa3dcitpVtXqlCAaqHSnCW2bNbllY+QYXq31Cb44Qy4LEINSY2sOZKjNb5Uj2Wi6kj84UpehrrPXuxW+gsBWMFsieVS6QuyKCzNbshVFycx04CvVUbNMTTsVr4s8K2Kue6XR59LRZ5pSkZ4IgGYgHjmPD2qLrkZsihG2c8FK75gujnZ0dj1Gc98ju3/Dmy/KvhvPu9gMJhZcQuCgYxjNlK6HUA6+tPVVnD+ai+KKr0JxN1uJfXJlVL8s2a49QL1a94dlBp3c4aScSRKqZHZVDqXGWSzrZCCO0b21r69HW10xWGZkgTDokhQJHbL8KNfQCx7RHpW3vTvRFglUEGSV9I4ltmc8L+AuQL+IrJttnNOTlPo+uxcG0c8xKZVMcKrrcdhXBAJ1Nrga/xrXx5mjxrypBJKGgVFy5AMyu7WJZhbQjXxrRfE7ZZesWHCJpfqWdy571zWyhjW7uZvG+NWXrIDC8T5HBN1zWvYE63HO/eO+nJVprkjMVsFlGGaaN5Qgl6xYSQweZlfMMrA5QwIsDzF9BetjGYFlgjQYV9FJjMLkywysTYZy17WIudRcG+lqxv/vg2zmhCxCQShiSWtlyFLWHO+c+1fODb+1HUMuzVIIuCcRGNCLjQtf3pTqyfdSZ9drYaZyqyxSTDqAAseUR9dZ85cZhyta/Z4W1qQ2Tg3WWAspAXDBCe5sw7PnpUPNvHtSMZn2YMo1OSZXa3PRSa3N2t/MNi36rtRS/6uQcTzCsNCRpobHXhTke6jDbNl+ir9WxaPFdfk0zMq4gvpc2uVN7V4mwEspM3VOpfGQSZWsGEcIQF2F9Doxtx4Vbytc+xm/mIGOfBQ4VZHViqXkC5rLmPxaDSoVsiLlLomMdgZQZXCE5cUkwUWLOiIgbKL/Fo1h4VJ7vRP9dI6lOtlLqp0YKERVzC/ZY5b28agZNv7UH/AKZ7TIfwNWLd3GTSwh8RD1ElyCl72AOhv4ipdiV0V/E4WYMIRC5C4xJxJoU6syBiSb3zA3GW17AGsR7HtiDfDSO/X9asvWOIhGWD57B7Z1OmUrrl9akNvbxjDYzCwNYJOHGY8Q4KBNeQJYj1FWMLUMhydEPvHhXkWDIt8uIic25Kjgk+lQe0MHK8rFoZHcToyPoY0hWRCMgzfFob2F/SrtatTaGLSGN5ZGsiKWYnkBqaJkRlXRp7xQPJCFQEnrI2t4LIpPyBqCk2JKDiLKSDLH1dv9X1wmfnyLN/ZqZ3P2ucZhExBAXOX0A4BJGQetlFaG/e9DbPjjcRiTOxU3JFrLmqVfRaLle1GrtDDTWxMIhdusxCTBxlyZM0ROpN8wyEWt48K8Y7BGabHBVLFZsO+UEqWCxoWUNcWOW/DnVp2PiTPBFKy5S6BivHKWF7XPGvrhcBHHmyKFzHM1hqT3k86iyN1FWg2X2AYsM8SnERP23ZpWVLZncOzZQNQBe9he3CrktQO+O2zgcK2IVA+UqCpNhZmC39L1LbNnLxI7AKzKGIBuASAbA08WQ7as2qUpVSor5uK+lYtQHJsN0R/WMXnyxBuwqC7ZOQLHnbThyvzq47G3DwOHsRAHYahpCXI8QG7IPiADVntWbVbezR5ZtVZW9/JFj2fPwAK5QOA1IFvXWuFWrsHS1OFwar+fIoHpdvwFcgNXh0ejoVUG/1MWr9Bbq4QRYTDoOUa8eOoufxrgeDg6ySOP8APdU/tED99fpCJQAABYDQDypMz18uonu1QO/kebZ+KH+yY+wv+6p+oPfb/QMV/Uv+yazXZwR+JFa6Fx/QZD3zt+xHUDvhjRDt3DyT6RIEykgWCkOM3jaRmbX83yqf6F/9Bf8Ar2/YjqZ3y3Rix6WbsSKDkkAuRf7JH2lvxHtV7qXJs5JZXZYImVgCCCDqCNQfI8/SsQYRELFVALnM1vtNYLmPjZQPSuNyYDa+yQWjYvANTl+sjtxuY2sU8SLc+Qq97ib6Jj1ZSMkyC5UG6sD9tSdbX01qHCuSksbStdEB03RgphT+mw9CBf8ACuj4JLRoO5R+ArnfTZ+Swv8AWn9muj4T4F+6Pwo/hQl/bj9z6Mtcn6YNhiMx42IZGzBZCthc8UfT7WmW/l3V1k1SOmAj/s5vvp+NIcMjC/eic3O2t9KwcMxN2ZbN95SVb5g1z7Zij/KOS/5z+/V2/CrR0SD/ADbH4vJb/eMPxBqlTQTPt2UYeRY5MzFXZcyj6vW4qyXLNIL3SX1OzgUtVKk2PtnltCL/AHCj8QatWyY5VhjWdw8oUB2AsGYDUgADn4Cs2jBqjlfSvh5ZsYclyMPhllIt8OaR8zAjgbBD+pV83D2/9NwqyE/WL2JB3OoGvkwIPr4VG7CAm2ntFjqAscNjwsF1H899VTYcx2TtRsM5tBMRlNzYBiera/g10Pqa07VG9bo7fkdhJrm3Sfj5J82Cg1KRNiJ7clQEonmzW+Rq8bd2omGgknc9lFLeJPJR4k6DxNVvdLYz/Rp58QP6Rigzv+irA5E4DgPxqkfmZ43te5nw6Gpy2AYfmTMB5EK37TNWl03/AOixf1h/YNfDoOxN4Z0vwZWA8GWx+YFfbpxb+iwjvkPyQ1f/ADNEqzHQdlj6mL7i/sito1rbN/JR/cX9kVs1mznZTelsf5sm+9H/AHi1adnLaKP7i/siqv0r/wDdsv3o/wC8WrVgfyafdH4Cp8F38C+5sUpSqlBSlKAVis0oCldJWwpMVArRm5hJfJ+fcWuP0gL28zXGq/TDLVL3k6PYcS5kjbqXPxWUFGPeV018qvGVHbpdSoe2XRz7o+wfW4+EWuEJc93ZU8fEEqRXdRVS3L3MGBZ3MnWOwCg5coAGvC514e1W0CknbMtVlWSdro9VA79PbZ+KP+yYe4tU9UPvbsx8VhJoIyFaRcoLXsNQdbeVVXZhHtFX6Fj/AEF/69v2I6uyYxC7IGBZbZgCLrmF1uPEa1Xuj7dyTAQSRSOjlpTICl7AFI1tqON1PvUft3dnGDFnGYLEKHYBXjlzBGCjhoDm4DiLjvtpVnzIvOpTbLs9iK5bufgFXbeJ6ofVIGGl8qliug/Wz/OrJLHtiUZD9EguLGRWkkcacVQqBfzPvwqV3W3aiwUZVLszHNJI2ryN3k8banTxJ4kklxYT2plO6bHHV4Uc+sJ9AoFdHwTXjQ96j8BVO6Rtz5toNB1ciIIw4bPm1L5LEWHLKfevvh8JteNFRZcEwUBRdZgbAWGoFH0kS2nBIt7NXKelPahxU0WAw93fNme3AMbhVbyBJPlVlm2PtWdcsuMhgXgfo8bFiCNQHexTzUA1I7sboYfBAmMFpD8Uj6ufC/IeVFS5Ig1B35N/d7ZgwuHigH2FAJ7zzPqb1zfZf/iOTzf+7FdatXOMVuRjRtCTGwTQKS5ZA4dtGULZgAOXcaRfZMJd35Oj3ryzD+fOqicHtr/3OC9IpP41J7CwmMSGRcVKkspZsjLogBUBQQFFrEE8DxqtFGq8kD0ZM0j4/EG31mJKj9QcfUMvtWOlfYHX4br1H1kHa04mM/EL94Pa9DUruBu9JgcO0Urq7NIZMy3tqqLrmHHsmrLJGGBBFwdCORBHCp3U7LbqnuRyXYO05drNhcM9+rgHWYljwkKG0Y9eJv411jqxa1tO75VBbobrpgVlCm/WSFr9yfYTyGvvVhqZO3wRkkm+Ojk/RK4TG42LhxsPBZGGnkCBUv0z4JnwaOBpHIC3gGBW/kDavpu1uTNhdoSYoyIUfOMozZgJCG7uRAq647BJNG0cihkcZWU8CCOFS5e6y8ppTUkRO5O1RiMHBJe7ZQreDroy+hFTuaucw7lY3BSF9nYlOrY3aGbNY6EcVBBtpqLHTW9SdttsAtsEne+aZj5hctr+tQ1ZWUU3aZ8OkqXrvo2CXV55lYj9BLkk+HP9WrzCgAAHACwqu7u7rCGRsRNKcRiXFmlYWyjTsRrfsLpwqygVDZVvhJGaUpVSopSlAKUpQGKGlKAwKzSlAZr5yUpUoAcK8DifL91KVIfZ6FexSlVB551leFKUIPMdfQUpQA15asUoGBXk8fWlKEI9LXulKFjAoaUqQeW4ivQ4UpQk+EvEVl/30pVSrPsK9UpUkilKU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 dirty="0"/>
          </a:p>
        </p:txBody>
      </p:sp>
      <p:pic>
        <p:nvPicPr>
          <p:cNvPr id="1034" name="Picture 10" descr="http://static-1.ivoox.com/canales/6851413989405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21088"/>
            <a:ext cx="1440160" cy="108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s://pbs.twimg.com/profile_images/684064786041024512/HMut8lr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02" b="65430" l="21094" r="80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38" t="2807" r="18216" b="32215"/>
          <a:stretch/>
        </p:blipFill>
        <p:spPr bwMode="auto">
          <a:xfrm>
            <a:off x="6444208" y="4365104"/>
            <a:ext cx="1074361" cy="113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9" descr="http://www.cultura.gob.sv/wp-content/uploads/2015/10/LOGO-GOES-SEC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6" t="19055" r="12164" b="13927"/>
          <a:stretch/>
        </p:blipFill>
        <p:spPr bwMode="auto">
          <a:xfrm>
            <a:off x="2071670" y="5643578"/>
            <a:ext cx="1544354" cy="97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s://upload.wikimedia.org/wikipedia/commons/thumb/a/a1/Escudo_Policial_de_El_Salvador.png/220px-Escudo_Policial_de_El_Salvado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65104"/>
            <a:ext cx="1104827" cy="110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s://pbs.twimg.com/profile_images/694272615700103168/SfD1quJ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5500702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mined.gob.sv/templates/protostar/img/logo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5786454"/>
            <a:ext cx="17049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9"/>
          <a:stretch/>
        </p:blipFill>
        <p:spPr bwMode="auto">
          <a:xfrm>
            <a:off x="5572132" y="5786454"/>
            <a:ext cx="1452582" cy="63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http://www.presidencia.gob.sv/wp-content/uploads/2014/07/168404005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5715016"/>
            <a:ext cx="1643074" cy="86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2009-2014.inclusionsocial.gob.sv/images/stories/cm%20web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418118"/>
            <a:ext cx="1161105" cy="9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07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57158" y="2571744"/>
            <a:ext cx="5214974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SV" sz="3200" b="1" dirty="0" smtClean="0">
                <a:solidFill>
                  <a:srgbClr val="0070C0"/>
                </a:solidFill>
              </a:rPr>
              <a:t>DIRECCIÓN DE PREVENCIÓN SOCIAL DE LA VIOLENCIA Y CULTURA DE PAZ</a:t>
            </a:r>
            <a:endParaRPr kumimoji="0" lang="es-SV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5 Conector recto"/>
          <p:cNvCxnSpPr/>
          <p:nvPr/>
        </p:nvCxnSpPr>
        <p:spPr>
          <a:xfrm rot="5400000">
            <a:off x="3965571" y="3178173"/>
            <a:ext cx="35004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F:\LOGO RENDICIÓN\iwx83M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928802"/>
            <a:ext cx="264320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png;base64,iVBORw0KGgoAAAANSUhEUgAAAOEAAADhCAMAAAAJbSJIAAABs1BMVEX////9ZwD+ZwD9ZgABz//+ZgABZv7/agABz/4AZf7///0AaP8A1v8BZv+pPgAAXf4Afp0AYP2LtPYAW/0Aa/9zofYAV/3s7e33+/30ZQC/w8QAYfwAXvyBMAD4+Pj/bgDuYgAAZPMAW97t9fwAVP3eWwDeWgDnXwAA2P/ETgAAX+nO4Pva3N3KzM1EQUAAVtPg7PwAQaMANo0AUccAMoLQUwBTIQCdQAAAI1vY5vufOQDl7/zE2ftNUlSAMgAAMHuBKQCdv/q5TABOivq10PmEiYsAR7Khp6pbk/ohcfu20vmOOQB7qPlqm/puKQBLAABPGgBudngAG0ARDBUAG0g2ffo6FQAARriqra5ZFwCHsflIivkAK240e/tsGgAXAAAAocEAFUx8JAAAZnwAj6wkDgAlEx48KylKQT4AHVwiFTNKHQo/HhsqAAA3PkFiJwAwFy44GCVILSIwEQAiIEIqMTUWO0UFHSRPJBg6IjMKEChJNS4ATV8oVIYAveNohK1jjctAJREiAAAfQVoAAD1jYmEbHB9IEAA3AABZZGhEIiYAET1VCQAwLzBFMisgEyEAQ8JPIppcAAAgAElEQVR4nO19iV8a5/Y3M0SezEyAjozIZNCwiAQxdUVEUMMigqjVVLKo2DZtmrSm8d4sbZr2l/e2vzc3Tdvc3D/5PeeZFRwWzda+nxzu59YneYJz5nv2ZzkOxwf6QB/oA32gD/SB3iENDw/qNDz8vh/mTdLw4Pj566sr29svFj/WafHFi+2VldXz44N/c1bHL61uL95+fuOgtpBIjMZDcp9KTCg+mkp4Fi4fPL9/78XK+fG/I5+D49e3n/10VKOMMQSJbSL8E4aR47HUwub9xWerl/5WcI6vbj+6cbmQkg2+NPD6nNqnr8/KKjOaqB3cfrFy6X0/eE80eGnlzuOhlMywlDmGYZs+5o8qaT8RlpFHF45+2r4+/r4Z6ELjK/cOF1IhCh1CxmofDUHLkD1GiKVn89H2+ffNRHu6tHLrT4/zAkHkutJxDjWRTRz8un3+r6iTw+ef/VKLyYTVxVCFi2k3dDqZpo/+Qx9h4p6jxdXB981QC42vvDwoqGbFomnNOtg6bE/kwujl7/5K0jo8vgLwMYQFDAyM1E/noeXTAihLQp6jZ38VYR3ffrAQIp0wORURpvB88fr7Zg5o/MUnHoDPBAPJaTNsfv4+1tk86/gQzE7q4OX7xnF8+xeP3B0/GtNACMPIYGFkmVGDHFVv+5g+Fj+anlqHgGPqxrP3qY+Dqw88IJ8WBJgmDFXe5FAqUfDUljbnDn//B9I/784dbdbSnkIqTgM6VncvTmpxGcu3AI+JP7ffV6wzfP32UCf9g0cPjRZqR78/nF+eLl+biYyNhV0uQXCFw2ORiZny1Oz+zo9zS+lUnEEunRQ//WMMgUfP4cp78R3jL7ZGGdZe6ZA9OZVeOrwyW56JhMMCkMvldrtdSPQ/+EdCeGxiZmr+7lGtQMMgm0CHvqrQ0L13L6rDK98V2uJHmFj66Mny1ERYkgRkCfnigFwa6T/AXwgwJVKe3blaS6hcAnCaZzEBJaN/vnjHAeulj5dUBWzVQdAcAO/w4fTEmOAySRFFZEURVd4ETlE4828RzcjU/O9LiVC7SED23L7+Lq3qyoOEBUBLhEIuxNNbO9MAnqAip/Lnr67nc8lMLj8g+QBBKb9W6m9wiCWwCsxyMFkQxsr7D4YSAGSfGsb1WRQAYLzx4p1p4/jiUEhlzTB6ajBNQoWjK9MRK3hIYr0U4DWKDigurjoJP9QVhLZaLxaLDUlUXJTJcHn+bhrDIxtiAMZ3w+D5Rx5TlixxJpE9z+fLY4LgBmS8/pGREb+IDHrrWd7hiJby+Un4b2BD5KpZhyPbUFxB124yGghEJ3P9Vb+CkLoFYWb21lLsAtsUETgxUGdJ6urKO+BvcPvPOOlzUlIZRB8GxiBV+2N6TKKgBV319VJyMpmvgPyJxSjwUxkZ8flHKgE+kKwqyGGmyinFAO9QoXXwyWJQM0KSVP5mrgBxhLOVWHL53ls3OIPPNmViTRHUrIjEl17p4qkoxbUoPLTDwUfzwGGJB+C8aFg43/o6iCTXiPKOnCQ2gFFHNL+xsb4GLyG6HuRQMeGloLAeJRhDRMwfGM+dt+w3Lr30qO+WVlt0IwP8XZkKS5pZqQJLfDSZQ5nkB7wNACoZ1Cyn1ws2VKkHHI6S4MN5mapfFL3+6hoAuevDt6B4FfQhM99sgTXra4WRpL5bfZsMXr+fIkbFBW0L4seG0q+mxgS3zmCSd2R3G5JLGsjm64JYBDjXfFbLQznMK9VJ0MqKCpwolOB11IH9YClfR8cphGfmj2LHqjsMGzrafntuY/W3mKqCmmyCWQcAC1dnI4AfJ/rQxymATLYBP3JcUPIpLrECHOa8uqtHLJUigJf3ohZmdOcfrAOIpSC8IJ4P5KvoSQSh/KQWIq0wsvLNt+U2hrdvkJYKDPAXm9uPSGA9Ra6Yy/tdwQHQuoqPM0IXAAwYETgN4AZMVPZAfnd9FZRVr4tTPxKoYkbivHn4TXw/xdwthKeeoMlpKdiRhY/fCovD20MyjY9164Kpg5x+VcaQE6xLKeCISpy/5OCzVUu8wgkZ4HmP+g2XvxTN7UrBCnA44AMM+ZIOrlKFUaaqSBnU3skRLaoTIiCqFs13IqJ9pPA2TOrgi8uM1X7TOCO1NYvBmeJF/hyZfsAAlMvkEII1xbsLz5xzBRVF9Fbgi3KCdwOktOKVYGpGD1a9yHVSCCKwwGJVoUYH3guIqofCqAWpamhRuPPGM6rhxbSa4Zg+kCW1hzPoILyNPAIA4LhcvoyDDxQVFT4ln8zlRSnnAE3cqDeK/eAlsnXFC5LsgP/0g+qt+7SpaGny3mCJp7+Oeg6lUgkqbmFsfw49sIkhopi49YZZHH6xwLSoPIltLkfAgorBdQAj2l8NAkicfw2f1K9JHrjFfJBaV5iRRf+erYgu3zqPKCnVDPzphs8LOI+sB9CWBqugjZPwFSXkWsqAzQHrFS5fLbTUSVg29eiNsji4uEDYZudLEq+m0IL69+D5A/2SDxxZMV9FCXQEqiIYD8WX5x3RuuhSggNJGphGk+sSKJ53PRvlwdgCixjMrFeKGyX867zPu46wwldMQkznQ/HOiGiFIvNLMus0Vz3gfyT1JlEcfpFuQZBl0lci+J6r/fDy14qgZVw9FwWhk5LwD5J1TuEaaBZ3RSqDUr2ysVGpSwqHubBUbdTdFOQ8oMwHoqh8fB7+NgeoNqoBMMeKIkE4y++qpig8CwbHGqSCFUjcfmPmZnj7MjHjJvwQZnMfTQwad8Cp6uP8DbA1fGZDxDAU/mithJEY34/RGmSGrnDkv/+9Nj09izQ9PXXt2kQEAlCIyndzat6R3ABTBKEAn1f8oMv9fnEXX5XEUV/iFqZupUgfS4tUfWqtiiTemEXdHmKao2A2NjcFGqhI1WAd+AFdq+bh2XLwkJArFZPqP+OjpaLoCo/NlJd3fnw8t1TzFBKp2OhoKpXwpIeOHv/+cH9qJgJiUKxsVBocxjP98GV1xdcPcd4IfnOgKBpuJ/IEUhoVQRVFsKhvyC+u3pDNLImmSbGryGDQt5bzibsYhO6CQkV3hSAG10GxOpCLBrK59aKgTEx/c2WuVkjFQ3oBkeilRTk+Wkhvvvpi9priFoMiYiWB6cn4OBFcRtQP0sGXRE6PCFzCxJU0MXNt1fW/eBMB3PXfmvMY8LdXJgSO81UmIbAW/Tlq37O7XghklGAjD/mfCKmh3//f8vzVTU+cXCCWh9KDBXV9jZALcmJo68n0TFhwUc74Da9LaUw6AuvoWaqKNZ6VltHeND3K5Wevz+Kl+zFiRkzobRPfTuDjbEQhgJQ40Dv01XV425Cx90/yOUwNIP/Z/+dSIi5TJ0oNg4U/Wo0zEmc2lMLKx5jASZU1SBs5TkKDo5oZHUG0V+7w/hKx2nOGlTdfO9MYfJkiTjNoQgR3IoBgcBeM/x7GnzRmmQS/5avugseLliQX5OmfLSXMpSg1R25KKS2mGdAkF2Lpw/mpsOKnAawIVhiNj8C5msgtTG82o8jKv71mvjj4zNOcLoGIghHlOHgGyMppWov+AZw8JEvAdKnBQdoz54kzKnomaEzrsHmpjcippW+nx2i8HtzA380Xg1YEMVtxC7PAYlMgHvvP67nF7U1VCXXtAQbB+ikuiK/5ihq5gPEE9YkOgOPnS3UvV945Sqjl3T7MrkwMm4fOVgIkY7Un05ioKA0HfpnfklL6FUnxBzkOWGw2C6Tw6HUYPP+nbM2XAME/xtBR5/AvJ+uaHUDrju+8VPRx5SdLMUL6bEHrgKEGC5HTV6chFAyWotTM6BiK9VI2Gs0NSKIqqE0FsIXXyIjHH8Wb0iVS+DYigBvMOdTikVdLA0FOIfJeDyqQlqcIjQ4oaEyfqXqtw+aESFd1loRqr6bCQrCYXDfrAr4NDG/gHeaKXk5Ypij2mZZh6/TWZtFDTHFgINYGN0ER5PvzCFteAzFYRLMqRma3Egzp03CygmY3ZJoSImMIsrq0UxZEwWXooFhXZYTWIoNceDmN/9z4t2zsl9PGNitDqofXng4cPboJARjcDSol/IX6e/buVoKu8q20vlGBahpjgGY3tMdQxTFxBFmLuciBzoN3lDY28lFHYMDrFnbSpM+aECcWTxfbXHoQsuo0y8zRZGIXQ0dOTYmMqErhaBZnMZ9sM2jHh/Yrxeqyo5y+MqOXtlwYCIDUKMFgsDjpiMKvjFxJEcu/ZZmDU8np8McJtsm9bk4JtCqRy6MbVDBFp1kOklD+rEDYjqC1DM2UVk+ILAMQ1a1lfWnHn8fMiuq8t5p1ZCVFiHwaI9bpoV9O4zJWhhAS0yqn99W3qlQlTlW+SdR9Kk3h5Tka+XQErXnYvJ/G2TpEGCdUSfVD+h/V4jfvQMDRH+SE8lyItfxbSDNObk/HvwuxhhZirHaFemOv3+fXKmlBNACQV7ikyBc1mTTbSifTZaiv1jclRJYhpthlyQ22BjEsjdD1RwjPJzF+coHPINbJp5DT4Rd0AdRQwvgrrNmL1fVcNtmviaZvABKcvCjMvIK5TlWeLSh1HlphM6y1ddjHxo+mw27EjdfrIgBoDtd2XBCigp03J7OhE6fD17e0qFJzq1QJRypJuh6RqaurKGI/GB1QQcxNT4Yg02f12k3BtDEE37i5HHZzCmSKyRHNeYgZWk3lXGO3YsQyGfz+yRgcvD1KIw311bKktkzNKF0qwtxWs6HBoleYngsR2715nYntsyBKk3ebIUmDbnAKBMF7Qc2w7gYcefRRwszVkHUyc+NkIfgquEJcg1UlnU09jIBQwpc7otGAwwxnOFGY2owTQw6dzWLZcdgSetsOWcYzP4aVfkeyKtI1AU5ZD6xjpg1BeFqvjqmGYvEkxmYcXKGKIa42s/LWjAABP+/IbAS99RxGbHual0CNPwWC2u7LPp15tt2Qhvo+sKDJotcnoZz6Kw1I3sDahHesS+195OZJjM22h2jxMCJI0rMCTbyzEkT3ooRV212F5muzmHXTjxY9O3seNgfe7YZOTNdc4joknsm1TEWk0QWnDCTrijBzGLJOHr3Te2Qz/kuI1ZMArDu9GkO/C+FEUHWIWS0kBRGVT4dgux20NgQp95ibptkOR05du8Li0JrfLSzXrAv+JwHxhZ72UgzJXFnAJFBdwUQvAWE3BG4uafqINL35ZmXqMmyCrcPQSTxXwm4fFp55HhyFS5SSdO1VdI/9EWPNyWz8u15BHP9EZk0MSWFfolwF9LpQcJdKKQQWcXNbj0Y9D3vGEHhIL4eBr4FSrlQROZ9WrSxBOlzGXNEEsdbjRobh7YK+Uo+hR+hqBMsWWUdO2+7DeSHI2BOlma+pm7C8deaEQ10ruwxZsjQrgXUBUrAChg8ZyAsC2NP5ArFMjr/sDcTxB4ZJAEMKZkbCdU4sXurpTM6RVdyRVzTA12HRdoV2G7Ihlm4IOgmGkGtoUb9LEWhi6pisBMX8nihM3A2dQhO3F8ziUx+Gaxg5bfD8WlBLSEEl+33hbwqncPRs6HlC+2dOxpoRdx6y8QfqOp5Eq7N8rhqESCencNJymmWNyWysJ3MKhlSLL/pwB8sSJoXq4nVDNaVS0pGRVDtm3S/J9DIkSz8/lvGnk2HIktQTLBBVMGNzgL1RMOPgIe2OfNqkiUu9gLhSM/fLwMujKYULF6bhzXlBD7gSH9hQynMy29cZLzsIU4+efulRQbRGOM5uwz7imRfcuIzqcCT3QJiUaoCu2wjTaWKZmuohsBl+OarPp++cKgANnFD6q0IlB84wOPZZDFeC1OyFNVKfbkNy8NXFp/+WLRtJtdC5+5DZLEt0XSuPS800VsV9Va6xu3HLZOaT7qnw+QOr20p9G1aLCUFUAJDUQICHrNe1X8CNZyclkvj53JlzH9UY63YHPZvqMmRDryZwbXUjqNkClFbgVZqtEXMiKXRPMZ4VDNT7nKQ2TXc6Qay2F9BnZBpceU4/k2Z8d1/3ISv/+fm5M2ef/hq3vHQTpy5DlFNOqqt1dh/Ka5JGOBOfXrAsjTn/0y1PvPSLZdcaK/8x5qZ7JKtBXzFDi6SBvFeJfB1jLfvWe4bQ8/PFM2fOnPuKhkK9ZE9NQ8xRtZ0btDillcGEWY9FE7t7/RUTc/C0nmksW0r9meSAV6zmJwPRUgV8Emq3Sk2i1G0Yuv30LHB49uz3Cba37KlpSGJPxjSHzGFYk9c2y0W2Qla9etmFw1sx1ggmwHmNoVInHTRd4nw+QfSLkHseyixzYgxZcvmji2fOwufc588Zq5Ab1GVI0suCVo9y0OUurZy6U8AagzZZ/qSzmI7/KWvcwYcU5jGc6eeN+jaWgtzheSwc6qpiIt4lXWLjP1AIEcWfC6QZJaanZCp0d4Ia9sYk3fWohVhC+ciiWcTTWUxXrDJ94aiMeSHuOMCyIWT0fl9VEmbmGNZ5YgxZ5uZX585SDM+ee3oYZ09BxINJgGsEzUzOWNZwjz20fpt8r1NcM3jPabFL4O3dNKnIQbqSg7y6ks/kJNcVWngyF8ss8UGHISl8f06D8MyZi18OmUE7y3TMnixDVj6acakb/7IN0TjdAHbBsvx6YatTweb84QWLb0mDneGqWb4UlLKOfLWfyoZY3mT0YixSj+kSS66ip9A/T38ItUWqE4iJ/bC6jLEbFHDfm9cbBIM6tmUJ3chCJzFdWbBItLwFdkYc4PmqqGT4fsxAHVkxPJ+iBXWKofmqLdJoOySFLw0Eqce4aaqpMbf7kFydcKnhTCaTTOZKpfxuBfJEfCZ9Mpu604HDOymLfU/t4LbDHL/mA13kAzSo3/XOzBGWMTDsNXti47+hmdExPHP24g+JDkem2oNY2BeUBm995skG55qyljPkufbWdPyxxbOAkNJtn44BL1adcaUpOSBhzqnGO3g3Qs9Eal9ePHOmCcS5poX+HpOpPvluxDWStD50YEN0Rx7LxpfB72qfYKyC/huBBHM4QT1PtqqIuKqd2a36ve6JOUMGcZmzx+yJjX//9OyZZhYhxzgNiOlZSHQyk9logL51oNyIS5i3SAQZfdGWw23I2g1LGnuIQlpyqEIaXa/iuRbXbNqMc3vGkEVPQR2hLqXA4dPfQk0osc6ehrFXkAtI1WqjWBnoLyUnozwvchKKqT6ZlW+38xeDj2TW+C5aveAak/yGF6xNYMOPptkdfhK3uJNesyeSsngKE8QFc+FBp+5DZnNGwEUoRRR9Pp8o1TfydcUVuUrMycyNdinU+A2LFyM3QEjFjUC0GAyW+JJ61EyY2bRubOoZwqPPaUBqcEdHT1/GTE1simE7DUli3nKuCjgFVjl3+Iu4OZlt6y+uX2ZNDOUn4O79YJgz+b0sP6AujAj7BWKu9LE9Zk+k8PNxCMHtf3STsBYUGatwtB2yzKuIy8Ki4vfvQao/WzAFgiSetVPDAro4zZKmMModwd1lDp4PVOhJFlfkR8Z6mL5HCOVPVTPTjCHI6c+6G+spe9I+pDalg8iJ3mqlFAgUFeHakLYJBF9tvF1B6lkKC33a96The5Sw5nn47FoF9/eWN4lVz3rLnsjClzYIIp+fH1hWmZo+HYYgpmpWrohcPZ8MqEF4ZM7YRwT02N4jjv8kaxhiLrCEariHOa+2mSWalyQQUudJMWRjt56ePWu1pGd1NC/+7NEWj60y320Yeo7n/7xiHXe1Uir5XdITqtTqRDJkf1Dx0hHpMyqPocMw6l19PZnFBUOkrCQ9iLFWDM3Aq332xJKhry7aQojG5n7IiPKagvaOw6EZQamuJ6NGaJMNctKynpAxGCLam5pVTO91Dkev4GKdS/H6GgNrqjaWlMiR3HoVQlcCT/FUA+0YhmfOnsbtk8Ksix7Z0IjP5AVQIGvgNrpob2gSxOnUt9AVZqmwiwrn9flclVImwA8oU2li9Xi9ZU83Pj/XBkIE8YdR1ojUm0BrP2SZL8I0awXCzdZ1Ly5IT8yZGLLx27Zl00W6dK9Zh9o1WkWvlHLrkIYFg1Klv+7aB9vXupWpS/ZEPUVbDCE8HTph9RvowtcTbtwSHsiUNhqiTy1mRH60ZFCh53bGdPh2nDUxhFSTHqOj5+ioYQ4qY38Q1rjPqrfsCfT5aXsIaVWKvjV1sqbCXYZOslSGFCrZXxRwMUq1qu7wzqgxmXUe2BnTwechE0P59wgeF8lQOde2z7gm7l5o3oPWPXsCT3HO4ghbEKQg3jixJkLWI3ESWFPKndcr1CuSW9i3BN/MZTtjOn5DNjEMPYT4Fs/oIIfrXq3iM0SM26x6y57Y0A+tOcUxFH9OkN6zJ/WDHpHuy/D6gtWNfDKarXLCdIEYYTq7YJdAaeV89TtS8+Bz/Bn1b0pqyCZNe5qKiN2zJ3iXbT2FASLmGCek+I9oI3xScb00qXrrPVEopy0JVMLOXVyvMQaGJLGMe4Gjjuxuiedz6tKoNJ9A7Mx32RVDNvXDuSaxPC6laqLYd6KlKFZ+POYODuQmo/qzY1Qzs2TBMGW3fLG6QKgCqbHyNHBYDDjWRyRc3lY5fDjK6t5cD486Z0/k6KtOZkbj+ulLsxhoBNqdh5BB4TFAk/p9rsiRZe6o3WGalQTb59Qib+IpC7gqyitKMOfQjrKGf0dja77Yrh6fBU9hgHfmeOSt0cWPLpPesyfVl5UFbfs8AhiIZvt97vBdhtUns7LdiahtlUMtfgd3GNzlsyMur8HhGBZDmuLuLtkT+aSDs7eC+EOcsCdZiiKeKUGLavhoLr+x15A4t/CtzBqQ99ntWdgetWC4hJXXPL824gomHdoZwIlNenK856hN9RTdMTxz7vMj+SRLUX0kNSuIxUAgP1BXRkZ8Il6O4pJ24qw+mSU2mzGHX8QNDPvIZgTMcYnP+zkuo60QYArGNutZ5+wpfr+bpzBY/L7QdBNF12RqFGuK0UDdJxpHvzhpP2Zu5COHNhwuhli1Oo1z5sbcnJTkd71404q681G4liZOpncMyU1tqckwnzZRmw7iLWIKuUHth6FvaDF+wzydCM+3nDKnEpua6eDHMh4RoBiyzCFyCOiJWGdTz8YILXE32yV7Ol5A7KCKX3qa9491TqZY+Qt6jGU9aOVwOkGMyWTz+OLF4MdqsqBy+M+wG15SoOj31aPq4XjgsHACDFnm4KtzZ3rEEIzNbydajJJ34Plyjv5jHOpEhmw57GM0j8/K/wDBhgSltDuw6whUJU5R6Dc05U4dsydS+L5bNGOlix8NkWbQOiVTrPxt2C3mcRe9hcOpAjEmt+HQxND5D9zoFdU2PWeTa/ldxQUcUuB6yZ5Y5vHnZ1tBa48hgPj96Ekw/AcENXlHXmzlsGcMnf8Q1Cs71CoNHqH0IYeW24A7Z0/E06b61I7OYVWqt+wJMfwROOzXq7hWDFVy9oAhcLjHW9Z4kn4DQ/oVnbMnNv7gaRNsOlT2CFIWfz7BYhTFcJfPuVo5PJEeaoU2WqJx8Dm/oGLYU/ZEaieEEEuLc4y5ftRlIx/qYXC9+Rgt5VCf3BVDGWypWEwmM5nJbDYaDQT4NT9NwHrLnkjqUe+eQqeLXy70DKJ8BTgc4JOSlcPutpQemdM8/l2wxngXQhWoUa8Xi3VFmMLTiL1kT7h97ZytWHaQUjA2/w5ZQGObMWSbMfyCcpg5xqE+mSwd51CPaWjUhjENvSKInjVSFEXETc/6wlq37Imkvj97YgiBxY/U60Us1C57kr8R3GIls9bE4WzKguHR8eUnPS6l30KOrKsf2jdAXOrsJXti5Rufn9UgM8E7PjzG4bl/p3RN7Jw9sfF9umXYepidE/ZjRvbkJFs2pagXo5bsaXPiOIczm0bkbZBd5K1tXzs5nfvqwLoK2CF7Sqmbo5o4lOZjpgSQuzYcbltBrs20Xn7ockUOZStHuIPY9jni/z65mdFQ/DlhhiUdIhxagrCc1VfvI3wYMiezdsvAK6opoopG0uVjHEISHdKvgKAHTSz34TaZGX2pqSWAaRvPWED8/IZNAHh8aPd4rvA/ZXOy025j1IplCQGS6KC3lcRvR81sQjVKNvaAjHYtIHZgUd8ircHW/O5Md7v53+OPN2buoQA5stsNvbpgYOgkhf8ZOE7/m9AwdGoWxw5CZqjVU/SOIS5GxZsPH+uvr2koH/7r+NP9a5OYk21rbedv6icbUZWf8ccIUFZ/hRGoHXfFp/UUJoi17mcc2Ph9m6c7f9k8RWdfL8V9CiyjmcpRO5SvXybG6XnGHkOWHH5+zh60XjBsyjHaG9OU3eLZqsc0xPZbMAefy6ZShX6y0dRLcxecTkuYZrNq1LJ97RQg0g1vnYl47GRw2zzhwhLbdYvhu3G0Q6qzY+ZstqQMPjKvabSP2tjQb097QrD9azj3faqlxcIxPbR9/uFnKRND5sB2R829mPlV5MBmk+bwi1HSGUPwFKdz9hYOPz/sdqbxgt39AoN3QqYplf+03Yzxgu75otRHbBdvVtSbQPQ4+FjYxo6eIqc4xuLPni562PfI5vnHH8um34rftV0DXlkwKs8MsVXmSweMegN1GwzJza5LTd3p7NNbnUEkCVtXcGAaYXb0nh2DjvObxmVhfWz8lt2U7+LWuI1iaAmtyOgJCogdWPxSP6Rtq4dtzMjKgnVTlP3JmfH7lhu4mBt268SLCX1LFGDYeuQct6+ZC76ntTS48v3vmFb2bNYBw5rZKdm9lIlhux2mw3Srgi5wti9qdYhYMWyJFk+bU7SSdqimTVzKpj62e/irIXMysfMESM8SpnTYH5G6dJ8YG2r6Wjw+e+FXY696Dyh2AhHcfvvqqf1O9UsH5mTw5m32Qa/WLFYjZBedDz9LkHbZE1n4qJe1tJ5AfPpJiG3L4X07gFYWLFuiUu32JuJ70MoU8P1X7d7D6mW2zz57YmO/nT3bWfV6xRA3vBXanYMntocoh1+Y13B3ODYzeNt6bME+8Pk11CZ7IpsfvRktpG/j6W3ZQK/J0rQ5zYyPbs6zC1e0FzFKDAxZ+22oEP057WSeZ/cAABGKSURBVLInffvam8HwzLmPFiwew6INbOiBnSU9f4OYk2W7EoZKqjBr3xe6bzfv/BGxzZ6Yg55WtHsH8bO4rdu3j7rpRR4GhvH2VypdOmLMQhNZshXTjxOsTfaE29e6usATYAgeY5NYMTRQtHUEgz/FLRFBp9NrP41qvhv11f5I7fUDYhN5y4efv4Foxgri2e8TNrkwSdjuqzxvuUMGAo8OR7sAbLNUGHpgB/bgvVH2WPakb1/rGcHur+Pc58/Ny4uNH8gntk+/bTG97Oh/OpxYB4AM68wyN233Eq9eJscw7L597RQo/nz80gZ7V+EYvmVRWtZeUzUaf0S0yBs+JGF7he3wrVFt95vThPCjN84gGJtP5FY9JAe2L/28uSMeQiv7OTptW1b7WWJ/k92qrolGgZluX3vjdPFYVYokbLMijLRMCMmjjgeB6dswVljStkZp8GPtmISRPfWyfe3kdPbpo1HWqoesPGerhRgtmzFPost1pr/GzTiJjX1m/Ll1Pfj6DXrBnh6W4k0JF8+9Bbr4laVAiOgU7G9+3k4TM7dqH9Dosz26JrKqrTlemeT5Z+p5aKfmWra+/Ogt0acp0/KBJ/9l3OZxHPyvMUvME/u1M4OO60cXjN0/kLT/b78d/eswRHeaam+t4HlblI6buQVLav9j+zT/56bFzrSJeSw0uDhqcYkXtq4dXyDwernpJdrGRxfTt0eWowoksRO2eRav8n+tVyq0sY5WWr1siU3Zwrx0bJEHaGw+xbZmwCcltunTfUgObRac6H0DF7rlVi0g/hqy5ETynM1CInztBBYNbNeeeh1qXLYw3XYIMjpt9yRu4WHCLOqAnemhNZsZufWxTpL4JmzzvZwActr3Whh2Xl06NiSJK2G3zZMIeD2AJWKzPyzTTOePmgRkyxZElzBvDWFPQSd8H/G7ts/Bhb+IWcKCzrcNGLRYMK93xbMNQtO709fOI1dip7nU04LhSfY9y3NlW4MgTS0Ry2T7nPY4iGZQj1eXHtkqON7hEntXGIISzrZ2EVBp7GHKmqX2eE3r8CJd/VExdLKxJ7YKAK9v7pQXe2oY9q6HJD2PbcHMjQmqMHH0kihzMss86PGq3evmZVhY3DbP3TargDA1JHcA6c1hSFI7x7f3qKpy1VrrAG/f6yWtL437WeglxE9svp8TJUWYr50exVZNaz8kqQdjLs5sx6JdCo0bTJY9xguDj9zDVWYanb+hCxGWRkmhxdggeXejdW94v9b7jsnTYkhiTya8nMurHHvLQrlJT05yWfLwYkI9s632tpCPGRuFywew80p43lgm0qFhehz2qockdXVCymcm82YzCE4DFMyMNf7q0ZBqIP7JmBg6zUu2NMKLdiGmn+TEsXnrSljTU3Ye9hrTkNiD/zbUdhpSC4rCrFVJTnrftZ5EqaVf4tm32lOxgY3ISoBiQwRB1Q/CN/PTbdjbbJJ6MlHPOgLYsRSv1tfsKe2OVD6SrZNH2973YUuXDtWlEX0/p9Xheht4N12/v5/nkxwI6qnNjZVf2yHEag/+W804+HXscJYTmyAcu5KybIJjyeUTdtJduaw6Gn2741XdnnLeDbxfMO/nfNgBrh4Upo/ixuJxb9aRUS1NVw5JekcpRh3RjRERb6ryqgpIyY1ho2XyCa/zdqhlUQNDak9VOeWUDbqFP7rh5Xz9AT5TV4Rp2hjh9Ai2kVJWrs2PAYN4j34QfmtRxHMfmjKq11Cbk8nWifs9YxMd7UVj8ZcMzarXfOKxv+hAzhEY8CGKgUowKF17Yu2zbkDWcahx2cK05WcSn5t1YfO1/IjLWww4srnJ7GQyV9qg92zPNG1nOPm1+kgYgDud+lY9cBlTyGAejGi04pOSPLafFjc2vFLF5Y7s1E56sXf3dOluWeC4fuyo66+gpaG3rPBJ2gI08jBhWWxi2ditU/RhGcfmAar00J34sVvYJwjvSB0Ywa6/jsC6nxODYHDykiu8vBU7mfPvzD5harSBB+fL8Y7sesDBZyfpxVCTDZEqYZo0TT9dc7LrNxhtNZu2myCpb8HaeIHFSexLKa3xPAiMCOYG+44KM1dq8km0sYMhQgAPpzlOkhRREWgbnSwqQ2NvY1dlkAbclumnkVEHLph6CGs5FUM8V7DtaAXMSyOIXZ+yVQ4Z5nfxmk0hMnt0kivYOgEYr+1cq66XMpnShuBtTMI7HBjB4/dikMZu6l3wJpHRf5+yHdLg7ZTZaAaXmjzLYFCxUQG28FCkhtosVb/nWyjvDMV7hrF9mCYX7k4r2MMKCNTOV8deyLSzqfZ7ZrbiTfjLRye2ozpdv0pYy1Y9liwtC24OLXcWBJXjQIR4+OV6NCWEp1/VQj3i2A4/Upjbj/gg7A3kSnjDTqY+grewJ83fUr7V3DKEDJ1ORimtXNYON2tbTOSlaWQRUMxin4Rgnna4M8IMN4jqoac3dbTVQ0JSmzszgliBF1eEBA1NTI4LYnfdnNHK8uuU9eQ3BHYdr/PsRvc8xLJVD3dczAKLvkoUzQuYUQioLB3uUEcis5+l4z3gaMMyYQpb89ckAW8cidI7rf0QP/G74gheNa+emZcmbjXXh0jss9fqtzp+h5Z+9W1egOLmNJqbYjQnBbFFeklsrZ8Ajj/WUgxpOr6rc2EOW/WQMHHP4fxMGO+dBv8OUSFtnIPXqXEK5DKZokIR/EcTgvA5es0ulue/01pH0cUmPNZGWfTWq9469tWutqQ0nOjzusemdm4UQhda9vo2s6RxrKEH4rn09eyE1z/i4+hlDtp9KmJVa/+cp1feA4IpYsSt9P9unjDgPk6rR+a1krQLE8EWRS5FEbBXdb2VQVdld7dSDQoTyw83CzGZmE0IWgJP82fChBK1r+evca7ibm5tt0H7dmODJ0TRC5kF/BI8iIz9LL7GuML6b9NvoJvs9s0LffpWPQ1FPHXECZAFR4v+ZiFVsAd5IDPg5YSx8v6DzTS2kiVt9I5id4EpDD3fmY74fJUS3lXCT1ZG9sCSaY3BsJO51qrdLc1YEcQPSZwsKbSn4RcL6nV2xml9SGqwqYcfm9vSW+4NwnYwNLwC4+52SdLE1DdXjtKFWFxWF5IMoh2BQ6OJ9NLXX8xeEySlmKd9yZPYynEAO5vuBhHD4B7vWKP+lnOrnaWsHJLUD2+k5fHgxwVsu2k54IhNuQW8JwtS4WQ9aMIYTIIbqVZyePWZJrVjM1P7D3+fW0pj22NZo3gska4dPf5xfvpaJCzgV62j61uvSw3aRm4X/q/oVZQghr8VrfHS7JHu6HUZjR2+ZiNZg8V7BaKfZmbVW+ZSn5bR3rjytK+6roycmIQn84sjOYd6TYGyV5QUQZLCkZny9Oz+N198sbPzx84X33yzPDt1bWJMkIRqsYI2RalnHRm/T+EUX5J3lPwgr4HdYnEdY0K81poTIq21BAjurp46lmml8TsJi89gMAyPzU2HkaWNSex7oaOIl8ZkK6JvF8yDiE3LooHJDVWM8dSti17HGcaOyC5BakgucSAbCKC14rgSJGUojkFsWV3HdIkPYHvhdTyR7hZmHqZbNxCFTh+sHadLoOLqrQJ6MkVC2F3dzXmrJeNYfNAnYpwaWA9W13O0+Eevv/dS1kvrEtZw9yp7AD7eGzo52VBEdOW0hSI2QaH91FDS+f6RPbUbSa7oo7HS1K1ES6TEhm68djvnJhYf6QdY9VMzLPHcwgUvxbunQehd76/SSJXPST40hSK2lldbDPmyDpq6YvtSCtVI1JGRsKcptlD0ci4lDNDR1Re8lnltRFQq+dJu3YtzhbH5Tbl5MyauRr1RBhFF9SVaLrAmsauztGG4JqMjSR7yU6kfLCw9guyF1DGJPWkw8Yk6Svj8EHHSTsaKC2wkh92/chlsEAt/U1I7ctB7AHIjgCWu0VMTU76Sbq0gkDeMIGXxTsLaTBlPfJNQbcdsiIqXUAcaCufFnusQkojFLASveT7aUOil2SXaUEya5KNgmUSI+PpFBbsOgT+IQl4rbgDcCnaOw4aOPtUQo4COzR5ZdjhrGMZfN1azo/F71Gk0nXuCXHx5TOcRO9rvQgTgA1uxBqZ+EotIu1QqlXpAu6YDu2ENKLTt14CI4dkAhtVgqzjAM1oURW8F/2uESkL5YU1uXYoF6XmDRsbC4scLxNw9S3d9YQvmP8qCmpzS0uau6BupBPAed3jwpOTb4Hnw3QiQepmMWKSmBUwn2FC8prjikyBsKY1gYxWwMEUIbPh1UV2bcEuR5Tn9ALYlVEsdvhUGwS++uCyzreeeSGxzfkItiKOh57NrawGHigyfL0p4yY1CMzz1QiBOBF9Z8WJ+JHJ+cJ9VqYhT1wE87ACI16hseLUobWz2aoG0BnwgOD+8IUd/nIafbcrWZEoNL+XE3eWIWkwt5mi/HTCmtDDORyeTAcdklQv2A1iqX0RmS36AO+fnBEgzk5P0xv7ohq+KDiIwuVulCLqF8NTDWly/ZcGC4MKJm6qehMXV32LqqRnLzj0Q1fSns2PYqBRsR38uk+zHxkyOZI4+O+bK2M5Aa12qACPRBihgv08p0stv+GgpiWkKqGigtCH51N6RQvmPpVQTgDQhIczNF28kFm1L5/9jdkuy3JAhp+/Oqh1SFIi8gvUsNooI0qsbMe4S9DCO2hoQX1DDiqis8/xkCYJRDD8d2UYRb7ZXF3fHyg83YyZ0BoIkdrTy+ulSZ7r0ckFD0dz1hZFqvPbpdESCKIdGmf2ZAEglJ3p9KJQjaEy4oKJQ/hugb1FgSAFzw6/7vcCUWOeTuw0xqL4ESSr/cZRgzNTSkkx89ha8xDHa3sKOZC3nnoDHC+kbO+Uxalg574j2tCL4iagInoCvVIrFer1e5fy0e1pJQH+vBqUwzTeirg6C+s3MPlgKWbpUGRwSeejeW1RBk4ZXf0moNyu0Gjm5cPRwGnh0u4ydRcAGz9cbAWxoFo1Gs9F8EE0uOA8RK2qT+v0resuYcHn+bjrWun6sqvvo0fbbVUGTxhc3Q8Ru5x4h8fTW/FREULmkuUS1sl6s5zKTtCEFxGxeLpgDZuuiuLe+Z5R5UPmksfLyLTAvpKmKo78+svDyLXlBOxqkMNrdMQRApmqPgUma2FIUxSBeV1Rt1It7lcpGHWO4epWG4UGjUCcI4bGZ5R83C3HGsvnAEqaB291+JxJq0KV7B+2q24TIidrV+dlrY5IEXLqpzHJqnwbVmHAKZwinGy1LeGJ6/xWwR475dwPAu+/CxDTR8OrtdJvqthPLMPHC0NyT5fIEgol8ttyXw7kROIRuYmZ653AznZKJWQhtCtNwKWrrnWmglca3byRI++o2QBkr1OZ+3NmfLs9EwmEAtImAt2tTy/MPHy+lU6E24KkAjl5efIca2ETnF2/G2j+aWumVRxOF9NLR3W939penp6eQpqdn9+cf/nNus+YpxEKyVoVrUTwjSAst3H7rTr49Da/eudl1kYJWDhk5HkslEgVKiVQMOGO0CmO7F6TarYX770VATRpcfaCGx51I06ymPfitutaEojYksueTd2xBbXlceQmyeuIdfB1fiSrioYUHfwH+kAZX7yx1X2xqGXbZi0GYWPr+9vj7U8AWGlxd/KQgk9bnZNoPO+2nQXlOHdxe+Wvgp9Pwpe3btZRsKRk1s9f7zj2Ez3N/8fpfBj6TxldefuKRcdWwxwYtx7MHao0SB79uX/oL8kdpfOXe1oIWndhaR3PYyiE1tsyo5+DR9lurwrwRGjy/cmeuNirTJ+5yW7SVY3gpcnzh6Kft638d69Kexldf3L6xkIizdj5EB5TRgaOSGUp5Du4urpz/G3Cn0eCllWd3Hg8VRuMhhtEXgZuuAtdYg1hnNFGb++nZyvm/A3jNNDh+fWXx9vODywuJ1Kjc13qy0BlPJTyXD/68e2979dL7Dcxei4aBz9WV7Rf3Xt4+nNscUmlpbuvu7Y8Xt1dWrl8a/NshZ0/Dg4OD4+Pndbo0Pj74/wtrH+gDfaAP9IE+0N+B/h/PgnTcsLPm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 dirty="0"/>
          </a:p>
        </p:txBody>
      </p:sp>
      <p:sp>
        <p:nvSpPr>
          <p:cNvPr id="8" name="AutoShape 4" descr="data:image/png;base64,iVBORw0KGgoAAAANSUhEUgAAAOEAAADhCAMAAAAJbSJIAAABs1BMVEX////9ZwD+ZwD9ZgABz//+ZgABZv7/agABz/4AZf7///0AaP8A1v8BZv+pPgAAXf4Afp0AYP2LtPYAW/0Aa/9zofYAV/3s7e33+/30ZQC/w8QAYfwAXvyBMAD4+Pj/bgDuYgAAZPMAW97t9fwAVP3eWwDeWgDnXwAA2P/ETgAAX+nO4Pva3N3KzM1EQUAAVtPg7PwAQaMANo0AUccAMoLQUwBTIQCdQAAAI1vY5vufOQDl7/zE2ftNUlSAMgAAMHuBKQCdv/q5TABOivq10PmEiYsAR7Khp6pbk/ohcfu20vmOOQB7qPlqm/puKQBLAABPGgBudngAG0ARDBUAG0g2ffo6FQAARriqra5ZFwCHsflIivkAK240e/tsGgAXAAAAocEAFUx8JAAAZnwAj6wkDgAlEx48KylKQT4AHVwiFTNKHQo/HhsqAAA3PkFiJwAwFy44GCVILSIwEQAiIEIqMTUWO0UFHSRPJBg6IjMKEChJNS4ATV8oVIYAveNohK1jjctAJREiAAAfQVoAAD1jYmEbHB9IEAA3AABZZGhEIiYAET1VCQAwLzBFMisgEyEAQ8JPIppcAAAgAElEQVR4nO19iV8a5/Y3M0SezEyAjozIZNCwiAQxdUVEUMMigqjVVLKo2DZtmrSm8d4sbZr2l/e2vzc3Tdvc3D/5PeeZFRwWzda+nxzu59YneYJz5nv2ZzkOxwf6QB/oA32gD/SB3iENDw/qNDz8vh/mTdLw4Pj566sr29svFj/WafHFi+2VldXz44N/c1bHL61uL95+fuOgtpBIjMZDcp9KTCg+mkp4Fi4fPL9/78XK+fG/I5+D49e3n/10VKOMMQSJbSL8E4aR47HUwub9xWerl/5WcI6vbj+6cbmQkg2+NPD6nNqnr8/KKjOaqB3cfrFy6X0/eE80eGnlzuOhlMywlDmGYZs+5o8qaT8RlpFHF45+2r4+/r4Z6ELjK/cOF1IhCh1CxmofDUHLkD1GiKVn89H2+ffNRHu6tHLrT4/zAkHkutJxDjWRTRz8un3+r6iTw+ef/VKLyYTVxVCFi2k3dDqZpo/+Qx9h4p6jxdXB981QC42vvDwoqGbFomnNOtg6bE/kwujl7/5K0jo8vgLwMYQFDAyM1E/noeXTAihLQp6jZ38VYR3ffrAQIp0wORURpvB88fr7Zg5o/MUnHoDPBAPJaTNsfv4+1tk86/gQzE7q4OX7xnF8+xeP3B0/GtNACMPIYGFkmVGDHFVv+5g+Fj+anlqHgGPqxrP3qY+Dqw88IJ8WBJgmDFXe5FAqUfDUljbnDn//B9I/784dbdbSnkIqTgM6VncvTmpxGcu3AI+JP7ffV6wzfP32UCf9g0cPjRZqR78/nF+eLl+biYyNhV0uQXCFw2ORiZny1Oz+zo9zS+lUnEEunRQ//WMMgUfP4cp78R3jL7ZGGdZe6ZA9OZVeOrwyW56JhMMCkMvldrtdSPQ/+EdCeGxiZmr+7lGtQMMgm0CHvqrQ0L13L6rDK98V2uJHmFj66Mny1ERYkgRkCfnigFwa6T/AXwgwJVKe3blaS6hcAnCaZzEBJaN/vnjHAeulj5dUBWzVQdAcAO/w4fTEmOAySRFFZEURVd4ETlE4828RzcjU/O9LiVC7SED23L7+Lq3qyoOEBUBLhEIuxNNbO9MAnqAip/Lnr67nc8lMLj8g+QBBKb9W6m9wiCWwCsxyMFkQxsr7D4YSAGSfGsb1WRQAYLzx4p1p4/jiUEhlzTB6ajBNQoWjK9MRK3hIYr0U4DWKDigurjoJP9QVhLZaLxaLDUlUXJTJcHn+bhrDIxtiAMZ3w+D5Rx5TlixxJpE9z+fLY4LgBmS8/pGREb+IDHrrWd7hiJby+Un4b2BD5KpZhyPbUFxB124yGghEJ3P9Vb+CkLoFYWb21lLsAtsUETgxUGdJ6urKO+BvcPvPOOlzUlIZRB8GxiBV+2N6TKKgBV319VJyMpmvgPyJxSjwUxkZ8flHKgE+kKwqyGGmyinFAO9QoXXwyWJQM0KSVP5mrgBxhLOVWHL53ls3OIPPNmViTRHUrIjEl17p4qkoxbUoPLTDwUfzwGGJB+C8aFg43/o6iCTXiPKOnCQ2gFFHNL+xsb4GLyG6HuRQMeGloLAeJRhDRMwfGM+dt+w3Lr30qO+WVlt0IwP8XZkKS5pZqQJLfDSZQ5nkB7wNACoZ1Cyn1ws2VKkHHI6S4MN5mapfFL3+6hoAuevDt6B4FfQhM99sgTXra4WRpL5bfZsMXr+fIkbFBW0L4seG0q+mxgS3zmCSd2R3G5JLGsjm64JYBDjXfFbLQznMK9VJ0MqKCpwolOB11IH9YClfR8cphGfmj2LHqjsMGzrafntuY/W3mKqCmmyCWQcAC1dnI4AfJ/rQxymATLYBP3JcUPIpLrECHOa8uqtHLJUigJf3ohZmdOcfrAOIpSC8IJ4P5KvoSQSh/KQWIq0wsvLNt+U2hrdvkJYKDPAXm9uPSGA9Ra6Yy/tdwQHQuoqPM0IXAAwYETgN4AZMVPZAfnd9FZRVr4tTPxKoYkbivHn4TXw/xdwthKeeoMlpKdiRhY/fCovD20MyjY9164Kpg5x+VcaQE6xLKeCISpy/5OCzVUu8wgkZ4HmP+g2XvxTN7UrBCnA44AMM+ZIOrlKFUaaqSBnU3skRLaoTIiCqFs13IqJ9pPA2TOrgi8uM1X7TOCO1NYvBmeJF/hyZfsAAlMvkEII1xbsLz5xzBRVF9Fbgi3KCdwOktOKVYGpGD1a9yHVSCCKwwGJVoUYH3guIqofCqAWpamhRuPPGM6rhxbSa4Zg+kCW1hzPoILyNPAIA4LhcvoyDDxQVFT4ln8zlRSnnAE3cqDeK/eAlsnXFC5LsgP/0g+qt+7SpaGny3mCJp7+Oeg6lUgkqbmFsfw49sIkhopi49YZZHH6xwLSoPIltLkfAgorBdQAj2l8NAkicfw2f1K9JHrjFfJBaV5iRRf+erYgu3zqPKCnVDPzphs8LOI+sB9CWBqugjZPwFSXkWsqAzQHrFS5fLbTUSVg29eiNsji4uEDYZudLEq+m0IL69+D5A/2SDxxZMV9FCXQEqiIYD8WX5x3RuuhSggNJGphGk+sSKJ53PRvlwdgCixjMrFeKGyX867zPu46wwldMQkznQ/HOiGiFIvNLMus0Vz3gfyT1JlEcfpFuQZBl0lci+J6r/fDy14qgZVw9FwWhk5LwD5J1TuEaaBZ3RSqDUr2ysVGpSwqHubBUbdTdFOQ8oMwHoqh8fB7+NgeoNqoBMMeKIkE4y++qpig8CwbHGqSCFUjcfmPmZnj7MjHjJvwQZnMfTQwad8Cp6uP8DbA1fGZDxDAU/mithJEY34/RGmSGrnDkv/+9Nj09izQ9PXXt2kQEAlCIyndzat6R3ABTBKEAn1f8oMv9fnEXX5XEUV/iFqZupUgfS4tUfWqtiiTemEXdHmKao2A2NjcFGqhI1WAd+AFdq+bh2XLwkJArFZPqP+OjpaLoCo/NlJd3fnw8t1TzFBKp2OhoKpXwpIeOHv/+cH9qJgJiUKxsVBocxjP98GV1xdcPcd4IfnOgKBpuJ/IEUhoVQRVFsKhvyC+u3pDNLImmSbGryGDQt5bzibsYhO6CQkV3hSAG10GxOpCLBrK59aKgTEx/c2WuVkjFQ3oBkeilRTk+Wkhvvvpi9priFoMiYiWB6cn4OBFcRtQP0sGXRE6PCFzCxJU0MXNt1fW/eBMB3PXfmvMY8LdXJgSO81UmIbAW/Tlq37O7XghklGAjD/mfCKmh3//f8vzVTU+cXCCWh9KDBXV9jZALcmJo68n0TFhwUc74Da9LaUw6AuvoWaqKNZ6VltHeND3K5Wevz+Kl+zFiRkzobRPfTuDjbEQhgJQ40Dv01XV425Cx90/yOUwNIP/Z/+dSIi5TJ0oNg4U/Wo0zEmc2lMLKx5jASZU1SBs5TkKDo5oZHUG0V+7w/hKx2nOGlTdfO9MYfJkiTjNoQgR3IoBgcBeM/x7GnzRmmQS/5avugseLliQX5OmfLSXMpSg1R25KKS2mGdAkF2Lpw/mpsOKnAawIVhiNj8C5msgtTG82o8jKv71mvjj4zNOcLoGIghHlOHgGyMppWov+AZw8JEvAdKnBQdoz54kzKnomaEzrsHmpjcippW+nx2i8HtzA380Xg1YEMVtxC7PAYlMgHvvP67nF7U1VCXXtAQbB+ikuiK/5ihq5gPEE9YkOgOPnS3UvV945Sqjl3T7MrkwMm4fOVgIkY7Un05ioKA0HfpnfklL6FUnxBzkOWGw2C6Tw6HUYPP+nbM2XAME/xtBR5/AvJ+uaHUDrju+8VPRx5SdLMUL6bEHrgKEGC5HTV6chFAyWotTM6BiK9VI2Gs0NSKIqqE0FsIXXyIjHH8Wb0iVS+DYigBvMOdTikVdLA0FOIfJeDyqQlqcIjQ4oaEyfqXqtw+aESFd1loRqr6bCQrCYXDfrAr4NDG/gHeaKXk5Ypij2mZZh6/TWZtFDTHFgINYGN0ER5PvzCFteAzFYRLMqRma3Egzp03CygmY3ZJoSImMIsrq0UxZEwWXooFhXZYTWIoNceDmN/9z4t2zsl9PGNitDqofXng4cPboJARjcDSol/IX6e/buVoKu8q20vlGBahpjgGY3tMdQxTFxBFmLuciBzoN3lDY28lFHYMDrFnbSpM+aECcWTxfbXHoQsuo0y8zRZGIXQ0dOTYmMqErhaBZnMZ9sM2jHh/Yrxeqyo5y+MqOXtlwYCIDUKMFgsDjpiMKvjFxJEcu/ZZmDU8np8McJtsm9bk4JtCqRy6MbVDBFp1kOklD+rEDYjqC1DM2UVk+ILAMQ1a1lfWnHn8fMiuq8t5p1ZCVFiHwaI9bpoV9O4zJWhhAS0yqn99W3qlQlTlW+SdR9Kk3h5Tka+XQErXnYvJ/G2TpEGCdUSfVD+h/V4jfvQMDRH+SE8lyItfxbSDNObk/HvwuxhhZirHaFemOv3+fXKmlBNACQV7ikyBc1mTTbSifTZaiv1jclRJYhpthlyQ22BjEsjdD1RwjPJzF+coHPINbJp5DT4Rd0AdRQwvgrrNmL1fVcNtmviaZvABKcvCjMvIK5TlWeLSh1HlphM6y1ddjHxo+mw27EjdfrIgBoDtd2XBCigp03J7OhE6fD17e0qFJzq1QJRypJuh6RqaurKGI/GB1QQcxNT4Yg02f12k3BtDEE37i5HHZzCmSKyRHNeYgZWk3lXGO3YsQyGfz+yRgcvD1KIw311bKktkzNKF0qwtxWs6HBoleYngsR2715nYntsyBKk3ebIUmDbnAKBMF7Qc2w7gYcefRRwszVkHUyc+NkIfgquEJcg1UlnU09jIBQwpc7otGAwwxnOFGY2owTQw6dzWLZcdgSetsOWcYzP4aVfkeyKtI1AU5ZD6xjpg1BeFqvjqmGYvEkxmYcXKGKIa42s/LWjAABP+/IbAS99RxGbHual0CNPwWC2u7LPp15tt2Qhvo+sKDJotcnoZz6Kw1I3sDahHesS+195OZJjM22h2jxMCJI0rMCTbyzEkT3ooRV212F5muzmHXTjxY9O3seNgfe7YZOTNdc4joknsm1TEWk0QWnDCTrijBzGLJOHr3Te2Qz/kuI1ZMArDu9GkO/C+FEUHWIWS0kBRGVT4dgux20NgQp95ibptkOR05du8Li0JrfLSzXrAv+JwHxhZ72UgzJXFnAJFBdwUQvAWE3BG4uafqINL35ZmXqMmyCrcPQSTxXwm4fFp55HhyFS5SSdO1VdI/9EWPNyWz8u15BHP9EZk0MSWFfolwF9LpQcJdKKQQWcXNbj0Y9D3vGEHhIL4eBr4FSrlQROZ9WrSxBOlzGXNEEsdbjRobh7YK+Uo+hR+hqBMsWWUdO2+7DeSHI2BOlma+pm7C8deaEQ10ruwxZsjQrgXUBUrAChg8ZyAsC2NP5ArFMjr/sDcTxB4ZJAEMKZkbCdU4sXurpTM6RVdyRVzTA12HRdoV2G7Ihlm4IOgmGkGtoUb9LEWhi6pisBMX8nihM3A2dQhO3F8ziUx+Gaxg5bfD8WlBLSEEl+33hbwqncPRs6HlC+2dOxpoRdx6y8QfqOp5Eq7N8rhqESCencNJymmWNyWysJ3MKhlSLL/pwB8sSJoXq4nVDNaVS0pGRVDtm3S/J9DIkSz8/lvGnk2HIktQTLBBVMGNzgL1RMOPgIe2OfNqkiUu9gLhSM/fLwMujKYULF6bhzXlBD7gSH9hQynMy29cZLzsIU4+efulRQbRGOM5uwz7imRfcuIzqcCT3QJiUaoCu2wjTaWKZmuohsBl+OarPp++cKgANnFD6q0IlB84wOPZZDFeC1OyFNVKfbkNy8NXFp/+WLRtJtdC5+5DZLEt0XSuPS800VsV9Va6xu3HLZOaT7qnw+QOr20p9G1aLCUFUAJDUQICHrNe1X8CNZyclkvj53JlzH9UY63YHPZvqMmRDryZwbXUjqNkClFbgVZqtEXMiKXRPMZ4VDNT7nKQ2TXc6Qay2F9BnZBpceU4/k2Z8d1/3ISv/+fm5M2ef/hq3vHQTpy5DlFNOqqt1dh/Ka5JGOBOfXrAsjTn/0y1PvPSLZdcaK/8x5qZ7JKtBXzFDi6SBvFeJfB1jLfvWe4bQ8/PFM2fOnPuKhkK9ZE9NQ8xRtZ0btDillcGEWY9FE7t7/RUTc/C0nmksW0r9meSAV6zmJwPRUgV8Emq3Sk2i1G0Yuv30LHB49uz3Cba37KlpSGJPxjSHzGFYk9c2y0W2Qla9etmFw1sx1ggmwHmNoVInHTRd4nw+QfSLkHseyixzYgxZcvmji2fOwufc588Zq5Ab1GVI0suCVo9y0OUurZy6U8AagzZZ/qSzmI7/KWvcwYcU5jGc6eeN+jaWgtzheSwc6qpiIt4lXWLjP1AIEcWfC6QZJaanZCp0d4Ia9sYk3fWohVhC+ciiWcTTWUxXrDJ94aiMeSHuOMCyIWT0fl9VEmbmGNZ5YgxZ5uZX585SDM+ee3oYZ09BxINJgGsEzUzOWNZwjz20fpt8r1NcM3jPabFL4O3dNKnIQbqSg7y6ks/kJNcVWngyF8ss8UGHISl8f06D8MyZi18OmUE7y3TMnixDVj6acakb/7IN0TjdAHbBsvx6YatTweb84QWLb0mDneGqWb4UlLKOfLWfyoZY3mT0YixSj+kSS66ip9A/T38ItUWqE4iJ/bC6jLEbFHDfm9cbBIM6tmUJ3chCJzFdWbBItLwFdkYc4PmqqGT4fsxAHVkxPJ+iBXWKofmqLdJoOySFLw0Eqce4aaqpMbf7kFydcKnhTCaTTOZKpfxuBfJEfCZ9Mpu604HDOymLfU/t4LbDHL/mA13kAzSo3/XOzBGWMTDsNXti47+hmdExPHP24g+JDkem2oNY2BeUBm995skG55qyljPkufbWdPyxxbOAkNJtn44BL1adcaUpOSBhzqnGO3g3Qs9Eal9ePHOmCcS5poX+HpOpPvluxDWStD50YEN0Rx7LxpfB72qfYKyC/huBBHM4QT1PtqqIuKqd2a36ve6JOUMGcZmzx+yJjX//9OyZZhYhxzgNiOlZSHQyk9logL51oNyIS5i3SAQZfdGWw23I2g1LGnuIQlpyqEIaXa/iuRbXbNqMc3vGkEVPQR2hLqXA4dPfQk0osc6ehrFXkAtI1WqjWBnoLyUnozwvchKKqT6ZlW+38xeDj2TW+C5aveAak/yGF6xNYMOPptkdfhK3uJNesyeSsngKE8QFc+FBp+5DZnNGwEUoRRR9Pp8o1TfydcUVuUrMycyNdinU+A2LFyM3QEjFjUC0GAyW+JJ61EyY2bRubOoZwqPPaUBqcEdHT1/GTE1simE7DUli3nKuCjgFVjl3+Iu4OZlt6y+uX2ZNDOUn4O79YJgz+b0sP6AujAj7BWKu9LE9Zk+k8PNxCMHtf3STsBYUGatwtB2yzKuIy8Ki4vfvQao/WzAFgiSetVPDAro4zZKmMModwd1lDp4PVOhJFlfkR8Z6mL5HCOVPVTPTjCHI6c+6G+spe9I+pDalg8iJ3mqlFAgUFeHakLYJBF9tvF1B6lkKC33a96The5Sw5nn47FoF9/eWN4lVz3rLnsjClzYIIp+fH1hWmZo+HYYgpmpWrohcPZ8MqEF4ZM7YRwT02N4jjv8kaxhiLrCEariHOa+2mSWalyQQUudJMWRjt56ePWu1pGd1NC/+7NEWj60y320Yeo7n/7xiHXe1Uir5XdITqtTqRDJkf1Dx0hHpMyqPocMw6l19PZnFBUOkrCQ9iLFWDM3Aq332xJKhry7aQojG5n7IiPKagvaOw6EZQamuJ6NGaJMNctKynpAxGCLam5pVTO91Dkev4GKdS/H6GgNrqjaWlMiR3HoVQlcCT/FUA+0YhmfOnsbtk8Ksix7Z0IjP5AVQIGvgNrpob2gSxOnUt9AVZqmwiwrn9flclVImwA8oU2li9Xi9ZU83Pj/XBkIE8YdR1ojUm0BrP2SZL8I0awXCzdZ1Ly5IT8yZGLLx27Zl00W6dK9Zh9o1WkWvlHLrkIYFg1Klv+7aB9vXupWpS/ZEPUVbDCE8HTph9RvowtcTbtwSHsiUNhqiTy1mRH60ZFCh53bGdPh2nDUxhFSTHqOj5+ioYQ4qY38Q1rjPqrfsCfT5aXsIaVWKvjV1sqbCXYZOslSGFCrZXxRwMUq1qu7wzqgxmXUe2BnTwechE0P59wgeF8lQOde2z7gm7l5o3oPWPXsCT3HO4ghbEKQg3jixJkLWI3ESWFPKndcr1CuSW9i3BN/MZTtjOn5DNjEMPYT4Fs/oIIfrXq3iM0SM26x6y57Y0A+tOcUxFH9OkN6zJ/WDHpHuy/D6gtWNfDKarXLCdIEYYTq7YJdAaeV89TtS8+Bz/Bn1b0pqyCZNe5qKiN2zJ3iXbT2FASLmGCek+I9oI3xScb00qXrrPVEopy0JVMLOXVyvMQaGJLGMe4Gjjuxuiedz6tKoNJ9A7Mx32RVDNvXDuSaxPC6laqLYd6KlKFZ+POYODuQmo/qzY1Qzs2TBMGW3fLG6QKgCqbHyNHBYDDjWRyRc3lY5fDjK6t5cD486Z0/k6KtOZkbj+ulLsxhoBNqdh5BB4TFAk/p9rsiRZe6o3WGalQTb59Qib+IpC7gqyitKMOfQjrKGf0dja77Yrh6fBU9hgHfmeOSt0cWPLpPesyfVl5UFbfs8AhiIZvt97vBdhtUns7LdiahtlUMtfgd3GNzlsyMur8HhGBZDmuLuLtkT+aSDs7eC+EOcsCdZiiKeKUGLavhoLr+x15A4t/CtzBqQ99ntWdgetWC4hJXXPL824gomHdoZwIlNenK856hN9RTdMTxz7vMj+SRLUX0kNSuIxUAgP1BXRkZ8Il6O4pJ24qw+mSU2mzGHX8QNDPvIZgTMcYnP+zkuo60QYArGNutZ5+wpfr+bpzBY/L7QdBNF12RqFGuK0UDdJxpHvzhpP2Zu5COHNhwuhli1Oo1z5sbcnJTkd71404q681G4liZOpncMyU1tqckwnzZRmw7iLWIKuUHth6FvaDF+wzydCM+3nDKnEpua6eDHMh4RoBiyzCFyCOiJWGdTz8YILXE32yV7Ol5A7KCKX3qa9491TqZY+Qt6jGU9aOVwOkGMyWTz+OLF4MdqsqBy+M+wG15SoOj31aPq4XjgsHACDFnm4KtzZ3rEEIzNbydajJJ34Plyjv5jHOpEhmw57GM0j8/K/wDBhgSltDuw6whUJU5R6Dc05U4dsydS+L5bNGOlix8NkWbQOiVTrPxt2C3mcRe9hcOpAjEmt+HQxND5D9zoFdU2PWeTa/ldxQUcUuB6yZ5Y5vHnZ1tBa48hgPj96Ekw/AcENXlHXmzlsGcMnf8Q1Cs71CoNHqH0IYeW24A7Z0/E06b61I7OYVWqt+wJMfwROOzXq7hWDFVy9oAhcLjHW9Z4kn4DQ/oVnbMnNv7gaRNsOlT2CFIWfz7BYhTFcJfPuVo5PJEeaoU2WqJx8Dm/oGLYU/ZEaieEEEuLc4y5ftRlIx/qYXC9+Rgt5VCf3BVDGWypWEwmM5nJbDYaDQT4NT9NwHrLnkjqUe+eQqeLXy70DKJ8BTgc4JOSlcPutpQemdM8/l2wxngXQhWoUa8Xi3VFmMLTiL1kT7h97ZytWHaQUjA2/w5ZQGObMWSbMfyCcpg5xqE+mSwd51CPaWjUhjENvSKInjVSFEXETc/6wlq37Imkvj97YgiBxY/U60Us1C57kr8R3GIls9bE4WzKguHR8eUnPS6l30KOrKsf2jdAXOrsJXti5Rufn9UgM8E7PjzG4bl/p3RN7Jw9sfF9umXYepidE/ZjRvbkJFs2pagXo5bsaXPiOIczm0bkbZBd5K1tXzs5nfvqwLoK2CF7Sqmbo5o4lOZjpgSQuzYcbltBrs20Xn7ockUOZStHuIPY9jni/z65mdFQ/DlhhiUdIhxagrCc1VfvI3wYMiezdsvAK6opoopG0uVjHEISHdKvgKAHTSz34TaZGX2pqSWAaRvPWED8/IZNAHh8aPd4rvA/ZXOy025j1IplCQGS6KC3lcRvR81sQjVKNvaAjHYtIHZgUd8ircHW/O5Md7v53+OPN2buoQA5stsNvbpgYOgkhf8ZOE7/m9AwdGoWxw5CZqjVU/SOIS5GxZsPH+uvr2koH/7r+NP9a5OYk21rbedv6icbUZWf8ccIUFZ/hRGoHXfFp/UUJoi17mcc2Ph9m6c7f9k8RWdfL8V9CiyjmcpRO5SvXybG6XnGHkOWHH5+zh60XjBsyjHaG9OU3eLZqsc0xPZbMAefy6ZShX6y0dRLcxecTkuYZrNq1LJ97RQg0g1vnYl47GRw2zzhwhLbdYvhu3G0Q6qzY+ZstqQMPjKvabSP2tjQb097QrD9azj3faqlxcIxPbR9/uFnKRND5sB2R829mPlV5MBmk+bwi1HSGUPwFKdz9hYOPz/sdqbxgt39AoN3QqYplf+03Yzxgu75otRHbBdvVtSbQPQ4+FjYxo6eIqc4xuLPni562PfI5vnHH8um34rftV0DXlkwKs8MsVXmSweMegN1GwzJza5LTd3p7NNbnUEkCVtXcGAaYXb0nh2DjvObxmVhfWz8lt2U7+LWuI1iaAmtyOgJCogdWPxSP6Rtq4dtzMjKgnVTlP3JmfH7lhu4mBt268SLCX1LFGDYeuQct6+ZC76ntTS48v3vmFb2bNYBw5rZKdm9lIlhux2mw3Srgi5wti9qdYhYMWyJFk+bU7SSdqimTVzKpj62e/irIXMysfMESM8SpnTYH5G6dJ8YG2r6Wjw+e+FXY696Dyh2AhHcfvvqqf1O9UsH5mTw5m32Qa/WLFYjZBedDz9LkHbZE1n4qJe1tJ5AfPpJiG3L4X07gFYWLFuiUu32JuJ70MoU8P1X7d7D6mW2zz57YmO/nT3bWfV6xRA3vBXanYMntocoh1+Y13B3ODYzeNt6bME+8Pk11CZ7IpsfvRktpG/j6W3ZQK/J0rQ5zYyPbs6zC1e0FzFKDAxZ+22oEP057WSeZ/cAABGKSURBVLInffvam8HwzLmPFiwew6INbOiBnSU9f4OYk2W7EoZKqjBr3xe6bzfv/BGxzZ6Yg55WtHsH8bO4rdu3j7rpRR4GhvH2VypdOmLMQhNZshXTjxOsTfaE29e6usATYAgeY5NYMTRQtHUEgz/FLRFBp9NrP41qvhv11f5I7fUDYhN5y4efv4Foxgri2e8TNrkwSdjuqzxvuUMGAo8OR7sAbLNUGHpgB/bgvVH2WPakb1/rGcHur+Pc58/Ny4uNH8gntk+/bTG97Oh/OpxYB4AM68wyN233Eq9eJscw7L597RQo/nz80gZ7V+EYvmVRWtZeUzUaf0S0yBs+JGF7he3wrVFt95vThPCjN84gGJtP5FY9JAe2L/28uSMeQiv7OTptW1b7WWJ/k92qrolGgZluX3vjdPFYVYokbLMijLRMCMmjjgeB6dswVljStkZp8GPtmISRPfWyfe3kdPbpo1HWqoesPGerhRgtmzFPost1pr/GzTiJjX1m/Ll1Pfj6DXrBnh6W4k0JF8+9Bbr4laVAiOgU7G9+3k4TM7dqH9Dosz26JrKqrTlemeT5Z+p5aKfmWra+/Ogt0acp0/KBJ/9l3OZxHPyvMUvME/u1M4OO60cXjN0/kLT/b78d/eswRHeaam+t4HlblI6buQVLav9j+zT/56bFzrSJeSw0uDhqcYkXtq4dXyDwernpJdrGRxfTt0eWowoksRO2eRav8n+tVyq0sY5WWr1siU3Zwrx0bJEHaGw+xbZmwCcltunTfUgObRac6H0DF7rlVi0g/hqy5ETynM1CInztBBYNbNeeeh1qXLYw3XYIMjpt9yRu4WHCLOqAnemhNZsZufWxTpL4JmzzvZwActr3Whh2Xl06NiSJK2G3zZMIeD2AJWKzPyzTTOePmgRkyxZElzBvDWFPQSd8H/G7ts/Bhb+IWcKCzrcNGLRYMK93xbMNQtO709fOI1dip7nU04LhSfY9y3NlW4MgTS0Ry2T7nPY4iGZQj1eXHtkqON7hEntXGIISzrZ2EVBp7GHKmqX2eE3r8CJd/VExdLKxJ7YKAK9v7pQXe2oY9q6HJD2PbcHMjQmqMHH0kihzMss86PGq3evmZVhY3DbP3TargDA1JHcA6c1hSFI7x7f3qKpy1VrrAG/f6yWtL437WeglxE9svp8TJUWYr50exVZNaz8kqQdjLs5sx6JdCo0bTJY9xguDj9zDVWYanb+hCxGWRkmhxdggeXejdW94v9b7jsnTYkhiTya8nMurHHvLQrlJT05yWfLwYkI9s632tpCPGRuFywew80p43lgm0qFhehz2qockdXVCymcm82YzCE4DFMyMNf7q0ZBqIP7JmBg6zUu2NMKLdiGmn+TEsXnrSljTU3Ye9hrTkNiD/zbUdhpSC4rCrFVJTnrftZ5EqaVf4tm32lOxgY3ISoBiQwRB1Q/CN/PTbdjbbJJ6MlHPOgLYsRSv1tfsKe2OVD6SrZNH2973YUuXDtWlEX0/p9Xheht4N12/v5/nkxwI6qnNjZVf2yHEag/+W804+HXscJYTmyAcu5KybIJjyeUTdtJduaw6Gn2741XdnnLeDbxfMO/nfNgBrh4Upo/ixuJxb9aRUS1NVw5JekcpRh3RjRERb6ryqgpIyY1ho2XyCa/zdqhlUQNDak9VOeWUDbqFP7rh5Xz9AT5TV4Rp2hjh9Ai2kVJWrs2PAYN4j34QfmtRxHMfmjKq11Cbk8nWifs9YxMd7UVj8ZcMzarXfOKxv+hAzhEY8CGKgUowKF17Yu2zbkDWcahx2cK05WcSn5t1YfO1/IjLWww4srnJ7GQyV9qg92zPNG1nOPm1+kgYgDud+lY9cBlTyGAejGi04pOSPLafFjc2vFLF5Y7s1E56sXf3dOluWeC4fuyo66+gpaG3rPBJ2gI08jBhWWxi2ditU/RhGcfmAar00J34sVvYJwjvSB0Ywa6/jsC6nxODYHDykiu8vBU7mfPvzD5harSBB+fL8Y7sesDBZyfpxVCTDZEqYZo0TT9dc7LrNxhtNZu2myCpb8HaeIHFSexLKa3xPAiMCOYG+44KM1dq8km0sYMhQgAPpzlOkhRREWgbnSwqQ2NvY1dlkAbclumnkVEHLph6CGs5FUM8V7DtaAXMSyOIXZ+yVQ4Z5nfxmk0hMnt0kivYOgEYr+1cq66XMpnShuBtTMI7HBjB4/dikMZu6l3wJpHRf5+yHdLg7ZTZaAaXmjzLYFCxUQG28FCkhtosVb/nWyjvDMV7hrF9mCYX7k4r2MMKCNTOV8deyLSzqfZ7ZrbiTfjLRye2ozpdv0pYy1Y9liwtC24OLXcWBJXjQIR4+OV6NCWEp1/VQj3i2A4/Upjbj/gg7A3kSnjDTqY+grewJ83fUr7V3DKEDJ1ORimtXNYON2tbTOSlaWQRUMxin4Rgnna4M8IMN4jqoac3dbTVQ0JSmzszgliBF1eEBA1NTI4LYnfdnNHK8uuU9eQ3BHYdr/PsRvc8xLJVD3dczAKLvkoUzQuYUQioLB3uUEcis5+l4z3gaMMyYQpb89ckAW8cidI7rf0QP/G74gheNa+emZcmbjXXh0jss9fqtzp+h5Z+9W1egOLmNJqbYjQnBbFFeklsrZ8Ajj/WUgxpOr6rc2EOW/WQMHHP4fxMGO+dBv8OUSFtnIPXqXEK5DKZokIR/EcTgvA5es0ulue/01pH0cUmPNZGWfTWq9469tWutqQ0nOjzusemdm4UQhda9vo2s6RxrKEH4rn09eyE1z/i4+hlDtp9KmJVa/+cp1feA4IpYsSt9P9unjDgPk6rR+a1krQLE8EWRS5FEbBXdb2VQVdld7dSDQoTyw83CzGZmE0IWgJP82fChBK1r+evca7ibm5tt0H7dmODJ0TRC5kF/BI8iIz9LL7GuML6b9NvoJvs9s0LffpWPQ1FPHXECZAFR4v+ZiFVsAd5IDPg5YSx8v6DzTS2kiVt9I5id4EpDD3fmY74fJUS3lXCT1ZG9sCSaY3BsJO51qrdLc1YEcQPSZwsKbSn4RcL6nV2xml9SGqwqYcfm9vSW+4NwnYwNLwC4+52SdLE1DdXjtKFWFxWF5IMoh2BQ6OJ9NLXX8xeEySlmKd9yZPYynEAO5vuBhHD4B7vWKP+lnOrnaWsHJLUD2+k5fHgxwVsu2k54IhNuQW8JwtS4WQ9aMIYTIIbqVZyePWZJrVjM1P7D3+fW0pj22NZo3gska4dPf5xfvpaJCzgV62j61uvSw3aRm4X/q/oVZQghr8VrfHS7JHu6HUZjR2+ZiNZg8V7BaKfZmbVW+ZSn5bR3rjytK+6roycmIQn84sjOYd6TYGyV5QUQZLCkZny9Oz+N198sbPzx84X33yzPDt1bWJMkIRqsYI2RalnHRm/T+EUX5J3lPwgr4HdYnEdY0K81poTIq21BAjurp46lmml8TsJi89gMAyPzU2HkaWNSex7oaOIl8ZkK6JvF8yDiE3LooHJDVWM8dSti17HGcaOyC5BakgucSAbCKC14rgSJGUojkFsWV3HdIkPYHvhdTyR7hZmHqZbNxCFTh+sHadLoOLqrQJ6MkVC2F3dzXmrJeNYfNAnYpwaWA9W13O0+Eevv/dS1kvrEtZw9yp7AD7eGzo52VBEdOW0hSI2QaH91FDS+f6RPbUbSa7oo7HS1K1ES6TEhm68djvnJhYf6QdY9VMzLPHcwgUvxbunQehd76/SSJXPST40hSK2lldbDPmyDpq6YvtSCtVI1JGRsKcptlD0ci4lDNDR1Re8lnltRFQq+dJu3YtzhbH5Tbl5MyauRr1RBhFF9SVaLrAmsauztGG4JqMjSR7yU6kfLCw9guyF1DGJPWkw8Yk6Svj8EHHSTsaKC2wkh92/chlsEAt/U1I7ctB7AHIjgCWu0VMTU76Sbq0gkDeMIGXxTsLaTBlPfJNQbcdsiIqXUAcaCufFnusQkojFLASveT7aUOil2SXaUEya5KNgmUSI+PpFBbsOgT+IQl4rbgDcCnaOw4aOPtUQo4COzR5ZdjhrGMZfN1azo/F71Gk0nXuCXHx5TOcRO9rvQgTgA1uxBqZ+EotIu1QqlXpAu6YDu2ENKLTt14CI4dkAhtVgqzjAM1oURW8F/2uESkL5YU1uXYoF6XmDRsbC4scLxNw9S3d9YQvmP8qCmpzS0uau6BupBPAed3jwpOTb4Hnw3QiQepmMWKSmBUwn2FC8prjikyBsKY1gYxWwMEUIbPh1UV2bcEuR5Tn9ALYlVEsdvhUGwS++uCyzreeeSGxzfkItiKOh57NrawGHigyfL0p4yY1CMzz1QiBOBF9Z8WJ+JHJ+cJ9VqYhT1wE87ACI16hseLUobWz2aoG0BnwgOD+8IUd/nIafbcrWZEoNL+XE3eWIWkwt5mi/HTCmtDDORyeTAcdklQv2A1iqX0RmS36AO+fnBEgzk5P0xv7ohq+KDiIwuVulCLqF8NTDWly/ZcGC4MKJm6qehMXV32LqqRnLzj0Q1fSns2PYqBRsR38uk+zHxkyOZI4+O+bK2M5Aa12qACPRBihgv08p0stv+GgpiWkKqGigtCH51N6RQvmPpVQTgDQhIczNF28kFm1L5/9jdkuy3JAhp+/Oqh1SFIi8gvUsNooI0qsbMe4S9DCO2hoQX1DDiqis8/xkCYJRDD8d2UYRb7ZXF3fHyg83YyZ0BoIkdrTy+ulSZ7r0ckFD0dz1hZFqvPbpdESCKIdGmf2ZAEglJ3p9KJQjaEy4oKJQ/hugb1FgSAFzw6/7vcCUWOeTuw0xqL4ESSr/cZRgzNTSkkx89ha8xDHa3sKOZC3nnoDHC+kbO+Uxalg574j2tCL4iagInoCvVIrFer1e5fy0e1pJQH+vBqUwzTeirg6C+s3MPlgKWbpUGRwSeejeW1RBk4ZXf0moNyu0Gjm5cPRwGnh0u4ydRcAGz9cbAWxoFo1Gs9F8EE0uOA8RK2qT+v0resuYcHn+bjrWun6sqvvo0fbbVUGTxhc3Q8Ru5x4h8fTW/FREULmkuUS1sl6s5zKTtCEFxGxeLpgDZuuiuLe+Z5R5UPmksfLyLTAvpKmKo78+svDyLXlBOxqkMNrdMQRApmqPgUma2FIUxSBeV1Rt1It7lcpGHWO4epWG4UGjUCcI4bGZ5R83C3HGsvnAEqaB291+JxJq0KV7B+2q24TIidrV+dlrY5IEXLqpzHJqnwbVmHAKZwinGy1LeGJ6/xWwR475dwPAu+/CxDTR8OrtdJvqthPLMPHC0NyT5fIEgol8ttyXw7kROIRuYmZ653AznZKJWQhtCtNwKWrrnWmglca3byRI++o2QBkr1OZ+3NmfLs9EwmEAtImAt2tTy/MPHy+lU6E24KkAjl5efIca2ETnF2/G2j+aWumVRxOF9NLR3W939penp6eQpqdn9+cf/nNus+YpxEKyVoVrUTwjSAst3H7rTr49Da/eudl1kYJWDhk5HkslEgVKiVQMOGO0CmO7F6TarYX770VATRpcfaCGx51I06ymPfitutaEojYksueTd2xBbXlceQmyeuIdfB1fiSrioYUHfwH+kAZX7yx1X2xqGXbZi0GYWPr+9vj7U8AWGlxd/KQgk9bnZNoPO+2nQXlOHdxe+Wvgp9Pwpe3btZRsKRk1s9f7zj2Ez3N/8fpfBj6TxldefuKRcdWwxwYtx7MHao0SB79uX/oL8kdpfOXe1oIWndhaR3PYyiE1tsyo5+DR9lurwrwRGjy/cmeuNirTJ+5yW7SVY3gpcnzh6Kft638d69Kexldf3L6xkIizdj5EB5TRgaOSGUp5Du4urpz/G3Cn0eCllWd3Hg8VRuMhhtEXgZuuAtdYg1hnNFGb++nZyvm/A3jNNDh+fWXx9vODywuJ1Kjc13qy0BlPJTyXD/68e2979dL7Dcxei4aBz9WV7Rf3Xt4+nNscUmlpbuvu7Y8Xt1dWrl8a/NshZ0/Dg4OD4+Pndbo0Pj74/wtrH+gDfaAP9IE+0N+B/h/PgnTcsLPmWQ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848043"/>
              </p:ext>
            </p:extLst>
          </p:nvPr>
        </p:nvGraphicFramePr>
        <p:xfrm>
          <a:off x="357158" y="214290"/>
          <a:ext cx="8501122" cy="63579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2192"/>
                <a:gridCol w="1922192"/>
                <a:gridCol w="1146557"/>
                <a:gridCol w="624032"/>
                <a:gridCol w="632150"/>
                <a:gridCol w="560640"/>
                <a:gridCol w="1693359"/>
              </a:tblGrid>
              <a:tr h="10545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PROGRAMA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PROYECTO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INVERSIÓN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POBLACIÓN BENEFICIADA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ALCANCE GEOGRÁFICO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828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u="none" strike="noStrike" dirty="0" smtClean="0">
                          <a:effectLst/>
                        </a:rPr>
                        <a:t>MUJERES</a:t>
                      </a:r>
                      <a:endParaRPr lang="es-SV" sz="100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u="none" strike="noStrike" dirty="0" smtClean="0">
                          <a:effectLst/>
                        </a:rPr>
                        <a:t>HOMBRES</a:t>
                      </a:r>
                      <a:endParaRPr lang="es-SV" sz="100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u="none" strike="noStrike" dirty="0">
                          <a:effectLst/>
                        </a:rPr>
                        <a:t>TOTAL</a:t>
                      </a:r>
                      <a:endParaRPr lang="es-SV" sz="100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08888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Prevención Social de la </a:t>
                      </a:r>
                      <a:r>
                        <a:rPr lang="es-SV" sz="1600" u="none" strike="noStrike" dirty="0" smtClean="0">
                          <a:effectLst/>
                        </a:rPr>
                        <a:t>Violencia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Organización de Comités </a:t>
                      </a:r>
                      <a:r>
                        <a:rPr lang="es-SV" sz="1600" u="none" strike="noStrike" dirty="0" smtClean="0">
                          <a:effectLst/>
                        </a:rPr>
                        <a:t>Municipales</a:t>
                      </a:r>
                      <a:r>
                        <a:rPr lang="es-SV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s-SV" sz="1600" u="none" strike="noStrike" dirty="0" smtClean="0">
                          <a:effectLst/>
                        </a:rPr>
                        <a:t>de Prevención de Violencia (CMPV)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$1,500.00 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30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15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45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San Rafael Cedros, Monte San </a:t>
                      </a:r>
                      <a:r>
                        <a:rPr lang="es-SV" sz="1600" u="none" strike="noStrike" dirty="0" smtClean="0">
                          <a:effectLst/>
                        </a:rPr>
                        <a:t>Juan</a:t>
                      </a:r>
                      <a:r>
                        <a:rPr lang="es-SV" sz="1600" u="none" strike="noStrike" dirty="0">
                          <a:effectLst/>
                        </a:rPr>
                        <a:t>, El Carmen Cuscatlán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</a:tr>
              <a:tr h="1054545">
                <a:tc vMerge="1">
                  <a:txBody>
                    <a:bodyPr/>
                    <a:lstStyle/>
                    <a:p>
                      <a:pPr algn="l" fontAlgn="ctr"/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Ejecución de </a:t>
                      </a:r>
                      <a:r>
                        <a:rPr lang="es-SV" sz="1600" u="none" strike="noStrike" dirty="0" smtClean="0">
                          <a:effectLst/>
                        </a:rPr>
                        <a:t>Plan Cojutepeque </a:t>
                      </a:r>
                      <a:r>
                        <a:rPr lang="es-SV" sz="1600" u="none" strike="noStrike" dirty="0">
                          <a:effectLst/>
                        </a:rPr>
                        <a:t>Seguro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$2,000.00 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200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300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500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Municipio de Cojutepeque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</a:tr>
              <a:tr h="1571715">
                <a:tc vMerge="1">
                  <a:txBody>
                    <a:bodyPr/>
                    <a:lstStyle/>
                    <a:p>
                      <a:pPr algn="l" fontAlgn="ctr"/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Ejecución de </a:t>
                      </a:r>
                      <a:r>
                        <a:rPr lang="es-SV" sz="1600" u="none" strike="noStrike" dirty="0" smtClean="0">
                          <a:effectLst/>
                        </a:rPr>
                        <a:t>Programa «Familias Fuertes»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$2,500.00 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20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52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72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Cojutepeque,           San Pedro </a:t>
                      </a:r>
                      <a:r>
                        <a:rPr lang="es-SV" sz="1600" u="none" strike="noStrike" dirty="0" smtClean="0">
                          <a:effectLst/>
                        </a:rPr>
                        <a:t>Perulapán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73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57158" y="2571744"/>
            <a:ext cx="5286412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SV" sz="3600" b="1" dirty="0" smtClean="0">
                <a:solidFill>
                  <a:srgbClr val="0070C0"/>
                </a:solidFill>
              </a:rPr>
              <a:t>SISTEMA BÁSICO DE SALUD INTEGRAL (SIBASI)</a:t>
            </a:r>
            <a:endParaRPr kumimoji="0" lang="es-SV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5 Conector recto"/>
          <p:cNvCxnSpPr/>
          <p:nvPr/>
        </p:nvCxnSpPr>
        <p:spPr>
          <a:xfrm rot="5400000">
            <a:off x="3965571" y="3178173"/>
            <a:ext cx="35004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F:\LOGO RENDICIÓN\16840400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571744"/>
            <a:ext cx="2580105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71406" y="2428868"/>
            <a:ext cx="5857916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SV" sz="3600" b="1" dirty="0" smtClean="0">
                <a:solidFill>
                  <a:srgbClr val="0070C0"/>
                </a:solidFill>
              </a:rPr>
              <a:t>DESTACAMENTO MILITAR NÚMERO CINCO</a:t>
            </a:r>
            <a:endParaRPr kumimoji="0" lang="es-SV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5 Conector recto"/>
          <p:cNvCxnSpPr/>
          <p:nvPr/>
        </p:nvCxnSpPr>
        <p:spPr>
          <a:xfrm rot="5400000">
            <a:off x="3965571" y="3178173"/>
            <a:ext cx="35004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 descr="F:\LOGO RENDICIÓN\HMut8lr8.jpg"/>
          <p:cNvPicPr>
            <a:picLocks noChangeAspect="1" noChangeArrowheads="1"/>
          </p:cNvPicPr>
          <p:nvPr/>
        </p:nvPicPr>
        <p:blipFill>
          <a:blip r:embed="rId2"/>
          <a:srcRect l="14648" t="2930" r="13574" b="32617"/>
          <a:stretch>
            <a:fillRect/>
          </a:stretch>
        </p:blipFill>
        <p:spPr bwMode="auto">
          <a:xfrm>
            <a:off x="5929322" y="2143116"/>
            <a:ext cx="2466235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png;base64,iVBORw0KGgoAAAANSUhEUgAAAOEAAADhCAMAAAAJbSJIAAABs1BMVEX////9ZwD+ZwD9ZgABz//+ZgABZv7/agABz/4AZf7///0AaP8A1v8BZv+pPgAAXf4Afp0AYP2LtPYAW/0Aa/9zofYAV/3s7e33+/30ZQC/w8QAYfwAXvyBMAD4+Pj/bgDuYgAAZPMAW97t9fwAVP3eWwDeWgDnXwAA2P/ETgAAX+nO4Pva3N3KzM1EQUAAVtPg7PwAQaMANo0AUccAMoLQUwBTIQCdQAAAI1vY5vufOQDl7/zE2ftNUlSAMgAAMHuBKQCdv/q5TABOivq10PmEiYsAR7Khp6pbk/ohcfu20vmOOQB7qPlqm/puKQBLAABPGgBudngAG0ARDBUAG0g2ffo6FQAARriqra5ZFwCHsflIivkAK240e/tsGgAXAAAAocEAFUx8JAAAZnwAj6wkDgAlEx48KylKQT4AHVwiFTNKHQo/HhsqAAA3PkFiJwAwFy44GCVILSIwEQAiIEIqMTUWO0UFHSRPJBg6IjMKEChJNS4ATV8oVIYAveNohK1jjctAJREiAAAfQVoAAD1jYmEbHB9IEAA3AABZZGhEIiYAET1VCQAwLzBFMisgEyEAQ8JPIppcAAAgAElEQVR4nO19iV8a5/Y3M0SezEyAjozIZNCwiAQxdUVEUMMigqjVVLKo2DZtmrSm8d4sbZr2l/e2vzc3Tdvc3D/5PeeZFRwWzda+nxzu59YneYJz5nv2ZzkOxwf6QB/oA32gD/SB3iENDw/qNDz8vh/mTdLw4Pj566sr29svFj/WafHFi+2VldXz44N/c1bHL61uL95+fuOgtpBIjMZDcp9KTCg+mkp4Fi4fPL9/78XK+fG/I5+D49e3n/10VKOMMQSJbSL8E4aR47HUwub9xWerl/5WcI6vbj+6cbmQkg2+NPD6nNqnr8/KKjOaqB3cfrFy6X0/eE80eGnlzuOhlMywlDmGYZs+5o8qaT8RlpFHF45+2r4+/r4Z6ELjK/cOF1IhCh1CxmofDUHLkD1GiKVn89H2+ffNRHu6tHLrT4/zAkHkutJxDjWRTRz8un3+r6iTw+ef/VKLyYTVxVCFi2k3dDqZpo/+Qx9h4p6jxdXB981QC42vvDwoqGbFomnNOtg6bE/kwujl7/5K0jo8vgLwMYQFDAyM1E/noeXTAihLQp6jZ38VYR3ffrAQIp0wORURpvB88fr7Zg5o/MUnHoDPBAPJaTNsfv4+1tk86/gQzE7q4OX7xnF8+xeP3B0/GtNACMPIYGFkmVGDHFVv+5g+Fj+anlqHgGPqxrP3qY+Dqw88IJ8WBJgmDFXe5FAqUfDUljbnDn//B9I/784dbdbSnkIqTgM6VncvTmpxGcu3AI+JP7ffV6wzfP32UCf9g0cPjRZqR78/nF+eLl+biYyNhV0uQXCFw2ORiZny1Oz+zo9zS+lUnEEunRQ//WMMgUfP4cp78R3jL7ZGGdZe6ZA9OZVeOrwyW56JhMMCkMvldrtdSPQ/+EdCeGxiZmr+7lGtQMMgm0CHvqrQ0L13L6rDK98V2uJHmFj66Mny1ERYkgRkCfnigFwa6T/AXwgwJVKe3blaS6hcAnCaZzEBJaN/vnjHAeulj5dUBWzVQdAcAO/w4fTEmOAySRFFZEURVd4ETlE4828RzcjU/O9LiVC7SED23L7+Lq3qyoOEBUBLhEIuxNNbO9MAnqAip/Lnr67nc8lMLj8g+QBBKb9W6m9wiCWwCsxyMFkQxsr7D4YSAGSfGsb1WRQAYLzx4p1p4/jiUEhlzTB6ajBNQoWjK9MRK3hIYr0U4DWKDigurjoJP9QVhLZaLxaLDUlUXJTJcHn+bhrDIxtiAMZ3w+D5Rx5TlixxJpE9z+fLY4LgBmS8/pGREb+IDHrrWd7hiJby+Un4b2BD5KpZhyPbUFxB124yGghEJ3P9Vb+CkLoFYWb21lLsAtsUETgxUGdJ6urKO+BvcPvPOOlzUlIZRB8GxiBV+2N6TKKgBV319VJyMpmvgPyJxSjwUxkZ8flHKgE+kKwqyGGmyinFAO9QoXXwyWJQM0KSVP5mrgBxhLOVWHL53ls3OIPPNmViTRHUrIjEl17p4qkoxbUoPLTDwUfzwGGJB+C8aFg43/o6iCTXiPKOnCQ2gFFHNL+xsb4GLyG6HuRQMeGloLAeJRhDRMwfGM+dt+w3Lr30qO+WVlt0IwP8XZkKS5pZqQJLfDSZQ5nkB7wNACoZ1Cyn1ws2VKkHHI6S4MN5mapfFL3+6hoAuevDt6B4FfQhM99sgTXra4WRpL5bfZsMXr+fIkbFBW0L4seG0q+mxgS3zmCSd2R3G5JLGsjm64JYBDjXfFbLQznMK9VJ0MqKCpwolOB11IH9YClfR8cphGfmj2LHqjsMGzrafntuY/W3mKqCmmyCWQcAC1dnI4AfJ/rQxymATLYBP3JcUPIpLrECHOa8uqtHLJUigJf3ohZmdOcfrAOIpSC8IJ4P5KvoSQSh/KQWIq0wsvLNt+U2hrdvkJYKDPAXm9uPSGA9Ra6Yy/tdwQHQuoqPM0IXAAwYETgN4AZMVPZAfnd9FZRVr4tTPxKoYkbivHn4TXw/xdwthKeeoMlpKdiRhY/fCovD20MyjY9164Kpg5x+VcaQE6xLKeCISpy/5OCzVUu8wgkZ4HmP+g2XvxTN7UrBCnA44AMM+ZIOrlKFUaaqSBnU3skRLaoTIiCqFs13IqJ9pPA2TOrgi8uM1X7TOCO1NYvBmeJF/hyZfsAAlMvkEII1xbsLz5xzBRVF9Fbgi3KCdwOktOKVYGpGD1a9yHVSCCKwwGJVoUYH3guIqofCqAWpamhRuPPGM6rhxbSa4Zg+kCW1hzPoILyNPAIA4LhcvoyDDxQVFT4ln8zlRSnnAE3cqDeK/eAlsnXFC5LsgP/0g+qt+7SpaGny3mCJp7+Oeg6lUgkqbmFsfw49sIkhopi49YZZHH6xwLSoPIltLkfAgorBdQAj2l8NAkicfw2f1K9JHrjFfJBaV5iRRf+erYgu3zqPKCnVDPzphs8LOI+sB9CWBqugjZPwFSXkWsqAzQHrFS5fLbTUSVg29eiNsji4uEDYZudLEq+m0IL69+D5A/2SDxxZMV9FCXQEqiIYD8WX5x3RuuhSggNJGphGk+sSKJ53PRvlwdgCixjMrFeKGyX867zPu46wwldMQkznQ/HOiGiFIvNLMus0Vz3gfyT1JlEcfpFuQZBl0lci+J6r/fDy14qgZVw9FwWhk5LwD5J1TuEaaBZ3RSqDUr2ysVGpSwqHubBUbdTdFOQ8oMwHoqh8fB7+NgeoNqoBMMeKIkE4y++qpig8CwbHGqSCFUjcfmPmZnj7MjHjJvwQZnMfTQwad8Cp6uP8DbA1fGZDxDAU/mithJEY34/RGmSGrnDkv/+9Nj09izQ9PXXt2kQEAlCIyndzat6R3ABTBKEAn1f8oMv9fnEXX5XEUV/iFqZupUgfS4tUfWqtiiTemEXdHmKao2A2NjcFGqhI1WAd+AFdq+bh2XLwkJArFZPqP+OjpaLoCo/NlJd3fnw8t1TzFBKp2OhoKpXwpIeOHv/+cH9qJgJiUKxsVBocxjP98GV1xdcPcd4IfnOgKBpuJ/IEUhoVQRVFsKhvyC+u3pDNLImmSbGryGDQt5bzibsYhO6CQkV3hSAG10GxOpCLBrK59aKgTEx/c2WuVkjFQ3oBkeilRTk+Wkhvvvpi9priFoMiYiWB6cn4OBFcRtQP0sGXRE6PCFzCxJU0MXNt1fW/eBMB3PXfmvMY8LdXJgSO81UmIbAW/Tlq37O7XghklGAjD/mfCKmh3//f8vzVTU+cXCCWh9KDBXV9jZALcmJo68n0TFhwUc74Da9LaUw6AuvoWaqKNZ6VltHeND3K5Wevz+Kl+zFiRkzobRPfTuDjbEQhgJQ40Dv01XV425Cx90/yOUwNIP/Z/+dSIi5TJ0oNg4U/Wo0zEmc2lMLKx5jASZU1SBs5TkKDo5oZHUG0V+7w/hKx2nOGlTdfO9MYfJkiTjNoQgR3IoBgcBeM/x7GnzRmmQS/5avugseLliQX5OmfLSXMpSg1R25KKS2mGdAkF2Lpw/mpsOKnAawIVhiNj8C5msgtTG82o8jKv71mvjj4zNOcLoGIghHlOHgGyMppWov+AZw8JEvAdKnBQdoz54kzKnomaEzrsHmpjcippW+nx2i8HtzA380Xg1YEMVtxC7PAYlMgHvvP67nF7U1VCXXtAQbB+ikuiK/5ihq5gPEE9YkOgOPnS3UvV945Sqjl3T7MrkwMm4fOVgIkY7Un05ioKA0HfpnfklL6FUnxBzkOWGw2C6Tw6HUYPP+nbM2XAME/xtBR5/AvJ+uaHUDrju+8VPRx5SdLMUL6bEHrgKEGC5HTV6chFAyWotTM6BiK9VI2Gs0NSKIqqE0FsIXXyIjHH8Wb0iVS+DYigBvMOdTikVdLA0FOIfJeDyqQlqcIjQ4oaEyfqXqtw+aESFd1loRqr6bCQrCYXDfrAr4NDG/gHeaKXk5Ypij2mZZh6/TWZtFDTHFgINYGN0ER5PvzCFteAzFYRLMqRma3Egzp03CygmY3ZJoSImMIsrq0UxZEwWXooFhXZYTWIoNceDmN/9z4t2zsl9PGNitDqofXng4cPboJARjcDSol/IX6e/buVoKu8q20vlGBahpjgGY3tMdQxTFxBFmLuciBzoN3lDY28lFHYMDrFnbSpM+aECcWTxfbXHoQsuo0y8zRZGIXQ0dOTYmMqErhaBZnMZ9sM2jHh/Yrxeqyo5y+MqOXtlwYCIDUKMFgsDjpiMKvjFxJEcu/ZZmDU8np8McJtsm9bk4JtCqRy6MbVDBFp1kOklD+rEDYjqC1DM2UVk+ILAMQ1a1lfWnHn8fMiuq8t5p1ZCVFiHwaI9bpoV9O4zJWhhAS0yqn99W3qlQlTlW+SdR9Kk3h5Tka+XQErXnYvJ/G2TpEGCdUSfVD+h/V4jfvQMDRH+SE8lyItfxbSDNObk/HvwuxhhZirHaFemOv3+fXKmlBNACQV7ikyBc1mTTbSifTZaiv1jclRJYhpthlyQ22BjEsjdD1RwjPJzF+coHPINbJp5DT4Rd0AdRQwvgrrNmL1fVcNtmviaZvABKcvCjMvIK5TlWeLSh1HlphM6y1ddjHxo+mw27EjdfrIgBoDtd2XBCigp03J7OhE6fD17e0qFJzq1QJRypJuh6RqaurKGI/GB1QQcxNT4Yg02f12k3BtDEE37i5HHZzCmSKyRHNeYgZWk3lXGO3YsQyGfz+yRgcvD1KIw311bKktkzNKF0qwtxWs6HBoleYngsR2715nYntsyBKk3ebIUmDbnAKBMF7Qc2w7gYcefRRwszVkHUyc+NkIfgquEJcg1UlnU09jIBQwpc7otGAwwxnOFGY2owTQw6dzWLZcdgSetsOWcYzP4aVfkeyKtI1AU5ZD6xjpg1BeFqvjqmGYvEkxmYcXKGKIa42s/LWjAABP+/IbAS99RxGbHual0CNPwWC2u7LPp15tt2Qhvo+sKDJotcnoZz6Kw1I3sDahHesS+195OZJjM22h2jxMCJI0rMCTbyzEkT3ooRV212F5muzmHXTjxY9O3seNgfe7YZOTNdc4joknsm1TEWk0QWnDCTrijBzGLJOHr3Te2Qz/kuI1ZMArDu9GkO/C+FEUHWIWS0kBRGVT4dgux20NgQp95ibptkOR05du8Li0JrfLSzXrAv+JwHxhZ72UgzJXFnAJFBdwUQvAWE3BG4uafqINL35ZmXqMmyCrcPQSTxXwm4fFp55HhyFS5SSdO1VdI/9EWPNyWz8u15BHP9EZk0MSWFfolwF9LpQcJdKKQQWcXNbj0Y9D3vGEHhIL4eBr4FSrlQROZ9WrSxBOlzGXNEEsdbjRobh7YK+Uo+hR+hqBMsWWUdO2+7DeSHI2BOlma+pm7C8deaEQ10ruwxZsjQrgXUBUrAChg8ZyAsC2NP5ArFMjr/sDcTxB4ZJAEMKZkbCdU4sXurpTM6RVdyRVzTA12HRdoV2G7Ihlm4IOgmGkGtoUb9LEWhi6pisBMX8nihM3A2dQhO3F8ziUx+Gaxg5bfD8WlBLSEEl+33hbwqncPRs6HlC+2dOxpoRdx6y8QfqOp5Eq7N8rhqESCencNJymmWNyWysJ3MKhlSLL/pwB8sSJoXq4nVDNaVS0pGRVDtm3S/J9DIkSz8/lvGnk2HIktQTLBBVMGNzgL1RMOPgIe2OfNqkiUu9gLhSM/fLwMujKYULF6bhzXlBD7gSH9hQynMy29cZLzsIU4+efulRQbRGOM5uwz7imRfcuIzqcCT3QJiUaoCu2wjTaWKZmuohsBl+OarPp++cKgANnFD6q0IlB84wOPZZDFeC1OyFNVKfbkNy8NXFp/+WLRtJtdC5+5DZLEt0XSuPS800VsV9Va6xu3HLZOaT7qnw+QOr20p9G1aLCUFUAJDUQICHrNe1X8CNZyclkvj53JlzH9UY63YHPZvqMmRDryZwbXUjqNkClFbgVZqtEXMiKXRPMZ4VDNT7nKQ2TXc6Qay2F9BnZBpceU4/k2Z8d1/3ISv/+fm5M2ef/hq3vHQTpy5DlFNOqqt1dh/Ka5JGOBOfXrAsjTn/0y1PvPSLZdcaK/8x5qZ7JKtBXzFDi6SBvFeJfB1jLfvWe4bQ8/PFM2fOnPuKhkK9ZE9NQ8xRtZ0btDillcGEWY9FE7t7/RUTc/C0nmksW0r9meSAV6zmJwPRUgV8Emq3Sk2i1G0Yuv30LHB49uz3Cba37KlpSGJPxjSHzGFYk9c2y0W2Qla9etmFw1sx1ggmwHmNoVInHTRd4nw+QfSLkHseyixzYgxZcvmji2fOwufc588Zq5Ab1GVI0suCVo9y0OUurZy6U8AagzZZ/qSzmI7/KWvcwYcU5jGc6eeN+jaWgtzheSwc6qpiIt4lXWLjP1AIEcWfC6QZJaanZCp0d4Ia9sYk3fWohVhC+ciiWcTTWUxXrDJ94aiMeSHuOMCyIWT0fl9VEmbmGNZ5YgxZ5uZX585SDM+ee3oYZ09BxINJgGsEzUzOWNZwjz20fpt8r1NcM3jPabFL4O3dNKnIQbqSg7y6ks/kJNcVWngyF8ss8UGHISl8f06D8MyZi18OmUE7y3TMnixDVj6acakb/7IN0TjdAHbBsvx6YatTweb84QWLb0mDneGqWb4UlLKOfLWfyoZY3mT0YixSj+kSS66ip9A/T38ItUWqE4iJ/bC6jLEbFHDfm9cbBIM6tmUJ3chCJzFdWbBItLwFdkYc4PmqqGT4fsxAHVkxPJ+iBXWKofmqLdJoOySFLw0Eqce4aaqpMbf7kFydcKnhTCaTTOZKpfxuBfJEfCZ9Mpu604HDOymLfU/t4LbDHL/mA13kAzSo3/XOzBGWMTDsNXti47+hmdExPHP24g+JDkem2oNY2BeUBm995skG55qyljPkufbWdPyxxbOAkNJtn44BL1adcaUpOSBhzqnGO3g3Qs9Eal9ePHOmCcS5poX+HpOpPvluxDWStD50YEN0Rx7LxpfB72qfYKyC/huBBHM4QT1PtqqIuKqd2a36ve6JOUMGcZmzx+yJjX//9OyZZhYhxzgNiOlZSHQyk9logL51oNyIS5i3SAQZfdGWw23I2g1LGnuIQlpyqEIaXa/iuRbXbNqMc3vGkEVPQR2hLqXA4dPfQk0osc6ehrFXkAtI1WqjWBnoLyUnozwvchKKqT6ZlW+38xeDj2TW+C5aveAak/yGF6xNYMOPptkdfhK3uJNesyeSsngKE8QFc+FBp+5DZnNGwEUoRRR9Pp8o1TfydcUVuUrMycyNdinU+A2LFyM3QEjFjUC0GAyW+JJ61EyY2bRubOoZwqPPaUBqcEdHT1/GTE1simE7DUli3nKuCjgFVjl3+Iu4OZlt6y+uX2ZNDOUn4O79YJgz+b0sP6AujAj7BWKu9LE9Zk+k8PNxCMHtf3STsBYUGatwtB2yzKuIy8Ki4vfvQao/WzAFgiSetVPDAro4zZKmMModwd1lDp4PVOhJFlfkR8Z6mL5HCOVPVTPTjCHI6c+6G+spe9I+pDalg8iJ3mqlFAgUFeHakLYJBF9tvF1B6lkKC33a96The5Sw5nn47FoF9/eWN4lVz3rLnsjClzYIIp+fH1hWmZo+HYYgpmpWrohcPZ8MqEF4ZM7YRwT02N4jjv8kaxhiLrCEariHOa+2mSWalyQQUudJMWRjt56ePWu1pGd1NC/+7NEWj60y320Yeo7n/7xiHXe1Uir5XdITqtTqRDJkf1Dx0hHpMyqPocMw6l19PZnFBUOkrCQ9iLFWDM3Aq332xJKhry7aQojG5n7IiPKagvaOw6EZQamuJ6NGaJMNctKynpAxGCLam5pVTO91Dkev4GKdS/H6GgNrqjaWlMiR3HoVQlcCT/FUA+0YhmfOnsbtk8Ksix7Z0IjP5AVQIGvgNrpob2gSxOnUt9AVZqmwiwrn9flclVImwA8oU2li9Xi9ZU83Pj/XBkIE8YdR1ojUm0BrP2SZL8I0awXCzdZ1Ly5IT8yZGLLx27Zl00W6dK9Zh9o1WkWvlHLrkIYFg1Klv+7aB9vXupWpS/ZEPUVbDCE8HTph9RvowtcTbtwSHsiUNhqiTy1mRH60ZFCh53bGdPh2nDUxhFSTHqOj5+ioYQ4qY38Q1rjPqrfsCfT5aXsIaVWKvjV1sqbCXYZOslSGFCrZXxRwMUq1qu7wzqgxmXUe2BnTwechE0P59wgeF8lQOde2z7gm7l5o3oPWPXsCT3HO4ghbEKQg3jixJkLWI3ESWFPKndcr1CuSW9i3BN/MZTtjOn5DNjEMPYT4Fs/oIIfrXq3iM0SM26x6y57Y0A+tOcUxFH9OkN6zJ/WDHpHuy/D6gtWNfDKarXLCdIEYYTq7YJdAaeV89TtS8+Bz/Bn1b0pqyCZNe5qKiN2zJ3iXbT2FASLmGCek+I9oI3xScb00qXrrPVEopy0JVMLOXVyvMQaGJLGMe4Gjjuxuiedz6tKoNJ9A7Mx32RVDNvXDuSaxPC6laqLYd6KlKFZ+POYODuQmo/qzY1Qzs2TBMGW3fLG6QKgCqbHyNHBYDDjWRyRc3lY5fDjK6t5cD486Z0/k6KtOZkbj+ulLsxhoBNqdh5BB4TFAk/p9rsiRZe6o3WGalQTb59Qib+IpC7gqyitKMOfQjrKGf0dja77Yrh6fBU9hgHfmeOSt0cWPLpPesyfVl5UFbfs8AhiIZvt97vBdhtUns7LdiahtlUMtfgd3GNzlsyMur8HhGBZDmuLuLtkT+aSDs7eC+EOcsCdZiiKeKUGLavhoLr+x15A4t/CtzBqQ99ntWdgetWC4hJXXPL824gomHdoZwIlNenK856hN9RTdMTxz7vMj+SRLUX0kNSuIxUAgP1BXRkZ8Il6O4pJ24qw+mSU2mzGHX8QNDPvIZgTMcYnP+zkuo60QYArGNutZ5+wpfr+bpzBY/L7QdBNF12RqFGuK0UDdJxpHvzhpP2Zu5COHNhwuhli1Oo1z5sbcnJTkd71404q681G4liZOpncMyU1tqckwnzZRmw7iLWIKuUHth6FvaDF+wzydCM+3nDKnEpua6eDHMh4RoBiyzCFyCOiJWGdTz8YILXE32yV7Ol5A7KCKX3qa9491TqZY+Qt6jGU9aOVwOkGMyWTz+OLF4MdqsqBy+M+wG15SoOj31aPq4XjgsHACDFnm4KtzZ3rEEIzNbydajJJ34Plyjv5jHOpEhmw57GM0j8/K/wDBhgSltDuw6whUJU5R6Dc05U4dsydS+L5bNGOlix8NkWbQOiVTrPxt2C3mcRe9hcOpAjEmt+HQxND5D9zoFdU2PWeTa/ldxQUcUuB6yZ5Y5vHnZ1tBa48hgPj96Ekw/AcENXlHXmzlsGcMnf8Q1Cs71CoNHqH0IYeW24A7Z0/E06b61I7OYVWqt+wJMfwROOzXq7hWDFVy9oAhcLjHW9Z4kn4DQ/oVnbMnNv7gaRNsOlT2CFIWfz7BYhTFcJfPuVo5PJEeaoU2WqJx8Dm/oGLYU/ZEaieEEEuLc4y5ftRlIx/qYXC9+Rgt5VCf3BVDGWypWEwmM5nJbDYaDQT4NT9NwHrLnkjqUe+eQqeLXy70DKJ8BTgc4JOSlcPutpQemdM8/l2wxngXQhWoUa8Xi3VFmMLTiL1kT7h97ZytWHaQUjA2/w5ZQGObMWSbMfyCcpg5xqE+mSwd51CPaWjUhjENvSKInjVSFEXETc/6wlq37Imkvj97YgiBxY/U60Us1C57kr8R3GIls9bE4WzKguHR8eUnPS6l30KOrKsf2jdAXOrsJXti5Rufn9UgM8E7PjzG4bl/p3RN7Jw9sfF9umXYepidE/ZjRvbkJFs2pagXo5bsaXPiOIczm0bkbZBd5K1tXzs5nfvqwLoK2CF7Sqmbo5o4lOZjpgSQuzYcbltBrs20Xn7ockUOZStHuIPY9jni/z65mdFQ/DlhhiUdIhxagrCc1VfvI3wYMiezdsvAK6opoopG0uVjHEISHdKvgKAHTSz34TaZGX2pqSWAaRvPWED8/IZNAHh8aPd4rvA/ZXOy025j1IplCQGS6KC3lcRvR81sQjVKNvaAjHYtIHZgUd8ircHW/O5Md7v53+OPN2buoQA5stsNvbpgYOgkhf8ZOE7/m9AwdGoWxw5CZqjVU/SOIS5GxZsPH+uvr2koH/7r+NP9a5OYk21rbedv6icbUZWf8ccIUFZ/hRGoHXfFp/UUJoi17mcc2Ph9m6c7f9k8RWdfL8V9CiyjmcpRO5SvXybG6XnGHkOWHH5+zh60XjBsyjHaG9OU3eLZqsc0xPZbMAefy6ZShX6y0dRLcxecTkuYZrNq1LJ97RQg0g1vnYl47GRw2zzhwhLbdYvhu3G0Q6qzY+ZstqQMPjKvabSP2tjQb097QrD9azj3faqlxcIxPbR9/uFnKRND5sB2R829mPlV5MBmk+bwi1HSGUPwFKdz9hYOPz/sdqbxgt39AoN3QqYplf+03Yzxgu75otRHbBdvVtSbQPQ4+FjYxo6eIqc4xuLPni562PfI5vnHH8um34rftV0DXlkwKs8MsVXmSweMegN1GwzJza5LTd3p7NNbnUEkCVtXcGAaYXb0nh2DjvObxmVhfWz8lt2U7+LWuI1iaAmtyOgJCogdWPxSP6Rtq4dtzMjKgnVTlP3JmfH7lhu4mBt268SLCX1LFGDYeuQct6+ZC76ntTS48v3vmFb2bNYBw5rZKdm9lIlhux2mw3Srgi5wti9qdYhYMWyJFk+bU7SSdqimTVzKpj62e/irIXMysfMESM8SpnTYH5G6dJ8YG2r6Wjw+e+FXY696Dyh2AhHcfvvqqf1O9UsH5mTw5m32Qa/WLFYjZBedDz9LkHbZE1n4qJe1tJ5AfPpJiG3L4X07gFYWLFuiUu32JuJ70MoU8P1X7d7D6mW2zz57YmO/nT3bWfV6xRA3vBXanYMntocoh1+Y13B3ODYzeNt6bME+8Pk11CZ7IpsfvRktpG/j6W3ZQK/J0rQ5zYyPbs6zC1e0FzFKDAxZ+22oEP057WSeZ/cAABGKSURBVLInffvam8HwzLmPFiwew6INbOiBnSU9f4OYk2W7EoZKqjBr3xe6bzfv/BGxzZ6Yg55WtHsH8bO4rdu3j7rpRR4GhvH2VypdOmLMQhNZshXTjxOsTfaE29e6usATYAgeY5NYMTRQtHUEgz/FLRFBp9NrP41qvhv11f5I7fUDYhN5y4efv4Foxgri2e8TNrkwSdjuqzxvuUMGAo8OR7sAbLNUGHpgB/bgvVH2WPakb1/rGcHur+Pc58/Ny4uNH8gntk+/bTG97Oh/OpxYB4AM68wyN233Eq9eJscw7L597RQo/nz80gZ7V+EYvmVRWtZeUzUaf0S0yBs+JGF7he3wrVFt95vThPCjN84gGJtP5FY9JAe2L/28uSMeQiv7OTptW1b7WWJ/k92qrolGgZluX3vjdPFYVYokbLMijLRMCMmjjgeB6dswVljStkZp8GPtmISRPfWyfe3kdPbpo1HWqoesPGerhRgtmzFPost1pr/GzTiJjX1m/Ll1Pfj6DXrBnh6W4k0JF8+9Bbr4laVAiOgU7G9+3k4TM7dqH9Dosz26JrKqrTlemeT5Z+p5aKfmWra+/Ogt0acp0/KBJ/9l3OZxHPyvMUvME/u1M4OO60cXjN0/kLT/b78d/eswRHeaam+t4HlblI6buQVLav9j+zT/56bFzrSJeSw0uDhqcYkXtq4dXyDwernpJdrGRxfTt0eWowoksRO2eRav8n+tVyq0sY5WWr1siU3Zwrx0bJEHaGw+xbZmwCcltunTfUgObRac6H0DF7rlVi0g/hqy5ETynM1CInztBBYNbNeeeh1qXLYw3XYIMjpt9yRu4WHCLOqAnemhNZsZufWxTpL4JmzzvZwActr3Whh2Xl06NiSJK2G3zZMIeD2AJWKzPyzTTOePmgRkyxZElzBvDWFPQSd8H/G7ts/Bhb+IWcKCzrcNGLRYMK93xbMNQtO709fOI1dip7nU04LhSfY9y3NlW4MgTS0Ry2T7nPY4iGZQj1eXHtkqON7hEntXGIISzrZ2EVBp7GHKmqX2eE3r8CJd/VExdLKxJ7YKAK9v7pQXe2oY9q6HJD2PbcHMjQmqMHH0kihzMss86PGq3evmZVhY3DbP3TargDA1JHcA6c1hSFI7x7f3qKpy1VrrAG/f6yWtL437WeglxE9svp8TJUWYr50exVZNaz8kqQdjLs5sx6JdCo0bTJY9xguDj9zDVWYanb+hCxGWRkmhxdggeXejdW94v9b7jsnTYkhiTya8nMurHHvLQrlJT05yWfLwYkI9s632tpCPGRuFywew80p43lgm0qFhehz2qockdXVCymcm82YzCE4DFMyMNf7q0ZBqIP7JmBg6zUu2NMKLdiGmn+TEsXnrSljTU3Ye9hrTkNiD/zbUdhpSC4rCrFVJTnrftZ5EqaVf4tm32lOxgY3ISoBiQwRB1Q/CN/PTbdjbbJJ6MlHPOgLYsRSv1tfsKe2OVD6SrZNH2973YUuXDtWlEX0/p9Xheht4N12/v5/nkxwI6qnNjZVf2yHEag/+W804+HXscJYTmyAcu5KybIJjyeUTdtJduaw6Gn2741XdnnLeDbxfMO/nfNgBrh4Upo/ixuJxb9aRUS1NVw5JekcpRh3RjRERb6ryqgpIyY1ho2XyCa/zdqhlUQNDak9VOeWUDbqFP7rh5Xz9AT5TV4Rp2hjh9Ai2kVJWrs2PAYN4j34QfmtRxHMfmjKq11Cbk8nWifs9YxMd7UVj8ZcMzarXfOKxv+hAzhEY8CGKgUowKF17Yu2zbkDWcahx2cK05WcSn5t1YfO1/IjLWww4srnJ7GQyV9qg92zPNG1nOPm1+kgYgDud+lY9cBlTyGAejGi04pOSPLafFjc2vFLF5Y7s1E56sXf3dOluWeC4fuyo66+gpaG3rPBJ2gI08jBhWWxi2ditU/RhGcfmAar00J34sVvYJwjvSB0Ywa6/jsC6nxODYHDykiu8vBU7mfPvzD5harSBB+fL8Y7sesDBZyfpxVCTDZEqYZo0TT9dc7LrNxhtNZu2myCpb8HaeIHFSexLKa3xPAiMCOYG+44KM1dq8km0sYMhQgAPpzlOkhRREWgbnSwqQ2NvY1dlkAbclumnkVEHLph6CGs5FUM8V7DtaAXMSyOIXZ+yVQ4Z5nfxmk0hMnt0kivYOgEYr+1cq66XMpnShuBtTMI7HBjB4/dikMZu6l3wJpHRf5+yHdLg7ZTZaAaXmjzLYFCxUQG28FCkhtosVb/nWyjvDMV7hrF9mCYX7k4r2MMKCNTOV8deyLSzqfZ7ZrbiTfjLRye2ozpdv0pYy1Y9liwtC24OLXcWBJXjQIR4+OV6NCWEp1/VQj3i2A4/Upjbj/gg7A3kSnjDTqY+grewJ83fUr7V3DKEDJ1ORimtXNYON2tbTOSlaWQRUMxin4Rgnna4M8IMN4jqoac3dbTVQ0JSmzszgliBF1eEBA1NTI4LYnfdnNHK8uuU9eQ3BHYdr/PsRvc8xLJVD3dczAKLvkoUzQuYUQioLB3uUEcis5+l4z3gaMMyYQpb89ckAW8cidI7rf0QP/G74gheNa+emZcmbjXXh0jss9fqtzp+h5Z+9W1egOLmNJqbYjQnBbFFeklsrZ8Ajj/WUgxpOr6rc2EOW/WQMHHP4fxMGO+dBv8OUSFtnIPXqXEK5DKZokIR/EcTgvA5es0ulue/01pH0cUmPNZGWfTWq9469tWutqQ0nOjzusemdm4UQhda9vo2s6RxrKEH4rn09eyE1z/i4+hlDtp9KmJVa/+cp1feA4IpYsSt9P9unjDgPk6rR+a1krQLE8EWRS5FEbBXdb2VQVdld7dSDQoTyw83CzGZmE0IWgJP82fChBK1r+evca7ibm5tt0H7dmODJ0TRC5kF/BI8iIz9LL7GuML6b9NvoJvs9s0LffpWPQ1FPHXECZAFR4v+ZiFVsAd5IDPg5YSx8v6DzTS2kiVt9I5id4EpDD3fmY74fJUS3lXCT1ZG9sCSaY3BsJO51qrdLc1YEcQPSZwsKbSn4RcL6nV2xml9SGqwqYcfm9vSW+4NwnYwNLwC4+52SdLE1DdXjtKFWFxWF5IMoh2BQ6OJ9NLXX8xeEySlmKd9yZPYynEAO5vuBhHD4B7vWKP+lnOrnaWsHJLUD2+k5fHgxwVsu2k54IhNuQW8JwtS4WQ9aMIYTIIbqVZyePWZJrVjM1P7D3+fW0pj22NZo3gska4dPf5xfvpaJCzgV62j61uvSw3aRm4X/q/oVZQghr8VrfHS7JHu6HUZjR2+ZiNZg8V7BaKfZmbVW+ZSn5bR3rjytK+6roycmIQn84sjOYd6TYGyV5QUQZLCkZny9Oz+N198sbPzx84X33yzPDt1bWJMkIRqsYI2RalnHRm/T+EUX5J3lPwgr4HdYnEdY0K81poTIq21BAjurp46lmml8TsJi89gMAyPzU2HkaWNSex7oaOIl8ZkK6JvF8yDiE3LooHJDVWM8dSti17HGcaOyC5BakgucSAbCKC14rgSJGUojkFsWV3HdIkPYHvhdTyR7hZmHqZbNxCFTh+sHadLoOLqrQJ6MkVC2F3dzXmrJeNYfNAnYpwaWA9W13O0+Eevv/dS1kvrEtZw9yp7AD7eGzo52VBEdOW0hSI2QaH91FDS+f6RPbUbSa7oo7HS1K1ES6TEhm68djvnJhYf6QdY9VMzLPHcwgUvxbunQehd76/SSJXPST40hSK2lldbDPmyDpq6YvtSCtVI1JGRsKcptlD0ci4lDNDR1Re8lnltRFQq+dJu3YtzhbH5Tbl5MyauRr1RBhFF9SVaLrAmsauztGG4JqMjSR7yU6kfLCw9guyF1DGJPWkw8Yk6Svj8EHHSTsaKC2wkh92/chlsEAt/U1I7ctB7AHIjgCWu0VMTU76Sbq0gkDeMIGXxTsLaTBlPfJNQbcdsiIqXUAcaCufFnusQkojFLASveT7aUOil2SXaUEya5KNgmUSI+PpFBbsOgT+IQl4rbgDcCnaOw4aOPtUQo4COzR5ZdjhrGMZfN1azo/F71Gk0nXuCXHx5TOcRO9rvQgTgA1uxBqZ+EotIu1QqlXpAu6YDu2ENKLTt14CI4dkAhtVgqzjAM1oURW8F/2uESkL5YU1uXYoF6XmDRsbC4scLxNw9S3d9YQvmP8qCmpzS0uau6BupBPAed3jwpOTb4Hnw3QiQepmMWKSmBUwn2FC8prjikyBsKY1gYxWwMEUIbPh1UV2bcEuR5Tn9ALYlVEsdvhUGwS++uCyzreeeSGxzfkItiKOh57NrawGHigyfL0p4yY1CMzz1QiBOBF9Z8WJ+JHJ+cJ9VqYhT1wE87ACI16hseLUobWz2aoG0BnwgOD+8IUd/nIafbcrWZEoNL+XE3eWIWkwt5mi/HTCmtDDORyeTAcdklQv2A1iqX0RmS36AO+fnBEgzk5P0xv7ohq+KDiIwuVulCLqF8NTDWly/ZcGC4MKJm6qehMXV32LqqRnLzj0Q1fSns2PYqBRsR38uk+zHxkyOZI4+O+bK2M5Aa12qACPRBihgv08p0stv+GgpiWkKqGigtCH51N6RQvmPpVQTgDQhIczNF28kFm1L5/9jdkuy3JAhp+/Oqh1SFIi8gvUsNooI0qsbMe4S9DCO2hoQX1DDiqis8/xkCYJRDD8d2UYRb7ZXF3fHyg83YyZ0BoIkdrTy+ulSZ7r0ckFD0dz1hZFqvPbpdESCKIdGmf2ZAEglJ3p9KJQjaEy4oKJQ/hugb1FgSAFzw6/7vcCUWOeTuw0xqL4ESSr/cZRgzNTSkkx89ha8xDHa3sKOZC3nnoDHC+kbO+Uxalg574j2tCL4iagInoCvVIrFer1e5fy0e1pJQH+vBqUwzTeirg6C+s3MPlgKWbpUGRwSeejeW1RBk4ZXf0moNyu0Gjm5cPRwGnh0u4ydRcAGz9cbAWxoFo1Gs9F8EE0uOA8RK2qT+v0resuYcHn+bjrWun6sqvvo0fbbVUGTxhc3Q8Ru5x4h8fTW/FREULmkuUS1sl6s5zKTtCEFxGxeLpgDZuuiuLe+Z5R5UPmksfLyLTAvpKmKo78+svDyLXlBOxqkMNrdMQRApmqPgUma2FIUxSBeV1Rt1It7lcpGHWO4epWG4UGjUCcI4bGZ5R83C3HGsvnAEqaB291+JxJq0KV7B+2q24TIidrV+dlrY5IEXLqpzHJqnwbVmHAKZwinGy1LeGJ6/xWwR475dwPAu+/CxDTR8OrtdJvqthPLMPHC0NyT5fIEgol8ttyXw7kROIRuYmZ653AznZKJWQhtCtNwKWrrnWmglca3byRI++o2QBkr1OZ+3NmfLs9EwmEAtImAt2tTy/MPHy+lU6E24KkAjl5efIca2ETnF2/G2j+aWumVRxOF9NLR3W939penp6eQpqdn9+cf/nNus+YpxEKyVoVrUTwjSAst3H7rTr49Da/eudl1kYJWDhk5HkslEgVKiVQMOGO0CmO7F6TarYX770VATRpcfaCGx51I06ymPfitutaEojYksueTd2xBbXlceQmyeuIdfB1fiSrioYUHfwH+kAZX7yx1X2xqGXbZi0GYWPr+9vj7U8AWGlxd/KQgk9bnZNoPO+2nQXlOHdxe+Wvgp9Pwpe3btZRsKRk1s9f7zj2Ez3N/8fpfBj6TxldefuKRcdWwxwYtx7MHao0SB79uX/oL8kdpfOXe1oIWndhaR3PYyiE1tsyo5+DR9lurwrwRGjy/cmeuNirTJ+5yW7SVY3gpcnzh6Kft638d69Kexldf3L6xkIizdj5EB5TRgaOSGUp5Du4urpz/G3Cn0eCllWd3Hg8VRuMhhtEXgZuuAtdYg1hnNFGb++nZyvm/A3jNNDh+fWXx9vODywuJ1Kjc13qy0BlPJTyXD/68e2979dL7Dcxei4aBz9WV7Rf3Xt4+nNscUmlpbuvu7Y8Xt1dWrl8a/NshZ0/Dg4OD4+Pndbo0Pj74/wtrH+gDfaAP9IE+0N+B/h/PgnTcsLPm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 dirty="0"/>
          </a:p>
        </p:txBody>
      </p:sp>
      <p:sp>
        <p:nvSpPr>
          <p:cNvPr id="8" name="AutoShape 4" descr="data:image/png;base64,iVBORw0KGgoAAAANSUhEUgAAAOEAAADhCAMAAAAJbSJIAAABs1BMVEX////9ZwD+ZwD9ZgABz//+ZgABZv7/agABz/4AZf7///0AaP8A1v8BZv+pPgAAXf4Afp0AYP2LtPYAW/0Aa/9zofYAV/3s7e33+/30ZQC/w8QAYfwAXvyBMAD4+Pj/bgDuYgAAZPMAW97t9fwAVP3eWwDeWgDnXwAA2P/ETgAAX+nO4Pva3N3KzM1EQUAAVtPg7PwAQaMANo0AUccAMoLQUwBTIQCdQAAAI1vY5vufOQDl7/zE2ftNUlSAMgAAMHuBKQCdv/q5TABOivq10PmEiYsAR7Khp6pbk/ohcfu20vmOOQB7qPlqm/puKQBLAABPGgBudngAG0ARDBUAG0g2ffo6FQAARriqra5ZFwCHsflIivkAK240e/tsGgAXAAAAocEAFUx8JAAAZnwAj6wkDgAlEx48KylKQT4AHVwiFTNKHQo/HhsqAAA3PkFiJwAwFy44GCVILSIwEQAiIEIqMTUWO0UFHSRPJBg6IjMKEChJNS4ATV8oVIYAveNohK1jjctAJREiAAAfQVoAAD1jYmEbHB9IEAA3AABZZGhEIiYAET1VCQAwLzBFMisgEyEAQ8JPIppcAAAgAElEQVR4nO19iV8a5/Y3M0SezEyAjozIZNCwiAQxdUVEUMMigqjVVLKo2DZtmrSm8d4sbZr2l/e2vzc3Tdvc3D/5PeeZFRwWzda+nxzu59YneYJz5nv2ZzkOxwf6QB/oA32gD/SB3iENDw/qNDz8vh/mTdLw4Pj566sr29svFj/WafHFi+2VldXz44N/c1bHL61uL95+fuOgtpBIjMZDcp9KTCg+mkp4Fi4fPL9/78XK+fG/I5+D49e3n/10VKOMMQSJbSL8E4aR47HUwub9xWerl/5WcI6vbj+6cbmQkg2+NPD6nNqnr8/KKjOaqB3cfrFy6X0/eE80eGnlzuOhlMywlDmGYZs+5o8qaT8RlpFHF45+2r4+/r4Z6ELjK/cOF1IhCh1CxmofDUHLkD1GiKVn89H2+ffNRHu6tHLrT4/zAkHkutJxDjWRTRz8un3+r6iTw+ef/VKLyYTVxVCFi2k3dDqZpo/+Qx9h4p6jxdXB981QC42vvDwoqGbFomnNOtg6bE/kwujl7/5K0jo8vgLwMYQFDAyM1E/noeXTAihLQp6jZ38VYR3ffrAQIp0wORURpvB88fr7Zg5o/MUnHoDPBAPJaTNsfv4+1tk86/gQzE7q4OX7xnF8+xeP3B0/GtNACMPIYGFkmVGDHFVv+5g+Fj+anlqHgGPqxrP3qY+Dqw88IJ8WBJgmDFXe5FAqUfDUljbnDn//B9I/784dbdbSnkIqTgM6VncvTmpxGcu3AI+JP7ffV6wzfP32UCf9g0cPjRZqR78/nF+eLl+biYyNhV0uQXCFw2ORiZny1Oz+zo9zS+lUnEEunRQ//WMMgUfP4cp78R3jL7ZGGdZe6ZA9OZVeOrwyW56JhMMCkMvldrtdSPQ/+EdCeGxiZmr+7lGtQMMgm0CHvqrQ0L13L6rDK98V2uJHmFj66Mny1ERYkgRkCfnigFwa6T/AXwgwJVKe3blaS6hcAnCaZzEBJaN/vnjHAeulj5dUBWzVQdAcAO/w4fTEmOAySRFFZEURVd4ETlE4828RzcjU/O9LiVC7SED23L7+Lq3qyoOEBUBLhEIuxNNbO9MAnqAip/Lnr67nc8lMLj8g+QBBKb9W6m9wiCWwCsxyMFkQxsr7D4YSAGSfGsb1WRQAYLzx4p1p4/jiUEhlzTB6ajBNQoWjK9MRK3hIYr0U4DWKDigurjoJP9QVhLZaLxaLDUlUXJTJcHn+bhrDIxtiAMZ3w+D5Rx5TlixxJpE9z+fLY4LgBmS8/pGREb+IDHrrWd7hiJby+Un4b2BD5KpZhyPbUFxB124yGghEJ3P9Vb+CkLoFYWb21lLsAtsUETgxUGdJ6urKO+BvcPvPOOlzUlIZRB8GxiBV+2N6TKKgBV319VJyMpmvgPyJxSjwUxkZ8flHKgE+kKwqyGGmyinFAO9QoXXwyWJQM0KSVP5mrgBxhLOVWHL53ls3OIPPNmViTRHUrIjEl17p4qkoxbUoPLTDwUfzwGGJB+C8aFg43/o6iCTXiPKOnCQ2gFFHNL+xsb4GLyG6HuRQMeGloLAeJRhDRMwfGM+dt+w3Lr30qO+WVlt0IwP8XZkKS5pZqQJLfDSZQ5nkB7wNACoZ1Cyn1ws2VKkHHI6S4MN5mapfFL3+6hoAuevDt6B4FfQhM99sgTXra4WRpL5bfZsMXr+fIkbFBW0L4seG0q+mxgS3zmCSd2R3G5JLGsjm64JYBDjXfFbLQznMK9VJ0MqKCpwolOB11IH9YClfR8cphGfmj2LHqjsMGzrafntuY/W3mKqCmmyCWQcAC1dnI4AfJ/rQxymATLYBP3JcUPIpLrECHOa8uqtHLJUigJf3ohZmdOcfrAOIpSC8IJ4P5KvoSQSh/KQWIq0wsvLNt+U2hrdvkJYKDPAXm9uPSGA9Ra6Yy/tdwQHQuoqPM0IXAAwYETgN4AZMVPZAfnd9FZRVr4tTPxKoYkbivHn4TXw/xdwthKeeoMlpKdiRhY/fCovD20MyjY9164Kpg5x+VcaQE6xLKeCISpy/5OCzVUu8wgkZ4HmP+g2XvxTN7UrBCnA44AMM+ZIOrlKFUaaqSBnU3skRLaoTIiCqFs13IqJ9pPA2TOrgi8uM1X7TOCO1NYvBmeJF/hyZfsAAlMvkEII1xbsLz5xzBRVF9Fbgi3KCdwOktOKVYGpGD1a9yHVSCCKwwGJVoUYH3guIqofCqAWpamhRuPPGM6rhxbSa4Zg+kCW1hzPoILyNPAIA4LhcvoyDDxQVFT4ln8zlRSnnAE3cqDeK/eAlsnXFC5LsgP/0g+qt+7SpaGny3mCJp7+Oeg6lUgkqbmFsfw49sIkhopi49YZZHH6xwLSoPIltLkfAgorBdQAj2l8NAkicfw2f1K9JHrjFfJBaV5iRRf+erYgu3zqPKCnVDPzphs8LOI+sB9CWBqugjZPwFSXkWsqAzQHrFS5fLbTUSVg29eiNsji4uEDYZudLEq+m0IL69+D5A/2SDxxZMV9FCXQEqiIYD8WX5x3RuuhSggNJGphGk+sSKJ53PRvlwdgCixjMrFeKGyX867zPu46wwldMQkznQ/HOiGiFIvNLMus0Vz3gfyT1JlEcfpFuQZBl0lci+J6r/fDy14qgZVw9FwWhk5LwD5J1TuEaaBZ3RSqDUr2ysVGpSwqHubBUbdTdFOQ8oMwHoqh8fB7+NgeoNqoBMMeKIkE4y++qpig8CwbHGqSCFUjcfmPmZnj7MjHjJvwQZnMfTQwad8Cp6uP8DbA1fGZDxDAU/mithJEY34/RGmSGrnDkv/+9Nj09izQ9PXXt2kQEAlCIyndzat6R3ABTBKEAn1f8oMv9fnEXX5XEUV/iFqZupUgfS4tUfWqtiiTemEXdHmKao2A2NjcFGqhI1WAd+AFdq+bh2XLwkJArFZPqP+OjpaLoCo/NlJd3fnw8t1TzFBKp2OhoKpXwpIeOHv/+cH9qJgJiUKxsVBocxjP98GV1xdcPcd4IfnOgKBpuJ/IEUhoVQRVFsKhvyC+u3pDNLImmSbGryGDQt5bzibsYhO6CQkV3hSAG10GxOpCLBrK59aKgTEx/c2WuVkjFQ3oBkeilRTk+Wkhvvvpi9priFoMiYiWB6cn4OBFcRtQP0sGXRE6PCFzCxJU0MXNt1fW/eBMB3PXfmvMY8LdXJgSO81UmIbAW/Tlq37O7XghklGAjD/mfCKmh3//f8vzVTU+cXCCWh9KDBXV9jZALcmJo68n0TFhwUc74Da9LaUw6AuvoWaqKNZ6VltHeND3K5Wevz+Kl+zFiRkzobRPfTuDjbEQhgJQ40Dv01XV425Cx90/yOUwNIP/Z/+dSIi5TJ0oNg4U/Wo0zEmc2lMLKx5jASZU1SBs5TkKDo5oZHUG0V+7w/hKx2nOGlTdfO9MYfJkiTjNoQgR3IoBgcBeM/x7GnzRmmQS/5avugseLliQX5OmfLSXMpSg1R25KKS2mGdAkF2Lpw/mpsOKnAawIVhiNj8C5msgtTG82o8jKv71mvjj4zNOcLoGIghHlOHgGyMppWov+AZw8JEvAdKnBQdoz54kzKnomaEzrsHmpjcippW+nx2i8HtzA380Xg1YEMVtxC7PAYlMgHvvP67nF7U1VCXXtAQbB+ikuiK/5ihq5gPEE9YkOgOPnS3UvV945Sqjl3T7MrkwMm4fOVgIkY7Un05ioKA0HfpnfklL6FUnxBzkOWGw2C6Tw6HUYPP+nbM2XAME/xtBR5/AvJ+uaHUDrju+8VPRx5SdLMUL6bEHrgKEGC5HTV6chFAyWotTM6BiK9VI2Gs0NSKIqqE0FsIXXyIjHH8Wb0iVS+DYigBvMOdTikVdLA0FOIfJeDyqQlqcIjQ4oaEyfqXqtw+aESFd1loRqr6bCQrCYXDfrAr4NDG/gHeaKXk5Ypij2mZZh6/TWZtFDTHFgINYGN0ER5PvzCFteAzFYRLMqRma3Egzp03CygmY3ZJoSImMIsrq0UxZEwWXooFhXZYTWIoNceDmN/9z4t2zsl9PGNitDqofXng4cPboJARjcDSol/IX6e/buVoKu8q20vlGBahpjgGY3tMdQxTFxBFmLuciBzoN3lDY28lFHYMDrFnbSpM+aECcWTxfbXHoQsuo0y8zRZGIXQ0dOTYmMqErhaBZnMZ9sM2jHh/Yrxeqyo5y+MqOXtlwYCIDUKMFgsDjpiMKvjFxJEcu/ZZmDU8np8McJtsm9bk4JtCqRy6MbVDBFp1kOklD+rEDYjqC1DM2UVk+ILAMQ1a1lfWnHn8fMiuq8t5p1ZCVFiHwaI9bpoV9O4zJWhhAS0yqn99W3qlQlTlW+SdR9Kk3h5Tka+XQErXnYvJ/G2TpEGCdUSfVD+h/V4jfvQMDRH+SE8lyItfxbSDNObk/HvwuxhhZirHaFemOv3+fXKmlBNACQV7ikyBc1mTTbSifTZaiv1jclRJYhpthlyQ22BjEsjdD1RwjPJzF+coHPINbJp5DT4Rd0AdRQwvgrrNmL1fVcNtmviaZvABKcvCjMvIK5TlWeLSh1HlphM6y1ddjHxo+mw27EjdfrIgBoDtd2XBCigp03J7OhE6fD17e0qFJzq1QJRypJuh6RqaurKGI/GB1QQcxNT4Yg02f12k3BtDEE37i5HHZzCmSKyRHNeYgZWk3lXGO3YsQyGfz+yRgcvD1KIw311bKktkzNKF0qwtxWs6HBoleYngsR2715nYntsyBKk3ebIUmDbnAKBMF7Qc2w7gYcefRRwszVkHUyc+NkIfgquEJcg1UlnU09jIBQwpc7otGAwwxnOFGY2owTQw6dzWLZcdgSetsOWcYzP4aVfkeyKtI1AU5ZD6xjpg1BeFqvjqmGYvEkxmYcXKGKIa42s/LWjAABP+/IbAS99RxGbHual0CNPwWC2u7LPp15tt2Qhvo+sKDJotcnoZz6Kw1I3sDahHesS+195OZJjM22h2jxMCJI0rMCTbyzEkT3ooRV212F5muzmHXTjxY9O3seNgfe7YZOTNdc4joknsm1TEWk0QWnDCTrijBzGLJOHr3Te2Qz/kuI1ZMArDu9GkO/C+FEUHWIWS0kBRGVT4dgux20NgQp95ibptkOR05du8Li0JrfLSzXrAv+JwHxhZ72UgzJXFnAJFBdwUQvAWE3BG4uafqINL35ZmXqMmyCrcPQSTxXwm4fFp55HhyFS5SSdO1VdI/9EWPNyWz8u15BHP9EZk0MSWFfolwF9LpQcJdKKQQWcXNbj0Y9D3vGEHhIL4eBr4FSrlQROZ9WrSxBOlzGXNEEsdbjRobh7YK+Uo+hR+hqBMsWWUdO2+7DeSHI2BOlma+pm7C8deaEQ10ruwxZsjQrgXUBUrAChg8ZyAsC2NP5ArFMjr/sDcTxB4ZJAEMKZkbCdU4sXurpTM6RVdyRVzTA12HRdoV2G7Ihlm4IOgmGkGtoUb9LEWhi6pisBMX8nihM3A2dQhO3F8ziUx+Gaxg5bfD8WlBLSEEl+33hbwqncPRs6HlC+2dOxpoRdx6y8QfqOp5Eq7N8rhqESCencNJymmWNyWysJ3MKhlSLL/pwB8sSJoXq4nVDNaVS0pGRVDtm3S/J9DIkSz8/lvGnk2HIktQTLBBVMGNzgL1RMOPgIe2OfNqkiUu9gLhSM/fLwMujKYULF6bhzXlBD7gSH9hQynMy29cZLzsIU4+efulRQbRGOM5uwz7imRfcuIzqcCT3QJiUaoCu2wjTaWKZmuohsBl+OarPp++cKgANnFD6q0IlB84wOPZZDFeC1OyFNVKfbkNy8NXFp/+WLRtJtdC5+5DZLEt0XSuPS800VsV9Va6xu3HLZOaT7qnw+QOr20p9G1aLCUFUAJDUQICHrNe1X8CNZyclkvj53JlzH9UY63YHPZvqMmRDryZwbXUjqNkClFbgVZqtEXMiKXRPMZ4VDNT7nKQ2TXc6Qay2F9BnZBpceU4/k2Z8d1/3ISv/+fm5M2ef/hq3vHQTpy5DlFNOqqt1dh/Ka5JGOBOfXrAsjTn/0y1PvPSLZdcaK/8x5qZ7JKtBXzFDi6SBvFeJfB1jLfvWe4bQ8/PFM2fOnPuKhkK9ZE9NQ8xRtZ0btDillcGEWY9FE7t7/RUTc/C0nmksW0r9meSAV6zmJwPRUgV8Emq3Sk2i1G0Yuv30LHB49uz3Cba37KlpSGJPxjSHzGFYk9c2y0W2Qla9etmFw1sx1ggmwHmNoVInHTRd4nw+QfSLkHseyixzYgxZcvmji2fOwufc588Zq5Ab1GVI0suCVo9y0OUurZy6U8AagzZZ/qSzmI7/KWvcwYcU5jGc6eeN+jaWgtzheSwc6qpiIt4lXWLjP1AIEcWfC6QZJaanZCp0d4Ia9sYk3fWohVhC+ciiWcTTWUxXrDJ94aiMeSHuOMCyIWT0fl9VEmbmGNZ5YgxZ5uZX585SDM+ee3oYZ09BxINJgGsEzUzOWNZwjz20fpt8r1NcM3jPabFL4O3dNKnIQbqSg7y6ks/kJNcVWngyF8ss8UGHISl8f06D8MyZi18OmUE7y3TMnixDVj6acakb/7IN0TjdAHbBsvx6YatTweb84QWLb0mDneGqWb4UlLKOfLWfyoZY3mT0YixSj+kSS66ip9A/T38ItUWqE4iJ/bC6jLEbFHDfm9cbBIM6tmUJ3chCJzFdWbBItLwFdkYc4PmqqGT4fsxAHVkxPJ+iBXWKofmqLdJoOySFLw0Eqce4aaqpMbf7kFydcKnhTCaTTOZKpfxuBfJEfCZ9Mpu604HDOymLfU/t4LbDHL/mA13kAzSo3/XOzBGWMTDsNXti47+hmdExPHP24g+JDkem2oNY2BeUBm995skG55qyljPkufbWdPyxxbOAkNJtn44BL1adcaUpOSBhzqnGO3g3Qs9Eal9ePHOmCcS5poX+HpOpPvluxDWStD50YEN0Rx7LxpfB72qfYKyC/huBBHM4QT1PtqqIuKqd2a36ve6JOUMGcZmzx+yJjX//9OyZZhYhxzgNiOlZSHQyk9logL51oNyIS5i3SAQZfdGWw23I2g1LGnuIQlpyqEIaXa/iuRbXbNqMc3vGkEVPQR2hLqXA4dPfQk0osc6ehrFXkAtI1WqjWBnoLyUnozwvchKKqT6ZlW+38xeDj2TW+C5aveAak/yGF6xNYMOPptkdfhK3uJNesyeSsngKE8QFc+FBp+5DZnNGwEUoRRR9Pp8o1TfydcUVuUrMycyNdinU+A2LFyM3QEjFjUC0GAyW+JJ61EyY2bRubOoZwqPPaUBqcEdHT1/GTE1simE7DUli3nKuCjgFVjl3+Iu4OZlt6y+uX2ZNDOUn4O79YJgz+b0sP6AujAj7BWKu9LE9Zk+k8PNxCMHtf3STsBYUGatwtB2yzKuIy8Ki4vfvQao/WzAFgiSetVPDAro4zZKmMModwd1lDp4PVOhJFlfkR8Z6mL5HCOVPVTPTjCHI6c+6G+spe9I+pDalg8iJ3mqlFAgUFeHakLYJBF9tvF1B6lkKC33a96The5Sw5nn47FoF9/eWN4lVz3rLnsjClzYIIp+fH1hWmZo+HYYgpmpWrohcPZ8MqEF4ZM7YRwT02N4jjv8kaxhiLrCEariHOa+2mSWalyQQUudJMWRjt56ePWu1pGd1NC/+7NEWj60y320Yeo7n/7xiHXe1Uir5XdITqtTqRDJkf1Dx0hHpMyqPocMw6l19PZnFBUOkrCQ9iLFWDM3Aq332xJKhry7aQojG5n7IiPKagvaOw6EZQamuJ6NGaJMNctKynpAxGCLam5pVTO91Dkev4GKdS/H6GgNrqjaWlMiR3HoVQlcCT/FUA+0YhmfOnsbtk8Ksix7Z0IjP5AVQIGvgNrpob2gSxOnUt9AVZqmwiwrn9flclVImwA8oU2li9Xi9ZU83Pj/XBkIE8YdR1ojUm0BrP2SZL8I0awXCzdZ1Ly5IT8yZGLLx27Zl00W6dK9Zh9o1WkWvlHLrkIYFg1Klv+7aB9vXupWpS/ZEPUVbDCE8HTph9RvowtcTbtwSHsiUNhqiTy1mRH60ZFCh53bGdPh2nDUxhFSTHqOj5+ioYQ4qY38Q1rjPqrfsCfT5aXsIaVWKvjV1sqbCXYZOslSGFCrZXxRwMUq1qu7wzqgxmXUe2BnTwechE0P59wgeF8lQOde2z7gm7l5o3oPWPXsCT3HO4ghbEKQg3jixJkLWI3ESWFPKndcr1CuSW9i3BN/MZTtjOn5DNjEMPYT4Fs/oIIfrXq3iM0SM26x6y57Y0A+tOcUxFH9OkN6zJ/WDHpHuy/D6gtWNfDKarXLCdIEYYTq7YJdAaeV89TtS8+Bz/Bn1b0pqyCZNe5qKiN2zJ3iXbT2FASLmGCek+I9oI3xScb00qXrrPVEopy0JVMLOXVyvMQaGJLGMe4Gjjuxuiedz6tKoNJ9A7Mx32RVDNvXDuSaxPC6laqLYd6KlKFZ+POYODuQmo/qzY1Qzs2TBMGW3fLG6QKgCqbHyNHBYDDjWRyRc3lY5fDjK6t5cD486Z0/k6KtOZkbj+ulLsxhoBNqdh5BB4TFAk/p9rsiRZe6o3WGalQTb59Qib+IpC7gqyitKMOfQjrKGf0dja77Yrh6fBU9hgHfmeOSt0cWPLpPesyfVl5UFbfs8AhiIZvt97vBdhtUns7LdiahtlUMtfgd3GNzlsyMur8HhGBZDmuLuLtkT+aSDs7eC+EOcsCdZiiKeKUGLavhoLr+x15A4t/CtzBqQ99ntWdgetWC4hJXXPL824gomHdoZwIlNenK856hN9RTdMTxz7vMj+SRLUX0kNSuIxUAgP1BXRkZ8Il6O4pJ24qw+mSU2mzGHX8QNDPvIZgTMcYnP+zkuo60QYArGNutZ5+wpfr+bpzBY/L7QdBNF12RqFGuK0UDdJxpHvzhpP2Zu5COHNhwuhli1Oo1z5sbcnJTkd71404q681G4liZOpncMyU1tqckwnzZRmw7iLWIKuUHth6FvaDF+wzydCM+3nDKnEpua6eDHMh4RoBiyzCFyCOiJWGdTz8YILXE32yV7Ol5A7KCKX3qa9491TqZY+Qt6jGU9aOVwOkGMyWTz+OLF4MdqsqBy+M+wG15SoOj31aPq4XjgsHACDFnm4KtzZ3rEEIzNbydajJJ34Plyjv5jHOpEhmw57GM0j8/K/wDBhgSltDuw6whUJU5R6Dc05U4dsydS+L5bNGOlix8NkWbQOiVTrPxt2C3mcRe9hcOpAjEmt+HQxND5D9zoFdU2PWeTa/ldxQUcUuB6yZ5Y5vHnZ1tBa48hgPj96Ekw/AcENXlHXmzlsGcMnf8Q1Cs71CoNHqH0IYeW24A7Z0/E06b61I7OYVWqt+wJMfwROOzXq7hWDFVy9oAhcLjHW9Z4kn4DQ/oVnbMnNv7gaRNsOlT2CFIWfz7BYhTFcJfPuVo5PJEeaoU2WqJx8Dm/oGLYU/ZEaieEEEuLc4y5ftRlIx/qYXC9+Rgt5VCf3BVDGWypWEwmM5nJbDYaDQT4NT9NwHrLnkjqUe+eQqeLXy70DKJ8BTgc4JOSlcPutpQemdM8/l2wxngXQhWoUa8Xi3VFmMLTiL1kT7h97ZytWHaQUjA2/w5ZQGObMWSbMfyCcpg5xqE+mSwd51CPaWjUhjENvSKInjVSFEXETc/6wlq37Imkvj97YgiBxY/U60Us1C57kr8R3GIls9bE4WzKguHR8eUnPS6l30KOrKsf2jdAXOrsJXti5Rufn9UgM8E7PjzG4bl/p3RN7Jw9sfF9umXYepidE/ZjRvbkJFs2pagXo5bsaXPiOIczm0bkbZBd5K1tXzs5nfvqwLoK2CF7Sqmbo5o4lOZjpgSQuzYcbltBrs20Xn7ockUOZStHuIPY9jni/z65mdFQ/DlhhiUdIhxagrCc1VfvI3wYMiezdsvAK6opoopG0uVjHEISHdKvgKAHTSz34TaZGX2pqSWAaRvPWED8/IZNAHh8aPd4rvA/ZXOy025j1IplCQGS6KC3lcRvR81sQjVKNvaAjHYtIHZgUd8ircHW/O5Md7v53+OPN2buoQA5stsNvbpgYOgkhf8ZOE7/m9AwdGoWxw5CZqjVU/SOIS5GxZsPH+uvr2koH/7r+NP9a5OYk21rbedv6icbUZWf8ccIUFZ/hRGoHXfFp/UUJoi17mcc2Ph9m6c7f9k8RWdfL8V9CiyjmcpRO5SvXybG6XnGHkOWHH5+zh60XjBsyjHaG9OU3eLZqsc0xPZbMAefy6ZShX6y0dRLcxecTkuYZrNq1LJ97RQg0g1vnYl47GRw2zzhwhLbdYvhu3G0Q6qzY+ZstqQMPjKvabSP2tjQb097QrD9azj3faqlxcIxPbR9/uFnKRND5sB2R829mPlV5MBmk+bwi1HSGUPwFKdz9hYOPz/sdqbxgt39AoN3QqYplf+03Yzxgu75otRHbBdvVtSbQPQ4+FjYxo6eIqc4xuLPni562PfI5vnHH8um34rftV0DXlkwKs8MsVXmSweMegN1GwzJza5LTd3p7NNbnUEkCVtXcGAaYXb0nh2DjvObxmVhfWz8lt2U7+LWuI1iaAmtyOgJCogdWPxSP6Rtq4dtzMjKgnVTlP3JmfH7lhu4mBt268SLCX1LFGDYeuQct6+ZC76ntTS48v3vmFb2bNYBw5rZKdm9lIlhux2mw3Srgi5wti9qdYhYMWyJFk+bU7SSdqimTVzKpj62e/irIXMysfMESM8SpnTYH5G6dJ8YG2r6Wjw+e+FXY696Dyh2AhHcfvvqqf1O9UsH5mTw5m32Qa/WLFYjZBedDz9LkHbZE1n4qJe1tJ5AfPpJiG3L4X07gFYWLFuiUu32JuJ70MoU8P1X7d7D6mW2zz57YmO/nT3bWfV6xRA3vBXanYMntocoh1+Y13B3ODYzeNt6bME+8Pk11CZ7IpsfvRktpG/j6W3ZQK/J0rQ5zYyPbs6zC1e0FzFKDAxZ+22oEP057WSeZ/cAABGKSURBVLInffvam8HwzLmPFiwew6INbOiBnSU9f4OYk2W7EoZKqjBr3xe6bzfv/BGxzZ6Yg55WtHsH8bO4rdu3j7rpRR4GhvH2VypdOmLMQhNZshXTjxOsTfaE29e6usATYAgeY5NYMTRQtHUEgz/FLRFBp9NrP41qvhv11f5I7fUDYhN5y4efv4Foxgri2e8TNrkwSdjuqzxvuUMGAo8OR7sAbLNUGHpgB/bgvVH2WPakb1/rGcHur+Pc58/Ny4uNH8gntk+/bTG97Oh/OpxYB4AM68wyN233Eq9eJscw7L597RQo/nz80gZ7V+EYvmVRWtZeUzUaf0S0yBs+JGF7he3wrVFt95vThPCjN84gGJtP5FY9JAe2L/28uSMeQiv7OTptW1b7WWJ/k92qrolGgZluX3vjdPFYVYokbLMijLRMCMmjjgeB6dswVljStkZp8GPtmISRPfWyfe3kdPbpo1HWqoesPGerhRgtmzFPost1pr/GzTiJjX1m/Ll1Pfj6DXrBnh6W4k0JF8+9Bbr4laVAiOgU7G9+3k4TM7dqH9Dosz26JrKqrTlemeT5Z+p5aKfmWra+/Ogt0acp0/KBJ/9l3OZxHPyvMUvME/u1M4OO60cXjN0/kLT/b78d/eswRHeaam+t4HlblI6buQVLav9j+zT/56bFzrSJeSw0uDhqcYkXtq4dXyDwernpJdrGRxfTt0eWowoksRO2eRav8n+tVyq0sY5WWr1siU3Zwrx0bJEHaGw+xbZmwCcltunTfUgObRac6H0DF7rlVi0g/hqy5ETynM1CInztBBYNbNeeeh1qXLYw3XYIMjpt9yRu4WHCLOqAnemhNZsZufWxTpL4JmzzvZwActr3Whh2Xl06NiSJK2G3zZMIeD2AJWKzPyzTTOePmgRkyxZElzBvDWFPQSd8H/G7ts/Bhb+IWcKCzrcNGLRYMK93xbMNQtO709fOI1dip7nU04LhSfY9y3NlW4MgTS0Ry2T7nPY4iGZQj1eXHtkqON7hEntXGIISzrZ2EVBp7GHKmqX2eE3r8CJd/VExdLKxJ7YKAK9v7pQXe2oY9q6HJD2PbcHMjQmqMHH0kihzMss86PGq3evmZVhY3DbP3TargDA1JHcA6c1hSFI7x7f3qKpy1VrrAG/f6yWtL437WeglxE9svp8TJUWYr50exVZNaz8kqQdjLs5sx6JdCo0bTJY9xguDj9zDVWYanb+hCxGWRkmhxdggeXejdW94v9b7jsnTYkhiTya8nMurHHvLQrlJT05yWfLwYkI9s632tpCPGRuFywew80p43lgm0qFhehz2qockdXVCymcm82YzCE4DFMyMNf7q0ZBqIP7JmBg6zUu2NMKLdiGmn+TEsXnrSljTU3Ye9hrTkNiD/zbUdhpSC4rCrFVJTnrftZ5EqaVf4tm32lOxgY3ISoBiQwRB1Q/CN/PTbdjbbJJ6MlHPOgLYsRSv1tfsKe2OVD6SrZNH2973YUuXDtWlEX0/p9Xheht4N12/v5/nkxwI6qnNjZVf2yHEag/+W804+HXscJYTmyAcu5KybIJjyeUTdtJduaw6Gn2741XdnnLeDbxfMO/nfNgBrh4Upo/ixuJxb9aRUS1NVw5JekcpRh3RjRERb6ryqgpIyY1ho2XyCa/zdqhlUQNDak9VOeWUDbqFP7rh5Xz9AT5TV4Rp2hjh9Ai2kVJWrs2PAYN4j34QfmtRxHMfmjKq11Cbk8nWifs9YxMd7UVj8ZcMzarXfOKxv+hAzhEY8CGKgUowKF17Yu2zbkDWcahx2cK05WcSn5t1YfO1/IjLWww4srnJ7GQyV9qg92zPNG1nOPm1+kgYgDud+lY9cBlTyGAejGi04pOSPLafFjc2vFLF5Y7s1E56sXf3dOluWeC4fuyo66+gpaG3rPBJ2gI08jBhWWxi2ditU/RhGcfmAar00J34sVvYJwjvSB0Ywa6/jsC6nxODYHDykiu8vBU7mfPvzD5harSBB+fL8Y7sesDBZyfpxVCTDZEqYZo0TT9dc7LrNxhtNZu2myCpb8HaeIHFSexLKa3xPAiMCOYG+44KM1dq8km0sYMhQgAPpzlOkhRREWgbnSwqQ2NvY1dlkAbclumnkVEHLph6CGs5FUM8V7DtaAXMSyOIXZ+yVQ4Z5nfxmk0hMnt0kivYOgEYr+1cq66XMpnShuBtTMI7HBjB4/dikMZu6l3wJpHRf5+yHdLg7ZTZaAaXmjzLYFCxUQG28FCkhtosVb/nWyjvDMV7hrF9mCYX7k4r2MMKCNTOV8deyLSzqfZ7ZrbiTfjLRye2ozpdv0pYy1Y9liwtC24OLXcWBJXjQIR4+OV6NCWEp1/VQj3i2A4/Upjbj/gg7A3kSnjDTqY+grewJ83fUr7V3DKEDJ1ORimtXNYON2tbTOSlaWQRUMxin4Rgnna4M8IMN4jqoac3dbTVQ0JSmzszgliBF1eEBA1NTI4LYnfdnNHK8uuU9eQ3BHYdr/PsRvc8xLJVD3dczAKLvkoUzQuYUQioLB3uUEcis5+l4z3gaMMyYQpb89ckAW8cidI7rf0QP/G74gheNa+emZcmbjXXh0jss9fqtzp+h5Z+9W1egOLmNJqbYjQnBbFFeklsrZ8Ajj/WUgxpOr6rc2EOW/WQMHHP4fxMGO+dBv8OUSFtnIPXqXEK5DKZokIR/EcTgvA5es0ulue/01pH0cUmPNZGWfTWq9469tWutqQ0nOjzusemdm4UQhda9vo2s6RxrKEH4rn09eyE1z/i4+hlDtp9KmJVa/+cp1feA4IpYsSt9P9unjDgPk6rR+a1krQLE8EWRS5FEbBXdb2VQVdld7dSDQoTyw83CzGZmE0IWgJP82fChBK1r+evca7ibm5tt0H7dmODJ0TRC5kF/BI8iIz9LL7GuML6b9NvoJvs9s0LffpWPQ1FPHXECZAFR4v+ZiFVsAd5IDPg5YSx8v6DzTS2kiVt9I5id4EpDD3fmY74fJUS3lXCT1ZG9sCSaY3BsJO51qrdLc1YEcQPSZwsKbSn4RcL6nV2xml9SGqwqYcfm9vSW+4NwnYwNLwC4+52SdLE1DdXjtKFWFxWF5IMoh2BQ6OJ9NLXX8xeEySlmKd9yZPYynEAO5vuBhHD4B7vWKP+lnOrnaWsHJLUD2+k5fHgxwVsu2k54IhNuQW8JwtS4WQ9aMIYTIIbqVZyePWZJrVjM1P7D3+fW0pj22NZo3gska4dPf5xfvpaJCzgV62j61uvSw3aRm4X/q/oVZQghr8VrfHS7JHu6HUZjR2+ZiNZg8V7BaKfZmbVW+ZSn5bR3rjytK+6roycmIQn84sjOYd6TYGyV5QUQZLCkZny9Oz+N198sbPzx84X33yzPDt1bWJMkIRqsYI2RalnHRm/T+EUX5J3lPwgr4HdYnEdY0K81poTIq21BAjurp46lmml8TsJi89gMAyPzU2HkaWNSex7oaOIl8ZkK6JvF8yDiE3LooHJDVWM8dSti17HGcaOyC5BakgucSAbCKC14rgSJGUojkFsWV3HdIkPYHvhdTyR7hZmHqZbNxCFTh+sHadLoOLqrQJ6MkVC2F3dzXmrJeNYfNAnYpwaWA9W13O0+Eevv/dS1kvrEtZw9yp7AD7eGzo52VBEdOW0hSI2QaH91FDS+f6RPbUbSa7oo7HS1K1ES6TEhm68djvnJhYf6QdY9VMzLPHcwgUvxbunQehd76/SSJXPST40hSK2lldbDPmyDpq6YvtSCtVI1JGRsKcptlD0ci4lDNDR1Re8lnltRFQq+dJu3YtzhbH5Tbl5MyauRr1RBhFF9SVaLrAmsauztGG4JqMjSR7yU6kfLCw9guyF1DGJPWkw8Yk6Svj8EHHSTsaKC2wkh92/chlsEAt/U1I7ctB7AHIjgCWu0VMTU76Sbq0gkDeMIGXxTsLaTBlPfJNQbcdsiIqXUAcaCufFnusQkojFLASveT7aUOil2SXaUEya5KNgmUSI+PpFBbsOgT+IQl4rbgDcCnaOw4aOPtUQo4COzR5ZdjhrGMZfN1azo/F71Gk0nXuCXHx5TOcRO9rvQgTgA1uxBqZ+EotIu1QqlXpAu6YDu2ENKLTt14CI4dkAhtVgqzjAM1oURW8F/2uESkL5YU1uXYoF6XmDRsbC4scLxNw9S3d9YQvmP8qCmpzS0uau6BupBPAed3jwpOTb4Hnw3QiQepmMWKSmBUwn2FC8prjikyBsKY1gYxWwMEUIbPh1UV2bcEuR5Tn9ALYlVEsdvhUGwS++uCyzreeeSGxzfkItiKOh57NrawGHigyfL0p4yY1CMzz1QiBOBF9Z8WJ+JHJ+cJ9VqYhT1wE87ACI16hseLUobWz2aoG0BnwgOD+8IUd/nIafbcrWZEoNL+XE3eWIWkwt5mi/HTCmtDDORyeTAcdklQv2A1iqX0RmS36AO+fnBEgzk5P0xv7ohq+KDiIwuVulCLqF8NTDWly/ZcGC4MKJm6qehMXV32LqqRnLzj0Q1fSns2PYqBRsR38uk+zHxkyOZI4+O+bK2M5Aa12qACPRBihgv08p0stv+GgpiWkKqGigtCH51N6RQvmPpVQTgDQhIczNF28kFm1L5/9jdkuy3JAhp+/Oqh1SFIi8gvUsNooI0qsbMe4S9DCO2hoQX1DDiqis8/xkCYJRDD8d2UYRb7ZXF3fHyg83YyZ0BoIkdrTy+ulSZ7r0ckFD0dz1hZFqvPbpdESCKIdGmf2ZAEglJ3p9KJQjaEy4oKJQ/hugb1FgSAFzw6/7vcCUWOeTuw0xqL4ESSr/cZRgzNTSkkx89ha8xDHa3sKOZC3nnoDHC+kbO+Uxalg574j2tCL4iagInoCvVIrFer1e5fy0e1pJQH+vBqUwzTeirg6C+s3MPlgKWbpUGRwSeejeW1RBk4ZXf0moNyu0Gjm5cPRwGnh0u4ydRcAGz9cbAWxoFo1Gs9F8EE0uOA8RK2qT+v0resuYcHn+bjrWun6sqvvo0fbbVUGTxhc3Q8Ru5x4h8fTW/FREULmkuUS1sl6s5zKTtCEFxGxeLpgDZuuiuLe+Z5R5UPmksfLyLTAvpKmKo78+svDyLXlBOxqkMNrdMQRApmqPgUma2FIUxSBeV1Rt1It7lcpGHWO4epWG4UGjUCcI4bGZ5R83C3HGsvnAEqaB291+JxJq0KV7B+2q24TIidrV+dlrY5IEXLqpzHJqnwbVmHAKZwinGy1LeGJ6/xWwR475dwPAu+/CxDTR8OrtdJvqthPLMPHC0NyT5fIEgol8ttyXw7kROIRuYmZ653AznZKJWQhtCtNwKWrrnWmglca3byRI++o2QBkr1OZ+3NmfLs9EwmEAtImAt2tTy/MPHy+lU6E24KkAjl5efIca2ETnF2/G2j+aWumVRxOF9NLR3W939penp6eQpqdn9+cf/nNus+YpxEKyVoVrUTwjSAst3H7rTr49Da/eudl1kYJWDhk5HkslEgVKiVQMOGO0CmO7F6TarYX770VATRpcfaCGx51I06ymPfitutaEojYksueTd2xBbXlceQmyeuIdfB1fiSrioYUHfwH+kAZX7yx1X2xqGXbZi0GYWPr+9vj7U8AWGlxd/KQgk9bnZNoPO+2nQXlOHdxe+Wvgp9Pwpe3btZRsKRk1s9f7zj2Ez3N/8fpfBj6TxldefuKRcdWwxwYtx7MHao0SB79uX/oL8kdpfOXe1oIWndhaR3PYyiE1tsyo5+DR9lurwrwRGjy/cmeuNirTJ+5yW7SVY3gpcnzh6Kft638d69Kexldf3L6xkIizdj5EB5TRgaOSGUp5Du4urpz/G3Cn0eCllWd3Hg8VRuMhhtEXgZuuAtdYg1hnNFGb++nZyvm/A3jNNDh+fWXx9vODywuJ1Kjc13qy0BlPJTyXD/68e2979dL7Dcxei4aBz9WV7Rf3Xt4+nNscUmlpbuvu7Y8Xt1dWrl8a/NshZ0/Dg4OD4+Pndbo0Pj74/wtrH+gDfaAP9IE+0N+B/h/PgnTcsLPmWQ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687134"/>
              </p:ext>
            </p:extLst>
          </p:nvPr>
        </p:nvGraphicFramePr>
        <p:xfrm>
          <a:off x="457200" y="357168"/>
          <a:ext cx="8212285" cy="62151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3933"/>
                <a:gridCol w="2564479"/>
                <a:gridCol w="1429371"/>
                <a:gridCol w="1258901"/>
                <a:gridCol w="1905601"/>
              </a:tblGrid>
              <a:tr h="78213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</a:rPr>
                        <a:t>Programada</a:t>
                      </a:r>
                      <a:endParaRPr lang="es-SV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Proyecto</a:t>
                      </a:r>
                      <a:endParaRPr lang="es-SV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Inversión</a:t>
                      </a:r>
                      <a:endParaRPr lang="es-SV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Costo hora hombre</a:t>
                      </a:r>
                      <a:endParaRPr lang="es-SV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Población beneficiada</a:t>
                      </a:r>
                      <a:endParaRPr lang="es-SV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Alcance geográfico</a:t>
                      </a:r>
                      <a:endParaRPr lang="es-SV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1068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SV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5602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27AGO2015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Campaña Medica</a:t>
                      </a:r>
                      <a:endParaRPr lang="es-SV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$   534.15</a:t>
                      </a:r>
                      <a:endParaRPr lang="es-SV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264 personas</a:t>
                      </a:r>
                      <a:endParaRPr lang="es-SV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DM-5</a:t>
                      </a:r>
                      <a:endParaRPr lang="es-SV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204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26SEP2015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Acción Cívica Militar con el ejército de los Estados Unidos</a:t>
                      </a:r>
                      <a:endParaRPr lang="es-SV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 </a:t>
                      </a:r>
                      <a:endParaRPr lang="es-SV" sz="14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$ 2,896.23</a:t>
                      </a:r>
                      <a:endParaRPr lang="es-SV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 </a:t>
                      </a:r>
                      <a:endParaRPr lang="es-SV" sz="14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1,467 personas</a:t>
                      </a:r>
                      <a:endParaRPr lang="es-SV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Cantón Animas J/de San José Guayabal</a:t>
                      </a:r>
                      <a:endParaRPr lang="es-SV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204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29SEP2015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Simulacro de desastre</a:t>
                      </a:r>
                      <a:endParaRPr lang="es-SV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$    387.12</a:t>
                      </a:r>
                      <a:endParaRPr lang="es-SV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 </a:t>
                      </a:r>
                      <a:endParaRPr lang="es-SV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Cantón Concepción J/de Villa El Carmen</a:t>
                      </a:r>
                      <a:endParaRPr lang="es-SV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204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05NOV2015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Acción Cívica Militar Conjunta</a:t>
                      </a:r>
                      <a:endParaRPr lang="es-SV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$ 1,657.40</a:t>
                      </a:r>
                      <a:endParaRPr lang="es-SV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500 personas</a:t>
                      </a:r>
                      <a:endParaRPr lang="es-SV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Cantón San Antonio J/ de Villa El Carmen</a:t>
                      </a:r>
                      <a:endParaRPr lang="es-SV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204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21MAY2016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Acción Cívica Militar con el Grupo Militar de los Estados Unidos</a:t>
                      </a:r>
                      <a:endParaRPr lang="es-SV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$ 2,216.15</a:t>
                      </a:r>
                      <a:endParaRPr lang="es-SV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1,487 personas</a:t>
                      </a:r>
                      <a:endParaRPr lang="es-SV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Cantón Huiziltepeque J/ de San Pedro </a:t>
                      </a:r>
                      <a:r>
                        <a:rPr lang="es-ES" sz="1400" dirty="0" err="1" smtClean="0">
                          <a:effectLst/>
                        </a:rPr>
                        <a:t>Perulapán</a:t>
                      </a:r>
                      <a:endParaRPr lang="es-SV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4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57158" y="2428868"/>
            <a:ext cx="4929222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SV" sz="3600" b="1" dirty="0" smtClean="0">
                <a:solidFill>
                  <a:srgbClr val="0070C0"/>
                </a:solidFill>
              </a:rPr>
              <a:t>INSTITUTO NACIONAL </a:t>
            </a:r>
          </a:p>
          <a:p>
            <a:pPr lvl="0" algn="ctr">
              <a:spcBef>
                <a:spcPct val="0"/>
              </a:spcBef>
            </a:pPr>
            <a:r>
              <a:rPr lang="es-SV" sz="3600" b="1" dirty="0" smtClean="0">
                <a:solidFill>
                  <a:srgbClr val="0070C0"/>
                </a:solidFill>
              </a:rPr>
              <a:t>DE LOS DEPORTES</a:t>
            </a:r>
            <a:endParaRPr kumimoji="0" lang="es-SV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5 Conector recto"/>
          <p:cNvCxnSpPr/>
          <p:nvPr/>
        </p:nvCxnSpPr>
        <p:spPr>
          <a:xfrm rot="5400000">
            <a:off x="3394067" y="3178173"/>
            <a:ext cx="35004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2351645"/>
            <a:ext cx="3286148" cy="143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png;base64,iVBORw0KGgoAAAANSUhEUgAAAOEAAADhCAMAAAAJbSJIAAABs1BMVEX////9ZwD+ZwD9ZgABz//+ZgABZv7/agABz/4AZf7///0AaP8A1v8BZv+pPgAAXf4Afp0AYP2LtPYAW/0Aa/9zofYAV/3s7e33+/30ZQC/w8QAYfwAXvyBMAD4+Pj/bgDuYgAAZPMAW97t9fwAVP3eWwDeWgDnXwAA2P/ETgAAX+nO4Pva3N3KzM1EQUAAVtPg7PwAQaMANo0AUccAMoLQUwBTIQCdQAAAI1vY5vufOQDl7/zE2ftNUlSAMgAAMHuBKQCdv/q5TABOivq10PmEiYsAR7Khp6pbk/ohcfu20vmOOQB7qPlqm/puKQBLAABPGgBudngAG0ARDBUAG0g2ffo6FQAARriqra5ZFwCHsflIivkAK240e/tsGgAXAAAAocEAFUx8JAAAZnwAj6wkDgAlEx48KylKQT4AHVwiFTNKHQo/HhsqAAA3PkFiJwAwFy44GCVILSIwEQAiIEIqMTUWO0UFHSRPJBg6IjMKEChJNS4ATV8oVIYAveNohK1jjctAJREiAAAfQVoAAD1jYmEbHB9IEAA3AABZZGhEIiYAET1VCQAwLzBFMisgEyEAQ8JPIppcAAAgAElEQVR4nO19iV8a5/Y3M0SezEyAjozIZNCwiAQxdUVEUMMigqjVVLKo2DZtmrSm8d4sbZr2l/e2vzc3Tdvc3D/5PeeZFRwWzda+nxzu59YneYJz5nv2ZzkOxwf6QB/oA32gD/SB3iENDw/qNDz8vh/mTdLw4Pj566sr29svFj/WafHFi+2VldXz44N/c1bHL61uL95+fuOgtpBIjMZDcp9KTCg+mkp4Fi4fPL9/78XK+fG/I5+D49e3n/10VKOMMQSJbSL8E4aR47HUwub9xWerl/5WcI6vbj+6cbmQkg2+NPD6nNqnr8/KKjOaqB3cfrFy6X0/eE80eGnlzuOhlMywlDmGYZs+5o8qaT8RlpFHF45+2r4+/r4Z6ELjK/cOF1IhCh1CxmofDUHLkD1GiKVn89H2+ffNRHu6tHLrT4/zAkHkutJxDjWRTRz8un3+r6iTw+ef/VKLyYTVxVCFi2k3dDqZpo/+Qx9h4p6jxdXB981QC42vvDwoqGbFomnNOtg6bE/kwujl7/5K0jo8vgLwMYQFDAyM1E/noeXTAihLQp6jZ38VYR3ffrAQIp0wORURpvB88fr7Zg5o/MUnHoDPBAPJaTNsfv4+1tk86/gQzE7q4OX7xnF8+xeP3B0/GtNACMPIYGFkmVGDHFVv+5g+Fj+anlqHgGPqxrP3qY+Dqw88IJ8WBJgmDFXe5FAqUfDUljbnDn//B9I/784dbdbSnkIqTgM6VncvTmpxGcu3AI+JP7ffV6wzfP32UCf9g0cPjRZqR78/nF+eLl+biYyNhV0uQXCFw2ORiZny1Oz+zo9zS+lUnEEunRQ//WMMgUfP4cp78R3jL7ZGGdZe6ZA9OZVeOrwyW56JhMMCkMvldrtdSPQ/+EdCeGxiZmr+7lGtQMMgm0CHvqrQ0L13L6rDK98V2uJHmFj66Mny1ERYkgRkCfnigFwa6T/AXwgwJVKe3blaS6hcAnCaZzEBJaN/vnjHAeulj5dUBWzVQdAcAO/w4fTEmOAySRFFZEURVd4ETlE4828RzcjU/O9LiVC7SED23L7+Lq3qyoOEBUBLhEIuxNNbO9MAnqAip/Lnr67nc8lMLj8g+QBBKb9W6m9wiCWwCsxyMFkQxsr7D4YSAGSfGsb1WRQAYLzx4p1p4/jiUEhlzTB6ajBNQoWjK9MRK3hIYr0U4DWKDigurjoJP9QVhLZaLxaLDUlUXJTJcHn+bhrDIxtiAMZ3w+D5Rx5TlixxJpE9z+fLY4LgBmS8/pGREb+IDHrrWd7hiJby+Un4b2BD5KpZhyPbUFxB124yGghEJ3P9Vb+CkLoFYWb21lLsAtsUETgxUGdJ6urKO+BvcPvPOOlzUlIZRB8GxiBV+2N6TKKgBV319VJyMpmvgPyJxSjwUxkZ8flHKgE+kKwqyGGmyinFAO9QoXXwyWJQM0KSVP5mrgBxhLOVWHL53ls3OIPPNmViTRHUrIjEl17p4qkoxbUoPLTDwUfzwGGJB+C8aFg43/o6iCTXiPKOnCQ2gFFHNL+xsb4GLyG6HuRQMeGloLAeJRhDRMwfGM+dt+w3Lr30qO+WVlt0IwP8XZkKS5pZqQJLfDSZQ5nkB7wNACoZ1Cyn1ws2VKkHHI6S4MN5mapfFL3+6hoAuevDt6B4FfQhM99sgTXra4WRpL5bfZsMXr+fIkbFBW0L4seG0q+mxgS3zmCSd2R3G5JLGsjm64JYBDjXfFbLQznMK9VJ0MqKCpwolOB11IH9YClfR8cphGfmj2LHqjsMGzrafntuY/W3mKqCmmyCWQcAC1dnI4AfJ/rQxymATLYBP3JcUPIpLrECHOa8uqtHLJUigJf3ohZmdOcfrAOIpSC8IJ4P5KvoSQSh/KQWIq0wsvLNt+U2hrdvkJYKDPAXm9uPSGA9Ra6Yy/tdwQHQuoqPM0IXAAwYETgN4AZMVPZAfnd9FZRVr4tTPxKoYkbivHn4TXw/xdwthKeeoMlpKdiRhY/fCovD20MyjY9164Kpg5x+VcaQE6xLKeCISpy/5OCzVUu8wgkZ4HmP+g2XvxTN7UrBCnA44AMM+ZIOrlKFUaaqSBnU3skRLaoTIiCqFs13IqJ9pPA2TOrgi8uM1X7TOCO1NYvBmeJF/hyZfsAAlMvkEII1xbsLz5xzBRVF9Fbgi3KCdwOktOKVYGpGD1a9yHVSCCKwwGJVoUYH3guIqofCqAWpamhRuPPGM6rhxbSa4Zg+kCW1hzPoILyNPAIA4LhcvoyDDxQVFT4ln8zlRSnnAE3cqDeK/eAlsnXFC5LsgP/0g+qt+7SpaGny3mCJp7+Oeg6lUgkqbmFsfw49sIkhopi49YZZHH6xwLSoPIltLkfAgorBdQAj2l8NAkicfw2f1K9JHrjFfJBaV5iRRf+erYgu3zqPKCnVDPzphs8LOI+sB9CWBqugjZPwFSXkWsqAzQHrFS5fLbTUSVg29eiNsji4uEDYZudLEq+m0IL69+D5A/2SDxxZMV9FCXQEqiIYD8WX5x3RuuhSggNJGphGk+sSKJ53PRvlwdgCixjMrFeKGyX867zPu46wwldMQkznQ/HOiGiFIvNLMus0Vz3gfyT1JlEcfpFuQZBl0lci+J6r/fDy14qgZVw9FwWhk5LwD5J1TuEaaBZ3RSqDUr2ysVGpSwqHubBUbdTdFOQ8oMwHoqh8fB7+NgeoNqoBMMeKIkE4y++qpig8CwbHGqSCFUjcfmPmZnj7MjHjJvwQZnMfTQwad8Cp6uP8DbA1fGZDxDAU/mithJEY34/RGmSGrnDkv/+9Nj09izQ9PXXt2kQEAlCIyndzat6R3ABTBKEAn1f8oMv9fnEXX5XEUV/iFqZupUgfS4tUfWqtiiTemEXdHmKao2A2NjcFGqhI1WAd+AFdq+bh2XLwkJArFZPqP+OjpaLoCo/NlJd3fnw8t1TzFBKp2OhoKpXwpIeOHv/+cH9qJgJiUKxsVBocxjP98GV1xdcPcd4IfnOgKBpuJ/IEUhoVQRVFsKhvyC+u3pDNLImmSbGryGDQt5bzibsYhO6CQkV3hSAG10GxOpCLBrK59aKgTEx/c2WuVkjFQ3oBkeilRTk+Wkhvvvpi9priFoMiYiWB6cn4OBFcRtQP0sGXRE6PCFzCxJU0MXNt1fW/eBMB3PXfmvMY8LdXJgSO81UmIbAW/Tlq37O7XghklGAjD/mfCKmh3//f8vzVTU+cXCCWh9KDBXV9jZALcmJo68n0TFhwUc74Da9LaUw6AuvoWaqKNZ6VltHeND3K5Wevz+Kl+zFiRkzobRPfTuDjbEQhgJQ40Dv01XV425Cx90/yOUwNIP/Z/+dSIi5TJ0oNg4U/Wo0zEmc2lMLKx5jASZU1SBs5TkKDo5oZHUG0V+7w/hKx2nOGlTdfO9MYfJkiTjNoQgR3IoBgcBeM/x7GnzRmmQS/5avugseLliQX5OmfLSXMpSg1R25KKS2mGdAkF2Lpw/mpsOKnAawIVhiNj8C5msgtTG82o8jKv71mvjj4zNOcLoGIghHlOHgGyMppWov+AZw8JEvAdKnBQdoz54kzKnomaEzrsHmpjcippW+nx2i8HtzA380Xg1YEMVtxC7PAYlMgHvvP67nF7U1VCXXtAQbB+ikuiK/5ihq5gPEE9YkOgOPnS3UvV945Sqjl3T7MrkwMm4fOVgIkY7Un05ioKA0HfpnfklL6FUnxBzkOWGw2C6Tw6HUYPP+nbM2XAME/xtBR5/AvJ+uaHUDrju+8VPRx5SdLMUL6bEHrgKEGC5HTV6chFAyWotTM6BiK9VI2Gs0NSKIqqE0FsIXXyIjHH8Wb0iVS+DYigBvMOdTikVdLA0FOIfJeDyqQlqcIjQ4oaEyfqXqtw+aESFd1loRqr6bCQrCYXDfrAr4NDG/gHeaKXk5Ypij2mZZh6/TWZtFDTHFgINYGN0ER5PvzCFteAzFYRLMqRma3Egzp03CygmY3ZJoSImMIsrq0UxZEwWXooFhXZYTWIoNceDmN/9z4t2zsl9PGNitDqofXng4cPboJARjcDSol/IX6e/buVoKu8q20vlGBahpjgGY3tMdQxTFxBFmLuciBzoN3lDY28lFHYMDrFnbSpM+aECcWTxfbXHoQsuo0y8zRZGIXQ0dOTYmMqErhaBZnMZ9sM2jHh/Yrxeqyo5y+MqOXtlwYCIDUKMFgsDjpiMKvjFxJEcu/ZZmDU8np8McJtsm9bk4JtCqRy6MbVDBFp1kOklD+rEDYjqC1DM2UVk+ILAMQ1a1lfWnHn8fMiuq8t5p1ZCVFiHwaI9bpoV9O4zJWhhAS0yqn99W3qlQlTlW+SdR9Kk3h5Tka+XQErXnYvJ/G2TpEGCdUSfVD+h/V4jfvQMDRH+SE8lyItfxbSDNObk/HvwuxhhZirHaFemOv3+fXKmlBNACQV7ikyBc1mTTbSifTZaiv1jclRJYhpthlyQ22BjEsjdD1RwjPJzF+coHPINbJp5DT4Rd0AdRQwvgrrNmL1fVcNtmviaZvABKcvCjMvIK5TlWeLSh1HlphM6y1ddjHxo+mw27EjdfrIgBoDtd2XBCigp03J7OhE6fD17e0qFJzq1QJRypJuh6RqaurKGI/GB1QQcxNT4Yg02f12k3BtDEE37i5HHZzCmSKyRHNeYgZWk3lXGO3YsQyGfz+yRgcvD1KIw311bKktkzNKF0qwtxWs6HBoleYngsR2715nYntsyBKk3ebIUmDbnAKBMF7Qc2w7gYcefRRwszVkHUyc+NkIfgquEJcg1UlnU09jIBQwpc7otGAwwxnOFGY2owTQw6dzWLZcdgSetsOWcYzP4aVfkeyKtI1AU5ZD6xjpg1BeFqvjqmGYvEkxmYcXKGKIa42s/LWjAABP+/IbAS99RxGbHual0CNPwWC2u7LPp15tt2Qhvo+sKDJotcnoZz6Kw1I3sDahHesS+195OZJjM22h2jxMCJI0rMCTbyzEkT3ooRV212F5muzmHXTjxY9O3seNgfe7YZOTNdc4joknsm1TEWk0QWnDCTrijBzGLJOHr3Te2Qz/kuI1ZMArDu9GkO/C+FEUHWIWS0kBRGVT4dgux20NgQp95ibptkOR05du8Li0JrfLSzXrAv+JwHxhZ72UgzJXFnAJFBdwUQvAWE3BG4uafqINL35ZmXqMmyCrcPQSTxXwm4fFp55HhyFS5SSdO1VdI/9EWPNyWz8u15BHP9EZk0MSWFfolwF9LpQcJdKKQQWcXNbj0Y9D3vGEHhIL4eBr4FSrlQROZ9WrSxBOlzGXNEEsdbjRobh7YK+Uo+hR+hqBMsWWUdO2+7DeSHI2BOlma+pm7C8deaEQ10ruwxZsjQrgXUBUrAChg8ZyAsC2NP5ArFMjr/sDcTxB4ZJAEMKZkbCdU4sXurpTM6RVdyRVzTA12HRdoV2G7Ihlm4IOgmGkGtoUb9LEWhi6pisBMX8nihM3A2dQhO3F8ziUx+Gaxg5bfD8WlBLSEEl+33hbwqncPRs6HlC+2dOxpoRdx6y8QfqOp5Eq7N8rhqESCencNJymmWNyWysJ3MKhlSLL/pwB8sSJoXq4nVDNaVS0pGRVDtm3S/J9DIkSz8/lvGnk2HIktQTLBBVMGNzgL1RMOPgIe2OfNqkiUu9gLhSM/fLwMujKYULF6bhzXlBD7gSH9hQynMy29cZLzsIU4+efulRQbRGOM5uwz7imRfcuIzqcCT3QJiUaoCu2wjTaWKZmuohsBl+OarPp++cKgANnFD6q0IlB84wOPZZDFeC1OyFNVKfbkNy8NXFp/+WLRtJtdC5+5DZLEt0XSuPS800VsV9Va6xu3HLZOaT7qnw+QOr20p9G1aLCUFUAJDUQICHrNe1X8CNZyclkvj53JlzH9UY63YHPZvqMmRDryZwbXUjqNkClFbgVZqtEXMiKXRPMZ4VDNT7nKQ2TXc6Qay2F9BnZBpceU4/k2Z8d1/3ISv/+fm5M2ef/hq3vHQTpy5DlFNOqqt1dh/Ka5JGOBOfXrAsjTn/0y1PvPSLZdcaK/8x5qZ7JKtBXzFDi6SBvFeJfB1jLfvWe4bQ8/PFM2fOnPuKhkK9ZE9NQ8xRtZ0btDillcGEWY9FE7t7/RUTc/C0nmksW0r9meSAV6zmJwPRUgV8Emq3Sk2i1G0Yuv30LHB49uz3Cba37KlpSGJPxjSHzGFYk9c2y0W2Qla9etmFw1sx1ggmwHmNoVInHTRd4nw+QfSLkHseyixzYgxZcvmji2fOwufc588Zq5Ab1GVI0suCVo9y0OUurZy6U8AagzZZ/qSzmI7/KWvcwYcU5jGc6eeN+jaWgtzheSwc6qpiIt4lXWLjP1AIEcWfC6QZJaanZCp0d4Ia9sYk3fWohVhC+ciiWcTTWUxXrDJ94aiMeSHuOMCyIWT0fl9VEmbmGNZ5YgxZ5uZX585SDM+ee3oYZ09BxINJgGsEzUzOWNZwjz20fpt8r1NcM3jPabFL4O3dNKnIQbqSg7y6ks/kJNcVWngyF8ss8UGHISl8f06D8MyZi18OmUE7y3TMnixDVj6acakb/7IN0TjdAHbBsvx6YatTweb84QWLb0mDneGqWb4UlLKOfLWfyoZY3mT0YixSj+kSS66ip9A/T38ItUWqE4iJ/bC6jLEbFHDfm9cbBIM6tmUJ3chCJzFdWbBItLwFdkYc4PmqqGT4fsxAHVkxPJ+iBXWKofmqLdJoOySFLw0Eqce4aaqpMbf7kFydcKnhTCaTTOZKpfxuBfJEfCZ9Mpu604HDOymLfU/t4LbDHL/mA13kAzSo3/XOzBGWMTDsNXti47+hmdExPHP24g+JDkem2oNY2BeUBm995skG55qyljPkufbWdPyxxbOAkNJtn44BL1adcaUpOSBhzqnGO3g3Qs9Eal9ePHOmCcS5poX+HpOpPvluxDWStD50YEN0Rx7LxpfB72qfYKyC/huBBHM4QT1PtqqIuKqd2a36ve6JOUMGcZmzx+yJjX//9OyZZhYhxzgNiOlZSHQyk9logL51oNyIS5i3SAQZfdGWw23I2g1LGnuIQlpyqEIaXa/iuRbXbNqMc3vGkEVPQR2hLqXA4dPfQk0osc6ehrFXkAtI1WqjWBnoLyUnozwvchKKqT6ZlW+38xeDj2TW+C5aveAak/yGF6xNYMOPptkdfhK3uJNesyeSsngKE8QFc+FBp+5DZnNGwEUoRRR9Pp8o1TfydcUVuUrMycyNdinU+A2LFyM3QEjFjUC0GAyW+JJ61EyY2bRubOoZwqPPaUBqcEdHT1/GTE1simE7DUli3nKuCjgFVjl3+Iu4OZlt6y+uX2ZNDOUn4O79YJgz+b0sP6AujAj7BWKu9LE9Zk+k8PNxCMHtf3STsBYUGatwtB2yzKuIy8Ki4vfvQao/WzAFgiSetVPDAro4zZKmMModwd1lDp4PVOhJFlfkR8Z6mL5HCOVPVTPTjCHI6c+6G+spe9I+pDalg8iJ3mqlFAgUFeHakLYJBF9tvF1B6lkKC33a96The5Sw5nn47FoF9/eWN4lVz3rLnsjClzYIIp+fH1hWmZo+HYYgpmpWrohcPZ8MqEF4ZM7YRwT02N4jjv8kaxhiLrCEariHOa+2mSWalyQQUudJMWRjt56ePWu1pGd1NC/+7NEWj60y320Yeo7n/7xiHXe1Uir5XdITqtTqRDJkf1Dx0hHpMyqPocMw6l19PZnFBUOkrCQ9iLFWDM3Aq332xJKhry7aQojG5n7IiPKagvaOw6EZQamuJ6NGaJMNctKynpAxGCLam5pVTO91Dkev4GKdS/H6GgNrqjaWlMiR3HoVQlcCT/FUA+0YhmfOnsbtk8Ksix7Z0IjP5AVQIGvgNrpob2gSxOnUt9AVZqmwiwrn9flclVImwA8oU2li9Xi9ZU83Pj/XBkIE8YdR1ojUm0BrP2SZL8I0awXCzdZ1Ly5IT8yZGLLx27Zl00W6dK9Zh9o1WkWvlHLrkIYFg1Klv+7aB9vXupWpS/ZEPUVbDCE8HTph9RvowtcTbtwSHsiUNhqiTy1mRH60ZFCh53bGdPh2nDUxhFSTHqOj5+ioYQ4qY38Q1rjPqrfsCfT5aXsIaVWKvjV1sqbCXYZOslSGFCrZXxRwMUq1qu7wzqgxmXUe2BnTwechE0P59wgeF8lQOde2z7gm7l5o3oPWPXsCT3HO4ghbEKQg3jixJkLWI3ESWFPKndcr1CuSW9i3BN/MZTtjOn5DNjEMPYT4Fs/oIIfrXq3iM0SM26x6y57Y0A+tOcUxFH9OkN6zJ/WDHpHuy/D6gtWNfDKarXLCdIEYYTq7YJdAaeV89TtS8+Bz/Bn1b0pqyCZNe5qKiN2zJ3iXbT2FASLmGCek+I9oI3xScb00qXrrPVEopy0JVMLOXVyvMQaGJLGMe4Gjjuxuiedz6tKoNJ9A7Mx32RVDNvXDuSaxPC6laqLYd6KlKFZ+POYODuQmo/qzY1Qzs2TBMGW3fLG6QKgCqbHyNHBYDDjWRyRc3lY5fDjK6t5cD486Z0/k6KtOZkbj+ulLsxhoBNqdh5BB4TFAk/p9rsiRZe6o3WGalQTb59Qib+IpC7gqyitKMOfQjrKGf0dja77Yrh6fBU9hgHfmeOSt0cWPLpPesyfVl5UFbfs8AhiIZvt97vBdhtUns7LdiahtlUMtfgd3GNzlsyMur8HhGBZDmuLuLtkT+aSDs7eC+EOcsCdZiiKeKUGLavhoLr+x15A4t/CtzBqQ99ntWdgetWC4hJXXPL824gomHdoZwIlNenK856hN9RTdMTxz7vMj+SRLUX0kNSuIxUAgP1BXRkZ8Il6O4pJ24qw+mSU2mzGHX8QNDPvIZgTMcYnP+zkuo60QYArGNutZ5+wpfr+bpzBY/L7QdBNF12RqFGuK0UDdJxpHvzhpP2Zu5COHNhwuhli1Oo1z5sbcnJTkd71404q681G4liZOpncMyU1tqckwnzZRmw7iLWIKuUHth6FvaDF+wzydCM+3nDKnEpua6eDHMh4RoBiyzCFyCOiJWGdTz8YILXE32yV7Ol5A7KCKX3qa9491TqZY+Qt6jGU9aOVwOkGMyWTz+OLF4MdqsqBy+M+wG15SoOj31aPq4XjgsHACDFnm4KtzZ3rEEIzNbydajJJ34Plyjv5jHOpEhmw57GM0j8/K/wDBhgSltDuw6whUJU5R6Dc05U4dsydS+L5bNGOlix8NkWbQOiVTrPxt2C3mcRe9hcOpAjEmt+HQxND5D9zoFdU2PWeTa/ldxQUcUuB6yZ5Y5vHnZ1tBa48hgPj96Ekw/AcENXlHXmzlsGcMnf8Q1Cs71CoNHqH0IYeW24A7Z0/E06b61I7OYVWqt+wJMfwROOzXq7hWDFVy9oAhcLjHW9Z4kn4DQ/oVnbMnNv7gaRNsOlT2CFIWfz7BYhTFcJfPuVo5PJEeaoU2WqJx8Dm/oGLYU/ZEaieEEEuLc4y5ftRlIx/qYXC9+Rgt5VCf3BVDGWypWEwmM5nJbDYaDQT4NT9NwHrLnkjqUe+eQqeLXy70DKJ8BTgc4JOSlcPutpQemdM8/l2wxngXQhWoUa8Xi3VFmMLTiL1kT7h97ZytWHaQUjA2/w5ZQGObMWSbMfyCcpg5xqE+mSwd51CPaWjUhjENvSKInjVSFEXETc/6wlq37Imkvj97YgiBxY/U60Us1C57kr8R3GIls9bE4WzKguHR8eUnPS6l30KOrKsf2jdAXOrsJXti5Rufn9UgM8E7PjzG4bl/p3RN7Jw9sfF9umXYepidE/ZjRvbkJFs2pagXo5bsaXPiOIczm0bkbZBd5K1tXzs5nfvqwLoK2CF7Sqmbo5o4lOZjpgSQuzYcbltBrs20Xn7ockUOZStHuIPY9jni/z65mdFQ/DlhhiUdIhxagrCc1VfvI3wYMiezdsvAK6opoopG0uVjHEISHdKvgKAHTSz34TaZGX2pqSWAaRvPWED8/IZNAHh8aPd4rvA/ZXOy025j1IplCQGS6KC3lcRvR81sQjVKNvaAjHYtIHZgUd8ircHW/O5Md7v53+OPN2buoQA5stsNvbpgYOgkhf8ZOE7/m9AwdGoWxw5CZqjVU/SOIS5GxZsPH+uvr2koH/7r+NP9a5OYk21rbedv6icbUZWf8ccIUFZ/hRGoHXfFp/UUJoi17mcc2Ph9m6c7f9k8RWdfL8V9CiyjmcpRO5SvXybG6XnGHkOWHH5+zh60XjBsyjHaG9OU3eLZqsc0xPZbMAefy6ZShX6y0dRLcxecTkuYZrNq1LJ97RQg0g1vnYl47GRw2zzhwhLbdYvhu3G0Q6qzY+ZstqQMPjKvabSP2tjQb097QrD9azj3faqlxcIxPbR9/uFnKRND5sB2R829mPlV5MBmk+bwi1HSGUPwFKdz9hYOPz/sdqbxgt39AoN3QqYplf+03Yzxgu75otRHbBdvVtSbQPQ4+FjYxo6eIqc4xuLPni562PfI5vnHH8um34rftV0DXlkwKs8MsVXmSweMegN1GwzJza5LTd3p7NNbnUEkCVtXcGAaYXb0nh2DjvObxmVhfWz8lt2U7+LWuI1iaAmtyOgJCogdWPxSP6Rtq4dtzMjKgnVTlP3JmfH7lhu4mBt268SLCX1LFGDYeuQct6+ZC76ntTS48v3vmFb2bNYBw5rZKdm9lIlhux2mw3Srgi5wti9qdYhYMWyJFk+bU7SSdqimTVzKpj62e/irIXMysfMESM8SpnTYH5G6dJ8YG2r6Wjw+e+FXY696Dyh2AhHcfvvqqf1O9UsH5mTw5m32Qa/WLFYjZBedDz9LkHbZE1n4qJe1tJ5AfPpJiG3L4X07gFYWLFuiUu32JuJ70MoU8P1X7d7D6mW2zz57YmO/nT3bWfV6xRA3vBXanYMntocoh1+Y13B3ODYzeNt6bME+8Pk11CZ7IpsfvRktpG/j6W3ZQK/J0rQ5zYyPbs6zC1e0FzFKDAxZ+22oEP057WSeZ/cAABGKSURBVLInffvam8HwzLmPFiwew6INbOiBnSU9f4OYk2W7EoZKqjBr3xe6bzfv/BGxzZ6Yg55WtHsH8bO4rdu3j7rpRR4GhvH2VypdOmLMQhNZshXTjxOsTfaE29e6usATYAgeY5NYMTRQtHUEgz/FLRFBp9NrP41qvhv11f5I7fUDYhN5y4efv4Foxgri2e8TNrkwSdjuqzxvuUMGAo8OR7sAbLNUGHpgB/bgvVH2WPakb1/rGcHur+Pc58/Ny4uNH8gntk+/bTG97Oh/OpxYB4AM68wyN233Eq9eJscw7L597RQo/nz80gZ7V+EYvmVRWtZeUzUaf0S0yBs+JGF7he3wrVFt95vThPCjN84gGJtP5FY9JAe2L/28uSMeQiv7OTptW1b7WWJ/k92qrolGgZluX3vjdPFYVYokbLMijLRMCMmjjgeB6dswVljStkZp8GPtmISRPfWyfe3kdPbpo1HWqoesPGerhRgtmzFPost1pr/GzTiJjX1m/Ll1Pfj6DXrBnh6W4k0JF8+9Bbr4laVAiOgU7G9+3k4TM7dqH9Dosz26JrKqrTlemeT5Z+p5aKfmWra+/Ogt0acp0/KBJ/9l3OZxHPyvMUvME/u1M4OO60cXjN0/kLT/b78d/eswRHeaam+t4HlblI6buQVLav9j+zT/56bFzrSJeSw0uDhqcYkXtq4dXyDwernpJdrGRxfTt0eWowoksRO2eRav8n+tVyq0sY5WWr1siU3Zwrx0bJEHaGw+xbZmwCcltunTfUgObRac6H0DF7rlVi0g/hqy5ETynM1CInztBBYNbNeeeh1qXLYw3XYIMjpt9yRu4WHCLOqAnemhNZsZufWxTpL4JmzzvZwActr3Whh2Xl06NiSJK2G3zZMIeD2AJWKzPyzTTOePmgRkyxZElzBvDWFPQSd8H/G7ts/Bhb+IWcKCzrcNGLRYMK93xbMNQtO709fOI1dip7nU04LhSfY9y3NlW4MgTS0Ry2T7nPY4iGZQj1eXHtkqON7hEntXGIISzrZ2EVBp7GHKmqX2eE3r8CJd/VExdLKxJ7YKAK9v7pQXe2oY9q6HJD2PbcHMjQmqMHH0kihzMss86PGq3evmZVhY3DbP3TargDA1JHcA6c1hSFI7x7f3qKpy1VrrAG/f6yWtL437WeglxE9svp8TJUWYr50exVZNaz8kqQdjLs5sx6JdCo0bTJY9xguDj9zDVWYanb+hCxGWRkmhxdggeXejdW94v9b7jsnTYkhiTya8nMurHHvLQrlJT05yWfLwYkI9s632tpCPGRuFywew80p43lgm0qFhehz2qockdXVCymcm82YzCE4DFMyMNf7q0ZBqIP7JmBg6zUu2NMKLdiGmn+TEsXnrSljTU3Ye9hrTkNiD/zbUdhpSC4rCrFVJTnrftZ5EqaVf4tm32lOxgY3ISoBiQwRB1Q/CN/PTbdjbbJJ6MlHPOgLYsRSv1tfsKe2OVD6SrZNH2973YUuXDtWlEX0/p9Xheht4N12/v5/nkxwI6qnNjZVf2yHEag/+W804+HXscJYTmyAcu5KybIJjyeUTdtJduaw6Gn2741XdnnLeDbxfMO/nfNgBrh4Upo/ixuJxb9aRUS1NVw5JekcpRh3RjRERb6ryqgpIyY1ho2XyCa/zdqhlUQNDak9VOeWUDbqFP7rh5Xz9AT5TV4Rp2hjh9Ai2kVJWrs2PAYN4j34QfmtRxHMfmjKq11Cbk8nWifs9YxMd7UVj8ZcMzarXfOKxv+hAzhEY8CGKgUowKF17Yu2zbkDWcahx2cK05WcSn5t1YfO1/IjLWww4srnJ7GQyV9qg92zPNG1nOPm1+kgYgDud+lY9cBlTyGAejGi04pOSPLafFjc2vFLF5Y7s1E56sXf3dOluWeC4fuyo66+gpaG3rPBJ2gI08jBhWWxi2ditU/RhGcfmAar00J34sVvYJwjvSB0Ywa6/jsC6nxODYHDykiu8vBU7mfPvzD5harSBB+fL8Y7sesDBZyfpxVCTDZEqYZo0TT9dc7LrNxhtNZu2myCpb8HaeIHFSexLKa3xPAiMCOYG+44KM1dq8km0sYMhQgAPpzlOkhRREWgbnSwqQ2NvY1dlkAbclumnkVEHLph6CGs5FUM8V7DtaAXMSyOIXZ+yVQ4Z5nfxmk0hMnt0kivYOgEYr+1cq66XMpnShuBtTMI7HBjB4/dikMZu6l3wJpHRf5+yHdLg7ZTZaAaXmjzLYFCxUQG28FCkhtosVb/nWyjvDMV7hrF9mCYX7k4r2MMKCNTOV8deyLSzqfZ7ZrbiTfjLRye2ozpdv0pYy1Y9liwtC24OLXcWBJXjQIR4+OV6NCWEp1/VQj3i2A4/Upjbj/gg7A3kSnjDTqY+grewJ83fUr7V3DKEDJ1ORimtXNYON2tbTOSlaWQRUMxin4Rgnna4M8IMN4jqoac3dbTVQ0JSmzszgliBF1eEBA1NTI4LYnfdnNHK8uuU9eQ3BHYdr/PsRvc8xLJVD3dczAKLvkoUzQuYUQioLB3uUEcis5+l4z3gaMMyYQpb89ckAW8cidI7rf0QP/G74gheNa+emZcmbjXXh0jss9fqtzp+h5Z+9W1egOLmNJqbYjQnBbFFeklsrZ8Ajj/WUgxpOr6rc2EOW/WQMHHP4fxMGO+dBv8OUSFtnIPXqXEK5DKZokIR/EcTgvA5es0ulue/01pH0cUmPNZGWfTWq9469tWutqQ0nOjzusemdm4UQhda9vo2s6RxrKEH4rn09eyE1z/i4+hlDtp9KmJVa/+cp1feA4IpYsSt9P9unjDgPk6rR+a1krQLE8EWRS5FEbBXdb2VQVdld7dSDQoTyw83CzGZmE0IWgJP82fChBK1r+evca7ibm5tt0H7dmODJ0TRC5kF/BI8iIz9LL7GuML6b9NvoJvs9s0LffpWPQ1FPHXECZAFR4v+ZiFVsAd5IDPg5YSx8v6DzTS2kiVt9I5id4EpDD3fmY74fJUS3lXCT1ZG9sCSaY3BsJO51qrdLc1YEcQPSZwsKbSn4RcL6nV2xml9SGqwqYcfm9vSW+4NwnYwNLwC4+52SdLE1DdXjtKFWFxWF5IMoh2BQ6OJ9NLXX8xeEySlmKd9yZPYynEAO5vuBhHD4B7vWKP+lnOrnaWsHJLUD2+k5fHgxwVsu2k54IhNuQW8JwtS4WQ9aMIYTIIbqVZyePWZJrVjM1P7D3+fW0pj22NZo3gska4dPf5xfvpaJCzgV62j61uvSw3aRm4X/q/oVZQghr8VrfHS7JHu6HUZjR2+ZiNZg8V7BaKfZmbVW+ZSn5bR3rjytK+6roycmIQn84sjOYd6TYGyV5QUQZLCkZny9Oz+N198sbPzx84X33yzPDt1bWJMkIRqsYI2RalnHRm/T+EUX5J3lPwgr4HdYnEdY0K81poTIq21BAjurp46lmml8TsJi89gMAyPzU2HkaWNSex7oaOIl8ZkK6JvF8yDiE3LooHJDVWM8dSti17HGcaOyC5BakgucSAbCKC14rgSJGUojkFsWV3HdIkPYHvhdTyR7hZmHqZbNxCFTh+sHadLoOLqrQJ6MkVC2F3dzXmrJeNYfNAnYpwaWA9W13O0+Eevv/dS1kvrEtZw9yp7AD7eGzo52VBEdOW0hSI2QaH91FDS+f6RPbUbSa7oo7HS1K1ES6TEhm68djvnJhYf6QdY9VMzLPHcwgUvxbunQehd76/SSJXPST40hSK2lldbDPmyDpq6YvtSCtVI1JGRsKcptlD0ci4lDNDR1Re8lnltRFQq+dJu3YtzhbH5Tbl5MyauRr1RBhFF9SVaLrAmsauztGG4JqMjSR7yU6kfLCw9guyF1DGJPWkw8Yk6Svj8EHHSTsaKC2wkh92/chlsEAt/U1I7ctB7AHIjgCWu0VMTU76Sbq0gkDeMIGXxTsLaTBlPfJNQbcdsiIqXUAcaCufFnusQkojFLASveT7aUOil2SXaUEya5KNgmUSI+PpFBbsOgT+IQl4rbgDcCnaOw4aOPtUQo4COzR5ZdjhrGMZfN1azo/F71Gk0nXuCXHx5TOcRO9rvQgTgA1uxBqZ+EotIu1QqlXpAu6YDu2ENKLTt14CI4dkAhtVgqzjAM1oURW8F/2uESkL5YU1uXYoF6XmDRsbC4scLxNw9S3d9YQvmP8qCmpzS0uau6BupBPAed3jwpOTb4Hnw3QiQepmMWKSmBUwn2FC8prjikyBsKY1gYxWwMEUIbPh1UV2bcEuR5Tn9ALYlVEsdvhUGwS++uCyzreeeSGxzfkItiKOh57NrawGHigyfL0p4yY1CMzz1QiBOBF9Z8WJ+JHJ+cJ9VqYhT1wE87ACI16hseLUobWz2aoG0BnwgOD+8IUd/nIafbcrWZEoNL+XE3eWIWkwt5mi/HTCmtDDORyeTAcdklQv2A1iqX0RmS36AO+fnBEgzk5P0xv7ohq+KDiIwuVulCLqF8NTDWly/ZcGC4MKJm6qehMXV32LqqRnLzj0Q1fSns2PYqBRsR38uk+zHxkyOZI4+O+bK2M5Aa12qACPRBihgv08p0stv+GgpiWkKqGigtCH51N6RQvmPpVQTgDQhIczNF28kFm1L5/9jdkuy3JAhp+/Oqh1SFIi8gvUsNooI0qsbMe4S9DCO2hoQX1DDiqis8/xkCYJRDD8d2UYRb7ZXF3fHyg83YyZ0BoIkdrTy+ulSZ7r0ckFD0dz1hZFqvPbpdESCKIdGmf2ZAEglJ3p9KJQjaEy4oKJQ/hugb1FgSAFzw6/7vcCUWOeTuw0xqL4ESSr/cZRgzNTSkkx89ha8xDHa3sKOZC3nnoDHC+kbO+Uxalg574j2tCL4iagInoCvVIrFer1e5fy0e1pJQH+vBqUwzTeirg6C+s3MPlgKWbpUGRwSeejeW1RBk4ZXf0moNyu0Gjm5cPRwGnh0u4ydRcAGz9cbAWxoFo1Gs9F8EE0uOA8RK2qT+v0resuYcHn+bjrWun6sqvvo0fbbVUGTxhc3Q8Ru5x4h8fTW/FREULmkuUS1sl6s5zKTtCEFxGxeLpgDZuuiuLe+Z5R5UPmksfLyLTAvpKmKo78+svDyLXlBOxqkMNrdMQRApmqPgUma2FIUxSBeV1Rt1It7lcpGHWO4epWG4UGjUCcI4bGZ5R83C3HGsvnAEqaB291+JxJq0KV7B+2q24TIidrV+dlrY5IEXLqpzHJqnwbVmHAKZwinGy1LeGJ6/xWwR475dwPAu+/CxDTR8OrtdJvqthPLMPHC0NyT5fIEgol8ttyXw7kROIRuYmZ653AznZKJWQhtCtNwKWrrnWmglca3byRI++o2QBkr1OZ+3NmfLs9EwmEAtImAt2tTy/MPHy+lU6E24KkAjl5efIca2ETnF2/G2j+aWumVRxOF9NLR3W939penp6eQpqdn9+cf/nNus+YpxEKyVoVrUTwjSAst3H7rTr49Da/eudl1kYJWDhk5HkslEgVKiVQMOGO0CmO7F6TarYX770VATRpcfaCGx51I06ymPfitutaEojYksueTd2xBbXlceQmyeuIdfB1fiSrioYUHfwH+kAZX7yx1X2xqGXbZi0GYWPr+9vj7U8AWGlxd/KQgk9bnZNoPO+2nQXlOHdxe+Wvgp9Pwpe3btZRsKRk1s9f7zj2Ez3N/8fpfBj6TxldefuKRcdWwxwYtx7MHao0SB79uX/oL8kdpfOXe1oIWndhaR3PYyiE1tsyo5+DR9lurwrwRGjy/cmeuNirTJ+5yW7SVY3gpcnzh6Kft638d69Kexldf3L6xkIizdj5EB5TRgaOSGUp5Du4urpz/G3Cn0eCllWd3Hg8VRuMhhtEXgZuuAtdYg1hnNFGb++nZyvm/A3jNNDh+fWXx9vODywuJ1Kjc13qy0BlPJTyXD/68e2979dL7Dcxei4aBz9WV7Rf3Xt4+nNscUmlpbuvu7Y8Xt1dWrl8a/NshZ0/Dg4OD4+Pndbo0Pj74/wtrH+gDfaAP9IE+0N+B/h/PgnTcsLPm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8" name="AutoShape 4" descr="data:image/png;base64,iVBORw0KGgoAAAANSUhEUgAAAOEAAADhCAMAAAAJbSJIAAABs1BMVEX////9ZwD+ZwD9ZgABz//+ZgABZv7/agABz/4AZf7///0AaP8A1v8BZv+pPgAAXf4Afp0AYP2LtPYAW/0Aa/9zofYAV/3s7e33+/30ZQC/w8QAYfwAXvyBMAD4+Pj/bgDuYgAAZPMAW97t9fwAVP3eWwDeWgDnXwAA2P/ETgAAX+nO4Pva3N3KzM1EQUAAVtPg7PwAQaMANo0AUccAMoLQUwBTIQCdQAAAI1vY5vufOQDl7/zE2ftNUlSAMgAAMHuBKQCdv/q5TABOivq10PmEiYsAR7Khp6pbk/ohcfu20vmOOQB7qPlqm/puKQBLAABPGgBudngAG0ARDBUAG0g2ffo6FQAARriqra5ZFwCHsflIivkAK240e/tsGgAXAAAAocEAFUx8JAAAZnwAj6wkDgAlEx48KylKQT4AHVwiFTNKHQo/HhsqAAA3PkFiJwAwFy44GCVILSIwEQAiIEIqMTUWO0UFHSRPJBg6IjMKEChJNS4ATV8oVIYAveNohK1jjctAJREiAAAfQVoAAD1jYmEbHB9IEAA3AABZZGhEIiYAET1VCQAwLzBFMisgEyEAQ8JPIppcAAAgAElEQVR4nO19iV8a5/Y3M0SezEyAjozIZNCwiAQxdUVEUMMigqjVVLKo2DZtmrSm8d4sbZr2l/e2vzc3Tdvc3D/5PeeZFRwWzda+nxzu59YneYJz5nv2ZzkOxwf6QB/oA32gD/SB3iENDw/qNDz8vh/mTdLw4Pj566sr29svFj/WafHFi+2VldXz44N/c1bHL61uL95+fuOgtpBIjMZDcp9KTCg+mkp4Fi4fPL9/78XK+fG/I5+D49e3n/10VKOMMQSJbSL8E4aR47HUwub9xWerl/5WcI6vbj+6cbmQkg2+NPD6nNqnr8/KKjOaqB3cfrFy6X0/eE80eGnlzuOhlMywlDmGYZs+5o8qaT8RlpFHF45+2r4+/r4Z6ELjK/cOF1IhCh1CxmofDUHLkD1GiKVn89H2+ffNRHu6tHLrT4/zAkHkutJxDjWRTRz8un3+r6iTw+ef/VKLyYTVxVCFi2k3dDqZpo/+Qx9h4p6jxdXB981QC42vvDwoqGbFomnNOtg6bE/kwujl7/5K0jo8vgLwMYQFDAyM1E/noeXTAihLQp6jZ38VYR3ffrAQIp0wORURpvB88fr7Zg5o/MUnHoDPBAPJaTNsfv4+1tk86/gQzE7q4OX7xnF8+xeP3B0/GtNACMPIYGFkmVGDHFVv+5g+Fj+anlqHgGPqxrP3qY+Dqw88IJ8WBJgmDFXe5FAqUfDUljbnDn//B9I/784dbdbSnkIqTgM6VncvTmpxGcu3AI+JP7ffV6wzfP32UCf9g0cPjRZqR78/nF+eLl+biYyNhV0uQXCFw2ORiZny1Oz+zo9zS+lUnEEunRQ//WMMgUfP4cp78R3jL7ZGGdZe6ZA9OZVeOrwyW56JhMMCkMvldrtdSPQ/+EdCeGxiZmr+7lGtQMMgm0CHvqrQ0L13L6rDK98V2uJHmFj66Mny1ERYkgRkCfnigFwa6T/AXwgwJVKe3blaS6hcAnCaZzEBJaN/vnjHAeulj5dUBWzVQdAcAO/w4fTEmOAySRFFZEURVd4ETlE4828RzcjU/O9LiVC7SED23L7+Lq3qyoOEBUBLhEIuxNNbO9MAnqAip/Lnr67nc8lMLj8g+QBBKb9W6m9wiCWwCsxyMFkQxsr7D4YSAGSfGsb1WRQAYLzx4p1p4/jiUEhlzTB6ajBNQoWjK9MRK3hIYr0U4DWKDigurjoJP9QVhLZaLxaLDUlUXJTJcHn+bhrDIxtiAMZ3w+D5Rx5TlixxJpE9z+fLY4LgBmS8/pGREb+IDHrrWd7hiJby+Un4b2BD5KpZhyPbUFxB124yGghEJ3P9Vb+CkLoFYWb21lLsAtsUETgxUGdJ6urKO+BvcPvPOOlzUlIZRB8GxiBV+2N6TKKgBV319VJyMpmvgPyJxSjwUxkZ8flHKgE+kKwqyGGmyinFAO9QoXXwyWJQM0KSVP5mrgBxhLOVWHL53ls3OIPPNmViTRHUrIjEl17p4qkoxbUoPLTDwUfzwGGJB+C8aFg43/o6iCTXiPKOnCQ2gFFHNL+xsb4GLyG6HuRQMeGloLAeJRhDRMwfGM+dt+w3Lr30qO+WVlt0IwP8XZkKS5pZqQJLfDSZQ5nkB7wNACoZ1Cyn1ws2VKkHHI6S4MN5mapfFL3+6hoAuevDt6B4FfQhM99sgTXra4WRpL5bfZsMXr+fIkbFBW0L4seG0q+mxgS3zmCSd2R3G5JLGsjm64JYBDjXfFbLQznMK9VJ0MqKCpwolOB11IH9YClfR8cphGfmj2LHqjsMGzrafntuY/W3mKqCmmyCWQcAC1dnI4AfJ/rQxymATLYBP3JcUPIpLrECHOa8uqtHLJUigJf3ohZmdOcfrAOIpSC8IJ4P5KvoSQSh/KQWIq0wsvLNt+U2hrdvkJYKDPAXm9uPSGA9Ra6Yy/tdwQHQuoqPM0IXAAwYETgN4AZMVPZAfnd9FZRVr4tTPxKoYkbivHn4TXw/xdwthKeeoMlpKdiRhY/fCovD20MyjY9164Kpg5x+VcaQE6xLKeCISpy/5OCzVUu8wgkZ4HmP+g2XvxTN7UrBCnA44AMM+ZIOrlKFUaaqSBnU3skRLaoTIiCqFs13IqJ9pPA2TOrgi8uM1X7TOCO1NYvBmeJF/hyZfsAAlMvkEII1xbsLz5xzBRVF9Fbgi3KCdwOktOKVYGpGD1a9yHVSCCKwwGJVoUYH3guIqofCqAWpamhRuPPGM6rhxbSa4Zg+kCW1hzPoILyNPAIA4LhcvoyDDxQVFT4ln8zlRSnnAE3cqDeK/eAlsnXFC5LsgP/0g+qt+7SpaGny3mCJp7+Oeg6lUgkqbmFsfw49sIkhopi49YZZHH6xwLSoPIltLkfAgorBdQAj2l8NAkicfw2f1K9JHrjFfJBaV5iRRf+erYgu3zqPKCnVDPzphs8LOI+sB9CWBqugjZPwFSXkWsqAzQHrFS5fLbTUSVg29eiNsji4uEDYZudLEq+m0IL69+D5A/2SDxxZMV9FCXQEqiIYD8WX5x3RuuhSggNJGphGk+sSKJ53PRvlwdgCixjMrFeKGyX867zPu46wwldMQkznQ/HOiGiFIvNLMus0Vz3gfyT1JlEcfpFuQZBl0lci+J6r/fDy14qgZVw9FwWhk5LwD5J1TuEaaBZ3RSqDUr2ysVGpSwqHubBUbdTdFOQ8oMwHoqh8fB7+NgeoNqoBMMeKIkE4y++qpig8CwbHGqSCFUjcfmPmZnj7MjHjJvwQZnMfTQwad8Cp6uP8DbA1fGZDxDAU/mithJEY34/RGmSGrnDkv/+9Nj09izQ9PXXt2kQEAlCIyndzat6R3ABTBKEAn1f8oMv9fnEXX5XEUV/iFqZupUgfS4tUfWqtiiTemEXdHmKao2A2NjcFGqhI1WAd+AFdq+bh2XLwkJArFZPqP+OjpaLoCo/NlJd3fnw8t1TzFBKp2OhoKpXwpIeOHv/+cH9qJgJiUKxsVBocxjP98GV1xdcPcd4IfnOgKBpuJ/IEUhoVQRVFsKhvyC+u3pDNLImmSbGryGDQt5bzibsYhO6CQkV3hSAG10GxOpCLBrK59aKgTEx/c2WuVkjFQ3oBkeilRTk+Wkhvvvpi9priFoMiYiWB6cn4OBFcRtQP0sGXRE6PCFzCxJU0MXNt1fW/eBMB3PXfmvMY8LdXJgSO81UmIbAW/Tlq37O7XghklGAjD/mfCKmh3//f8vzVTU+cXCCWh9KDBXV9jZALcmJo68n0TFhwUc74Da9LaUw6AuvoWaqKNZ6VltHeND3K5Wevz+Kl+zFiRkzobRPfTuDjbEQhgJQ40Dv01XV425Cx90/yOUwNIP/Z/+dSIi5TJ0oNg4U/Wo0zEmc2lMLKx5jASZU1SBs5TkKDo5oZHUG0V+7w/hKx2nOGlTdfO9MYfJkiTjNoQgR3IoBgcBeM/x7GnzRmmQS/5avugseLliQX5OmfLSXMpSg1R25KKS2mGdAkF2Lpw/mpsOKnAawIVhiNj8C5msgtTG82o8jKv71mvjj4zNOcLoGIghHlOHgGyMppWov+AZw8JEvAdKnBQdoz54kzKnomaEzrsHmpjcippW+nx2i8HtzA380Xg1YEMVtxC7PAYlMgHvvP67nF7U1VCXXtAQbB+ikuiK/5ihq5gPEE9YkOgOPnS3UvV945Sqjl3T7MrkwMm4fOVgIkY7Un05ioKA0HfpnfklL6FUnxBzkOWGw2C6Tw6HUYPP+nbM2XAME/xtBR5/AvJ+uaHUDrju+8VPRx5SdLMUL6bEHrgKEGC5HTV6chFAyWotTM6BiK9VI2Gs0NSKIqqE0FsIXXyIjHH8Wb0iVS+DYigBvMOdTikVdLA0FOIfJeDyqQlqcIjQ4oaEyfqXqtw+aESFd1loRqr6bCQrCYXDfrAr4NDG/gHeaKXk5Ypij2mZZh6/TWZtFDTHFgINYGN0ER5PvzCFteAzFYRLMqRma3Egzp03CygmY3ZJoSImMIsrq0UxZEwWXooFhXZYTWIoNceDmN/9z4t2zsl9PGNitDqofXng4cPboJARjcDSol/IX6e/buVoKu8q20vlGBahpjgGY3tMdQxTFxBFmLuciBzoN3lDY28lFHYMDrFnbSpM+aECcWTxfbXHoQsuo0y8zRZGIXQ0dOTYmMqErhaBZnMZ9sM2jHh/Yrxeqyo5y+MqOXtlwYCIDUKMFgsDjpiMKvjFxJEcu/ZZmDU8np8McJtsm9bk4JtCqRy6MbVDBFp1kOklD+rEDYjqC1DM2UVk+ILAMQ1a1lfWnHn8fMiuq8t5p1ZCVFiHwaI9bpoV9O4zJWhhAS0yqn99W3qlQlTlW+SdR9Kk3h5Tka+XQErXnYvJ/G2TpEGCdUSfVD+h/V4jfvQMDRH+SE8lyItfxbSDNObk/HvwuxhhZirHaFemOv3+fXKmlBNACQV7ikyBc1mTTbSifTZaiv1jclRJYhpthlyQ22BjEsjdD1RwjPJzF+coHPINbJp5DT4Rd0AdRQwvgrrNmL1fVcNtmviaZvABKcvCjMvIK5TlWeLSh1HlphM6y1ddjHxo+mw27EjdfrIgBoDtd2XBCigp03J7OhE6fD17e0qFJzq1QJRypJuh6RqaurKGI/GB1QQcxNT4Yg02f12k3BtDEE37i5HHZzCmSKyRHNeYgZWk3lXGO3YsQyGfz+yRgcvD1KIw311bKktkzNKF0qwtxWs6HBoleYngsR2715nYntsyBKk3ebIUmDbnAKBMF7Qc2w7gYcefRRwszVkHUyc+NkIfgquEJcg1UlnU09jIBQwpc7otGAwwxnOFGY2owTQw6dzWLZcdgSetsOWcYzP4aVfkeyKtI1AU5ZD6xjpg1BeFqvjqmGYvEkxmYcXKGKIa42s/LWjAABP+/IbAS99RxGbHual0CNPwWC2u7LPp15tt2Qhvo+sKDJotcnoZz6Kw1I3sDahHesS+195OZJjM22h2jxMCJI0rMCTbyzEkT3ooRV212F5muzmHXTjxY9O3seNgfe7YZOTNdc4joknsm1TEWk0QWnDCTrijBzGLJOHr3Te2Qz/kuI1ZMArDu9GkO/C+FEUHWIWS0kBRGVT4dgux20NgQp95ibptkOR05du8Li0JrfLSzXrAv+JwHxhZ72UgzJXFnAJFBdwUQvAWE3BG4uafqINL35ZmXqMmyCrcPQSTxXwm4fFp55HhyFS5SSdO1VdI/9EWPNyWz8u15BHP9EZk0MSWFfolwF9LpQcJdKKQQWcXNbj0Y9D3vGEHhIL4eBr4FSrlQROZ9WrSxBOlzGXNEEsdbjRobh7YK+Uo+hR+hqBMsWWUdO2+7DeSHI2BOlma+pm7C8deaEQ10ruwxZsjQrgXUBUrAChg8ZyAsC2NP5ArFMjr/sDcTxB4ZJAEMKZkbCdU4sXurpTM6RVdyRVzTA12HRdoV2G7Ihlm4IOgmGkGtoUb9LEWhi6pisBMX8nihM3A2dQhO3F8ziUx+Gaxg5bfD8WlBLSEEl+33hbwqncPRs6HlC+2dOxpoRdx6y8QfqOp5Eq7N8rhqESCencNJymmWNyWysJ3MKhlSLL/pwB8sSJoXq4nVDNaVS0pGRVDtm3S/J9DIkSz8/lvGnk2HIktQTLBBVMGNzgL1RMOPgIe2OfNqkiUu9gLhSM/fLwMujKYULF6bhzXlBD7gSH9hQynMy29cZLzsIU4+efulRQbRGOM5uwz7imRfcuIzqcCT3QJiUaoCu2wjTaWKZmuohsBl+OarPp++cKgANnFD6q0IlB84wOPZZDFeC1OyFNVKfbkNy8NXFp/+WLRtJtdC5+5DZLEt0XSuPS800VsV9Va6xu3HLZOaT7qnw+QOr20p9G1aLCUFUAJDUQICHrNe1X8CNZyclkvj53JlzH9UY63YHPZvqMmRDryZwbXUjqNkClFbgVZqtEXMiKXRPMZ4VDNT7nKQ2TXc6Qay2F9BnZBpceU4/k2Z8d1/3ISv/+fm5M2ef/hq3vHQTpy5DlFNOqqt1dh/Ka5JGOBOfXrAsjTn/0y1PvPSLZdcaK/8x5qZ7JKtBXzFDi6SBvFeJfB1jLfvWe4bQ8/PFM2fOnPuKhkK9ZE9NQ8xRtZ0btDillcGEWY9FE7t7/RUTc/C0nmksW0r9meSAV6zmJwPRUgV8Emq3Sk2i1G0Yuv30LHB49uz3Cba37KlpSGJPxjSHzGFYk9c2y0W2Qla9etmFw1sx1ggmwHmNoVInHTRd4nw+QfSLkHseyixzYgxZcvmji2fOwufc588Zq5Ab1GVI0suCVo9y0OUurZy6U8AagzZZ/qSzmI7/KWvcwYcU5jGc6eeN+jaWgtzheSwc6qpiIt4lXWLjP1AIEcWfC6QZJaanZCp0d4Ia9sYk3fWohVhC+ciiWcTTWUxXrDJ94aiMeSHuOMCyIWT0fl9VEmbmGNZ5YgxZ5uZX585SDM+ee3oYZ09BxINJgGsEzUzOWNZwjz20fpt8r1NcM3jPabFL4O3dNKnIQbqSg7y6ks/kJNcVWngyF8ss8UGHISl8f06D8MyZi18OmUE7y3TMnixDVj6acakb/7IN0TjdAHbBsvx6YatTweb84QWLb0mDneGqWb4UlLKOfLWfyoZY3mT0YixSj+kSS66ip9A/T38ItUWqE4iJ/bC6jLEbFHDfm9cbBIM6tmUJ3chCJzFdWbBItLwFdkYc4PmqqGT4fsxAHVkxPJ+iBXWKofmqLdJoOySFLw0Eqce4aaqpMbf7kFydcKnhTCaTTOZKpfxuBfJEfCZ9Mpu604HDOymLfU/t4LbDHL/mA13kAzSo3/XOzBGWMTDsNXti47+hmdExPHP24g+JDkem2oNY2BeUBm995skG55qyljPkufbWdPyxxbOAkNJtn44BL1adcaUpOSBhzqnGO3g3Qs9Eal9ePHOmCcS5poX+HpOpPvluxDWStD50YEN0Rx7LxpfB72qfYKyC/huBBHM4QT1PtqqIuKqd2a36ve6JOUMGcZmzx+yJjX//9OyZZhYhxzgNiOlZSHQyk9logL51oNyIS5i3SAQZfdGWw23I2g1LGnuIQlpyqEIaXa/iuRbXbNqMc3vGkEVPQR2hLqXA4dPfQk0osc6ehrFXkAtI1WqjWBnoLyUnozwvchKKqT6ZlW+38xeDj2TW+C5aveAak/yGF6xNYMOPptkdfhK3uJNesyeSsngKE8QFc+FBp+5DZnNGwEUoRRR9Pp8o1TfydcUVuUrMycyNdinU+A2LFyM3QEjFjUC0GAyW+JJ61EyY2bRubOoZwqPPaUBqcEdHT1/GTE1simE7DUli3nKuCjgFVjl3+Iu4OZlt6y+uX2ZNDOUn4O79YJgz+b0sP6AujAj7BWKu9LE9Zk+k8PNxCMHtf3STsBYUGatwtB2yzKuIy8Ki4vfvQao/WzAFgiSetVPDAro4zZKmMModwd1lDp4PVOhJFlfkR8Z6mL5HCOVPVTPTjCHI6c+6G+spe9I+pDalg8iJ3mqlFAgUFeHakLYJBF9tvF1B6lkKC33a96The5Sw5nn47FoF9/eWN4lVz3rLnsjClzYIIp+fH1hWmZo+HYYgpmpWrohcPZ8MqEF4ZM7YRwT02N4jjv8kaxhiLrCEariHOa+2mSWalyQQUudJMWRjt56ePWu1pGd1NC/+7NEWj60y320Yeo7n/7xiHXe1Uir5XdITqtTqRDJkf1Dx0hHpMyqPocMw6l19PZnFBUOkrCQ9iLFWDM3Aq332xJKhry7aQojG5n7IiPKagvaOw6EZQamuJ6NGaJMNctKynpAxGCLam5pVTO91Dkev4GKdS/H6GgNrqjaWlMiR3HoVQlcCT/FUA+0YhmfOnsbtk8Ksix7Z0IjP5AVQIGvgNrpob2gSxOnUt9AVZqmwiwrn9flclVImwA8oU2li9Xi9ZU83Pj/XBkIE8YdR1ojUm0BrP2SZL8I0awXCzdZ1Ly5IT8yZGLLx27Zl00W6dK9Zh9o1WkWvlHLrkIYFg1Klv+7aB9vXupWpS/ZEPUVbDCE8HTph9RvowtcTbtwSHsiUNhqiTy1mRH60ZFCh53bGdPh2nDUxhFSTHqOj5+ioYQ4qY38Q1rjPqrfsCfT5aXsIaVWKvjV1sqbCXYZOslSGFCrZXxRwMUq1qu7wzqgxmXUe2BnTwechE0P59wgeF8lQOde2z7gm7l5o3oPWPXsCT3HO4ghbEKQg3jixJkLWI3ESWFPKndcr1CuSW9i3BN/MZTtjOn5DNjEMPYT4Fs/oIIfrXq3iM0SM26x6y57Y0A+tOcUxFH9OkN6zJ/WDHpHuy/D6gtWNfDKarXLCdIEYYTq7YJdAaeV89TtS8+Bz/Bn1b0pqyCZNe5qKiN2zJ3iXbT2FASLmGCek+I9oI3xScb00qXrrPVEopy0JVMLOXVyvMQaGJLGMe4Gjjuxuiedz6tKoNJ9A7Mx32RVDNvXDuSaxPC6laqLYd6KlKFZ+POYODuQmo/qzY1Qzs2TBMGW3fLG6QKgCqbHyNHBYDDjWRyRc3lY5fDjK6t5cD486Z0/k6KtOZkbj+ulLsxhoBNqdh5BB4TFAk/p9rsiRZe6o3WGalQTb59Qib+IpC7gqyitKMOfQjrKGf0dja77Yrh6fBU9hgHfmeOSt0cWPLpPesyfVl5UFbfs8AhiIZvt97vBdhtUns7LdiahtlUMtfgd3GNzlsyMur8HhGBZDmuLuLtkT+aSDs7eC+EOcsCdZiiKeKUGLavhoLr+x15A4t/CtzBqQ99ntWdgetWC4hJXXPL824gomHdoZwIlNenK856hN9RTdMTxz7vMj+SRLUX0kNSuIxUAgP1BXRkZ8Il6O4pJ24qw+mSU2mzGHX8QNDPvIZgTMcYnP+zkuo60QYArGNutZ5+wpfr+bpzBY/L7QdBNF12RqFGuK0UDdJxpHvzhpP2Zu5COHNhwuhli1Oo1z5sbcnJTkd71404q681G4liZOpncMyU1tqckwnzZRmw7iLWIKuUHth6FvaDF+wzydCM+3nDKnEpua6eDHMh4RoBiyzCFyCOiJWGdTz8YILXE32yV7Ol5A7KCKX3qa9491TqZY+Qt6jGU9aOVwOkGMyWTz+OLF4MdqsqBy+M+wG15SoOj31aPq4XjgsHACDFnm4KtzZ3rEEIzNbydajJJ34Plyjv5jHOpEhmw57GM0j8/K/wDBhgSltDuw6whUJU5R6Dc05U4dsydS+L5bNGOlix8NkWbQOiVTrPxt2C3mcRe9hcOpAjEmt+HQxND5D9zoFdU2PWeTa/ldxQUcUuB6yZ5Y5vHnZ1tBa48hgPj96Ekw/AcENXlHXmzlsGcMnf8Q1Cs71CoNHqH0IYeW24A7Z0/E06b61I7OYVWqt+wJMfwROOzXq7hWDFVy9oAhcLjHW9Z4kn4DQ/oVnbMnNv7gaRNsOlT2CFIWfz7BYhTFcJfPuVo5PJEeaoU2WqJx8Dm/oGLYU/ZEaieEEEuLc4y5ftRlIx/qYXC9+Rgt5VCf3BVDGWypWEwmM5nJbDYaDQT4NT9NwHrLnkjqUe+eQqeLXy70DKJ8BTgc4JOSlcPutpQemdM8/l2wxngXQhWoUa8Xi3VFmMLTiL1kT7h97ZytWHaQUjA2/w5ZQGObMWSbMfyCcpg5xqE+mSwd51CPaWjUhjENvSKInjVSFEXETc/6wlq37Imkvj97YgiBxY/U60Us1C57kr8R3GIls9bE4WzKguHR8eUnPS6l30KOrKsf2jdAXOrsJXti5Rufn9UgM8E7PjzG4bl/p3RN7Jw9sfF9umXYepidE/ZjRvbkJFs2pagXo5bsaXPiOIczm0bkbZBd5K1tXzs5nfvqwLoK2CF7Sqmbo5o4lOZjpgSQuzYcbltBrs20Xn7ockUOZStHuIPY9jni/z65mdFQ/DlhhiUdIhxagrCc1VfvI3wYMiezdsvAK6opoopG0uVjHEISHdKvgKAHTSz34TaZGX2pqSWAaRvPWED8/IZNAHh8aPd4rvA/ZXOy025j1IplCQGS6KC3lcRvR81sQjVKNvaAjHYtIHZgUd8ircHW/O5Md7v53+OPN2buoQA5stsNvbpgYOgkhf8ZOE7/m9AwdGoWxw5CZqjVU/SOIS5GxZsPH+uvr2koH/7r+NP9a5OYk21rbedv6icbUZWf8ccIUFZ/hRGoHXfFp/UUJoi17mcc2Ph9m6c7f9k8RWdfL8V9CiyjmcpRO5SvXybG6XnGHkOWHH5+zh60XjBsyjHaG9OU3eLZqsc0xPZbMAefy6ZShX6y0dRLcxecTkuYZrNq1LJ97RQg0g1vnYl47GRw2zzhwhLbdYvhu3G0Q6qzY+ZstqQMPjKvabSP2tjQb097QrD9azj3faqlxcIxPbR9/uFnKRND5sB2R829mPlV5MBmk+bwi1HSGUPwFKdz9hYOPz/sdqbxgt39AoN3QqYplf+03Yzxgu75otRHbBdvVtSbQPQ4+FjYxo6eIqc4xuLPni562PfI5vnHH8um34rftV0DXlkwKs8MsVXmSweMegN1GwzJza5LTd3p7NNbnUEkCVtXcGAaYXb0nh2DjvObxmVhfWz8lt2U7+LWuI1iaAmtyOgJCogdWPxSP6Rtq4dtzMjKgnVTlP3JmfH7lhu4mBt268SLCX1LFGDYeuQct6+ZC76ntTS48v3vmFb2bNYBw5rZKdm9lIlhux2mw3Srgi5wti9qdYhYMWyJFk+bU7SSdqimTVzKpj62e/irIXMysfMESM8SpnTYH5G6dJ8YG2r6Wjw+e+FXY696Dyh2AhHcfvvqqf1O9UsH5mTw5m32Qa/WLFYjZBedDz9LkHbZE1n4qJe1tJ5AfPpJiG3L4X07gFYWLFuiUu32JuJ70MoU8P1X7d7D6mW2zz57YmO/nT3bWfV6xRA3vBXanYMntocoh1+Y13B3ODYzeNt6bME+8Pk11CZ7IpsfvRktpG/j6W3ZQK/J0rQ5zYyPbs6zC1e0FzFKDAxZ+22oEP057WSeZ/cAABGKSURBVLInffvam8HwzLmPFiwew6INbOiBnSU9f4OYk2W7EoZKqjBr3xe6bzfv/BGxzZ6Yg55WtHsH8bO4rdu3j7rpRR4GhvH2VypdOmLMQhNZshXTjxOsTfaE29e6usATYAgeY5NYMTRQtHUEgz/FLRFBp9NrP41qvhv11f5I7fUDYhN5y4efv4Foxgri2e8TNrkwSdjuqzxvuUMGAo8OR7sAbLNUGHpgB/bgvVH2WPakb1/rGcHur+Pc58/Ny4uNH8gntk+/bTG97Oh/OpxYB4AM68wyN233Eq9eJscw7L597RQo/nz80gZ7V+EYvmVRWtZeUzUaf0S0yBs+JGF7he3wrVFt95vThPCjN84gGJtP5FY9JAe2L/28uSMeQiv7OTptW1b7WWJ/k92qrolGgZluX3vjdPFYVYokbLMijLRMCMmjjgeB6dswVljStkZp8GPtmISRPfWyfe3kdPbpo1HWqoesPGerhRgtmzFPost1pr/GzTiJjX1m/Ll1Pfj6DXrBnh6W4k0JF8+9Bbr4laVAiOgU7G9+3k4TM7dqH9Dosz26JrKqrTlemeT5Z+p5aKfmWra+/Ogt0acp0/KBJ/9l3OZxHPyvMUvME/u1M4OO60cXjN0/kLT/b78d/eswRHeaam+t4HlblI6buQVLav9j+zT/56bFzrSJeSw0uDhqcYkXtq4dXyDwernpJdrGRxfTt0eWowoksRO2eRav8n+tVyq0sY5WWr1siU3Zwrx0bJEHaGw+xbZmwCcltunTfUgObRac6H0DF7rlVi0g/hqy5ETynM1CInztBBYNbNeeeh1qXLYw3XYIMjpt9yRu4WHCLOqAnemhNZsZufWxTpL4JmzzvZwActr3Whh2Xl06NiSJK2G3zZMIeD2AJWKzPyzTTOePmgRkyxZElzBvDWFPQSd8H/G7ts/Bhb+IWcKCzrcNGLRYMK93xbMNQtO709fOI1dip7nU04LhSfY9y3NlW4MgTS0Ry2T7nPY4iGZQj1eXHtkqON7hEntXGIISzrZ2EVBp7GHKmqX2eE3r8CJd/VExdLKxJ7YKAK9v7pQXe2oY9q6HJD2PbcHMjQmqMHH0kihzMss86PGq3evmZVhY3DbP3TargDA1JHcA6c1hSFI7x7f3qKpy1VrrAG/f6yWtL437WeglxE9svp8TJUWYr50exVZNaz8kqQdjLs5sx6JdCo0bTJY9xguDj9zDVWYanb+hCxGWRkmhxdggeXejdW94v9b7jsnTYkhiTya8nMurHHvLQrlJT05yWfLwYkI9s632tpCPGRuFywew80p43lgm0qFhehz2qockdXVCymcm82YzCE4DFMyMNf7q0ZBqIP7JmBg6zUu2NMKLdiGmn+TEsXnrSljTU3Ye9hrTkNiD/zbUdhpSC4rCrFVJTnrftZ5EqaVf4tm32lOxgY3ISoBiQwRB1Q/CN/PTbdjbbJJ6MlHPOgLYsRSv1tfsKe2OVD6SrZNH2973YUuXDtWlEX0/p9Xheht4N12/v5/nkxwI6qnNjZVf2yHEag/+W804+HXscJYTmyAcu5KybIJjyeUTdtJduaw6Gn2741XdnnLeDbxfMO/nfNgBrh4Upo/ixuJxb9aRUS1NVw5JekcpRh3RjRERb6ryqgpIyY1ho2XyCa/zdqhlUQNDak9VOeWUDbqFP7rh5Xz9AT5TV4Rp2hjh9Ai2kVJWrs2PAYN4j34QfmtRxHMfmjKq11Cbk8nWifs9YxMd7UVj8ZcMzarXfOKxv+hAzhEY8CGKgUowKF17Yu2zbkDWcahx2cK05WcSn5t1YfO1/IjLWww4srnJ7GQyV9qg92zPNG1nOPm1+kgYgDud+lY9cBlTyGAejGi04pOSPLafFjc2vFLF5Y7s1E56sXf3dOluWeC4fuyo66+gpaG3rPBJ2gI08jBhWWxi2ditU/RhGcfmAar00J34sVvYJwjvSB0Ywa6/jsC6nxODYHDykiu8vBU7mfPvzD5harSBB+fL8Y7sesDBZyfpxVCTDZEqYZo0TT9dc7LrNxhtNZu2myCpb8HaeIHFSexLKa3xPAiMCOYG+44KM1dq8km0sYMhQgAPpzlOkhRREWgbnSwqQ2NvY1dlkAbclumnkVEHLph6CGs5FUM8V7DtaAXMSyOIXZ+yVQ4Z5nfxmk0hMnt0kivYOgEYr+1cq66XMpnShuBtTMI7HBjB4/dikMZu6l3wJpHRf5+yHdLg7ZTZaAaXmjzLYFCxUQG28FCkhtosVb/nWyjvDMV7hrF9mCYX7k4r2MMKCNTOV8deyLSzqfZ7ZrbiTfjLRye2ozpdv0pYy1Y9liwtC24OLXcWBJXjQIR4+OV6NCWEp1/VQj3i2A4/Upjbj/gg7A3kSnjDTqY+grewJ83fUr7V3DKEDJ1ORimtXNYON2tbTOSlaWQRUMxin4Rgnna4M8IMN4jqoac3dbTVQ0JSmzszgliBF1eEBA1NTI4LYnfdnNHK8uuU9eQ3BHYdr/PsRvc8xLJVD3dczAKLvkoUzQuYUQioLB3uUEcis5+l4z3gaMMyYQpb89ckAW8cidI7rf0QP/G74gheNa+emZcmbjXXh0jss9fqtzp+h5Z+9W1egOLmNJqbYjQnBbFFeklsrZ8Ajj/WUgxpOr6rc2EOW/WQMHHP4fxMGO+dBv8OUSFtnIPXqXEK5DKZokIR/EcTgvA5es0ulue/01pH0cUmPNZGWfTWq9469tWutqQ0nOjzusemdm4UQhda9vo2s6RxrKEH4rn09eyE1z/i4+hlDtp9KmJVa/+cp1feA4IpYsSt9P9unjDgPk6rR+a1krQLE8EWRS5FEbBXdb2VQVdld7dSDQoTyw83CzGZmE0IWgJP82fChBK1r+evca7ibm5tt0H7dmODJ0TRC5kF/BI8iIz9LL7GuML6b9NvoJvs9s0LffpWPQ1FPHXECZAFR4v+ZiFVsAd5IDPg5YSx8v6DzTS2kiVt9I5id4EpDD3fmY74fJUS3lXCT1ZG9sCSaY3BsJO51qrdLc1YEcQPSZwsKbSn4RcL6nV2xml9SGqwqYcfm9vSW+4NwnYwNLwC4+52SdLE1DdXjtKFWFxWF5IMoh2BQ6OJ9NLXX8xeEySlmKd9yZPYynEAO5vuBhHD4B7vWKP+lnOrnaWsHJLUD2+k5fHgxwVsu2k54IhNuQW8JwtS4WQ9aMIYTIIbqVZyePWZJrVjM1P7D3+fW0pj22NZo3gska4dPf5xfvpaJCzgV62j61uvSw3aRm4X/q/oVZQghr8VrfHS7JHu6HUZjR2+ZiNZg8V7BaKfZmbVW+ZSn5bR3rjytK+6roycmIQn84sjOYd6TYGyV5QUQZLCkZny9Oz+N198sbPzx84X33yzPDt1bWJMkIRqsYI2RalnHRm/T+EUX5J3lPwgr4HdYnEdY0K81poTIq21BAjurp46lmml8TsJi89gMAyPzU2HkaWNSex7oaOIl8ZkK6JvF8yDiE3LooHJDVWM8dSti17HGcaOyC5BakgucSAbCKC14rgSJGUojkFsWV3HdIkPYHvhdTyR7hZmHqZbNxCFTh+sHadLoOLqrQJ6MkVC2F3dzXmrJeNYfNAnYpwaWA9W13O0+Eevv/dS1kvrEtZw9yp7AD7eGzo52VBEdOW0hSI2QaH91FDS+f6RPbUbSa7oo7HS1K1ES6TEhm68djvnJhYf6QdY9VMzLPHcwgUvxbunQehd76/SSJXPST40hSK2lldbDPmyDpq6YvtSCtVI1JGRsKcptlD0ci4lDNDR1Re8lnltRFQq+dJu3YtzhbH5Tbl5MyauRr1RBhFF9SVaLrAmsauztGG4JqMjSR7yU6kfLCw9guyF1DGJPWkw8Yk6Svj8EHHSTsaKC2wkh92/chlsEAt/U1I7ctB7AHIjgCWu0VMTU76Sbq0gkDeMIGXxTsLaTBlPfJNQbcdsiIqXUAcaCufFnusQkojFLASveT7aUOil2SXaUEya5KNgmUSI+PpFBbsOgT+IQl4rbgDcCnaOw4aOPtUQo4COzR5ZdjhrGMZfN1azo/F71Gk0nXuCXHx5TOcRO9rvQgTgA1uxBqZ+EotIu1QqlXpAu6YDu2ENKLTt14CI4dkAhtVgqzjAM1oURW8F/2uESkL5YU1uXYoF6XmDRsbC4scLxNw9S3d9YQvmP8qCmpzS0uau6BupBPAed3jwpOTb4Hnw3QiQepmMWKSmBUwn2FC8prjikyBsKY1gYxWwMEUIbPh1UV2bcEuR5Tn9ALYlVEsdvhUGwS++uCyzreeeSGxzfkItiKOh57NrawGHigyfL0p4yY1CMzz1QiBOBF9Z8WJ+JHJ+cJ9VqYhT1wE87ACI16hseLUobWz2aoG0BnwgOD+8IUd/nIafbcrWZEoNL+XE3eWIWkwt5mi/HTCmtDDORyeTAcdklQv2A1iqX0RmS36AO+fnBEgzk5P0xv7ohq+KDiIwuVulCLqF8NTDWly/ZcGC4MKJm6qehMXV32LqqRnLzj0Q1fSns2PYqBRsR38uk+zHxkyOZI4+O+bK2M5Aa12qACPRBihgv08p0stv+GgpiWkKqGigtCH51N6RQvmPpVQTgDQhIczNF28kFm1L5/9jdkuy3JAhp+/Oqh1SFIi8gvUsNooI0qsbMe4S9DCO2hoQX1DDiqis8/xkCYJRDD8d2UYRb7ZXF3fHyg83YyZ0BoIkdrTy+ulSZ7r0ckFD0dz1hZFqvPbpdESCKIdGmf2ZAEglJ3p9KJQjaEy4oKJQ/hugb1FgSAFzw6/7vcCUWOeTuw0xqL4ESSr/cZRgzNTSkkx89ha8xDHa3sKOZC3nnoDHC+kbO+Uxalg574j2tCL4iagInoCvVIrFer1e5fy0e1pJQH+vBqUwzTeirg6C+s3MPlgKWbpUGRwSeejeW1RBk4ZXf0moNyu0Gjm5cPRwGnh0u4ydRcAGz9cbAWxoFo1Gs9F8EE0uOA8RK2qT+v0resuYcHn+bjrWun6sqvvo0fbbVUGTxhc3Q8Ru5x4h8fTW/FREULmkuUS1sl6s5zKTtCEFxGxeLpgDZuuiuLe+Z5R5UPmksfLyLTAvpKmKo78+svDyLXlBOxqkMNrdMQRApmqPgUma2FIUxSBeV1Rt1It7lcpGHWO4epWG4UGjUCcI4bGZ5R83C3HGsvnAEqaB291+JxJq0KV7B+2q24TIidrV+dlrY5IEXLqpzHJqnwbVmHAKZwinGy1LeGJ6/xWwR475dwPAu+/CxDTR8OrtdJvqthPLMPHC0NyT5fIEgol8ttyXw7kROIRuYmZ653AznZKJWQhtCtNwKWrrnWmglca3byRI++o2QBkr1OZ+3NmfLs9EwmEAtImAt2tTy/MPHy+lU6E24KkAjl5efIca2ETnF2/G2j+aWumVRxOF9NLR3W939penp6eQpqdn9+cf/nNus+YpxEKyVoVrUTwjSAst3H7rTr49Da/eudl1kYJWDhk5HkslEgVKiVQMOGO0CmO7F6TarYX770VATRpcfaCGx51I06ymPfitutaEojYksueTd2xBbXlceQmyeuIdfB1fiSrioYUHfwH+kAZX7yx1X2xqGXbZi0GYWPr+9vj7U8AWGlxd/KQgk9bnZNoPO+2nQXlOHdxe+Wvgp9Pwpe3btZRsKRk1s9f7zj2Ez3N/8fpfBj6TxldefuKRcdWwxwYtx7MHao0SB79uX/oL8kdpfOXe1oIWndhaR3PYyiE1tsyo5+DR9lurwrwRGjy/cmeuNirTJ+5yW7SVY3gpcnzh6Kft638d69Kexldf3L6xkIizdj5EB5TRgaOSGUp5Du4urpz/G3Cn0eCllWd3Hg8VRuMhhtEXgZuuAtdYg1hnNFGb++nZyvm/A3jNNDh+fWXx9vODywuJ1Kjc13qy0BlPJTyXD/68e2979dL7Dcxei4aBz9WV7Rf3Xt4+nNscUmlpbuvu7Y8Xt1dWrl8a/NshZ0/Dg4OD4+Pndbo0Pj74/wtrH+gDfaAP9IE+0N+B/h/PgnTcsLPmWQ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34808"/>
              </p:ext>
            </p:extLst>
          </p:nvPr>
        </p:nvGraphicFramePr>
        <p:xfrm>
          <a:off x="460375" y="285728"/>
          <a:ext cx="8216080" cy="62151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1305"/>
                <a:gridCol w="2160240"/>
                <a:gridCol w="864096"/>
                <a:gridCol w="876580"/>
                <a:gridCol w="709048"/>
                <a:gridCol w="2374811"/>
              </a:tblGrid>
              <a:tr h="8973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PROGRAMA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PROYECTO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POBLACIÓN BENEFICIADA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ALCANCE GEOGRÁFICO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2508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Mujeres</a:t>
                      </a:r>
                      <a:endParaRPr lang="es-SV" sz="160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Hombres</a:t>
                      </a:r>
                      <a:endParaRPr lang="es-SV" sz="160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TOTAL</a:t>
                      </a:r>
                      <a:endParaRPr lang="es-SV" sz="160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78128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 smtClean="0">
                          <a:effectLst/>
                        </a:rPr>
                        <a:t> Deporte inclusivo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 smtClean="0">
                          <a:effectLst/>
                        </a:rPr>
                        <a:t>Promoción y fortalecimiento de la práctica del deporte nocturno (Aeróbicos)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350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100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450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Cojutepeque, San Rafael Cedros, San Ramón.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</a:tr>
              <a:tr h="897335">
                <a:tc vMerge="1">
                  <a:txBody>
                    <a:bodyPr/>
                    <a:lstStyle/>
                    <a:p>
                      <a:pPr algn="ctr" fontAlgn="ctr"/>
                      <a:endParaRPr lang="es-SV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 smtClean="0">
                          <a:effectLst/>
                        </a:rPr>
                        <a:t>Escuelas deportivas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>
                          <a:effectLst/>
                        </a:rPr>
                        <a:t>200</a:t>
                      </a:r>
                      <a:endParaRPr lang="es-SV" sz="1600" b="1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200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300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San Ramón, Cojutepeque, San Rafael Cedros.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</a:tr>
              <a:tr h="1339309">
                <a:tc vMerge="1">
                  <a:txBody>
                    <a:bodyPr/>
                    <a:lstStyle/>
                    <a:p>
                      <a:pPr algn="ctr" fontAlgn="ctr"/>
                      <a:endParaRPr lang="es-SV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 smtClean="0">
                          <a:effectLst/>
                        </a:rPr>
                        <a:t>Organizar y desarrollar carreras aeróbicas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300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500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800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Cojutepeque, San R</a:t>
                      </a:r>
                      <a:r>
                        <a:rPr lang="es-SV" sz="1600" u="none" strike="noStrike" dirty="0" smtClean="0">
                          <a:effectLst/>
                        </a:rPr>
                        <a:t>afael </a:t>
                      </a:r>
                      <a:r>
                        <a:rPr lang="es-SV" sz="1600" u="none" strike="noStrike" dirty="0">
                          <a:effectLst/>
                        </a:rPr>
                        <a:t>Cedros, San Ramón, Suchitoto.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</a:tr>
              <a:tr h="897335">
                <a:tc vMerge="1">
                  <a:txBody>
                    <a:bodyPr/>
                    <a:lstStyle/>
                    <a:p>
                      <a:pPr algn="ctr" fontAlgn="ctr"/>
                      <a:endParaRPr lang="es-SV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 smtClean="0">
                          <a:effectLst/>
                        </a:rPr>
                        <a:t>Juegos deportivos estudiantiles inclusivos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>
                          <a:effectLst/>
                        </a:rPr>
                        <a:t>50</a:t>
                      </a:r>
                      <a:endParaRPr lang="es-SV" sz="1600" b="1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150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200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Cojutepeque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678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://www.mrelbalsamo.com/images/asociados/isn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42"/>
          <a:stretch/>
        </p:blipFill>
        <p:spPr bwMode="auto">
          <a:xfrm>
            <a:off x="5933007" y="2259314"/>
            <a:ext cx="3074515" cy="178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284132" y="2428868"/>
            <a:ext cx="5786478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SV" sz="2800" b="1" dirty="0" smtClean="0">
                <a:solidFill>
                  <a:srgbClr val="0070C0"/>
                </a:solidFill>
              </a:rPr>
              <a:t>INSTITUTO DE PROTECCIÓN INTEGRAL DE LA NIÑEZ Y LA ADOLESCENCIA  </a:t>
            </a:r>
            <a:endParaRPr kumimoji="0" lang="es-SV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5 Conector recto"/>
          <p:cNvCxnSpPr/>
          <p:nvPr/>
        </p:nvCxnSpPr>
        <p:spPr>
          <a:xfrm rot="5400000">
            <a:off x="4464049" y="3178173"/>
            <a:ext cx="35004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png;base64,iVBORw0KGgoAAAANSUhEUgAAAOEAAADhCAMAAAAJbSJIAAABs1BMVEX////9ZwD+ZwD9ZgABz//+ZgABZv7/agABz/4AZf7///0AaP8A1v8BZv+pPgAAXf4Afp0AYP2LtPYAW/0Aa/9zofYAV/3s7e33+/30ZQC/w8QAYfwAXvyBMAD4+Pj/bgDuYgAAZPMAW97t9fwAVP3eWwDeWgDnXwAA2P/ETgAAX+nO4Pva3N3KzM1EQUAAVtPg7PwAQaMANo0AUccAMoLQUwBTIQCdQAAAI1vY5vufOQDl7/zE2ftNUlSAMgAAMHuBKQCdv/q5TABOivq10PmEiYsAR7Khp6pbk/ohcfu20vmOOQB7qPlqm/puKQBLAABPGgBudngAG0ARDBUAG0g2ffo6FQAARriqra5ZFwCHsflIivkAK240e/tsGgAXAAAAocEAFUx8JAAAZnwAj6wkDgAlEx48KylKQT4AHVwiFTNKHQo/HhsqAAA3PkFiJwAwFy44GCVILSIwEQAiIEIqMTUWO0UFHSRPJBg6IjMKEChJNS4ATV8oVIYAveNohK1jjctAJREiAAAfQVoAAD1jYmEbHB9IEAA3AABZZGhEIiYAET1VCQAwLzBFMisgEyEAQ8JPIppcAAAgAElEQVR4nO19iV8a5/Y3M0SezEyAjozIZNCwiAQxdUVEUMMigqjVVLKo2DZtmrSm8d4sbZr2l/e2vzc3Tdvc3D/5PeeZFRwWzda+nxzu59YneYJz5nv2ZzkOxwf6QB/oA32gD/SB3iENDw/qNDz8vh/mTdLw4Pj566sr29svFj/WafHFi+2VldXz44N/c1bHL61uL95+fuOgtpBIjMZDcp9KTCg+mkp4Fi4fPL9/78XK+fG/I5+D49e3n/10VKOMMQSJbSL8E4aR47HUwub9xWerl/5WcI6vbj+6cbmQkg2+NPD6nNqnr8/KKjOaqB3cfrFy6X0/eE80eGnlzuOhlMywlDmGYZs+5o8qaT8RlpFHF45+2r4+/r4Z6ELjK/cOF1IhCh1CxmofDUHLkD1GiKVn89H2+ffNRHu6tHLrT4/zAkHkutJxDjWRTRz8un3+r6iTw+ef/VKLyYTVxVCFi2k3dDqZpo/+Qx9h4p6jxdXB981QC42vvDwoqGbFomnNOtg6bE/kwujl7/5K0jo8vgLwMYQFDAyM1E/noeXTAihLQp6jZ38VYR3ffrAQIp0wORURpvB88fr7Zg5o/MUnHoDPBAPJaTNsfv4+1tk86/gQzE7q4OX7xnF8+xeP3B0/GtNACMPIYGFkmVGDHFVv+5g+Fj+anlqHgGPqxrP3qY+Dqw88IJ8WBJgmDFXe5FAqUfDUljbnDn//B9I/784dbdbSnkIqTgM6VncvTmpxGcu3AI+JP7ffV6wzfP32UCf9g0cPjRZqR78/nF+eLl+biYyNhV0uQXCFw2ORiZny1Oz+zo9zS+lUnEEunRQ//WMMgUfP4cp78R3jL7ZGGdZe6ZA9OZVeOrwyW56JhMMCkMvldrtdSPQ/+EdCeGxiZmr+7lGtQMMgm0CHvqrQ0L13L6rDK98V2uJHmFj66Mny1ERYkgRkCfnigFwa6T/AXwgwJVKe3blaS6hcAnCaZzEBJaN/vnjHAeulj5dUBWzVQdAcAO/w4fTEmOAySRFFZEURVd4ETlE4828RzcjU/O9LiVC7SED23L7+Lq3qyoOEBUBLhEIuxNNbO9MAnqAip/Lnr67nc8lMLj8g+QBBKb9W6m9wiCWwCsxyMFkQxsr7D4YSAGSfGsb1WRQAYLzx4p1p4/jiUEhlzTB6ajBNQoWjK9MRK3hIYr0U4DWKDigurjoJP9QVhLZaLxaLDUlUXJTJcHn+bhrDIxtiAMZ3w+D5Rx5TlixxJpE9z+fLY4LgBmS8/pGREb+IDHrrWd7hiJby+Un4b2BD5KpZhyPbUFxB124yGghEJ3P9Vb+CkLoFYWb21lLsAtsUETgxUGdJ6urKO+BvcPvPOOlzUlIZRB8GxiBV+2N6TKKgBV319VJyMpmvgPyJxSjwUxkZ8flHKgE+kKwqyGGmyinFAO9QoXXwyWJQM0KSVP5mrgBxhLOVWHL53ls3OIPPNmViTRHUrIjEl17p4qkoxbUoPLTDwUfzwGGJB+C8aFg43/o6iCTXiPKOnCQ2gFFHNL+xsb4GLyG6HuRQMeGloLAeJRhDRMwfGM+dt+w3Lr30qO+WVlt0IwP8XZkKS5pZqQJLfDSZQ5nkB7wNACoZ1Cyn1ws2VKkHHI6S4MN5mapfFL3+6hoAuevDt6B4FfQhM99sgTXra4WRpL5bfZsMXr+fIkbFBW0L4seG0q+mxgS3zmCSd2R3G5JLGsjm64JYBDjXfFbLQznMK9VJ0MqKCpwolOB11IH9YClfR8cphGfmj2LHqjsMGzrafntuY/W3mKqCmmyCWQcAC1dnI4AfJ/rQxymATLYBP3JcUPIpLrECHOa8uqtHLJUigJf3ohZmdOcfrAOIpSC8IJ4P5KvoSQSh/KQWIq0wsvLNt+U2hrdvkJYKDPAXm9uPSGA9Ra6Yy/tdwQHQuoqPM0IXAAwYETgN4AZMVPZAfnd9FZRVr4tTPxKoYkbivHn4TXw/xdwthKeeoMlpKdiRhY/fCovD20MyjY9164Kpg5x+VcaQE6xLKeCISpy/5OCzVUu8wgkZ4HmP+g2XvxTN7UrBCnA44AMM+ZIOrlKFUaaqSBnU3skRLaoTIiCqFs13IqJ9pPA2TOrgi8uM1X7TOCO1NYvBmeJF/hyZfsAAlMvkEII1xbsLz5xzBRVF9Fbgi3KCdwOktOKVYGpGD1a9yHVSCCKwwGJVoUYH3guIqofCqAWpamhRuPPGM6rhxbSa4Zg+kCW1hzPoILyNPAIA4LhcvoyDDxQVFT4ln8zlRSnnAE3cqDeK/eAlsnXFC5LsgP/0g+qt+7SpaGny3mCJp7+Oeg6lUgkqbmFsfw49sIkhopi49YZZHH6xwLSoPIltLkfAgorBdQAj2l8NAkicfw2f1K9JHrjFfJBaV5iRRf+erYgu3zqPKCnVDPzphs8LOI+sB9CWBqugjZPwFSXkWsqAzQHrFS5fLbTUSVg29eiNsji4uEDYZudLEq+m0IL69+D5A/2SDxxZMV9FCXQEqiIYD8WX5x3RuuhSggNJGphGk+sSKJ53PRvlwdgCixjMrFeKGyX867zPu46wwldMQkznQ/HOiGiFIvNLMus0Vz3gfyT1JlEcfpFuQZBl0lci+J6r/fDy14qgZVw9FwWhk5LwD5J1TuEaaBZ3RSqDUr2ysVGpSwqHubBUbdTdFOQ8oMwHoqh8fB7+NgeoNqoBMMeKIkE4y++qpig8CwbHGqSCFUjcfmPmZnj7MjHjJvwQZnMfTQwad8Cp6uP8DbA1fGZDxDAU/mithJEY34/RGmSGrnDkv/+9Nj09izQ9PXXt2kQEAlCIyndzat6R3ABTBKEAn1f8oMv9fnEXX5XEUV/iFqZupUgfS4tUfWqtiiTemEXdHmKao2A2NjcFGqhI1WAd+AFdq+bh2XLwkJArFZPqP+OjpaLoCo/NlJd3fnw8t1TzFBKp2OhoKpXwpIeOHv/+cH9qJgJiUKxsVBocxjP98GV1xdcPcd4IfnOgKBpuJ/IEUhoVQRVFsKhvyC+u3pDNLImmSbGryGDQt5bzibsYhO6CQkV3hSAG10GxOpCLBrK59aKgTEx/c2WuVkjFQ3oBkeilRTk+Wkhvvvpi9priFoMiYiWB6cn4OBFcRtQP0sGXRE6PCFzCxJU0MXNt1fW/eBMB3PXfmvMY8LdXJgSO81UmIbAW/Tlq37O7XghklGAjD/mfCKmh3//f8vzVTU+cXCCWh9KDBXV9jZALcmJo68n0TFhwUc74Da9LaUw6AuvoWaqKNZ6VltHeND3K5Wevz+Kl+zFiRkzobRPfTuDjbEQhgJQ40Dv01XV425Cx90/yOUwNIP/Z/+dSIi5TJ0oNg4U/Wo0zEmc2lMLKx5jASZU1SBs5TkKDo5oZHUG0V+7w/hKx2nOGlTdfO9MYfJkiTjNoQgR3IoBgcBeM/x7GnzRmmQS/5avugseLliQX5OmfLSXMpSg1R25KKS2mGdAkF2Lpw/mpsOKnAawIVhiNj8C5msgtTG82o8jKv71mvjj4zNOcLoGIghHlOHgGyMppWov+AZw8JEvAdKnBQdoz54kzKnomaEzrsHmpjcippW+nx2i8HtzA380Xg1YEMVtxC7PAYlMgHvvP67nF7U1VCXXtAQbB+ikuiK/5ihq5gPEE9YkOgOPnS3UvV945Sqjl3T7MrkwMm4fOVgIkY7Un05ioKA0HfpnfklL6FUnxBzkOWGw2C6Tw6HUYPP+nbM2XAME/xtBR5/AvJ+uaHUDrju+8VPRx5SdLMUL6bEHrgKEGC5HTV6chFAyWotTM6BiK9VI2Gs0NSKIqqE0FsIXXyIjHH8Wb0iVS+DYigBvMOdTikVdLA0FOIfJeDyqQlqcIjQ4oaEyfqXqtw+aESFd1loRqr6bCQrCYXDfrAr4NDG/gHeaKXk5Ypij2mZZh6/TWZtFDTHFgINYGN0ER5PvzCFteAzFYRLMqRma3Egzp03CygmY3ZJoSImMIsrq0UxZEwWXooFhXZYTWIoNceDmN/9z4t2zsl9PGNitDqofXng4cPboJARjcDSol/IX6e/buVoKu8q20vlGBahpjgGY3tMdQxTFxBFmLuciBzoN3lDY28lFHYMDrFnbSpM+aECcWTxfbXHoQsuo0y8zRZGIXQ0dOTYmMqErhaBZnMZ9sM2jHh/Yrxeqyo5y+MqOXtlwYCIDUKMFgsDjpiMKvjFxJEcu/ZZmDU8np8McJtsm9bk4JtCqRy6MbVDBFp1kOklD+rEDYjqC1DM2UVk+ILAMQ1a1lfWnHn8fMiuq8t5p1ZCVFiHwaI9bpoV9O4zJWhhAS0yqn99W3qlQlTlW+SdR9Kk3h5Tka+XQErXnYvJ/G2TpEGCdUSfVD+h/V4jfvQMDRH+SE8lyItfxbSDNObk/HvwuxhhZirHaFemOv3+fXKmlBNACQV7ikyBc1mTTbSifTZaiv1jclRJYhpthlyQ22BjEsjdD1RwjPJzF+coHPINbJp5DT4Rd0AdRQwvgrrNmL1fVcNtmviaZvABKcvCjMvIK5TlWeLSh1HlphM6y1ddjHxo+mw27EjdfrIgBoDtd2XBCigp03J7OhE6fD17e0qFJzq1QJRypJuh6RqaurKGI/GB1QQcxNT4Yg02f12k3BtDEE37i5HHZzCmSKyRHNeYgZWk3lXGO3YsQyGfz+yRgcvD1KIw311bKktkzNKF0qwtxWs6HBoleYngsR2715nYntsyBKk3ebIUmDbnAKBMF7Qc2w7gYcefRRwszVkHUyc+NkIfgquEJcg1UlnU09jIBQwpc7otGAwwxnOFGY2owTQw6dzWLZcdgSetsOWcYzP4aVfkeyKtI1AU5ZD6xjpg1BeFqvjqmGYvEkxmYcXKGKIa42s/LWjAABP+/IbAS99RxGbHual0CNPwWC2u7LPp15tt2Qhvo+sKDJotcnoZz6Kw1I3sDahHesS+195OZJjM22h2jxMCJI0rMCTbyzEkT3ooRV212F5muzmHXTjxY9O3seNgfe7YZOTNdc4joknsm1TEWk0QWnDCTrijBzGLJOHr3Te2Qz/kuI1ZMArDu9GkO/C+FEUHWIWS0kBRGVT4dgux20NgQp95ibptkOR05du8Li0JrfLSzXrAv+JwHxhZ72UgzJXFnAJFBdwUQvAWE3BG4uafqINL35ZmXqMmyCrcPQSTxXwm4fFp55HhyFS5SSdO1VdI/9EWPNyWz8u15BHP9EZk0MSWFfolwF9LpQcJdKKQQWcXNbj0Y9D3vGEHhIL4eBr4FSrlQROZ9WrSxBOlzGXNEEsdbjRobh7YK+Uo+hR+hqBMsWWUdO2+7DeSHI2BOlma+pm7C8deaEQ10ruwxZsjQrgXUBUrAChg8ZyAsC2NP5ArFMjr/sDcTxB4ZJAEMKZkbCdU4sXurpTM6RVdyRVzTA12HRdoV2G7Ihlm4IOgmGkGtoUb9LEWhi6pisBMX8nihM3A2dQhO3F8ziUx+Gaxg5bfD8WlBLSEEl+33hbwqncPRs6HlC+2dOxpoRdx6y8QfqOp5Eq7N8rhqESCencNJymmWNyWysJ3MKhlSLL/pwB8sSJoXq4nVDNaVS0pGRVDtm3S/J9DIkSz8/lvGnk2HIktQTLBBVMGNzgL1RMOPgIe2OfNqkiUu9gLhSM/fLwMujKYULF6bhzXlBD7gSH9hQynMy29cZLzsIU4+efulRQbRGOM5uwz7imRfcuIzqcCT3QJiUaoCu2wjTaWKZmuohsBl+OarPp++cKgANnFD6q0IlB84wOPZZDFeC1OyFNVKfbkNy8NXFp/+WLRtJtdC5+5DZLEt0XSuPS800VsV9Va6xu3HLZOaT7qnw+QOr20p9G1aLCUFUAJDUQICHrNe1X8CNZyclkvj53JlzH9UY63YHPZvqMmRDryZwbXUjqNkClFbgVZqtEXMiKXRPMZ4VDNT7nKQ2TXc6Qay2F9BnZBpceU4/k2Z8d1/3ISv/+fm5M2ef/hq3vHQTpy5DlFNOqqt1dh/Ka5JGOBOfXrAsjTn/0y1PvPSLZdcaK/8x5qZ7JKtBXzFDi6SBvFeJfB1jLfvWe4bQ8/PFM2fOnPuKhkK9ZE9NQ8xRtZ0btDillcGEWY9FE7t7/RUTc/C0nmksW0r9meSAV6zmJwPRUgV8Emq3Sk2i1G0Yuv30LHB49uz3Cba37KlpSGJPxjSHzGFYk9c2y0W2Qla9etmFw1sx1ggmwHmNoVInHTRd4nw+QfSLkHseyixzYgxZcvmji2fOwufc588Zq5Ab1GVI0suCVo9y0OUurZy6U8AagzZZ/qSzmI7/KWvcwYcU5jGc6eeN+jaWgtzheSwc6qpiIt4lXWLjP1AIEcWfC6QZJaanZCp0d4Ia9sYk3fWohVhC+ciiWcTTWUxXrDJ94aiMeSHuOMCyIWT0fl9VEmbmGNZ5YgxZ5uZX585SDM+ee3oYZ09BxINJgGsEzUzOWNZwjz20fpt8r1NcM3jPabFL4O3dNKnIQbqSg7y6ks/kJNcVWngyF8ss8UGHISl8f06D8MyZi18OmUE7y3TMnixDVj6acakb/7IN0TjdAHbBsvx6YatTweb84QWLb0mDneGqWb4UlLKOfLWfyoZY3mT0YixSj+kSS66ip9A/T38ItUWqE4iJ/bC6jLEbFHDfm9cbBIM6tmUJ3chCJzFdWbBItLwFdkYc4PmqqGT4fsxAHVkxPJ+iBXWKofmqLdJoOySFLw0Eqce4aaqpMbf7kFydcKnhTCaTTOZKpfxuBfJEfCZ9Mpu604HDOymLfU/t4LbDHL/mA13kAzSo3/XOzBGWMTDsNXti47+hmdExPHP24g+JDkem2oNY2BeUBm995skG55qyljPkufbWdPyxxbOAkNJtn44BL1adcaUpOSBhzqnGO3g3Qs9Eal9ePHOmCcS5poX+HpOpPvluxDWStD50YEN0Rx7LxpfB72qfYKyC/huBBHM4QT1PtqqIuKqd2a36ve6JOUMGcZmzx+yJjX//9OyZZhYhxzgNiOlZSHQyk9logL51oNyIS5i3SAQZfdGWw23I2g1LGnuIQlpyqEIaXa/iuRbXbNqMc3vGkEVPQR2hLqXA4dPfQk0osc6ehrFXkAtI1WqjWBnoLyUnozwvchKKqT6ZlW+38xeDj2TW+C5aveAak/yGF6xNYMOPptkdfhK3uJNesyeSsngKE8QFc+FBp+5DZnNGwEUoRRR9Pp8o1TfydcUVuUrMycyNdinU+A2LFyM3QEjFjUC0GAyW+JJ61EyY2bRubOoZwqPPaUBqcEdHT1/GTE1simE7DUli3nKuCjgFVjl3+Iu4OZlt6y+uX2ZNDOUn4O79YJgz+b0sP6AujAj7BWKu9LE9Zk+k8PNxCMHtf3STsBYUGatwtB2yzKuIy8Ki4vfvQao/WzAFgiSetVPDAro4zZKmMModwd1lDp4PVOhJFlfkR8Z6mL5HCOVPVTPTjCHI6c+6G+spe9I+pDalg8iJ3mqlFAgUFeHakLYJBF9tvF1B6lkKC33a96The5Sw5nn47FoF9/eWN4lVz3rLnsjClzYIIp+fH1hWmZo+HYYgpmpWrohcPZ8MqEF4ZM7YRwT02N4jjv8kaxhiLrCEariHOa+2mSWalyQQUudJMWRjt56ePWu1pGd1NC/+7NEWj60y320Yeo7n/7xiHXe1Uir5XdITqtTqRDJkf1Dx0hHpMyqPocMw6l19PZnFBUOkrCQ9iLFWDM3Aq332xJKhry7aQojG5n7IiPKagvaOw6EZQamuJ6NGaJMNctKynpAxGCLam5pVTO91Dkev4GKdS/H6GgNrqjaWlMiR3HoVQlcCT/FUA+0YhmfOnsbtk8Ksix7Z0IjP5AVQIGvgNrpob2gSxOnUt9AVZqmwiwrn9flclVImwA8oU2li9Xi9ZU83Pj/XBkIE8YdR1ojUm0BrP2SZL8I0awXCzdZ1Ly5IT8yZGLLx27Zl00W6dK9Zh9o1WkWvlHLrkIYFg1Klv+7aB9vXupWpS/ZEPUVbDCE8HTph9RvowtcTbtwSHsiUNhqiTy1mRH60ZFCh53bGdPh2nDUxhFSTHqOj5+ioYQ4qY38Q1rjPqrfsCfT5aXsIaVWKvjV1sqbCXYZOslSGFCrZXxRwMUq1qu7wzqgxmXUe2BnTwechE0P59wgeF8lQOde2z7gm7l5o3oPWPXsCT3HO4ghbEKQg3jixJkLWI3ESWFPKndcr1CuSW9i3BN/MZTtjOn5DNjEMPYT4Fs/oIIfrXq3iM0SM26x6y57Y0A+tOcUxFH9OkN6zJ/WDHpHuy/D6gtWNfDKarXLCdIEYYTq7YJdAaeV89TtS8+Bz/Bn1b0pqyCZNe5qKiN2zJ3iXbT2FASLmGCek+I9oI3xScb00qXrrPVEopy0JVMLOXVyvMQaGJLGMe4Gjjuxuiedz6tKoNJ9A7Mx32RVDNvXDuSaxPC6laqLYd6KlKFZ+POYODuQmo/qzY1Qzs2TBMGW3fLG6QKgCqbHyNHBYDDjWRyRc3lY5fDjK6t5cD486Z0/k6KtOZkbj+ulLsxhoBNqdh5BB4TFAk/p9rsiRZe6o3WGalQTb59Qib+IpC7gqyitKMOfQjrKGf0dja77Yrh6fBU9hgHfmeOSt0cWPLpPesyfVl5UFbfs8AhiIZvt97vBdhtUns7LdiahtlUMtfgd3GNzlsyMur8HhGBZDmuLuLtkT+aSDs7eC+EOcsCdZiiKeKUGLavhoLr+x15A4t/CtzBqQ99ntWdgetWC4hJXXPL824gomHdoZwIlNenK856hN9RTdMTxz7vMj+SRLUX0kNSuIxUAgP1BXRkZ8Il6O4pJ24qw+mSU2mzGHX8QNDPvIZgTMcYnP+zkuo60QYArGNutZ5+wpfr+bpzBY/L7QdBNF12RqFGuK0UDdJxpHvzhpP2Zu5COHNhwuhli1Oo1z5sbcnJTkd71404q681G4liZOpncMyU1tqckwnzZRmw7iLWIKuUHth6FvaDF+wzydCM+3nDKnEpua6eDHMh4RoBiyzCFyCOiJWGdTz8YILXE32yV7Ol5A7KCKX3qa9491TqZY+Qt6jGU9aOVwOkGMyWTz+OLF4MdqsqBy+M+wG15SoOj31aPq4XjgsHACDFnm4KtzZ3rEEIzNbydajJJ34Plyjv5jHOpEhmw57GM0j8/K/wDBhgSltDuw6whUJU5R6Dc05U4dsydS+L5bNGOlix8NkWbQOiVTrPxt2C3mcRe9hcOpAjEmt+HQxND5D9zoFdU2PWeTa/ldxQUcUuB6yZ5Y5vHnZ1tBa48hgPj96Ekw/AcENXlHXmzlsGcMnf8Q1Cs71CoNHqH0IYeW24A7Z0/E06b61I7OYVWqt+wJMfwROOzXq7hWDFVy9oAhcLjHW9Z4kn4DQ/oVnbMnNv7gaRNsOlT2CFIWfz7BYhTFcJfPuVo5PJEeaoU2WqJx8Dm/oGLYU/ZEaieEEEuLc4y5ftRlIx/qYXC9+Rgt5VCf3BVDGWypWEwmM5nJbDYaDQT4NT9NwHrLnkjqUe+eQqeLXy70DKJ8BTgc4JOSlcPutpQemdM8/l2wxngXQhWoUa8Xi3VFmMLTiL1kT7h97ZytWHaQUjA2/w5ZQGObMWSbMfyCcpg5xqE+mSwd51CPaWjUhjENvSKInjVSFEXETc/6wlq37Imkvj97YgiBxY/U60Us1C57kr8R3GIls9bE4WzKguHR8eUnPS6l30KOrKsf2jdAXOrsJXti5Rufn9UgM8E7PjzG4bl/p3RN7Jw9sfF9umXYepidE/ZjRvbkJFs2pagXo5bsaXPiOIczm0bkbZBd5K1tXzs5nfvqwLoK2CF7Sqmbo5o4lOZjpgSQuzYcbltBrs20Xn7ockUOZStHuIPY9jni/z65mdFQ/DlhhiUdIhxagrCc1VfvI3wYMiezdsvAK6opoopG0uVjHEISHdKvgKAHTSz34TaZGX2pqSWAaRvPWED8/IZNAHh8aPd4rvA/ZXOy025j1IplCQGS6KC3lcRvR81sQjVKNvaAjHYtIHZgUd8ircHW/O5Md7v53+OPN2buoQA5stsNvbpgYOgkhf8ZOE7/m9AwdGoWxw5CZqjVU/SOIS5GxZsPH+uvr2koH/7r+NP9a5OYk21rbedv6icbUZWf8ccIUFZ/hRGoHXfFp/UUJoi17mcc2Ph9m6c7f9k8RWdfL8V9CiyjmcpRO5SvXybG6XnGHkOWHH5+zh60XjBsyjHaG9OU3eLZqsc0xPZbMAefy6ZShX6y0dRLcxecTkuYZrNq1LJ97RQg0g1vnYl47GRw2zzhwhLbdYvhu3G0Q6qzY+ZstqQMPjKvabSP2tjQb097QrD9azj3faqlxcIxPbR9/uFnKRND5sB2R829mPlV5MBmk+bwi1HSGUPwFKdz9hYOPz/sdqbxgt39AoN3QqYplf+03Yzxgu75otRHbBdvVtSbQPQ4+FjYxo6eIqc4xuLPni562PfI5vnHH8um34rftV0DXlkwKs8MsVXmSweMegN1GwzJza5LTd3p7NNbnUEkCVtXcGAaYXb0nh2DjvObxmVhfWz8lt2U7+LWuI1iaAmtyOgJCogdWPxSP6Rtq4dtzMjKgnVTlP3JmfH7lhu4mBt268SLCX1LFGDYeuQct6+ZC76ntTS48v3vmFb2bNYBw5rZKdm9lIlhux2mw3Srgi5wti9qdYhYMWyJFk+bU7SSdqimTVzKpj62e/irIXMysfMESM8SpnTYH5G6dJ8YG2r6Wjw+e+FXY696Dyh2AhHcfvvqqf1O9UsH5mTw5m32Qa/WLFYjZBedDz9LkHbZE1n4qJe1tJ5AfPpJiG3L4X07gFYWLFuiUu32JuJ70MoU8P1X7d7D6mW2zz57YmO/nT3bWfV6xRA3vBXanYMntocoh1+Y13B3ODYzeNt6bME+8Pk11CZ7IpsfvRktpG/j6W3ZQK/J0rQ5zYyPbs6zC1e0FzFKDAxZ+22oEP057WSeZ/cAABGKSURBVLInffvam8HwzLmPFiwew6INbOiBnSU9f4OYk2W7EoZKqjBr3xe6bzfv/BGxzZ6Yg55WtHsH8bO4rdu3j7rpRR4GhvH2VypdOmLMQhNZshXTjxOsTfaE29e6usATYAgeY5NYMTRQtHUEgz/FLRFBp9NrP41qvhv11f5I7fUDYhN5y4efv4Foxgri2e8TNrkwSdjuqzxvuUMGAo8OR7sAbLNUGHpgB/bgvVH2WPakb1/rGcHur+Pc58/Ny4uNH8gntk+/bTG97Oh/OpxYB4AM68wyN233Eq9eJscw7L597RQo/nz80gZ7V+EYvmVRWtZeUzUaf0S0yBs+JGF7he3wrVFt95vThPCjN84gGJtP5FY9JAe2L/28uSMeQiv7OTptW1b7WWJ/k92qrolGgZluX3vjdPFYVYokbLMijLRMCMmjjgeB6dswVljStkZp8GPtmISRPfWyfe3kdPbpo1HWqoesPGerhRgtmzFPost1pr/GzTiJjX1m/Ll1Pfj6DXrBnh6W4k0JF8+9Bbr4laVAiOgU7G9+3k4TM7dqH9Dosz26JrKqrTlemeT5Z+p5aKfmWra+/Ogt0acp0/KBJ/9l3OZxHPyvMUvME/u1M4OO60cXjN0/kLT/b78d/eswRHeaam+t4HlblI6buQVLav9j+zT/56bFzrSJeSw0uDhqcYkXtq4dXyDwernpJdrGRxfTt0eWowoksRO2eRav8n+tVyq0sY5WWr1siU3Zwrx0bJEHaGw+xbZmwCcltunTfUgObRac6H0DF7rlVi0g/hqy5ETynM1CInztBBYNbNeeeh1qXLYw3XYIMjpt9yRu4WHCLOqAnemhNZsZufWxTpL4JmzzvZwActr3Whh2Xl06NiSJK2G3zZMIeD2AJWKzPyzTTOePmgRkyxZElzBvDWFPQSd8H/G7ts/Bhb+IWcKCzrcNGLRYMK93xbMNQtO709fOI1dip7nU04LhSfY9y3NlW4MgTS0Ry2T7nPY4iGZQj1eXHtkqON7hEntXGIISzrZ2EVBp7GHKmqX2eE3r8CJd/VExdLKxJ7YKAK9v7pQXe2oY9q6HJD2PbcHMjQmqMHH0kihzMss86PGq3evmZVhY3DbP3TargDA1JHcA6c1hSFI7x7f3qKpy1VrrAG/f6yWtL437WeglxE9svp8TJUWYr50exVZNaz8kqQdjLs5sx6JdCo0bTJY9xguDj9zDVWYanb+hCxGWRkmhxdggeXejdW94v9b7jsnTYkhiTya8nMurHHvLQrlJT05yWfLwYkI9s632tpCPGRuFywew80p43lgm0qFhehz2qockdXVCymcm82YzCE4DFMyMNf7q0ZBqIP7JmBg6zUu2NMKLdiGmn+TEsXnrSljTU3Ye9hrTkNiD/zbUdhpSC4rCrFVJTnrftZ5EqaVf4tm32lOxgY3ISoBiQwRB1Q/CN/PTbdjbbJJ6MlHPOgLYsRSv1tfsKe2OVD6SrZNH2973YUuXDtWlEX0/p9Xheht4N12/v5/nkxwI6qnNjZVf2yHEag/+W804+HXscJYTmyAcu5KybIJjyeUTdtJduaw6Gn2741XdnnLeDbxfMO/nfNgBrh4Upo/ixuJxb9aRUS1NVw5JekcpRh3RjRERb6ryqgpIyY1ho2XyCa/zdqhlUQNDak9VOeWUDbqFP7rh5Xz9AT5TV4Rp2hjh9Ai2kVJWrs2PAYN4j34QfmtRxHMfmjKq11Cbk8nWifs9YxMd7UVj8ZcMzarXfOKxv+hAzhEY8CGKgUowKF17Yu2zbkDWcahx2cK05WcSn5t1YfO1/IjLWww4srnJ7GQyV9qg92zPNG1nOPm1+kgYgDud+lY9cBlTyGAejGi04pOSPLafFjc2vFLF5Y7s1E56sXf3dOluWeC4fuyo66+gpaG3rPBJ2gI08jBhWWxi2ditU/RhGcfmAar00J34sVvYJwjvSB0Ywa6/jsC6nxODYHDykiu8vBU7mfPvzD5harSBB+fL8Y7sesDBZyfpxVCTDZEqYZo0TT9dc7LrNxhtNZu2myCpb8HaeIHFSexLKa3xPAiMCOYG+44KM1dq8km0sYMhQgAPpzlOkhRREWgbnSwqQ2NvY1dlkAbclumnkVEHLph6CGs5FUM8V7DtaAXMSyOIXZ+yVQ4Z5nfxmk0hMnt0kivYOgEYr+1cq66XMpnShuBtTMI7HBjB4/dikMZu6l3wJpHRf5+yHdLg7ZTZaAaXmjzLYFCxUQG28FCkhtosVb/nWyjvDMV7hrF9mCYX7k4r2MMKCNTOV8deyLSzqfZ7ZrbiTfjLRye2ozpdv0pYy1Y9liwtC24OLXcWBJXjQIR4+OV6NCWEp1/VQj3i2A4/Upjbj/gg7A3kSnjDTqY+grewJ83fUr7V3DKEDJ1ORimtXNYON2tbTOSlaWQRUMxin4Rgnna4M8IMN4jqoac3dbTVQ0JSmzszgliBF1eEBA1NTI4LYnfdnNHK8uuU9eQ3BHYdr/PsRvc8xLJVD3dczAKLvkoUzQuYUQioLB3uUEcis5+l4z3gaMMyYQpb89ckAW8cidI7rf0QP/G74gheNa+emZcmbjXXh0jss9fqtzp+h5Z+9W1egOLmNJqbYjQnBbFFeklsrZ8Ajj/WUgxpOr6rc2EOW/WQMHHP4fxMGO+dBv8OUSFtnIPXqXEK5DKZokIR/EcTgvA5es0ulue/01pH0cUmPNZGWfTWq9469tWutqQ0nOjzusemdm4UQhda9vo2s6RxrKEH4rn09eyE1z/i4+hlDtp9KmJVa/+cp1feA4IpYsSt9P9unjDgPk6rR+a1krQLE8EWRS5FEbBXdb2VQVdld7dSDQoTyw83CzGZmE0IWgJP82fChBK1r+evca7ibm5tt0H7dmODJ0TRC5kF/BI8iIz9LL7GuML6b9NvoJvs9s0LffpWPQ1FPHXECZAFR4v+ZiFVsAd5IDPg5YSx8v6DzTS2kiVt9I5id4EpDD3fmY74fJUS3lXCT1ZG9sCSaY3BsJO51qrdLc1YEcQPSZwsKbSn4RcL6nV2xml9SGqwqYcfm9vSW+4NwnYwNLwC4+52SdLE1DdXjtKFWFxWF5IMoh2BQ6OJ9NLXX8xeEySlmKd9yZPYynEAO5vuBhHD4B7vWKP+lnOrnaWsHJLUD2+k5fHgxwVsu2k54IhNuQW8JwtS4WQ9aMIYTIIbqVZyePWZJrVjM1P7D3+fW0pj22NZo3gska4dPf5xfvpaJCzgV62j61uvSw3aRm4X/q/oVZQghr8VrfHS7JHu6HUZjR2+ZiNZg8V7BaKfZmbVW+ZSn5bR3rjytK+6roycmIQn84sjOYd6TYGyV5QUQZLCkZny9Oz+N198sbPzx84X33yzPDt1bWJMkIRqsYI2RalnHRm/T+EUX5J3lPwgr4HdYnEdY0K81poTIq21BAjurp46lmml8TsJi89gMAyPzU2HkaWNSex7oaOIl8ZkK6JvF8yDiE3LooHJDVWM8dSti17HGcaOyC5BakgucSAbCKC14rgSJGUojkFsWV3HdIkPYHvhdTyR7hZmHqZbNxCFTh+sHadLoOLqrQJ6MkVC2F3dzXmrJeNYfNAnYpwaWA9W13O0+Eevv/dS1kvrEtZw9yp7AD7eGzo52VBEdOW0hSI2QaH91FDS+f6RPbUbSa7oo7HS1K1ES6TEhm68djvnJhYf6QdY9VMzLPHcwgUvxbunQehd76/SSJXPST40hSK2lldbDPmyDpq6YvtSCtVI1JGRsKcptlD0ci4lDNDR1Re8lnltRFQq+dJu3YtzhbH5Tbl5MyauRr1RBhFF9SVaLrAmsauztGG4JqMjSR7yU6kfLCw9guyF1DGJPWkw8Yk6Svj8EHHSTsaKC2wkh92/chlsEAt/U1I7ctB7AHIjgCWu0VMTU76Sbq0gkDeMIGXxTsLaTBlPfJNQbcdsiIqXUAcaCufFnusQkojFLASveT7aUOil2SXaUEya5KNgmUSI+PpFBbsOgT+IQl4rbgDcCnaOw4aOPtUQo4COzR5ZdjhrGMZfN1azo/F71Gk0nXuCXHx5TOcRO9rvQgTgA1uxBqZ+EotIu1QqlXpAu6YDu2ENKLTt14CI4dkAhtVgqzjAM1oURW8F/2uESkL5YU1uXYoF6XmDRsbC4scLxNw9S3d9YQvmP8qCmpzS0uau6BupBPAed3jwpOTb4Hnw3QiQepmMWKSmBUwn2FC8prjikyBsKY1gYxWwMEUIbPh1UV2bcEuR5Tn9ALYlVEsdvhUGwS++uCyzreeeSGxzfkItiKOh57NrawGHigyfL0p4yY1CMzz1QiBOBF9Z8WJ+JHJ+cJ9VqYhT1wE87ACI16hseLUobWz2aoG0BnwgOD+8IUd/nIafbcrWZEoNL+XE3eWIWkwt5mi/HTCmtDDORyeTAcdklQv2A1iqX0RmS36AO+fnBEgzk5P0xv7ohq+KDiIwuVulCLqF8NTDWly/ZcGC4MKJm6qehMXV32LqqRnLzj0Q1fSns2PYqBRsR38uk+zHxkyOZI4+O+bK2M5Aa12qACPRBihgv08p0stv+GgpiWkKqGigtCH51N6RQvmPpVQTgDQhIczNF28kFm1L5/9jdkuy3JAhp+/Oqh1SFIi8gvUsNooI0qsbMe4S9DCO2hoQX1DDiqis8/xkCYJRDD8d2UYRb7ZXF3fHyg83YyZ0BoIkdrTy+ulSZ7r0ckFD0dz1hZFqvPbpdESCKIdGmf2ZAEglJ3p9KJQjaEy4oKJQ/hugb1FgSAFzw6/7vcCUWOeTuw0xqL4ESSr/cZRgzNTSkkx89ha8xDHa3sKOZC3nnoDHC+kbO+Uxalg574j2tCL4iagInoCvVIrFer1e5fy0e1pJQH+vBqUwzTeirg6C+s3MPlgKWbpUGRwSeejeW1RBk4ZXf0moNyu0Gjm5cPRwGnh0u4ydRcAGz9cbAWxoFo1Gs9F8EE0uOA8RK2qT+v0resuYcHn+bjrWun6sqvvo0fbbVUGTxhc3Q8Ru5x4h8fTW/FREULmkuUS1sl6s5zKTtCEFxGxeLpgDZuuiuLe+Z5R5UPmksfLyLTAvpKmKo78+svDyLXlBOxqkMNrdMQRApmqPgUma2FIUxSBeV1Rt1It7lcpGHWO4epWG4UGjUCcI4bGZ5R83C3HGsvnAEqaB291+JxJq0KV7B+2q24TIidrV+dlrY5IEXLqpzHJqnwbVmHAKZwinGy1LeGJ6/xWwR475dwPAu+/CxDTR8OrtdJvqthPLMPHC0NyT5fIEgol8ttyXw7kROIRuYmZ653AznZKJWQhtCtNwKWrrnWmglca3byRI++o2QBkr1OZ+3NmfLs9EwmEAtImAt2tTy/MPHy+lU6E24KkAjl5efIca2ETnF2/G2j+aWumVRxOF9NLR3W939penp6eQpqdn9+cf/nNus+YpxEKyVoVrUTwjSAst3H7rTr49Da/eudl1kYJWDhk5HkslEgVKiVQMOGO0CmO7F6TarYX770VATRpcfaCGx51I06ymPfitutaEojYksueTd2xBbXlceQmyeuIdfB1fiSrioYUHfwH+kAZX7yx1X2xqGXbZi0GYWPr+9vj7U8AWGlxd/KQgk9bnZNoPO+2nQXlOHdxe+Wvgp9Pwpe3btZRsKRk1s9f7zj2Ez3N/8fpfBj6TxldefuKRcdWwxwYtx7MHao0SB79uX/oL8kdpfOXe1oIWndhaR3PYyiE1tsyo5+DR9lurwrwRGjy/cmeuNirTJ+5yW7SVY3gpcnzh6Kft638d69Kexldf3L6xkIizdj5EB5TRgaOSGUp5Du4urpz/G3Cn0eCllWd3Hg8VRuMhhtEXgZuuAtdYg1hnNFGb++nZyvm/A3jNNDh+fWXx9vODywuJ1Kjc13qy0BlPJTyXD/68e2979dL7Dcxei4aBz9WV7Rf3Xt4+nNscUmlpbuvu7Y8Xt1dWrl8a/NshZ0/Dg4OD4+Pndbo0Pj74/wtrH+gDfaAP9IE+0N+B/h/PgnTcsLPm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8" name="AutoShape 4" descr="data:image/png;base64,iVBORw0KGgoAAAANSUhEUgAAAOEAAADhCAMAAAAJbSJIAAABs1BMVEX////9ZwD+ZwD9ZgABz//+ZgABZv7/agABz/4AZf7///0AaP8A1v8BZv+pPgAAXf4Afp0AYP2LtPYAW/0Aa/9zofYAV/3s7e33+/30ZQC/w8QAYfwAXvyBMAD4+Pj/bgDuYgAAZPMAW97t9fwAVP3eWwDeWgDnXwAA2P/ETgAAX+nO4Pva3N3KzM1EQUAAVtPg7PwAQaMANo0AUccAMoLQUwBTIQCdQAAAI1vY5vufOQDl7/zE2ftNUlSAMgAAMHuBKQCdv/q5TABOivq10PmEiYsAR7Khp6pbk/ohcfu20vmOOQB7qPlqm/puKQBLAABPGgBudngAG0ARDBUAG0g2ffo6FQAARriqra5ZFwCHsflIivkAK240e/tsGgAXAAAAocEAFUx8JAAAZnwAj6wkDgAlEx48KylKQT4AHVwiFTNKHQo/HhsqAAA3PkFiJwAwFy44GCVILSIwEQAiIEIqMTUWO0UFHSRPJBg6IjMKEChJNS4ATV8oVIYAveNohK1jjctAJREiAAAfQVoAAD1jYmEbHB9IEAA3AABZZGhEIiYAET1VCQAwLzBFMisgEyEAQ8JPIppcAAAgAElEQVR4nO19iV8a5/Y3M0SezEyAjozIZNCwiAQxdUVEUMMigqjVVLKo2DZtmrSm8d4sbZr2l/e2vzc3Tdvc3D/5PeeZFRwWzda+nxzu59YneYJz5nv2ZzkOxwf6QB/oA32gD/SB3iENDw/qNDz8vh/mTdLw4Pj566sr29svFj/WafHFi+2VldXz44N/c1bHL61uL95+fuOgtpBIjMZDcp9KTCg+mkp4Fi4fPL9/78XK+fG/I5+D49e3n/10VKOMMQSJbSL8E4aR47HUwub9xWerl/5WcI6vbj+6cbmQkg2+NPD6nNqnr8/KKjOaqB3cfrFy6X0/eE80eGnlzuOhlMywlDmGYZs+5o8qaT8RlpFHF45+2r4+/r4Z6ELjK/cOF1IhCh1CxmofDUHLkD1GiKVn89H2+ffNRHu6tHLrT4/zAkHkutJxDjWRTRz8un3+r6iTw+ef/VKLyYTVxVCFi2k3dDqZpo/+Qx9h4p6jxdXB981QC42vvDwoqGbFomnNOtg6bE/kwujl7/5K0jo8vgLwMYQFDAyM1E/noeXTAihLQp6jZ38VYR3ffrAQIp0wORURpvB88fr7Zg5o/MUnHoDPBAPJaTNsfv4+1tk86/gQzE7q4OX7xnF8+xeP3B0/GtNACMPIYGFkmVGDHFVv+5g+Fj+anlqHgGPqxrP3qY+Dqw88IJ8WBJgmDFXe5FAqUfDUljbnDn//B9I/784dbdbSnkIqTgM6VncvTmpxGcu3AI+JP7ffV6wzfP32UCf9g0cPjRZqR78/nF+eLl+biYyNhV0uQXCFw2ORiZny1Oz+zo9zS+lUnEEunRQ//WMMgUfP4cp78R3jL7ZGGdZe6ZA9OZVeOrwyW56JhMMCkMvldrtdSPQ/+EdCeGxiZmr+7lGtQMMgm0CHvqrQ0L13L6rDK98V2uJHmFj66Mny1ERYkgRkCfnigFwa6T/AXwgwJVKe3blaS6hcAnCaZzEBJaN/vnjHAeulj5dUBWzVQdAcAO/w4fTEmOAySRFFZEURVd4ETlE4828RzcjU/O9LiVC7SED23L7+Lq3qyoOEBUBLhEIuxNNbO9MAnqAip/Lnr67nc8lMLj8g+QBBKb9W6m9wiCWwCsxyMFkQxsr7D4YSAGSfGsb1WRQAYLzx4p1p4/jiUEhlzTB6ajBNQoWjK9MRK3hIYr0U4DWKDigurjoJP9QVhLZaLxaLDUlUXJTJcHn+bhrDIxtiAMZ3w+D5Rx5TlixxJpE9z+fLY4LgBmS8/pGREb+IDHrrWd7hiJby+Un4b2BD5KpZhyPbUFxB124yGghEJ3P9Vb+CkLoFYWb21lLsAtsUETgxUGdJ6urKO+BvcPvPOOlzUlIZRB8GxiBV+2N6TKKgBV319VJyMpmvgPyJxSjwUxkZ8flHKgE+kKwqyGGmyinFAO9QoXXwyWJQM0KSVP5mrgBxhLOVWHL53ls3OIPPNmViTRHUrIjEl17p4qkoxbUoPLTDwUfzwGGJB+C8aFg43/o6iCTXiPKOnCQ2gFFHNL+xsb4GLyG6HuRQMeGloLAeJRhDRMwfGM+dt+w3Lr30qO+WVlt0IwP8XZkKS5pZqQJLfDSZQ5nkB7wNACoZ1Cyn1ws2VKkHHI6S4MN5mapfFL3+6hoAuevDt6B4FfQhM99sgTXra4WRpL5bfZsMXr+fIkbFBW0L4seG0q+mxgS3zmCSd2R3G5JLGsjm64JYBDjXfFbLQznMK9VJ0MqKCpwolOB11IH9YClfR8cphGfmj2LHqjsMGzrafntuY/W3mKqCmmyCWQcAC1dnI4AfJ/rQxymATLYBP3JcUPIpLrECHOa8uqtHLJUigJf3ohZmdOcfrAOIpSC8IJ4P5KvoSQSh/KQWIq0wsvLNt+U2hrdvkJYKDPAXm9uPSGA9Ra6Yy/tdwQHQuoqPM0IXAAwYETgN4AZMVPZAfnd9FZRVr4tTPxKoYkbivHn4TXw/xdwthKeeoMlpKdiRhY/fCovD20MyjY9164Kpg5x+VcaQE6xLKeCISpy/5OCzVUu8wgkZ4HmP+g2XvxTN7UrBCnA44AMM+ZIOrlKFUaaqSBnU3skRLaoTIiCqFs13IqJ9pPA2TOrgi8uM1X7TOCO1NYvBmeJF/hyZfsAAlMvkEII1xbsLz5xzBRVF9Fbgi3KCdwOktOKVYGpGD1a9yHVSCCKwwGJVoUYH3guIqofCqAWpamhRuPPGM6rhxbSa4Zg+kCW1hzPoILyNPAIA4LhcvoyDDxQVFT4ln8zlRSnnAE3cqDeK/eAlsnXFC5LsgP/0g+qt+7SpaGny3mCJp7+Oeg6lUgkqbmFsfw49sIkhopi49YZZHH6xwLSoPIltLkfAgorBdQAj2l8NAkicfw2f1K9JHrjFfJBaV5iRRf+erYgu3zqPKCnVDPzphs8LOI+sB9CWBqugjZPwFSXkWsqAzQHrFS5fLbTUSVg29eiNsji4uEDYZudLEq+m0IL69+D5A/2SDxxZMV9FCXQEqiIYD8WX5x3RuuhSggNJGphGk+sSKJ53PRvlwdgCixjMrFeKGyX867zPu46wwldMQkznQ/HOiGiFIvNLMus0Vz3gfyT1JlEcfpFuQZBl0lci+J6r/fDy14qgZVw9FwWhk5LwD5J1TuEaaBZ3RSqDUr2ysVGpSwqHubBUbdTdFOQ8oMwHoqh8fB7+NgeoNqoBMMeKIkE4y++qpig8CwbHGqSCFUjcfmPmZnj7MjHjJvwQZnMfTQwad8Cp6uP8DbA1fGZDxDAU/mithJEY34/RGmSGrnDkv/+9Nj09izQ9PXXt2kQEAlCIyndzat6R3ABTBKEAn1f8oMv9fnEXX5XEUV/iFqZupUgfS4tUfWqtiiTemEXdHmKao2A2NjcFGqhI1WAd+AFdq+bh2XLwkJArFZPqP+OjpaLoCo/NlJd3fnw8t1TzFBKp2OhoKpXwpIeOHv/+cH9qJgJiUKxsVBocxjP98GV1xdcPcd4IfnOgKBpuJ/IEUhoVQRVFsKhvyC+u3pDNLImmSbGryGDQt5bzibsYhO6CQkV3hSAG10GxOpCLBrK59aKgTEx/c2WuVkjFQ3oBkeilRTk+Wkhvvvpi9priFoMiYiWB6cn4OBFcRtQP0sGXRE6PCFzCxJU0MXNt1fW/eBMB3PXfmvMY8LdXJgSO81UmIbAW/Tlq37O7XghklGAjD/mfCKmh3//f8vzVTU+cXCCWh9KDBXV9jZALcmJo68n0TFhwUc74Da9LaUw6AuvoWaqKNZ6VltHeND3K5Wevz+Kl+zFiRkzobRPfTuDjbEQhgJQ40Dv01XV425Cx90/yOUwNIP/Z/+dSIi5TJ0oNg4U/Wo0zEmc2lMLKx5jASZU1SBs5TkKDo5oZHUG0V+7w/hKx2nOGlTdfO9MYfJkiTjNoQgR3IoBgcBeM/x7GnzRmmQS/5avugseLliQX5OmfLSXMpSg1R25KKS2mGdAkF2Lpw/mpsOKnAawIVhiNj8C5msgtTG82o8jKv71mvjj4zNOcLoGIghHlOHgGyMppWov+AZw8JEvAdKnBQdoz54kzKnomaEzrsHmpjcippW+nx2i8HtzA380Xg1YEMVtxC7PAYlMgHvvP67nF7U1VCXXtAQbB+ikuiK/5ihq5gPEE9YkOgOPnS3UvV945Sqjl3T7MrkwMm4fOVgIkY7Un05ioKA0HfpnfklL6FUnxBzkOWGw2C6Tw6HUYPP+nbM2XAME/xtBR5/AvJ+uaHUDrju+8VPRx5SdLMUL6bEHrgKEGC5HTV6chFAyWotTM6BiK9VI2Gs0NSKIqqE0FsIXXyIjHH8Wb0iVS+DYigBvMOdTikVdLA0FOIfJeDyqQlqcIjQ4oaEyfqXqtw+aESFd1loRqr6bCQrCYXDfrAr4NDG/gHeaKXk5Ypij2mZZh6/TWZtFDTHFgINYGN0ER5PvzCFteAzFYRLMqRma3Egzp03CygmY3ZJoSImMIsrq0UxZEwWXooFhXZYTWIoNceDmN/9z4t2zsl9PGNitDqofXng4cPboJARjcDSol/IX6e/buVoKu8q20vlGBahpjgGY3tMdQxTFxBFmLuciBzoN3lDY28lFHYMDrFnbSpM+aECcWTxfbXHoQsuo0y8zRZGIXQ0dOTYmMqErhaBZnMZ9sM2jHh/Yrxeqyo5y+MqOXtlwYCIDUKMFgsDjpiMKvjFxJEcu/ZZmDU8np8McJtsm9bk4JtCqRy6MbVDBFp1kOklD+rEDYjqC1DM2UVk+ILAMQ1a1lfWnHn8fMiuq8t5p1ZCVFiHwaI9bpoV9O4zJWhhAS0yqn99W3qlQlTlW+SdR9Kk3h5Tka+XQErXnYvJ/G2TpEGCdUSfVD+h/V4jfvQMDRH+SE8lyItfxbSDNObk/HvwuxhhZirHaFemOv3+fXKmlBNACQV7ikyBc1mTTbSifTZaiv1jclRJYhpthlyQ22BjEsjdD1RwjPJzF+coHPINbJp5DT4Rd0AdRQwvgrrNmL1fVcNtmviaZvABKcvCjMvIK5TlWeLSh1HlphM6y1ddjHxo+mw27EjdfrIgBoDtd2XBCigp03J7OhE6fD17e0qFJzq1QJRypJuh6RqaurKGI/GB1QQcxNT4Yg02f12k3BtDEE37i5HHZzCmSKyRHNeYgZWk3lXGO3YsQyGfz+yRgcvD1KIw311bKktkzNKF0qwtxWs6HBoleYngsR2715nYntsyBKk3ebIUmDbnAKBMF7Qc2w7gYcefRRwszVkHUyc+NkIfgquEJcg1UlnU09jIBQwpc7otGAwwxnOFGY2owTQw6dzWLZcdgSetsOWcYzP4aVfkeyKtI1AU5ZD6xjpg1BeFqvjqmGYvEkxmYcXKGKIa42s/LWjAABP+/IbAS99RxGbHual0CNPwWC2u7LPp15tt2Qhvo+sKDJotcnoZz6Kw1I3sDahHesS+195OZJjM22h2jxMCJI0rMCTbyzEkT3ooRV212F5muzmHXTjxY9O3seNgfe7YZOTNdc4joknsm1TEWk0QWnDCTrijBzGLJOHr3Te2Qz/kuI1ZMArDu9GkO/C+FEUHWIWS0kBRGVT4dgux20NgQp95ibptkOR05du8Li0JrfLSzXrAv+JwHxhZ72UgzJXFnAJFBdwUQvAWE3BG4uafqINL35ZmXqMmyCrcPQSTxXwm4fFp55HhyFS5SSdO1VdI/9EWPNyWz8u15BHP9EZk0MSWFfolwF9LpQcJdKKQQWcXNbj0Y9D3vGEHhIL4eBr4FSrlQROZ9WrSxBOlzGXNEEsdbjRobh7YK+Uo+hR+hqBMsWWUdO2+7DeSHI2BOlma+pm7C8deaEQ10ruwxZsjQrgXUBUrAChg8ZyAsC2NP5ArFMjr/sDcTxB4ZJAEMKZkbCdU4sXurpTM6RVdyRVzTA12HRdoV2G7Ihlm4IOgmGkGtoUb9LEWhi6pisBMX8nihM3A2dQhO3F8ziUx+Gaxg5bfD8WlBLSEEl+33hbwqncPRs6HlC+2dOxpoRdx6y8QfqOp5Eq7N8rhqESCencNJymmWNyWysJ3MKhlSLL/pwB8sSJoXq4nVDNaVS0pGRVDtm3S/J9DIkSz8/lvGnk2HIktQTLBBVMGNzgL1RMOPgIe2OfNqkiUu9gLhSM/fLwMujKYULF6bhzXlBD7gSH9hQynMy29cZLzsIU4+efulRQbRGOM5uwz7imRfcuIzqcCT3QJiUaoCu2wjTaWKZmuohsBl+OarPp++cKgANnFD6q0IlB84wOPZZDFeC1OyFNVKfbkNy8NXFp/+WLRtJtdC5+5DZLEt0XSuPS800VsV9Va6xu3HLZOaT7qnw+QOr20p9G1aLCUFUAJDUQICHrNe1X8CNZyclkvj53JlzH9UY63YHPZvqMmRDryZwbXUjqNkClFbgVZqtEXMiKXRPMZ4VDNT7nKQ2TXc6Qay2F9BnZBpceU4/k2Z8d1/3ISv/+fm5M2ef/hq3vHQTpy5DlFNOqqt1dh/Ka5JGOBOfXrAsjTn/0y1PvPSLZdcaK/8x5qZ7JKtBXzFDi6SBvFeJfB1jLfvWe4bQ8/PFM2fOnPuKhkK9ZE9NQ8xRtZ0btDillcGEWY9FE7t7/RUTc/C0nmksW0r9meSAV6zmJwPRUgV8Emq3Sk2i1G0Yuv30LHB49uz3Cba37KlpSGJPxjSHzGFYk9c2y0W2Qla9etmFw1sx1ggmwHmNoVInHTRd4nw+QfSLkHseyixzYgxZcvmji2fOwufc588Zq5Ab1GVI0suCVo9y0OUurZy6U8AagzZZ/qSzmI7/KWvcwYcU5jGc6eeN+jaWgtzheSwc6qpiIt4lXWLjP1AIEcWfC6QZJaanZCp0d4Ia9sYk3fWohVhC+ciiWcTTWUxXrDJ94aiMeSHuOMCyIWT0fl9VEmbmGNZ5YgxZ5uZX585SDM+ee3oYZ09BxINJgGsEzUzOWNZwjz20fpt8r1NcM3jPabFL4O3dNKnIQbqSg7y6ks/kJNcVWngyF8ss8UGHISl8f06D8MyZi18OmUE7y3TMnixDVj6acakb/7IN0TjdAHbBsvx6YatTweb84QWLb0mDneGqWb4UlLKOfLWfyoZY3mT0YixSj+kSS66ip9A/T38ItUWqE4iJ/bC6jLEbFHDfm9cbBIM6tmUJ3chCJzFdWbBItLwFdkYc4PmqqGT4fsxAHVkxPJ+iBXWKofmqLdJoOySFLw0Eqce4aaqpMbf7kFydcKnhTCaTTOZKpfxuBfJEfCZ9Mpu604HDOymLfU/t4LbDHL/mA13kAzSo3/XOzBGWMTDsNXti47+hmdExPHP24g+JDkem2oNY2BeUBm995skG55qyljPkufbWdPyxxbOAkNJtn44BL1adcaUpOSBhzqnGO3g3Qs9Eal9ePHOmCcS5poX+HpOpPvluxDWStD50YEN0Rx7LxpfB72qfYKyC/huBBHM4QT1PtqqIuKqd2a36ve6JOUMGcZmzx+yJjX//9OyZZhYhxzgNiOlZSHQyk9logL51oNyIS5i3SAQZfdGWw23I2g1LGnuIQlpyqEIaXa/iuRbXbNqMc3vGkEVPQR2hLqXA4dPfQk0osc6ehrFXkAtI1WqjWBnoLyUnozwvchKKqT6ZlW+38xeDj2TW+C5aveAak/yGF6xNYMOPptkdfhK3uJNesyeSsngKE8QFc+FBp+5DZnNGwEUoRRR9Pp8o1TfydcUVuUrMycyNdinU+A2LFyM3QEjFjUC0GAyW+JJ61EyY2bRubOoZwqPPaUBqcEdHT1/GTE1simE7DUli3nKuCjgFVjl3+Iu4OZlt6y+uX2ZNDOUn4O79YJgz+b0sP6AujAj7BWKu9LE9Zk+k8PNxCMHtf3STsBYUGatwtB2yzKuIy8Ki4vfvQao/WzAFgiSetVPDAro4zZKmMModwd1lDp4PVOhJFlfkR8Z6mL5HCOVPVTPTjCHI6c+6G+spe9I+pDalg8iJ3mqlFAgUFeHakLYJBF9tvF1B6lkKC33a96The5Sw5nn47FoF9/eWN4lVz3rLnsjClzYIIp+fH1hWmZo+HYYgpmpWrohcPZ8MqEF4ZM7YRwT02N4jjv8kaxhiLrCEariHOa+2mSWalyQQUudJMWRjt56ePWu1pGd1NC/+7NEWj60y320Yeo7n/7xiHXe1Uir5XdITqtTqRDJkf1Dx0hHpMyqPocMw6l19PZnFBUOkrCQ9iLFWDM3Aq332xJKhry7aQojG5n7IiPKagvaOw6EZQamuJ6NGaJMNctKynpAxGCLam5pVTO91Dkev4GKdS/H6GgNrqjaWlMiR3HoVQlcCT/FUA+0YhmfOnsbtk8Ksix7Z0IjP5AVQIGvgNrpob2gSxOnUt9AVZqmwiwrn9flclVImwA8oU2li9Xi9ZU83Pj/XBkIE8YdR1ojUm0BrP2SZL8I0awXCzdZ1Ly5IT8yZGLLx27Zl00W6dK9Zh9o1WkWvlHLrkIYFg1Klv+7aB9vXupWpS/ZEPUVbDCE8HTph9RvowtcTbtwSHsiUNhqiTy1mRH60ZFCh53bGdPh2nDUxhFSTHqOj5+ioYQ4qY38Q1rjPqrfsCfT5aXsIaVWKvjV1sqbCXYZOslSGFCrZXxRwMUq1qu7wzqgxmXUe2BnTwechE0P59wgeF8lQOde2z7gm7l5o3oPWPXsCT3HO4ghbEKQg3jixJkLWI3ESWFPKndcr1CuSW9i3BN/MZTtjOn5DNjEMPYT4Fs/oIIfrXq3iM0SM26x6y57Y0A+tOcUxFH9OkN6zJ/WDHpHuy/D6gtWNfDKarXLCdIEYYTq7YJdAaeV89TtS8+Bz/Bn1b0pqyCZNe5qKiN2zJ3iXbT2FASLmGCek+I9oI3xScb00qXrrPVEopy0JVMLOXVyvMQaGJLGMe4Gjjuxuiedz6tKoNJ9A7Mx32RVDNvXDuSaxPC6laqLYd6KlKFZ+POYODuQmo/qzY1Qzs2TBMGW3fLG6QKgCqbHyNHBYDDjWRyRc3lY5fDjK6t5cD486Z0/k6KtOZkbj+ulLsxhoBNqdh5BB4TFAk/p9rsiRZe6o3WGalQTb59Qib+IpC7gqyitKMOfQjrKGf0dja77Yrh6fBU9hgHfmeOSt0cWPLpPesyfVl5UFbfs8AhiIZvt97vBdhtUns7LdiahtlUMtfgd3GNzlsyMur8HhGBZDmuLuLtkT+aSDs7eC+EOcsCdZiiKeKUGLavhoLr+x15A4t/CtzBqQ99ntWdgetWC4hJXXPL824gomHdoZwIlNenK856hN9RTdMTxz7vMj+SRLUX0kNSuIxUAgP1BXRkZ8Il6O4pJ24qw+mSU2mzGHX8QNDPvIZgTMcYnP+zkuo60QYArGNutZ5+wpfr+bpzBY/L7QdBNF12RqFGuK0UDdJxpHvzhpP2Zu5COHNhwuhli1Oo1z5sbcnJTkd71404q681G4liZOpncMyU1tqckwnzZRmw7iLWIKuUHth6FvaDF+wzydCM+3nDKnEpua6eDHMh4RoBiyzCFyCOiJWGdTz8YILXE32yV7Ol5A7KCKX3qa9491TqZY+Qt6jGU9aOVwOkGMyWTz+OLF4MdqsqBy+M+wG15SoOj31aPq4XjgsHACDFnm4KtzZ3rEEIzNbydajJJ34Plyjv5jHOpEhmw57GM0j8/K/wDBhgSltDuw6whUJU5R6Dc05U4dsydS+L5bNGOlix8NkWbQOiVTrPxt2C3mcRe9hcOpAjEmt+HQxND5D9zoFdU2PWeTa/ldxQUcUuB6yZ5Y5vHnZ1tBa48hgPj96Ekw/AcENXlHXmzlsGcMnf8Q1Cs71CoNHqH0IYeW24A7Z0/E06b61I7OYVWqt+wJMfwROOzXq7hWDFVy9oAhcLjHW9Z4kn4DQ/oVnbMnNv7gaRNsOlT2CFIWfz7BYhTFcJfPuVo5PJEeaoU2WqJx8Dm/oGLYU/ZEaieEEEuLc4y5ftRlIx/qYXC9+Rgt5VCf3BVDGWypWEwmM5nJbDYaDQT4NT9NwHrLnkjqUe+eQqeLXy70DKJ8BTgc4JOSlcPutpQemdM8/l2wxngXQhWoUa8Xi3VFmMLTiL1kT7h97ZytWHaQUjA2/w5ZQGObMWSbMfyCcpg5xqE+mSwd51CPaWjUhjENvSKInjVSFEXETc/6wlq37Imkvj97YgiBxY/U60Us1C57kr8R3GIls9bE4WzKguHR8eUnPS6l30KOrKsf2jdAXOrsJXti5Rufn9UgM8E7PjzG4bl/p3RN7Jw9sfF9umXYepidE/ZjRvbkJFs2pagXo5bsaXPiOIczm0bkbZBd5K1tXzs5nfvqwLoK2CF7Sqmbo5o4lOZjpgSQuzYcbltBrs20Xn7ockUOZStHuIPY9jni/z65mdFQ/DlhhiUdIhxagrCc1VfvI3wYMiezdsvAK6opoopG0uVjHEISHdKvgKAHTSz34TaZGX2pqSWAaRvPWED8/IZNAHh8aPd4rvA/ZXOy025j1IplCQGS6KC3lcRvR81sQjVKNvaAjHYtIHZgUd8ircHW/O5Md7v53+OPN2buoQA5stsNvbpgYOgkhf8ZOE7/m9AwdGoWxw5CZqjVU/SOIS5GxZsPH+uvr2koH/7r+NP9a5OYk21rbedv6icbUZWf8ccIUFZ/hRGoHXfFp/UUJoi17mcc2Ph9m6c7f9k8RWdfL8V9CiyjmcpRO5SvXybG6XnGHkOWHH5+zh60XjBsyjHaG9OU3eLZqsc0xPZbMAefy6ZShX6y0dRLcxecTkuYZrNq1LJ97RQg0g1vnYl47GRw2zzhwhLbdYvhu3G0Q6qzY+ZstqQMPjKvabSP2tjQb097QrD9azj3faqlxcIxPbR9/uFnKRND5sB2R829mPlV5MBmk+bwi1HSGUPwFKdz9hYOPz/sdqbxgt39AoN3QqYplf+03Yzxgu75otRHbBdvVtSbQPQ4+FjYxo6eIqc4xuLPni562PfI5vnHH8um34rftV0DXlkwKs8MsVXmSweMegN1GwzJza5LTd3p7NNbnUEkCVtXcGAaYXb0nh2DjvObxmVhfWz8lt2U7+LWuI1iaAmtyOgJCogdWPxSP6Rtq4dtzMjKgnVTlP3JmfH7lhu4mBt268SLCX1LFGDYeuQct6+ZC76ntTS48v3vmFb2bNYBw5rZKdm9lIlhux2mw3Srgi5wti9qdYhYMWyJFk+bU7SSdqimTVzKpj62e/irIXMysfMESM8SpnTYH5G6dJ8YG2r6Wjw+e+FXY696Dyh2AhHcfvvqqf1O9UsH5mTw5m32Qa/WLFYjZBedDz9LkHbZE1n4qJe1tJ5AfPpJiG3L4X07gFYWLFuiUu32JuJ70MoU8P1X7d7D6mW2zz57YmO/nT3bWfV6xRA3vBXanYMntocoh1+Y13B3ODYzeNt6bME+8Pk11CZ7IpsfvRktpG/j6W3ZQK/J0rQ5zYyPbs6zC1e0FzFKDAxZ+22oEP057WSeZ/cAABGKSURBVLInffvam8HwzLmPFiwew6INbOiBnSU9f4OYk2W7EoZKqjBr3xe6bzfv/BGxzZ6Yg55WtHsH8bO4rdu3j7rpRR4GhvH2VypdOmLMQhNZshXTjxOsTfaE29e6usATYAgeY5NYMTRQtHUEgz/FLRFBp9NrP41qvhv11f5I7fUDYhN5y4efv4Foxgri2e8TNrkwSdjuqzxvuUMGAo8OR7sAbLNUGHpgB/bgvVH2WPakb1/rGcHur+Pc58/Ny4uNH8gntk+/bTG97Oh/OpxYB4AM68wyN233Eq9eJscw7L597RQo/nz80gZ7V+EYvmVRWtZeUzUaf0S0yBs+JGF7he3wrVFt95vThPCjN84gGJtP5FY9JAe2L/28uSMeQiv7OTptW1b7WWJ/k92qrolGgZluX3vjdPFYVYokbLMijLRMCMmjjgeB6dswVljStkZp8GPtmISRPfWyfe3kdPbpo1HWqoesPGerhRgtmzFPost1pr/GzTiJjX1m/Ll1Pfj6DXrBnh6W4k0JF8+9Bbr4laVAiOgU7G9+3k4TM7dqH9Dosz26JrKqrTlemeT5Z+p5aKfmWra+/Ogt0acp0/KBJ/9l3OZxHPyvMUvME/u1M4OO60cXjN0/kLT/b78d/eswRHeaam+t4HlblI6buQVLav9j+zT/56bFzrSJeSw0uDhqcYkXtq4dXyDwernpJdrGRxfTt0eWowoksRO2eRav8n+tVyq0sY5WWr1siU3Zwrx0bJEHaGw+xbZmwCcltunTfUgObRac6H0DF7rlVi0g/hqy5ETynM1CInztBBYNbNeeeh1qXLYw3XYIMjpt9yRu4WHCLOqAnemhNZsZufWxTpL4JmzzvZwActr3Whh2Xl06NiSJK2G3zZMIeD2AJWKzPyzTTOePmgRkyxZElzBvDWFPQSd8H/G7ts/Bhb+IWcKCzrcNGLRYMK93xbMNQtO709fOI1dip7nU04LhSfY9y3NlW4MgTS0Ry2T7nPY4iGZQj1eXHtkqON7hEntXGIISzrZ2EVBp7GHKmqX2eE3r8CJd/VExdLKxJ7YKAK9v7pQXe2oY9q6HJD2PbcHMjQmqMHH0kihzMss86PGq3evmZVhY3DbP3TargDA1JHcA6c1hSFI7x7f3qKpy1VrrAG/f6yWtL437WeglxE9svp8TJUWYr50exVZNaz8kqQdjLs5sx6JdCo0bTJY9xguDj9zDVWYanb+hCxGWRkmhxdggeXejdW94v9b7jsnTYkhiTya8nMurHHvLQrlJT05yWfLwYkI9s632tpCPGRuFywew80p43lgm0qFhehz2qockdXVCymcm82YzCE4DFMyMNf7q0ZBqIP7JmBg6zUu2NMKLdiGmn+TEsXnrSljTU3Ye9hrTkNiD/zbUdhpSC4rCrFVJTnrftZ5EqaVf4tm32lOxgY3ISoBiQwRB1Q/CN/PTbdjbbJJ6MlHPOgLYsRSv1tfsKe2OVD6SrZNH2973YUuXDtWlEX0/p9Xheht4N12/v5/nkxwI6qnNjZVf2yHEag/+W804+HXscJYTmyAcu5KybIJjyeUTdtJduaw6Gn2741XdnnLeDbxfMO/nfNgBrh4Upo/ixuJxb9aRUS1NVw5JekcpRh3RjRERb6ryqgpIyY1ho2XyCa/zdqhlUQNDak9VOeWUDbqFP7rh5Xz9AT5TV4Rp2hjh9Ai2kVJWrs2PAYN4j34QfmtRxHMfmjKq11Cbk8nWifs9YxMd7UVj8ZcMzarXfOKxv+hAzhEY8CGKgUowKF17Yu2zbkDWcahx2cK05WcSn5t1YfO1/IjLWww4srnJ7GQyV9qg92zPNG1nOPm1+kgYgDud+lY9cBlTyGAejGi04pOSPLafFjc2vFLF5Y7s1E56sXf3dOluWeC4fuyo66+gpaG3rPBJ2gI08jBhWWxi2ditU/RhGcfmAar00J34sVvYJwjvSB0Ywa6/jsC6nxODYHDykiu8vBU7mfPvzD5harSBB+fL8Y7sesDBZyfpxVCTDZEqYZo0TT9dc7LrNxhtNZu2myCpb8HaeIHFSexLKa3xPAiMCOYG+44KM1dq8km0sYMhQgAPpzlOkhRREWgbnSwqQ2NvY1dlkAbclumnkVEHLph6CGs5FUM8V7DtaAXMSyOIXZ+yVQ4Z5nfxmk0hMnt0kivYOgEYr+1cq66XMpnShuBtTMI7HBjB4/dikMZu6l3wJpHRf5+yHdLg7ZTZaAaXmjzLYFCxUQG28FCkhtosVb/nWyjvDMV7hrF9mCYX7k4r2MMKCNTOV8deyLSzqfZ7ZrbiTfjLRye2ozpdv0pYy1Y9liwtC24OLXcWBJXjQIR4+OV6NCWEp1/VQj3i2A4/Upjbj/gg7A3kSnjDTqY+grewJ83fUr7V3DKEDJ1ORimtXNYON2tbTOSlaWQRUMxin4Rgnna4M8IMN4jqoac3dbTVQ0JSmzszgliBF1eEBA1NTI4LYnfdnNHK8uuU9eQ3BHYdr/PsRvc8xLJVD3dczAKLvkoUzQuYUQioLB3uUEcis5+l4z3gaMMyYQpb89ckAW8cidI7rf0QP/G74gheNa+emZcmbjXXh0jss9fqtzp+h5Z+9W1egOLmNJqbYjQnBbFFeklsrZ8Ajj/WUgxpOr6rc2EOW/WQMHHP4fxMGO+dBv8OUSFtnIPXqXEK5DKZokIR/EcTgvA5es0ulue/01pH0cUmPNZGWfTWq9469tWutqQ0nOjzusemdm4UQhda9vo2s6RxrKEH4rn09eyE1z/i4+hlDtp9KmJVa/+cp1feA4IpYsSt9P9unjDgPk6rR+a1krQLE8EWRS5FEbBXdb2VQVdld7dSDQoTyw83CzGZmE0IWgJP82fChBK1r+evca7ibm5tt0H7dmODJ0TRC5kF/BI8iIz9LL7GuML6b9NvoJvs9s0LffpWPQ1FPHXECZAFR4v+ZiFVsAd5IDPg5YSx8v6DzTS2kiVt9I5id4EpDD3fmY74fJUS3lXCT1ZG9sCSaY3BsJO51qrdLc1YEcQPSZwsKbSn4RcL6nV2xml9SGqwqYcfm9vSW+4NwnYwNLwC4+52SdLE1DdXjtKFWFxWF5IMoh2BQ6OJ9NLXX8xeEySlmKd9yZPYynEAO5vuBhHD4B7vWKP+lnOrnaWsHJLUD2+k5fHgxwVsu2k54IhNuQW8JwtS4WQ9aMIYTIIbqVZyePWZJrVjM1P7D3+fW0pj22NZo3gska4dPf5xfvpaJCzgV62j61uvSw3aRm4X/q/oVZQghr8VrfHS7JHu6HUZjR2+ZiNZg8V7BaKfZmbVW+ZSn5bR3rjytK+6roycmIQn84sjOYd6TYGyV5QUQZLCkZny9Oz+N198sbPzx84X33yzPDt1bWJMkIRqsYI2RalnHRm/T+EUX5J3lPwgr4HdYnEdY0K81poTIq21BAjurp46lmml8TsJi89gMAyPzU2HkaWNSex7oaOIl8ZkK6JvF8yDiE3LooHJDVWM8dSti17HGcaOyC5BakgucSAbCKC14rgSJGUojkFsWV3HdIkPYHvhdTyR7hZmHqZbNxCFTh+sHadLoOLqrQJ6MkVC2F3dzXmrJeNYfNAnYpwaWA9W13O0+Eevv/dS1kvrEtZw9yp7AD7eGzo52VBEdOW0hSI2QaH91FDS+f6RPbUbSa7oo7HS1K1ES6TEhm68djvnJhYf6QdY9VMzLPHcwgUvxbunQehd76/SSJXPST40hSK2lldbDPmyDpq6YvtSCtVI1JGRsKcptlD0ci4lDNDR1Re8lnltRFQq+dJu3YtzhbH5Tbl5MyauRr1RBhFF9SVaLrAmsauztGG4JqMjSR7yU6kfLCw9guyF1DGJPWkw8Yk6Svj8EHHSTsaKC2wkh92/chlsEAt/U1I7ctB7AHIjgCWu0VMTU76Sbq0gkDeMIGXxTsLaTBlPfJNQbcdsiIqXUAcaCufFnusQkojFLASveT7aUOil2SXaUEya5KNgmUSI+PpFBbsOgT+IQl4rbgDcCnaOw4aOPtUQo4COzR5ZdjhrGMZfN1azo/F71Gk0nXuCXHx5TOcRO9rvQgTgA1uxBqZ+EotIu1QqlXpAu6YDu2ENKLTt14CI4dkAhtVgqzjAM1oURW8F/2uESkL5YU1uXYoF6XmDRsbC4scLxNw9S3d9YQvmP8qCmpzS0uau6BupBPAed3jwpOTb4Hnw3QiQepmMWKSmBUwn2FC8prjikyBsKY1gYxWwMEUIbPh1UV2bcEuR5Tn9ALYlVEsdvhUGwS++uCyzreeeSGxzfkItiKOh57NrawGHigyfL0p4yY1CMzz1QiBOBF9Z8WJ+JHJ+cJ9VqYhT1wE87ACI16hseLUobWz2aoG0BnwgOD+8IUd/nIafbcrWZEoNL+XE3eWIWkwt5mi/HTCmtDDORyeTAcdklQv2A1iqX0RmS36AO+fnBEgzk5P0xv7ohq+KDiIwuVulCLqF8NTDWly/ZcGC4MKJm6qehMXV32LqqRnLzj0Q1fSns2PYqBRsR38uk+zHxkyOZI4+O+bK2M5Aa12qACPRBihgv08p0stv+GgpiWkKqGigtCH51N6RQvmPpVQTgDQhIczNF28kFm1L5/9jdkuy3JAhp+/Oqh1SFIi8gvUsNooI0qsbMe4S9DCO2hoQX1DDiqis8/xkCYJRDD8d2UYRb7ZXF3fHyg83YyZ0BoIkdrTy+ulSZ7r0ckFD0dz1hZFqvPbpdESCKIdGmf2ZAEglJ3p9KJQjaEy4oKJQ/hugb1FgSAFzw6/7vcCUWOeTuw0xqL4ESSr/cZRgzNTSkkx89ha8xDHa3sKOZC3nnoDHC+kbO+Uxalg574j2tCL4iagInoCvVIrFer1e5fy0e1pJQH+vBqUwzTeirg6C+s3MPlgKWbpUGRwSeejeW1RBk4ZXf0moNyu0Gjm5cPRwGnh0u4ydRcAGz9cbAWxoFo1Gs9F8EE0uOA8RK2qT+v0resuYcHn+bjrWun6sqvvo0fbbVUGTxhc3Q8Ru5x4h8fTW/FREULmkuUS1sl6s5zKTtCEFxGxeLpgDZuuiuLe+Z5R5UPmksfLyLTAvpKmKo78+svDyLXlBOxqkMNrdMQRApmqPgUma2FIUxSBeV1Rt1It7lcpGHWO4epWG4UGjUCcI4bGZ5R83C3HGsvnAEqaB291+JxJq0KV7B+2q24TIidrV+dlrY5IEXLqpzHJqnwbVmHAKZwinGy1LeGJ6/xWwR475dwPAu+/CxDTR8OrtdJvqthPLMPHC0NyT5fIEgol8ttyXw7kROIRuYmZ653AznZKJWQhtCtNwKWrrnWmglca3byRI++o2QBkr1OZ+3NmfLs9EwmEAtImAt2tTy/MPHy+lU6E24KkAjl5efIca2ETnF2/G2j+aWumVRxOF9NLR3W939penp6eQpqdn9+cf/nNus+YpxEKyVoVrUTwjSAst3H7rTr49Da/eudl1kYJWDhk5HkslEgVKiVQMOGO0CmO7F6TarYX770VATRpcfaCGx51I06ymPfitutaEojYksueTd2xBbXlceQmyeuIdfB1fiSrioYUHfwH+kAZX7yx1X2xqGXbZi0GYWPr+9vj7U8AWGlxd/KQgk9bnZNoPO+2nQXlOHdxe+Wvgp9Pwpe3btZRsKRk1s9f7zj2Ez3N/8fpfBj6TxldefuKRcdWwxwYtx7MHao0SB79uX/oL8kdpfOXe1oIWndhaR3PYyiE1tsyo5+DR9lurwrwRGjy/cmeuNirTJ+5yW7SVY3gpcnzh6Kft638d69Kexldf3L6xkIizdj5EB5TRgaOSGUp5Du4urpz/G3Cn0eCllWd3Hg8VRuMhhtEXgZuuAtdYg1hnNFGb++nZyvm/A3jNNDh+fWXx9vODywuJ1Kjc13qy0BlPJTyXD/68e2979dL7Dcxei4aBz9WV7Rf3Xt4+nNscUmlpbuvu7Y8Xt1dWrl8a/NshZ0/Dg4OD4+Pndbo0Pj74/wtrH+gDfaAP9IE+0N+B/h/PgnTcsLPmWQ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527035"/>
              </p:ext>
            </p:extLst>
          </p:nvPr>
        </p:nvGraphicFramePr>
        <p:xfrm>
          <a:off x="612775" y="214290"/>
          <a:ext cx="8063681" cy="62865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3282"/>
                <a:gridCol w="1823282"/>
                <a:gridCol w="1302343"/>
                <a:gridCol w="488379"/>
                <a:gridCol w="488379"/>
                <a:gridCol w="531791"/>
                <a:gridCol w="1606225"/>
              </a:tblGrid>
              <a:tr h="6185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PROGRAMA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PROYECTO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INVERSIÓN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POBLACIÓN BENEFICIADA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ALCANCE GEOGRÁFICO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9685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u="none" strike="noStrike">
                          <a:effectLst/>
                        </a:rPr>
                        <a:t>Mujeres</a:t>
                      </a:r>
                      <a:endParaRPr lang="es-SV" sz="900" b="1" i="1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u="none" strike="noStrike">
                          <a:effectLst/>
                        </a:rPr>
                        <a:t>Hombres</a:t>
                      </a:r>
                      <a:endParaRPr lang="es-SV" sz="900" b="1" i="1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u="none" strike="noStrike" dirty="0">
                          <a:effectLst/>
                        </a:rPr>
                        <a:t>TOTAL</a:t>
                      </a:r>
                      <a:endParaRPr lang="es-SV" sz="90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58913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Formación en LEPINA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COORDINACIÓN RAC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MUNICIPAL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38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>
                          <a:effectLst/>
                        </a:rPr>
                        <a:t>19</a:t>
                      </a:r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>
                          <a:effectLst/>
                        </a:rPr>
                        <a:t>57</a:t>
                      </a:r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EL CARMEN Y EL ROSARIO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</a:tr>
              <a:tr h="66277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Formación de multiplicadores en la Metodología También Soy Persona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FONDOS UNICEF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$1,500.00 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18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12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>
                          <a:effectLst/>
                        </a:rPr>
                        <a:t>30</a:t>
                      </a:r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TODO EL DEPARTAMENTO DE CUSCATLÁN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</a:tr>
              <a:tr h="229224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>
                          <a:effectLst/>
                        </a:rPr>
                        <a:t>Curso especializado de LEPINA</a:t>
                      </a:r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FORMACION ISNA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En Cojutepeque el costo </a:t>
                      </a:r>
                      <a:r>
                        <a:rPr lang="es-SV" sz="1200" b="1" u="none" strike="noStrike" dirty="0" smtClean="0">
                          <a:effectLst/>
                        </a:rPr>
                        <a:t>fue </a:t>
                      </a:r>
                      <a:r>
                        <a:rPr lang="es-SV" sz="1200" b="1" u="none" strike="noStrike" dirty="0">
                          <a:effectLst/>
                        </a:rPr>
                        <a:t>asumido por cada participante. En </a:t>
                      </a:r>
                      <a:r>
                        <a:rPr lang="es-SV" sz="1200" b="1" u="none" strike="noStrike" dirty="0" smtClean="0">
                          <a:effectLst/>
                        </a:rPr>
                        <a:t>San Pedro</a:t>
                      </a:r>
                      <a:r>
                        <a:rPr lang="es-SV" sz="12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s-SV" sz="1200" b="1" u="none" strike="noStrike" baseline="0" dirty="0" smtClean="0">
                          <a:effectLst/>
                        </a:rPr>
                        <a:t>P</a:t>
                      </a:r>
                      <a:r>
                        <a:rPr lang="es-SV" sz="1200" b="1" u="none" strike="noStrike" dirty="0" smtClean="0">
                          <a:effectLst/>
                        </a:rPr>
                        <a:t>erulapán </a:t>
                      </a:r>
                      <a:r>
                        <a:rPr lang="es-SV" sz="1200" b="1" u="none" strike="noStrike" dirty="0">
                          <a:effectLst/>
                        </a:rPr>
                        <a:t>fue asumido por la municipalidad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30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30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6</a:t>
                      </a:r>
                      <a:r>
                        <a:rPr lang="es-SV" sz="1200" b="1" u="none" strike="noStrike" dirty="0" smtClean="0">
                          <a:effectLst/>
                        </a:rPr>
                        <a:t>0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COJUTEPEQUE Y SAN PEDRO PERULAPAN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</a:tr>
              <a:tr h="97206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>
                          <a:effectLst/>
                        </a:rPr>
                        <a:t>Socialización de la temática Delitos Ciberneticos</a:t>
                      </a:r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>
                          <a:effectLst/>
                        </a:rPr>
                        <a:t>COORDINACIÓN RAC</a:t>
                      </a:r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ARTICULACION INTERINSTITUCIONAL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13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9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22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Red de Atención Compartida Departamental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</a:tr>
              <a:tr h="97206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 smtClean="0">
                          <a:effectLst/>
                        </a:rPr>
                        <a:t>Caminata contra el trabajo infantil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>
                          <a:effectLst/>
                        </a:rPr>
                        <a:t>COORDINACIÓN RAC</a:t>
                      </a:r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ARTICULACION INTERINSTITUCIONAL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>
                          <a:effectLst/>
                        </a:rPr>
                        <a:t>200</a:t>
                      </a:r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>
                          <a:effectLst/>
                        </a:rPr>
                        <a:t>110</a:t>
                      </a:r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310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CABECERA DEPARTAMENTAL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AutoShape 2" descr="Resultado de imagen para isn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5" name="AutoShape 4" descr="Resultado de imagen para isn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7" name="AutoShape 6" descr="data:image/png;base64,iVBORw0KGgoAAAANSUhEUgAAAP8AAADFCAMAAACsN9QzAAABoVBMVEX///91IHPmAAKotgsAM5n/wh8AMZngAADjAABnAGUAL5gAK5d0HXIAIZToAAAAJ5agrwBsAGpyFXAAHZP/vwCquAAAF5BxEW8AFJD3+fsAKZcAJZYAH5Pf09/56+twIXYAAIyyuNYADY/t8PXErMP89vbh5u+6wtnm3ObkZWXK0OHz9vmyk7EAKJ/plZVaba2je6L01NTm6cakrs3hGRnjXV334+OVGVuHS4U6VKHxyMh7ibomRpziUlLM04r84qbFzN/Y3afutracp8oaPZnkeXlqe7LTwNLhODngKivS2Jnu8NmNmsKtuSrmdXV4LHaTX5H9/PD85bOIHGT8yEG+o72XZ5Xtra2tiqvqnZ1ZJ3Z1iU93KmugGU0mQIm1nA5edWGvAD+bkDRIYnI3LIWHmjt0PWlUbGraMgiLa027jQzFDivJCyNsDXqBCmeyvUK8EDGZG1LDy3FNYaeSpC4+WXiaUEYkUoPLAAC1dI/cVQCPoTHKdIP978780WT82or83ZeAP39/R16hoCSReESemiuSfEJnfVt5jUmFWFXFzXctVMLYAAAVLklEQVR4nO1di1fbRr72C/khP7AVv00MdrBTCBgCSSGYlACBkJgATUKgaXeTPrZ3b7pNCs127+5Nu+z77l99Jc2MNKOZkcaWBM4evnN6GrA0mu83v/eMRSAw/Lh+0RPwFPOztxajKnYeP78qdEPzhs8zOkdMHi/G0qFQSPsvFIqu3hG45+g/h//zaIhE7MFtp3vK8WfnMbVzwNXVWIhCbNbhrmvx/5D1n7cuPsSq/W172aPzmZ/PmI+m2fxDD+xu244X585rin7iNpe+vQYs5YaRf7nfGyY5yg9wn3vf9XgwN4T8A/vb/V1/i7/6mhPkxsHDXDB36HayPqAcX+onLbvD8Pw4Fjn3NePB4eSv+qX4nLgVLNrTD4WO2fcdFVX++x5N2VvMFbO5a4LXrjvRD0WZ95WLyaHlXw4mk6JGsOrIP7TOuu9ZNji0/ANjmm0KJWdXHaxfAzMG7iWHmH9gTlud7N6Y44XPnemHopP0fdvaA4K5JR/m7gmC2vIk447x+SMB/qwQuJQbbv6aBagoBh1UYEeAf+g5b/jh5a/GAH2GDipgn/shPKbu288NO/+ybgG6F7AJBCLuLxS6Zb3tOlj+YeavZkFgjqoK8AOBGH8qAEDl8ow/M8K6xSGcpKoCS03ONYPxbyLResWfNjAPMFlMIgHkspyaaDD9Pyp6y3+dX2S6wbUs4q/aALtTM5D/K2eT3vJf5ZQYbgGCtK0NCMU/y/SeGXL1hv/tqEiveQAgNw3mWmSlAoPkP7mkt/zvx+a9GIaBoywmgCSrWz1A/ouZlSf8r8aiYrstA8B0gRridLtigPonmPSW/yynwvYC27gFqE7gjCplHjirPxmdtzGd8qT+i9p3md0Bd4F6ILQmg+sh2/ZfiOp/nCW95X/Myq89w3VSAVQnYM0EHCMA6f3HCJ/qQf9PjcBO+0xuMFckBRC0ZsN99j8JhWLwL489m9s/O1s6nLsm1IB6btdi9gCTpAvUBGCpCG/ZWz85OWL56f7/2GExni3mkslcrpiN7x05i0Bd/pjjRqsbPMta+AezpNX2tf9B+hPL/s/2WTyHSztZjB86SOCYdjBeY8+qAMHiGdEe5+1+qkhbYh+5/CT/yf14zvqkYNF+i1yXvcMuq1tYYqA+qz0iGb4jvP+5TzIsYr5kLGn1NEjbbPYiZrWH+Oj+dSzRy5IrEnrJ2wC2roxl+YNZc3G345SaGcJm9E8BJvXn0u01b2GdtYZknBDAVVYaFKXikmX5Mf5jXPqqsPd4GqBXH/66P9a0gQDIcuiYPv9CVSWUILNol2kyy6evagAnTZjXQy+rve4trEkQUwCB48VYyEgGY6zzT5QcDf4sCWOIs3fjHjCNzAccsqZHp4Lzs6s7sWg0+uAj5vk32o5QW4nhYslH5VhrDGtPP7M/CKYCMASgYlIFZxTajyL+dIi1XshowQLn51f29/6TX3755dNH8CemArAFwAXDjWbHeJ9YnxSkx3sMvawf5v/nkSsATz/Vf2YrQH8COKMXGQaRI3bkJ66kmk+o7vCh+H0/cmUE4crPB9qveA5KXAAsG4f8HdWfzJQA0LkL783/E5O9JoARzQg4CtCHAJIMklk9jZx0VH9GpXgfBRrPe3+fEvQ1CWgawEgC+xIAXUZpq6rbLle2GJJn5HBG1e158fPISn9k5GnAzkfRpskAc42hVxPiv0cOZ2RbH3nN/ylFf+TKJwGm++pDAFQbBSM1AP9Vo97weuvvPb38qgACZN/SMjdnAXASCKDUTRH7JzrFs2aN4XX0+5lBf+SKFgWDXAVwFgDbe6D2p23yD0B0CrCWm9fJ7wFr+UdGflY/usFVgGAyay+Aa+xbESmH7F9DFqsA8IaT17UvU/1VBOzV1F4ATc4Co6yWIx4ccazhspP2T/2p4IeFQHYSDAVgZwL7nPwOlf/OCQC+UYBvOXpe+31iw982TbcRAHd5jVMFzOiAAxv8Pkbfc+9vy98+T+UKgB/ejM0kJwUomsv/HN9u8L7za6f/dh5QXyR2JrjHNRuzh3bNVgDJrGH968Rui/edTxv/55yoMNs0h3zdzprea85OtKZgSfo+7Puz49+Vn8Gn3CIATZRuUxzZRE28qN/nX2eKdZ1sMu54Tt8u/wkIBKqstUy7YRc0iZrmkDM21mOw0Pel8c3NfzVMOgbqInlmes7OYiy7X88Y2z+qRM0TuOuWnVZ/Gr+8+keHc6aWjB8Z3frmkq28rD2N60uUBIrYaMcxyyaLP6fe6Pr3ylPjQ34RhK1Y7obu168fZe2llaXc5fZ+PGvsgCZz2eycmfbdt+6z+3Xqhw6BB8ZnIq0abdt2b2lpL+6Y1DD2dq8/28/G43Htv705LJ6W6V32wSr/g0ePnC5h9b8QBEoVXQTJnHNNF+ecqm2OjW2PXSeM+yp9ymTg4Hdw8+Hde7ZCeH8F638+PcA/EihVRJEsCk95nbG/6ir1f3Q3/OahjQzM/vd78gORXoUgxA+/UabvRe5z82R09M3dmwecj7X9jz9/SotIoFctiKLgl79vM09YUd8p6B8H98Kjugz6uemG816FIGj3z8Qs82yBR6nvvd3RcHg0fGLvD3A471WJguX+Kcxzzld61va9pwpAFcHorqgaeMff+VmTLMvX4GHsPzjRJaCrgYgInGogUVg62ixQ7xQx4GnqdxMKQEwEXjkAx3cf3NnhnaxMe9z3ONgNh00R3LX3BV45AAf3N896owqC54XfyWgYE8HuPV5UDGivB/CGv637s2Wf9mHLmxCAKoITvhLwN8L6QpY/mTsPbM8UR/048HUSJqEqAedKx2atEPhH359z7R7CnwM/b8JWCYQfMs1ApAZ2ButEj4qrs47fKOO9UMMlDsJ5qwTCTAmIbNc6g9ktv3PL+ft0vn3Z6eYozZ8lgbIX65+kzf/27KLItyn9O+72bxZ/VQLW67xwgNbzLJPrdh4fg4/f9Qmw+Y/uWnKiOQ8yQDL633ks9D3SkE++H+Ee0wJUCbwhoiHzKE+fwKK/oN7riPl71ptNX5PAXewqDwKA0fqffG4f6y3w+aj/Q44CqNg1VcCDAABb3yL+HocfGz44Drj0cRVw3gVxhKb+8/f7I+9fx9uENQskvQAKha57YPWzyWOnLI+Gr99zA2DnAAZgIBBsgnPZ1z9+2zd5330fgC39/CioCewOwjizD75aTDt9Z5YFf7a7LLAzAM0G/q1dNHgLpF5/8jY9EHsvGr4C4KUAhgBOAoNvgqiK/91g5H2p+Vl45MA/HH4zaAJQr/8wmOJr9Hd8/5IThBN9TQCDtMDcsA+lF32PfAhUG4DGSbPv9Vc1f3D2obT/gd/AXWf+4ZPf9Uv/yc7g7M8j7zHhkAHoyP+jLwHUv3/thv15rr6IA9QE8H/iEbBef+WGfSh0fravwa4EwATwuWgKrBm+G/bn6PoAdp3Zq/z/KmYB9eBbd4sfenBegQ9BIABoAvibiADqH9u8GlwI55P14RAJAGIW4NryQzG/X23AwD1B/n93UoD69+4sX+APKPgBkQCoC+Av9lVg/WOXi5+O+vJaRycIBcCwowt0rfv+tnr5EAuATgpQf+2SfWj1vB0/glAADNt6gHrQpemnL8T0AcQCoCaA33BCQP2J27Dn1xsdRSAYAPllQP2JW9NfPeecj8BDUf7hXWYd7NrxX6DuaxANgBwPWP/BJf1Fvza4BSEaALUkmC4DXdJPx86lzWsLcf50CuBO+dMX6vgQRAOgCut3wl3a/kXk+zQ45yBYCmBxAC49/0VbPoRgBaTx/y3hAOrfO74M1Qb069IuCH04wC9JB+Ai7YmtXky6z4I4fyIFru8MTn/xQmo9DjAHmNfBFcBfsQyo/nZg+kOj+gBmBpz/8eW7n969GOVJYNT0f/UvBqUf++gi010GUAaYD7+bycgJeSbzgicAIwCqkW8g8unY6nB4fQwHgH9+d7MS0SE1vmELAOsCDuj6h8rwEWAJHElEIGac+Ne/G4h+9DzOdPQPvQTMv5iJGPw56o/4118NQj/q09+tcA09A8D4J37i2D/kP5DxD5nTJ6BFwPyfDP4z/+L5P7j+/Sc+0dmL6u+JQI+A+YgE3V+GmwHob/Xrv9k53OyRAfwTKsDMP7nxvzhIyR89Hm72ARgB8hlAn2f9qAHQF/3Y4nD6fBL6ObD8OzkiVZVvudqv5/99aX9sZxjjPQM6vR8byubLXX76r3WAVe0XJZ9mvhV6OAE84OiuXfUD6n/hxC96a+gyXT4OhM7B/CUnXPVF7w9PgS8CkS5Y/vP6EzH6wx7waIgowG62LrLR98E4PQLO+2D5L38nUPR/QE6PhDP/3xYdE98PzewxOJ0FD+d/o5Z9aR2cpV/84Mweh9NGyO73KvPod69ffxdlSSD24EM0ewwOjfD8l6+++EytjjR8/YVVAh9UtOfgLl8Aalr04lcJyeiQSJ8RAoje96mn2Wy1/BmYCZ4F5PM/fludMdpjugCwUOBPgddc2NpUCqWSsjXtw+hMsC1AZf+uVIlYUE/7Gu0nlsdTFUnS2xEl33Vgauu0s9JixwCVfUG2so9EPkv7GO03ZAXTtkTC5m9ieYG18YosZ8ZXGF8Iy49+peDsNe+n/1/LhGOG01vJyKdrXk2nHVEkQtbVFa+GZmMTPK6xQB0Hy38TwTRfinz9+Rdvf/halcFnoXT0sZHrnCqSlBhvs8YuN6emWv2s33SnlDCFDf6hrPQ3Rn9ol8BTMj3recj8S3Ml1KinfZ9Nw9uP36ZjmMvvKbqaLtNDT3QipUKhJHemRCezlsjA51ULqUgKPj9TKFV7npBlYAUucUpdf8IH5r9CPeGEHPn8tZH4pQn2geY4mHDBOvBCRJGBtciNLbG5bDQAYUmJ9KbK5em2sSsjjfvlBjvQwIGfNQ+E5b+F9BPKT7/Hs15LuN9Igcsa5ARbXdyMa6ciU9kqgKsr1QX4m2YKDVIS1qE+cQr4SzL40dgPRTsiM7/6Jo+9jTb62JLs9DK4/BDaJSJhiNQEnNgplGShY8b8XjXCFK93gI3/CpogjIKjFfB75WU+/9+IfppxcgPNkJggUmQTjvMvL4OBpMYG9ttWCa2/W568x5as8wPt4G9hP/xFPpz/rzQ0/EVGvEfrjxNcGI9YUek4zKML/JBUWMN/PQ2nJ226YsnHVIkaXxcASPflr/Lh8K8h/ej/sgYw9B8bE9KXMoUC8gKSwnkDLsQypF8j7RwtT0XQg/aNBWB0VVzpbo7mvwHWP/Mndfn/mNYX/y37lf8wfkgR4zctqPwZuddqtTehf60tMG+H6EDlVyxurtkAd6ds73YBOH3SPB/lX4JVrY7C5U//4X84hcgWGCBhePjyZgIo8lYZ/ChZLmANUgP0S2uWD5D9++b+weys2cujd2DVZn7Ma8ufDr3i/uUvGD8zhoPvZAB9tGJrIKpJMr+S68HA16CSyIkU1It+eQliGuhXasPye8iq8lX+19riH/KN9xQEutoE/HkDcCmZVJbBFQXuErahkhfoJG8LzIOVXXoCuDhUdIJaHZn51x/Taf7iq+gmCAVtFXSFKmH2Cl0M14SbJWAhVdrHlRVLdPYaIHrT4l1DcbfyJMqzfABo3gVYoQBxEOlOU7F34VCCcpf+CCWXhnZ5DaCbjOpiGdW9UoRZ2RnIEA6kp09YJuUJCPJ0uAdNvMoQMyoBfXN/QL8YwzczRumhRGykP13AF3eqAe4g3QUwJinCLGJb0Pgba/RnUDTqgD7Vvy199lKC8VEzglJv9fGpHs8BghGQgoLQ11gjr4EOoMAcA2p/imHh0JeoE2CYhicAM5PZuelKyej9SNVGZ4150RR097oD7dWYfmwNOAAys0UzAJ8lWPmtYYOcCboHyH6q1ugH0eqYEojIpS7LgbcVoNv69Q3z38Q4UEcY95dh+UUlPtrkUujZGb/cP1A+5sLomDrFJJBQEj3KDjcwDQLr1aCcCaziWUFso8Zd4IWS8WS/st9pMLGSTWmi6kDF7IKlZOtMMA1aKPAMGcRImZEBo+hJV8drBbOEVuxD0MCA7i9j611bK0rKlIDSJad6amgQSGPYhgwqAjoAtAu85W/h7SN+6ugOE7r2OdbW0xuRgtHOSZQIbwEWUJlGjSRa+wNGFktvZcA0mzZAgr5v4R/U7iLJdbtbQhMiGjTNmr7oXaT97GY9TOMoNS5XJY7HBE9LVPzlD8RvW5kaaG8aS4L1YoEFqdlPU/9UkpimBIIE7cZhli1TARN0ECrLvQpHP7xBV+I5XxY2kBFgNwALUv1zVxdlie2oYACkFA32Dq3ufQLQlzfRBT75v2m5L/6BVhf2imvGr6D7X9jSJ8pt8skS0wFAv2Bxbz2QEcub08hwUv6UP7AwE8+uUC/H5AFr+6pORKryAilsEljrLNQZwMVS7igGfZQ5+1T+QrWkzI+PNkhXjIQBahBEgbtMUI+lGmA6BRccRX9s/afg95AqXa0cnILZsZCH6hvQLfXBfwX0tiT0M8z+oVvgz3IKtbGrvfbESrc0Dh4Jk1/M/ldgmEmd6o4UrpCk+HIKYoKffDLROgU3mEFuIWXSl2o2aSTKoKSMklLzSamq/7YrkX5xAtWcJbgk5Rq4wp/+B5y9YHNtqgPPAmDl/Qq2P043LzGsZCI4KkBV0N5jtdMqN6d6aOcfyzCgh/Bn+wN6V05jAkervRUpVNDsTKIdszpidO/wAYgdoYQC/AAsflV5KHK1UIXhNbVp+gO0u8aqKlxjAw5ubUy0NrY6vbZ+5mC6NbXQO00UakYRlGhgunhqpsUOK9TDdgQzFejwpzPYAQP4D3kcp4q6QxFly/sWELJeMr1oLjeqFTmjlEo1pVBqFFIZ/OgbWf+cGl1Cx2NKC41qQjs/I6ca5pkurMaFYiwtkwN1kYQrDU6XYnBA/28Jy6eGqUqSdXaKRKZqG3AEiVn2kGj2uplaSlrewLVtS8GGl+RCd81y11rD+HTcayfYhCU2Gbg2yZ174/GJVGGZcnHdlCokKSOLFSjlJhXHVhoyIp8qsE5RdYw2ZMHzLsgpcN8lwrlsUaf9tEJMqS0vMFS83NtMFTIrLsLz1HJBSdWUkny6wTYhdC5A8X4PqJWqJhKVBpmVNlMVTO+lhFxVCt2tNje4N+lF7XMW7YWJdos/SKeRkStKxo8TUM2V5eUtq+42t6pKCkBR5GU1FNhv3fuOqZXO1sS5nYNVUW5PAKz5ePDuEpe4xCUucYlLXOISl7jEJQbB/wPJVrIzBSBaH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9" name="AutoShape 8" descr="data:image/png;base64,iVBORw0KGgoAAAANSUhEUgAAAP8AAADFCAMAAACsN9QzAAABoVBMVEX///91IHPmAAKotgsAM5n/wh8AMZngAADjAABnAGUAL5gAK5d0HXIAIZToAAAAJ5agrwBsAGpyFXAAHZP/vwCquAAAF5BxEW8AFJD3+fsAKZcAJZYAH5Pf09/56+twIXYAAIyyuNYADY/t8PXErMP89vbh5u+6wtnm3ObkZWXK0OHz9vmyk7EAKJ/plZVaba2je6L01NTm6cakrs3hGRnjXV334+OVGVuHS4U6VKHxyMh7ibomRpziUlLM04r84qbFzN/Y3afutracp8oaPZnkeXlqe7LTwNLhODngKivS2Jnu8NmNmsKtuSrmdXV4LHaTX5H9/PD85bOIHGT8yEG+o72XZ5Xtra2tiqvqnZ1ZJ3Z1iU93KmugGU0mQIm1nA5edWGvAD+bkDRIYnI3LIWHmjt0PWlUbGraMgiLa027jQzFDivJCyNsDXqBCmeyvUK8EDGZG1LDy3FNYaeSpC4+WXiaUEYkUoPLAAC1dI/cVQCPoTHKdIP978780WT82or83ZeAP39/R16hoCSReESemiuSfEJnfVt5jUmFWFXFzXctVMLYAAAVLklEQVR4nO1di1fbRr72C/khP7AVv00MdrBTCBgCSSGYlACBkJgATUKgaXeTPrZ3b7pNCs127+5Nu+z77l99Jc2MNKOZkcaWBM4evnN6GrA0mu83v/eMRSAw/Lh+0RPwFPOztxajKnYeP78qdEPzhs8zOkdMHi/G0qFQSPsvFIqu3hG45+g/h//zaIhE7MFtp3vK8WfnMbVzwNXVWIhCbNbhrmvx/5D1n7cuPsSq/W172aPzmZ/PmI+m2fxDD+xu244X585rin7iNpe+vQYs5YaRf7nfGyY5yg9wn3vf9XgwN4T8A/vb/V1/i7/6mhPkxsHDXDB36HayPqAcX+onLbvD8Pw4Fjn3NePB4eSv+qX4nLgVLNrTD4WO2fcdFVX++x5N2VvMFbO5a4LXrjvRD0WZ95WLyaHlXw4mk6JGsOrIP7TOuu9ZNji0/ANjmm0KJWdXHaxfAzMG7iWHmH9gTlud7N6Y44XPnemHopP0fdvaA4K5JR/m7gmC2vIk447x+SMB/qwQuJQbbv6aBagoBh1UYEeAf+g5b/jh5a/GAH2GDipgn/shPKbu288NO/+ybgG6F7AJBCLuLxS6Zb3tOlj+YeavZkFgjqoK8AOBGH8qAEDl8ow/M8K6xSGcpKoCS03ONYPxbyLResWfNjAPMFlMIgHkspyaaDD9Pyp6y3+dX2S6wbUs4q/aALtTM5D/K2eT3vJf5ZQYbgGCtK0NCMU/y/SeGXL1hv/tqEiveQAgNw3mWmSlAoPkP7mkt/zvx+a9GIaBoywmgCSrWz1A/ouZlSf8r8aiYrstA8B0gRridLtigPonmPSW/yynwvYC27gFqE7gjCplHjirPxmdtzGd8qT+i9p3md0Bd4F6ILQmg+sh2/ZfiOp/nCW95X/Myq89w3VSAVQnYM0EHCMA6f3HCJ/qQf9PjcBO+0xuMFckBRC0ZsN99j8JhWLwL489m9s/O1s6nLsm1IB6btdi9gCTpAvUBGCpCG/ZWz85OWL56f7/2GExni3mkslcrpiN7x05i0Bd/pjjRqsbPMta+AezpNX2tf9B+hPL/s/2WTyHSztZjB86SOCYdjBeY8+qAMHiGdEe5+1+qkhbYh+5/CT/yf14zvqkYNF+i1yXvcMuq1tYYqA+qz0iGb4jvP+5TzIsYr5kLGn1NEjbbPYiZrWH+Oj+dSzRy5IrEnrJ2wC2roxl+YNZc3G345SaGcJm9E8BJvXn0u01b2GdtYZknBDAVVYaFKXikmX5Mf5jXPqqsPd4GqBXH/66P9a0gQDIcuiYPv9CVSWUILNol2kyy6evagAnTZjXQy+rve4trEkQUwCB48VYyEgGY6zzT5QcDf4sCWOIs3fjHjCNzAccsqZHp4Lzs6s7sWg0+uAj5vk32o5QW4nhYslH5VhrDGtPP7M/CKYCMASgYlIFZxTajyL+dIi1XshowQLn51f29/6TX3755dNH8CemArAFwAXDjWbHeJ9YnxSkx3sMvawf5v/nkSsATz/Vf2YrQH8COKMXGQaRI3bkJ66kmk+o7vCh+H0/cmUE4crPB9qveA5KXAAsG4f8HdWfzJQA0LkL783/E5O9JoARzQg4CtCHAJIMklk9jZx0VH9GpXgfBRrPe3+fEvQ1CWgawEgC+xIAXUZpq6rbLle2GJJn5HBG1e158fPISn9k5GnAzkfRpskAc42hVxPiv0cOZ2RbH3nN/ylFf+TKJwGm++pDAFQbBSM1AP9Vo97weuvvPb38qgACZN/SMjdnAXASCKDUTRH7JzrFs2aN4XX0+5lBf+SKFgWDXAVwFgDbe6D2p23yD0B0CrCWm9fJ7wFr+UdGflY/usFVgGAyay+Aa+xbESmH7F9DFqsA8IaT17UvU/1VBOzV1F4ATc4Co6yWIx4ccazhspP2T/2p4IeFQHYSDAVgZwL7nPwOlf/OCQC+UYBvOXpe+31iw982TbcRAHd5jVMFzOiAAxv8Pkbfc+9vy98+T+UKgB/ejM0kJwUomsv/HN9u8L7za6f/dh5QXyR2JrjHNRuzh3bNVgDJrGH968Rui/edTxv/55yoMNs0h3zdzprea85OtKZgSfo+7Puz49+Vn8Gn3CIATZRuUxzZRE28qN/nX2eKdZ1sMu54Tt8u/wkIBKqstUy7YRc0iZrmkDM21mOw0Pel8c3NfzVMOgbqInlmes7OYiy7X88Y2z+qRM0TuOuWnVZ/Gr+8+keHc6aWjB8Z3frmkq28rD2N60uUBIrYaMcxyyaLP6fe6Pr3ylPjQ34RhK1Y7obu168fZe2llaXc5fZ+PGvsgCZz2eycmfbdt+6z+3Xqhw6BB8ZnIq0abdt2b2lpL+6Y1DD2dq8/28/G43Htv705LJ6W6V32wSr/g0ePnC5h9b8QBEoVXQTJnHNNF+ecqm2OjW2PXSeM+yp9ymTg4Hdw8+Hde7ZCeH8F638+PcA/EihVRJEsCk95nbG/6ir1f3Q3/OahjQzM/vd78gORXoUgxA+/UabvRe5z82R09M3dmwecj7X9jz9/SotIoFctiKLgl79vM09YUd8p6B8H98Kjugz6uemG816FIGj3z8Qs82yBR6nvvd3RcHg0fGLvD3A471WJguX+Kcxzzld61va9pwpAFcHorqgaeMff+VmTLMvX4GHsPzjRJaCrgYgInGogUVg62ixQ7xQx4GnqdxMKQEwEXjkAx3cf3NnhnaxMe9z3ONgNh00R3LX3BV45AAf3N896owqC54XfyWgYE8HuPV5UDGivB/CGv637s2Wf9mHLmxCAKoITvhLwN8L6QpY/mTsPbM8UR/048HUSJqEqAedKx2atEPhH359z7R7CnwM/b8JWCYQfMs1ApAZ2ButEj4qrs47fKOO9UMMlDsJ5qwTCTAmIbNc6g9ktv3PL+ft0vn3Z6eYozZ8lgbIX65+kzf/27KLItyn9O+72bxZ/VQLW67xwgNbzLJPrdh4fg4/f9Qmw+Y/uWnKiOQ8yQDL633ks9D3SkE++H+Ee0wJUCbwhoiHzKE+fwKK/oN7riPl71ptNX5PAXewqDwKA0fqffG4f6y3w+aj/Q44CqNg1VcCDAABb3yL+HocfGz44Drj0cRVw3gVxhKb+8/f7I+9fx9uENQskvQAKha57YPWzyWOnLI+Gr99zA2DnAAZgIBBsgnPZ1z9+2zd5330fgC39/CioCewOwjizD75aTDt9Z5YFf7a7LLAzAM0G/q1dNHgLpF5/8jY9EHsvGr4C4KUAhgBOAoNvgqiK/91g5H2p+Vl45MA/HH4zaAJQr/8wmOJr9Hd8/5IThBN9TQCDtMDcsA+lF32PfAhUG4DGSbPv9Vc1f3D2obT/gd/AXWf+4ZPf9Uv/yc7g7M8j7zHhkAHoyP+jLwHUv3/thv15rr6IA9QE8H/iEbBef+WGfSh0fravwa4EwATwuWgKrBm+G/bn6PoAdp3Zq/z/KmYB9eBbd4sfenBegQ9BIABoAvibiADqH9u8GlwI55P14RAJAGIW4NryQzG/X23AwD1B/n93UoD69+4sX+APKPgBkQCoC+Av9lVg/WOXi5+O+vJaRycIBcCwowt0rfv+tnr5EAuATgpQf+2SfWj1vB0/glAADNt6gHrQpemnL8T0AcQCoCaA33BCQP2J27Dn1xsdRSAYAPllQP2JW9NfPeecj8BDUf7hXWYd7NrxX6DuaxANgBwPWP/BJf1Fvza4BSEaALUkmC4DXdJPx86lzWsLcf50CuBO+dMX6vgQRAOgCut3wl3a/kXk+zQ45yBYCmBxAC49/0VbPoRgBaTx/y3hAOrfO74M1Qb069IuCH04wC9JB+Ai7YmtXky6z4I4fyIFru8MTn/xQmo9DjAHmNfBFcBfsQyo/nZg+kOj+gBmBpz/8eW7n969GOVJYNT0f/UvBqUf++gi010GUAaYD7+bycgJeSbzgicAIwCqkW8g8unY6nB4fQwHgH9+d7MS0SE1vmELAOsCDuj6h8rwEWAJHElEIGac+Ne/G4h+9DzOdPQPvQTMv5iJGPw56o/4118NQj/q09+tcA09A8D4J37i2D/kP5DxD5nTJ6BFwPyfDP4z/+L5P7j+/Sc+0dmL6u+JQI+A+YgE3V+GmwHob/Xrv9k53OyRAfwTKsDMP7nxvzhIyR89Hm72ARgB8hlAn2f9qAHQF/3Y4nD6fBL6ObD8OzkiVZVvudqv5/99aX9sZxjjPQM6vR8byubLXX76r3WAVe0XJZ9mvhV6OAE84OiuXfUD6n/hxC96a+gyXT4OhM7B/CUnXPVF7w9PgS8CkS5Y/vP6EzH6wx7waIgowG62LrLR98E4PQLO+2D5L38nUPR/QE6PhDP/3xYdE98PzewxOJ0FD+d/o5Z9aR2cpV/84Mweh9NGyO73KvPod69ffxdlSSD24EM0ewwOjfD8l6+++EytjjR8/YVVAh9UtOfgLl8Aalr04lcJyeiQSJ8RAoje96mn2Wy1/BmYCZ4F5PM/fludMdpjugCwUOBPgddc2NpUCqWSsjXtw+hMsC1AZf+uVIlYUE/7Gu0nlsdTFUnS2xEl33Vgauu0s9JixwCVfUG2so9EPkv7GO03ZAXTtkTC5m9ieYG18YosZ8ZXGF8Iy49+peDsNe+n/1/LhGOG01vJyKdrXk2nHVEkQtbVFa+GZmMTPK6xQB0Hy38TwTRfinz9+Rdvf/halcFnoXT0sZHrnCqSlBhvs8YuN6emWv2s33SnlDCFDf6hrPQ3Rn9ol8BTMj3recj8S3Ml1KinfZ9Nw9uP36ZjmMvvKbqaLtNDT3QipUKhJHemRCezlsjA51ULqUgKPj9TKFV7npBlYAUucUpdf8IH5r9CPeGEHPn8tZH4pQn2geY4mHDBOvBCRJGBtciNLbG5bDQAYUmJ9KbK5em2sSsjjfvlBjvQwIGfNQ+E5b+F9BPKT7/Hs15LuN9Igcsa5ARbXdyMa6ciU9kqgKsr1QX4m2YKDVIS1qE+cQr4SzL40dgPRTsiM7/6Jo+9jTb62JLs9DK4/BDaJSJhiNQEnNgplGShY8b8XjXCFK93gI3/CpogjIKjFfB75WU+/9+IfppxcgPNkJggUmQTjvMvL4OBpMYG9ttWCa2/W568x5as8wPt4G9hP/xFPpz/rzQ0/EVGvEfrjxNcGI9YUek4zKML/JBUWMN/PQ2nJ226YsnHVIkaXxcASPflr/Lh8K8h/ej/sgYw9B8bE9KXMoUC8gKSwnkDLsQypF8j7RwtT0XQg/aNBWB0VVzpbo7mvwHWP/Mndfn/mNYX/y37lf8wfkgR4zctqPwZuddqtTehf60tMG+H6EDlVyxurtkAd6ds73YBOH3SPB/lX4JVrY7C5U//4X84hcgWGCBhePjyZgIo8lYZ/ChZLmANUgP0S2uWD5D9++b+weys2cujd2DVZn7Ma8ufDr3i/uUvGD8zhoPvZAB9tGJrIKpJMr+S68HA16CSyIkU1It+eQliGuhXasPye8iq8lX+19riH/KN9xQEutoE/HkDcCmZVJbBFQXuErahkhfoJG8LzIOVXXoCuDhUdIJaHZn51x/Taf7iq+gmCAVtFXSFKmH2Cl0M14SbJWAhVdrHlRVLdPYaIHrT4l1DcbfyJMqzfABo3gVYoQBxEOlOU7F34VCCcpf+CCWXhnZ5DaCbjOpiGdW9UoRZ2RnIEA6kp09YJuUJCPJ0uAdNvMoQMyoBfXN/QL8YwzczRumhRGykP13AF3eqAe4g3QUwJinCLGJb0Pgba/RnUDTqgD7Vvy199lKC8VEzglJv9fGpHs8BghGQgoLQ11gjr4EOoMAcA2p/imHh0JeoE2CYhicAM5PZuelKyej9SNVGZ4150RR097oD7dWYfmwNOAAys0UzAJ8lWPmtYYOcCboHyH6q1ugH0eqYEojIpS7LgbcVoNv69Q3z38Q4UEcY95dh+UUlPtrkUujZGb/cP1A+5sLomDrFJJBQEj3KDjcwDQLr1aCcCaziWUFso8Zd4IWS8WS/st9pMLGSTWmi6kDF7IKlZOtMMA1aKPAMGcRImZEBo+hJV8drBbOEVuxD0MCA7i9j611bK0rKlIDSJad6amgQSGPYhgwqAjoAtAu85W/h7SN+6ugOE7r2OdbW0xuRgtHOSZQIbwEWUJlGjSRa+wNGFktvZcA0mzZAgr5v4R/U7iLJdbtbQhMiGjTNmr7oXaT97GY9TOMoNS5XJY7HBE9LVPzlD8RvW5kaaG8aS4L1YoEFqdlPU/9UkpimBIIE7cZhli1TARN0ECrLvQpHP7xBV+I5XxY2kBFgNwALUv1zVxdlie2oYACkFA32Dq3ufQLQlzfRBT75v2m5L/6BVhf2imvGr6D7X9jSJ8pt8skS0wFAv2Bxbz2QEcub08hwUv6UP7AwE8+uUC/H5AFr+6pORKryAilsEljrLNQZwMVS7igGfZQ5+1T+QrWkzI+PNkhXjIQBahBEgbtMUI+lGmA6BRccRX9s/afg95AqXa0cnILZsZCH6hvQLfXBfwX0tiT0M8z+oVvgz3IKtbGrvfbESrc0Dh4Jk1/M/ldgmEmd6o4UrpCk+HIKYoKffDLROgU3mEFuIWXSl2o2aSTKoKSMklLzSamq/7YrkX5xAtWcJbgk5Rq4wp/+B5y9YHNtqgPPAmDl/Qq2P043LzGsZCI4KkBV0N5jtdMqN6d6aOcfyzCgh/Bn+wN6V05jAkervRUpVNDsTKIdszpidO/wAYgdoYQC/AAsflV5KHK1UIXhNbVp+gO0u8aqKlxjAw5ubUy0NrY6vbZ+5mC6NbXQO00UakYRlGhgunhqpsUOK9TDdgQzFejwpzPYAQP4D3kcp4q6QxFly/sWELJeMr1oLjeqFTmjlEo1pVBqFFIZ/OgbWf+cGl1Cx2NKC41qQjs/I6ca5pkurMaFYiwtkwN1kYQrDU6XYnBA/28Jy6eGqUqSdXaKRKZqG3AEiVn2kGj2uplaSlrewLVtS8GGl+RCd81y11rD+HTcayfYhCU2Gbg2yZ174/GJVGGZcnHdlCokKSOLFSjlJhXHVhoyIp8qsE5RdYw2ZMHzLsgpcN8lwrlsUaf9tEJMqS0vMFS83NtMFTIrLsLz1HJBSdWUkny6wTYhdC5A8X4PqJWqJhKVBpmVNlMVTO+lhFxVCt2tNje4N+lF7XMW7YWJdos/SKeRkStKxo8TUM2V5eUtq+42t6pKCkBR5GU1FNhv3fuOqZXO1sS5nYNVUW5PAKz5ePDuEpe4xCUucYlLXOISl7jEJQbB/wPJVrIzBSBaH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10" name="AutoShape 10" descr="data:image/png;base64,iVBORw0KGgoAAAANSUhEUgAAAP8AAADFCAMAAACsN9QzAAABoVBMVEX///91IHPmAAKotgsAM5n/wh8AMZngAADjAABnAGUAL5gAK5d0HXIAIZToAAAAJ5agrwBsAGpyFXAAHZP/vwCquAAAF5BxEW8AFJD3+fsAKZcAJZYAH5Pf09/56+twIXYAAIyyuNYADY/t8PXErMP89vbh5u+6wtnm3ObkZWXK0OHz9vmyk7EAKJ/plZVaba2je6L01NTm6cakrs3hGRnjXV334+OVGVuHS4U6VKHxyMh7ibomRpziUlLM04r84qbFzN/Y3afutracp8oaPZnkeXlqe7LTwNLhODngKivS2Jnu8NmNmsKtuSrmdXV4LHaTX5H9/PD85bOIHGT8yEG+o72XZ5Xtra2tiqvqnZ1ZJ3Z1iU93KmugGU0mQIm1nA5edWGvAD+bkDRIYnI3LIWHmjt0PWlUbGraMgiLa027jQzFDivJCyNsDXqBCmeyvUK8EDGZG1LDy3FNYaeSpC4+WXiaUEYkUoPLAAC1dI/cVQCPoTHKdIP978780WT82or83ZeAP39/R16hoCSReESemiuSfEJnfVt5jUmFWFXFzXctVMLYAAAVLklEQVR4nO1di1fbRr72C/khP7AVv00MdrBTCBgCSSGYlACBkJgATUKgaXeTPrZ3b7pNCs127+5Nu+z77l99Jc2MNKOZkcaWBM4evnN6GrA0mu83v/eMRSAw/Lh+0RPwFPOztxajKnYeP78qdEPzhs8zOkdMHi/G0qFQSPsvFIqu3hG45+g/h//zaIhE7MFtp3vK8WfnMbVzwNXVWIhCbNbhrmvx/5D1n7cuPsSq/W172aPzmZ/PmI+m2fxDD+xu244X585rin7iNpe+vQYs5YaRf7nfGyY5yg9wn3vf9XgwN4T8A/vb/V1/i7/6mhPkxsHDXDB36HayPqAcX+onLbvD8Pw4Fjn3NePB4eSv+qX4nLgVLNrTD4WO2fcdFVX++x5N2VvMFbO5a4LXrjvRD0WZ95WLyaHlXw4mk6JGsOrIP7TOuu9ZNji0/ANjmm0KJWdXHaxfAzMG7iWHmH9gTlud7N6Y44XPnemHopP0fdvaA4K5JR/m7gmC2vIk447x+SMB/qwQuJQbbv6aBagoBh1UYEeAf+g5b/jh5a/GAH2GDipgn/shPKbu288NO/+ybgG6F7AJBCLuLxS6Zb3tOlj+YeavZkFgjqoK8AOBGH8qAEDl8ow/M8K6xSGcpKoCS03ONYPxbyLResWfNjAPMFlMIgHkspyaaDD9Pyp6y3+dX2S6wbUs4q/aALtTM5D/K2eT3vJf5ZQYbgGCtK0NCMU/y/SeGXL1hv/tqEiveQAgNw3mWmSlAoPkP7mkt/zvx+a9GIaBoywmgCSrWz1A/ouZlSf8r8aiYrstA8B0gRridLtigPonmPSW/yynwvYC27gFqE7gjCplHjirPxmdtzGd8qT+i9p3md0Bd4F6ILQmg+sh2/ZfiOp/nCW95X/Myq89w3VSAVQnYM0EHCMA6f3HCJ/qQf9PjcBO+0xuMFckBRC0ZsN99j8JhWLwL489m9s/O1s6nLsm1IB6btdi9gCTpAvUBGCpCG/ZWz85OWL56f7/2GExni3mkslcrpiN7x05i0Bd/pjjRqsbPMta+AezpNX2tf9B+hPL/s/2WTyHSztZjB86SOCYdjBeY8+qAMHiGdEe5+1+qkhbYh+5/CT/yf14zvqkYNF+i1yXvcMuq1tYYqA+qz0iGb4jvP+5TzIsYr5kLGn1NEjbbPYiZrWH+Oj+dSzRy5IrEnrJ2wC2roxl+YNZc3G345SaGcJm9E8BJvXn0u01b2GdtYZknBDAVVYaFKXikmX5Mf5jXPqqsPd4GqBXH/66P9a0gQDIcuiYPv9CVSWUILNol2kyy6evagAnTZjXQy+rve4trEkQUwCB48VYyEgGY6zzT5QcDf4sCWOIs3fjHjCNzAccsqZHp4Lzs6s7sWg0+uAj5vk32o5QW4nhYslH5VhrDGtPP7M/CKYCMASgYlIFZxTajyL+dIi1XshowQLn51f29/6TX3755dNH8CemArAFwAXDjWbHeJ9YnxSkx3sMvawf5v/nkSsATz/Vf2YrQH8COKMXGQaRI3bkJ66kmk+o7vCh+H0/cmUE4crPB9qveA5KXAAsG4f8HdWfzJQA0LkL783/E5O9JoARzQg4CtCHAJIMklk9jZx0VH9GpXgfBRrPe3+fEvQ1CWgawEgC+xIAXUZpq6rbLle2GJJn5HBG1e158fPISn9k5GnAzkfRpskAc42hVxPiv0cOZ2RbH3nN/ylFf+TKJwGm++pDAFQbBSM1AP9Vo97weuvvPb38qgACZN/SMjdnAXASCKDUTRH7JzrFs2aN4XX0+5lBf+SKFgWDXAVwFgDbe6D2p23yD0B0CrCWm9fJ7wFr+UdGflY/usFVgGAyay+Aa+xbESmH7F9DFqsA8IaT17UvU/1VBOzV1F4ATc4Co6yWIx4ccazhspP2T/2p4IeFQHYSDAVgZwL7nPwOlf/OCQC+UYBvOXpe+31iw982TbcRAHd5jVMFzOiAAxv8Pkbfc+9vy98+T+UKgB/ejM0kJwUomsv/HN9u8L7za6f/dh5QXyR2JrjHNRuzh3bNVgDJrGH968Rui/edTxv/55yoMNs0h3zdzprea85OtKZgSfo+7Puz49+Vn8Gn3CIATZRuUxzZRE28qN/nX2eKdZ1sMu54Tt8u/wkIBKqstUy7YRc0iZrmkDM21mOw0Pel8c3NfzVMOgbqInlmes7OYiy7X88Y2z+qRM0TuOuWnVZ/Gr+8+keHc6aWjB8Z3frmkq28rD2N60uUBIrYaMcxyyaLP6fe6Pr3ylPjQ34RhK1Y7obu168fZe2llaXc5fZ+PGvsgCZz2eycmfbdt+6z+3Xqhw6BB8ZnIq0abdt2b2lpL+6Y1DD2dq8/28/G43Htv705LJ6W6V32wSr/g0ePnC5h9b8QBEoVXQTJnHNNF+ecqm2OjW2PXSeM+yp9ymTg4Hdw8+Hde7ZCeH8F638+PcA/EihVRJEsCk95nbG/6ir1f3Q3/OahjQzM/vd78gORXoUgxA+/UabvRe5z82R09M3dmwecj7X9jz9/SotIoFctiKLgl79vM09YUd8p6B8H98Kjugz6uemG816FIGj3z8Qs82yBR6nvvd3RcHg0fGLvD3A471WJguX+Kcxzzld61va9pwpAFcHorqgaeMff+VmTLMvX4GHsPzjRJaCrgYgInGogUVg62ixQ7xQx4GnqdxMKQEwEXjkAx3cf3NnhnaxMe9z3ONgNh00R3LX3BV45AAf3N896owqC54XfyWgYE8HuPV5UDGivB/CGv637s2Wf9mHLmxCAKoITvhLwN8L6QpY/mTsPbM8UR/048HUSJqEqAedKx2atEPhH359z7R7CnwM/b8JWCYQfMs1ApAZ2ButEj4qrs47fKOO9UMMlDsJ5qwTCTAmIbNc6g9ktv3PL+ft0vn3Z6eYozZ8lgbIX65+kzf/27KLItyn9O+72bxZ/VQLW67xwgNbzLJPrdh4fg4/f9Qmw+Y/uWnKiOQ8yQDL633ks9D3SkE++H+Ee0wJUCbwhoiHzKE+fwKK/oN7riPl71ptNX5PAXewqDwKA0fqffG4f6y3w+aj/Q44CqNg1VcCDAABb3yL+HocfGz44Drj0cRVw3gVxhKb+8/f7I+9fx9uENQskvQAKha57YPWzyWOnLI+Gr99zA2DnAAZgIBBsgnPZ1z9+2zd5330fgC39/CioCewOwjizD75aTDt9Z5YFf7a7LLAzAM0G/q1dNHgLpF5/8jY9EHsvGr4C4KUAhgBOAoNvgqiK/91g5H2p+Vl45MA/HH4zaAJQr/8wmOJr9Hd8/5IThBN9TQCDtMDcsA+lF32PfAhUG4DGSbPv9Vc1f3D2obT/gd/AXWf+4ZPf9Uv/yc7g7M8j7zHhkAHoyP+jLwHUv3/thv15rr6IA9QE8H/iEbBef+WGfSh0fravwa4EwATwuWgKrBm+G/bn6PoAdp3Zq/z/KmYB9eBbd4sfenBegQ9BIABoAvibiADqH9u8GlwI55P14RAJAGIW4NryQzG/X23AwD1B/n93UoD69+4sX+APKPgBkQCoC+Av9lVg/WOXi5+O+vJaRycIBcCwowt0rfv+tnr5EAuATgpQf+2SfWj1vB0/glAADNt6gHrQpemnL8T0AcQCoCaA33BCQP2J27Dn1xsdRSAYAPllQP2JW9NfPeecj8BDUf7hXWYd7NrxX6DuaxANgBwPWP/BJf1Fvza4BSEaALUkmC4DXdJPx86lzWsLcf50CuBO+dMX6vgQRAOgCut3wl3a/kXk+zQ45yBYCmBxAC49/0VbPoRgBaTx/y3hAOrfO74M1Qb069IuCH04wC9JB+Ai7YmtXky6z4I4fyIFru8MTn/xQmo9DjAHmNfBFcBfsQyo/nZg+kOj+gBmBpz/8eW7n969GOVJYNT0f/UvBqUf++gi010GUAaYD7+bycgJeSbzgicAIwCqkW8g8unY6nB4fQwHgH9+d7MS0SE1vmELAOsCDuj6h8rwEWAJHElEIGac+Ne/G4h+9DzOdPQPvQTMv5iJGPw56o/4118NQj/q09+tcA09A8D4J37i2D/kP5DxD5nTJ6BFwPyfDP4z/+L5P7j+/Sc+0dmL6u+JQI+A+YgE3V+GmwHob/Xrv9k53OyRAfwTKsDMP7nxvzhIyR89Hm72ARgB8hlAn2f9qAHQF/3Y4nD6fBL6ObD8OzkiVZVvudqv5/99aX9sZxjjPQM6vR8byubLXX76r3WAVe0XJZ9mvhV6OAE84OiuXfUD6n/hxC96a+gyXT4OhM7B/CUnXPVF7w9PgS8CkS5Y/vP6EzH6wx7waIgowG62LrLR98E4PQLO+2D5L38nUPR/QE6PhDP/3xYdE98PzewxOJ0FD+d/o5Z9aR2cpV/84Mweh9NGyO73KvPod69ffxdlSSD24EM0ewwOjfD8l6+++EytjjR8/YVVAh9UtOfgLl8Aalr04lcJyeiQSJ8RAoje96mn2Wy1/BmYCZ4F5PM/fludMdpjugCwUOBPgddc2NpUCqWSsjXtw+hMsC1AZf+uVIlYUE/7Gu0nlsdTFUnS2xEl33Vgauu0s9JixwCVfUG2so9EPkv7GO03ZAXTtkTC5m9ieYG18YosZ8ZXGF8Iy49+peDsNe+n/1/LhGOG01vJyKdrXk2nHVEkQtbVFa+GZmMTPK6xQB0Hy38TwTRfinz9+Rdvf/halcFnoXT0sZHrnCqSlBhvs8YuN6emWv2s33SnlDCFDf6hrPQ3Rn9ol8BTMj3recj8S3Ml1KinfZ9Nw9uP36ZjmMvvKbqaLtNDT3QipUKhJHemRCezlsjA51ULqUgKPj9TKFV7npBlYAUucUpdf8IH5r9CPeGEHPn8tZH4pQn2geY4mHDBOvBCRJGBtciNLbG5bDQAYUmJ9KbK5em2sSsjjfvlBjvQwIGfNQ+E5b+F9BPKT7/Hs15LuN9Igcsa5ARbXdyMa6ciU9kqgKsr1QX4m2YKDVIS1qE+cQr4SzL40dgPRTsiM7/6Jo+9jTb62JLs9DK4/BDaJSJhiNQEnNgplGShY8b8XjXCFK93gI3/CpogjIKjFfB75WU+/9+IfppxcgPNkJggUmQTjvMvL4OBpMYG9ttWCa2/W568x5as8wPt4G9hP/xFPpz/rzQ0/EVGvEfrjxNcGI9YUek4zKML/JBUWMN/PQ2nJ226YsnHVIkaXxcASPflr/Lh8K8h/ej/sgYw9B8bE9KXMoUC8gKSwnkDLsQypF8j7RwtT0XQg/aNBWB0VVzpbo7mvwHWP/Mndfn/mNYX/y37lf8wfkgR4zctqPwZuddqtTehf60tMG+H6EDlVyxurtkAd6ds73YBOH3SPB/lX4JVrY7C5U//4X84hcgWGCBhePjyZgIo8lYZ/ChZLmANUgP0S2uWD5D9++b+weys2cujd2DVZn7Ma8ufDr3i/uUvGD8zhoPvZAB9tGJrIKpJMr+S68HA16CSyIkU1It+eQliGuhXasPye8iq8lX+19riH/KN9xQEutoE/HkDcCmZVJbBFQXuErahkhfoJG8LzIOVXXoCuDhUdIJaHZn51x/Taf7iq+gmCAVtFXSFKmH2Cl0M14SbJWAhVdrHlRVLdPYaIHrT4l1DcbfyJMqzfABo3gVYoQBxEOlOU7F34VCCcpf+CCWXhnZ5DaCbjOpiGdW9UoRZ2RnIEA6kp09YJuUJCPJ0uAdNvMoQMyoBfXN/QL8YwzczRumhRGykP13AF3eqAe4g3QUwJinCLGJb0Pgba/RnUDTqgD7Vvy199lKC8VEzglJv9fGpHs8BghGQgoLQ11gjr4EOoMAcA2p/imHh0JeoE2CYhicAM5PZuelKyej9SNVGZ4150RR097oD7dWYfmwNOAAys0UzAJ8lWPmtYYOcCboHyH6q1ugH0eqYEojIpS7LgbcVoNv69Q3z38Q4UEcY95dh+UUlPtrkUujZGb/cP1A+5sLomDrFJJBQEj3KDjcwDQLr1aCcCaziWUFso8Zd4IWS8WS/st9pMLGSTWmi6kDF7IKlZOtMMA1aKPAMGcRImZEBo+hJV8drBbOEVuxD0MCA7i9j611bK0rKlIDSJad6amgQSGPYhgwqAjoAtAu85W/h7SN+6ugOE7r2OdbW0xuRgtHOSZQIbwEWUJlGjSRa+wNGFktvZcA0mzZAgr5v4R/U7iLJdbtbQhMiGjTNmr7oXaT97GY9TOMoNS5XJY7HBE9LVPzlD8RvW5kaaG8aS4L1YoEFqdlPU/9UkpimBIIE7cZhli1TARN0ECrLvQpHP7xBV+I5XxY2kBFgNwALUv1zVxdlie2oYACkFA32Dq3ufQLQlzfRBT75v2m5L/6BVhf2imvGr6D7X9jSJ8pt8skS0wFAv2Bxbz2QEcub08hwUv6UP7AwE8+uUC/H5AFr+6pORKryAilsEljrLNQZwMVS7igGfZQ5+1T+QrWkzI+PNkhXjIQBahBEgbtMUI+lGmA6BRccRX9s/afg95AqXa0cnILZsZCH6hvQLfXBfwX0tiT0M8z+oVvgz3IKtbGrvfbESrc0Dh4Jk1/M/ldgmEmd6o4UrpCk+HIKYoKffDLROgU3mEFuIWXSl2o2aSTKoKSMklLzSamq/7YrkX5xAtWcJbgk5Rq4wp/+B5y9YHNtqgPPAmDl/Qq2P043LzGsZCI4KkBV0N5jtdMqN6d6aOcfyzCgh/Bn+wN6V05jAkervRUpVNDsTKIdszpidO/wAYgdoYQC/AAsflV5KHK1UIXhNbVp+gO0u8aqKlxjAw5ubUy0NrY6vbZ+5mC6NbXQO00UakYRlGhgunhqpsUOK9TDdgQzFejwpzPYAQP4D3kcp4q6QxFly/sWELJeMr1oLjeqFTmjlEo1pVBqFFIZ/OgbWf+cGl1Cx2NKC41qQjs/I6ca5pkurMaFYiwtkwN1kYQrDU6XYnBA/28Jy6eGqUqSdXaKRKZqG3AEiVn2kGj2uplaSlrewLVtS8GGl+RCd81y11rD+HTcayfYhCU2Gbg2yZ174/GJVGGZcnHdlCokKSOLFSjlJhXHVhoyIp8qsE5RdYw2ZMHzLsgpcN8lwrlsUaf9tEJMqS0vMFS83NtMFTIrLsLz1HJBSdWUkny6wTYhdC5A8X4PqJWqJhKVBpmVNlMVTO+lhFxVCt2tNje4N+lF7XMW7YWJdos/SKeRkStKxo8TUM2V5eUtq+42t6pKCkBR5GU1FNhv3fuOqZXO1sS5nYNVUW5PAKz5ePDuEpe4xCUucYlLXOISl7jEJQbB/wPJVrIzBSBaH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307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-32" y="2428868"/>
            <a:ext cx="5857916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SV" sz="3200" b="1" dirty="0" smtClean="0">
                <a:solidFill>
                  <a:srgbClr val="0070C0"/>
                </a:solidFill>
              </a:rPr>
              <a:t>INSTITUTO SALVADOREÑO PARA EL DESARROLLO DE LA MUJER</a:t>
            </a:r>
            <a:endParaRPr kumimoji="0" lang="es-SV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5 Conector recto"/>
          <p:cNvCxnSpPr/>
          <p:nvPr/>
        </p:nvCxnSpPr>
        <p:spPr>
          <a:xfrm rot="5400000">
            <a:off x="3965571" y="3178173"/>
            <a:ext cx="35004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2015851"/>
            <a:ext cx="2428892" cy="184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png;base64,iVBORw0KGgoAAAANSUhEUgAAAOEAAADhCAMAAAAJbSJIAAABs1BMVEX////9ZwD+ZwD9ZgABz//+ZgABZv7/agABz/4AZf7///0AaP8A1v8BZv+pPgAAXf4Afp0AYP2LtPYAW/0Aa/9zofYAV/3s7e33+/30ZQC/w8QAYfwAXvyBMAD4+Pj/bgDuYgAAZPMAW97t9fwAVP3eWwDeWgDnXwAA2P/ETgAAX+nO4Pva3N3KzM1EQUAAVtPg7PwAQaMANo0AUccAMoLQUwBTIQCdQAAAI1vY5vufOQDl7/zE2ftNUlSAMgAAMHuBKQCdv/q5TABOivq10PmEiYsAR7Khp6pbk/ohcfu20vmOOQB7qPlqm/puKQBLAABPGgBudngAG0ARDBUAG0g2ffo6FQAARriqra5ZFwCHsflIivkAK240e/tsGgAXAAAAocEAFUx8JAAAZnwAj6wkDgAlEx48KylKQT4AHVwiFTNKHQo/HhsqAAA3PkFiJwAwFy44GCVILSIwEQAiIEIqMTUWO0UFHSRPJBg6IjMKEChJNS4ATV8oVIYAveNohK1jjctAJREiAAAfQVoAAD1jYmEbHB9IEAA3AABZZGhEIiYAET1VCQAwLzBFMisgEyEAQ8JPIppcAAAgAElEQVR4nO19iV8a5/Y3M0SezEyAjozIZNCwiAQxdUVEUMMigqjVVLKo2DZtmrSm8d4sbZr2l/e2vzc3Tdvc3D/5PeeZFRwWzda+nxzu59YneYJz5nv2ZzkOxwf6QB/oA32gD/SB3iENDw/qNDz8vh/mTdLw4Pj566sr29svFj/WafHFi+2VldXz44N/c1bHL61uL95+fuOgtpBIjMZDcp9KTCg+mkp4Fi4fPL9/78XK+fG/I5+D49e3n/10VKOMMQSJbSL8E4aR47HUwub9xWerl/5WcI6vbj+6cbmQkg2+NPD6nNqnr8/KKjOaqB3cfrFy6X0/eE80eGnlzuOhlMywlDmGYZs+5o8qaT8RlpFHF45+2r4+/r4Z6ELjK/cOF1IhCh1CxmofDUHLkD1GiKVn89H2+ffNRHu6tHLrT4/zAkHkutJxDjWRTRz8un3+r6iTw+ef/VKLyYTVxVCFi2k3dDqZpo/+Qx9h4p6jxdXB981QC42vvDwoqGbFomnNOtg6bE/kwujl7/5K0jo8vgLwMYQFDAyM1E/noeXTAihLQp6jZ38VYR3ffrAQIp0wORURpvB88fr7Zg5o/MUnHoDPBAPJaTNsfv4+1tk86/gQzE7q4OX7xnF8+xeP3B0/GtNACMPIYGFkmVGDHFVv+5g+Fj+anlqHgGPqxrP3qY+Dqw88IJ8WBJgmDFXe5FAqUfDUljbnDn//B9I/784dbdbSnkIqTgM6VncvTmpxGcu3AI+JP7ffV6wzfP32UCf9g0cPjRZqR78/nF+eLl+biYyNhV0uQXCFw2ORiZny1Oz+zo9zS+lUnEEunRQ//WMMgUfP4cp78R3jL7ZGGdZe6ZA9OZVeOrwyW56JhMMCkMvldrtdSPQ/+EdCeGxiZmr+7lGtQMMgm0CHvqrQ0L13L6rDK98V2uJHmFj66Mny1ERYkgRkCfnigFwa6T/AXwgwJVKe3blaS6hcAnCaZzEBJaN/vnjHAeulj5dUBWzVQdAcAO/w4fTEmOAySRFFZEURVd4ETlE4828RzcjU/O9LiVC7SED23L7+Lq3qyoOEBUBLhEIuxNNbO9MAnqAip/Lnr67nc8lMLj8g+QBBKb9W6m9wiCWwCsxyMFkQxsr7D4YSAGSfGsb1WRQAYLzx4p1p4/jiUEhlzTB6ajBNQoWjK9MRK3hIYr0U4DWKDigurjoJP9QVhLZaLxaLDUlUXJTJcHn+bhrDIxtiAMZ3w+D5Rx5TlixxJpE9z+fLY4LgBmS8/pGREb+IDHrrWd7hiJby+Un4b2BD5KpZhyPbUFxB124yGghEJ3P9Vb+CkLoFYWb21lLsAtsUETgxUGdJ6urKO+BvcPvPOOlzUlIZRB8GxiBV+2N6TKKgBV319VJyMpmvgPyJxSjwUxkZ8flHKgE+kKwqyGGmyinFAO9QoXXwyWJQM0KSVP5mrgBxhLOVWHL53ls3OIPPNmViTRHUrIjEl17p4qkoxbUoPLTDwUfzwGGJB+C8aFg43/o6iCTXiPKOnCQ2gFFHNL+xsb4GLyG6HuRQMeGloLAeJRhDRMwfGM+dt+w3Lr30qO+WVlt0IwP8XZkKS5pZqQJLfDSZQ5nkB7wNACoZ1Cyn1ws2VKkHHI6S4MN5mapfFL3+6hoAuevDt6B4FfQhM99sgTXra4WRpL5bfZsMXr+fIkbFBW0L4seG0q+mxgS3zmCSd2R3G5JLGsjm64JYBDjXfFbLQznMK9VJ0MqKCpwolOB11IH9YClfR8cphGfmj2LHqjsMGzrafntuY/W3mKqCmmyCWQcAC1dnI4AfJ/rQxymATLYBP3JcUPIpLrECHOa8uqtHLJUigJf3ohZmdOcfrAOIpSC8IJ4P5KvoSQSh/KQWIq0wsvLNt+U2hrdvkJYKDPAXm9uPSGA9Ra6Yy/tdwQHQuoqPM0IXAAwYETgN4AZMVPZAfnd9FZRVr4tTPxKoYkbivHn4TXw/xdwthKeeoMlpKdiRhY/fCovD20MyjY9164Kpg5x+VcaQE6xLKeCISpy/5OCzVUu8wgkZ4HmP+g2XvxTN7UrBCnA44AMM+ZIOrlKFUaaqSBnU3skRLaoTIiCqFs13IqJ9pPA2TOrgi8uM1X7TOCO1NYvBmeJF/hyZfsAAlMvkEII1xbsLz5xzBRVF9Fbgi3KCdwOktOKVYGpGD1a9yHVSCCKwwGJVoUYH3guIqofCqAWpamhRuPPGM6rhxbSa4Zg+kCW1hzPoILyNPAIA4LhcvoyDDxQVFT4ln8zlRSnnAE3cqDeK/eAlsnXFC5LsgP/0g+qt+7SpaGny3mCJp7+Oeg6lUgkqbmFsfw49sIkhopi49YZZHH6xwLSoPIltLkfAgorBdQAj2l8NAkicfw2f1K9JHrjFfJBaV5iRRf+erYgu3zqPKCnVDPzphs8LOI+sB9CWBqugjZPwFSXkWsqAzQHrFS5fLbTUSVg29eiNsji4uEDYZudLEq+m0IL69+D5A/2SDxxZMV9FCXQEqiIYD8WX5x3RuuhSggNJGphGk+sSKJ53PRvlwdgCixjMrFeKGyX867zPu46wwldMQkznQ/HOiGiFIvNLMus0Vz3gfyT1JlEcfpFuQZBl0lci+J6r/fDy14qgZVw9FwWhk5LwD5J1TuEaaBZ3RSqDUr2ysVGpSwqHubBUbdTdFOQ8oMwHoqh8fB7+NgeoNqoBMMeKIkE4y++qpig8CwbHGqSCFUjcfmPmZnj7MjHjJvwQZnMfTQwad8Cp6uP8DbA1fGZDxDAU/mithJEY34/RGmSGrnDkv/+9Nj09izQ9PXXt2kQEAlCIyndzat6R3ABTBKEAn1f8oMv9fnEXX5XEUV/iFqZupUgfS4tUfWqtiiTemEXdHmKao2A2NjcFGqhI1WAd+AFdq+bh2XLwkJArFZPqP+OjpaLoCo/NlJd3fnw8t1TzFBKp2OhoKpXwpIeOHv/+cH9qJgJiUKxsVBocxjP98GV1xdcPcd4IfnOgKBpuJ/IEUhoVQRVFsKhvyC+u3pDNLImmSbGryGDQt5bzibsYhO6CQkV3hSAG10GxOpCLBrK59aKgTEx/c2WuVkjFQ3oBkeilRTk+Wkhvvvpi9priFoMiYiWB6cn4OBFcRtQP0sGXRE6PCFzCxJU0MXNt1fW/eBMB3PXfmvMY8LdXJgSO81UmIbAW/Tlq37O7XghklGAjD/mfCKmh3//f8vzVTU+cXCCWh9KDBXV9jZALcmJo68n0TFhwUc74Da9LaUw6AuvoWaqKNZ6VltHeND3K5Wevz+Kl+zFiRkzobRPfTuDjbEQhgJQ40Dv01XV425Cx90/yOUwNIP/Z/+dSIi5TJ0oNg4U/Wo0zEmc2lMLKx5jASZU1SBs5TkKDo5oZHUG0V+7w/hKx2nOGlTdfO9MYfJkiTjNoQgR3IoBgcBeM/x7GnzRmmQS/5avugseLliQX5OmfLSXMpSg1R25KKS2mGdAkF2Lpw/mpsOKnAawIVhiNj8C5msgtTG82o8jKv71mvjj4zNOcLoGIghHlOHgGyMppWov+AZw8JEvAdKnBQdoz54kzKnomaEzrsHmpjcippW+nx2i8HtzA380Xg1YEMVtxC7PAYlMgHvvP67nF7U1VCXXtAQbB+ikuiK/5ihq5gPEE9YkOgOPnS3UvV945Sqjl3T7MrkwMm4fOVgIkY7Un05ioKA0HfpnfklL6FUnxBzkOWGw2C6Tw6HUYPP+nbM2XAME/xtBR5/AvJ+uaHUDrju+8VPRx5SdLMUL6bEHrgKEGC5HTV6chFAyWotTM6BiK9VI2Gs0NSKIqqE0FsIXXyIjHH8Wb0iVS+DYigBvMOdTikVdLA0FOIfJeDyqQlqcIjQ4oaEyfqXqtw+aESFd1loRqr6bCQrCYXDfrAr4NDG/gHeaKXk5Ypij2mZZh6/TWZtFDTHFgINYGN0ER5PvzCFteAzFYRLMqRma3Egzp03CygmY3ZJoSImMIsrq0UxZEwWXooFhXZYTWIoNceDmN/9z4t2zsl9PGNitDqofXng4cPboJARjcDSol/IX6e/buVoKu8q20vlGBahpjgGY3tMdQxTFxBFmLuciBzoN3lDY28lFHYMDrFnbSpM+aECcWTxfbXHoQsuo0y8zRZGIXQ0dOTYmMqErhaBZnMZ9sM2jHh/Yrxeqyo5y+MqOXtlwYCIDUKMFgsDjpiMKvjFxJEcu/ZZmDU8np8McJtsm9bk4JtCqRy6MbVDBFp1kOklD+rEDYjqC1DM2UVk+ILAMQ1a1lfWnHn8fMiuq8t5p1ZCVFiHwaI9bpoV9O4zJWhhAS0yqn99W3qlQlTlW+SdR9Kk3h5Tka+XQErXnYvJ/G2TpEGCdUSfVD+h/V4jfvQMDRH+SE8lyItfxbSDNObk/HvwuxhhZirHaFemOv3+fXKmlBNACQV7ikyBc1mTTbSifTZaiv1jclRJYhpthlyQ22BjEsjdD1RwjPJzF+coHPINbJp5DT4Rd0AdRQwvgrrNmL1fVcNtmviaZvABKcvCjMvIK5TlWeLSh1HlphM6y1ddjHxo+mw27EjdfrIgBoDtd2XBCigp03J7OhE6fD17e0qFJzq1QJRypJuh6RqaurKGI/GB1QQcxNT4Yg02f12k3BtDEE37i5HHZzCmSKyRHNeYgZWk3lXGO3YsQyGfz+yRgcvD1KIw311bKktkzNKF0qwtxWs6HBoleYngsR2715nYntsyBKk3ebIUmDbnAKBMF7Qc2w7gYcefRRwszVkHUyc+NkIfgquEJcg1UlnU09jIBQwpc7otGAwwxnOFGY2owTQw6dzWLZcdgSetsOWcYzP4aVfkeyKtI1AU5ZD6xjpg1BeFqvjqmGYvEkxmYcXKGKIa42s/LWjAABP+/IbAS99RxGbHual0CNPwWC2u7LPp15tt2Qhvo+sKDJotcnoZz6Kw1I3sDahHesS+195OZJjM22h2jxMCJI0rMCTbyzEkT3ooRV212F5muzmHXTjxY9O3seNgfe7YZOTNdc4joknsm1TEWk0QWnDCTrijBzGLJOHr3Te2Qz/kuI1ZMArDu9GkO/C+FEUHWIWS0kBRGVT4dgux20NgQp95ibptkOR05du8Li0JrfLSzXrAv+JwHxhZ72UgzJXFnAJFBdwUQvAWE3BG4uafqINL35ZmXqMmyCrcPQSTxXwm4fFp55HhyFS5SSdO1VdI/9EWPNyWz8u15BHP9EZk0MSWFfolwF9LpQcJdKKQQWcXNbj0Y9D3vGEHhIL4eBr4FSrlQROZ9WrSxBOlzGXNEEsdbjRobh7YK+Uo+hR+hqBMsWWUdO2+7DeSHI2BOlma+pm7C8deaEQ10ruwxZsjQrgXUBUrAChg8ZyAsC2NP5ArFMjr/sDcTxB4ZJAEMKZkbCdU4sXurpTM6RVdyRVzTA12HRdoV2G7Ihlm4IOgmGkGtoUb9LEWhi6pisBMX8nihM3A2dQhO3F8ziUx+Gaxg5bfD8WlBLSEEl+33hbwqncPRs6HlC+2dOxpoRdx6y8QfqOp5Eq7N8rhqESCencNJymmWNyWysJ3MKhlSLL/pwB8sSJoXq4nVDNaVS0pGRVDtm3S/J9DIkSz8/lvGnk2HIktQTLBBVMGNzgL1RMOPgIe2OfNqkiUu9gLhSM/fLwMujKYULF6bhzXlBD7gSH9hQynMy29cZLzsIU4+efulRQbRGOM5uwz7imRfcuIzqcCT3QJiUaoCu2wjTaWKZmuohsBl+OarPp++cKgANnFD6q0IlB84wOPZZDFeC1OyFNVKfbkNy8NXFp/+WLRtJtdC5+5DZLEt0XSuPS800VsV9Va6xu3HLZOaT7qnw+QOr20p9G1aLCUFUAJDUQICHrNe1X8CNZyclkvj53JlzH9UY63YHPZvqMmRDryZwbXUjqNkClFbgVZqtEXMiKXRPMZ4VDNT7nKQ2TXc6Qay2F9BnZBpceU4/k2Z8d1/3ISv/+fm5M2ef/hq3vHQTpy5DlFNOqqt1dh/Ka5JGOBOfXrAsjTn/0y1PvPSLZdcaK/8x5qZ7JKtBXzFDi6SBvFeJfB1jLfvWe4bQ8/PFM2fOnPuKhkK9ZE9NQ8xRtZ0btDillcGEWY9FE7t7/RUTc/C0nmksW0r9meSAV6zmJwPRUgV8Emq3Sk2i1G0Yuv30LHB49uz3Cba37KlpSGJPxjSHzGFYk9c2y0W2Qla9etmFw1sx1ggmwHmNoVInHTRd4nw+QfSLkHseyixzYgxZcvmji2fOwufc588Zq5Ab1GVI0suCVo9y0OUurZy6U8AagzZZ/qSzmI7/KWvcwYcU5jGc6eeN+jaWgtzheSwc6qpiIt4lXWLjP1AIEcWfC6QZJaanZCp0d4Ia9sYk3fWohVhC+ciiWcTTWUxXrDJ94aiMeSHuOMCyIWT0fl9VEmbmGNZ5YgxZ5uZX585SDM+ee3oYZ09BxINJgGsEzUzOWNZwjz20fpt8r1NcM3jPabFL4O3dNKnIQbqSg7y6ks/kJNcVWngyF8ss8UGHISl8f06D8MyZi18OmUE7y3TMnixDVj6acakb/7IN0TjdAHbBsvx6YatTweb84QWLb0mDneGqWb4UlLKOfLWfyoZY3mT0YixSj+kSS66ip9A/T38ItUWqE4iJ/bC6jLEbFHDfm9cbBIM6tmUJ3chCJzFdWbBItLwFdkYc4PmqqGT4fsxAHVkxPJ+iBXWKofmqLdJoOySFLw0Eqce4aaqpMbf7kFydcKnhTCaTTOZKpfxuBfJEfCZ9Mpu604HDOymLfU/t4LbDHL/mA13kAzSo3/XOzBGWMTDsNXti47+hmdExPHP24g+JDkem2oNY2BeUBm995skG55qyljPkufbWdPyxxbOAkNJtn44BL1adcaUpOSBhzqnGO3g3Qs9Eal9ePHOmCcS5poX+HpOpPvluxDWStD50YEN0Rx7LxpfB72qfYKyC/huBBHM4QT1PtqqIuKqd2a36ve6JOUMGcZmzx+yJjX//9OyZZhYhxzgNiOlZSHQyk9logL51oNyIS5i3SAQZfdGWw23I2g1LGnuIQlpyqEIaXa/iuRbXbNqMc3vGkEVPQR2hLqXA4dPfQk0osc6ehrFXkAtI1WqjWBnoLyUnozwvchKKqT6ZlW+38xeDj2TW+C5aveAak/yGF6xNYMOPptkdfhK3uJNesyeSsngKE8QFc+FBp+5DZnNGwEUoRRR9Pp8o1TfydcUVuUrMycyNdinU+A2LFyM3QEjFjUC0GAyW+JJ61EyY2bRubOoZwqPPaUBqcEdHT1/GTE1simE7DUli3nKuCjgFVjl3+Iu4OZlt6y+uX2ZNDOUn4O79YJgz+b0sP6AujAj7BWKu9LE9Zk+k8PNxCMHtf3STsBYUGatwtB2yzKuIy8Ki4vfvQao/WzAFgiSetVPDAro4zZKmMModwd1lDp4PVOhJFlfkR8Z6mL5HCOVPVTPTjCHI6c+6G+spe9I+pDalg8iJ3mqlFAgUFeHakLYJBF9tvF1B6lkKC33a96The5Sw5nn47FoF9/eWN4lVz3rLnsjClzYIIp+fH1hWmZo+HYYgpmpWrohcPZ8MqEF4ZM7YRwT02N4jjv8kaxhiLrCEariHOa+2mSWalyQQUudJMWRjt56ePWu1pGd1NC/+7NEWj60y320Yeo7n/7xiHXe1Uir5XdITqtTqRDJkf1Dx0hHpMyqPocMw6l19PZnFBUOkrCQ9iLFWDM3Aq332xJKhry7aQojG5n7IiPKagvaOw6EZQamuJ6NGaJMNctKynpAxGCLam5pVTO91Dkev4GKdS/H6GgNrqjaWlMiR3HoVQlcCT/FUA+0YhmfOnsbtk8Ksix7Z0IjP5AVQIGvgNrpob2gSxOnUt9AVZqmwiwrn9flclVImwA8oU2li9Xi9ZU83Pj/XBkIE8YdR1ojUm0BrP2SZL8I0awXCzdZ1Ly5IT8yZGLLx27Zl00W6dK9Zh9o1WkWvlHLrkIYFg1Klv+7aB9vXupWpS/ZEPUVbDCE8HTph9RvowtcTbtwSHsiUNhqiTy1mRH60ZFCh53bGdPh2nDUxhFSTHqOj5+ioYQ4qY38Q1rjPqrfsCfT5aXsIaVWKvjV1sqbCXYZOslSGFCrZXxRwMUq1qu7wzqgxmXUe2BnTwechE0P59wgeF8lQOde2z7gm7l5o3oPWPXsCT3HO4ghbEKQg3jixJkLWI3ESWFPKndcr1CuSW9i3BN/MZTtjOn5DNjEMPYT4Fs/oIIfrXq3iM0SM26x6y57Y0A+tOcUxFH9OkN6zJ/WDHpHuy/D6gtWNfDKarXLCdIEYYTq7YJdAaeV89TtS8+Bz/Bn1b0pqyCZNe5qKiN2zJ3iXbT2FASLmGCek+I9oI3xScb00qXrrPVEopy0JVMLOXVyvMQaGJLGMe4Gjjuxuiedz6tKoNJ9A7Mx32RVDNvXDuSaxPC6laqLYd6KlKFZ+POYODuQmo/qzY1Qzs2TBMGW3fLG6QKgCqbHyNHBYDDjWRyRc3lY5fDjK6t5cD486Z0/k6KtOZkbj+ulLsxhoBNqdh5BB4TFAk/p9rsiRZe6o3WGalQTb59Qib+IpC7gqyitKMOfQjrKGf0dja77Yrh6fBU9hgHfmeOSt0cWPLpPesyfVl5UFbfs8AhiIZvt97vBdhtUns7LdiahtlUMtfgd3GNzlsyMur8HhGBZDmuLuLtkT+aSDs7eC+EOcsCdZiiKeKUGLavhoLr+x15A4t/CtzBqQ99ntWdgetWC4hJXXPL824gomHdoZwIlNenK856hN9RTdMTxz7vMj+SRLUX0kNSuIxUAgP1BXRkZ8Il6O4pJ24qw+mSU2mzGHX8QNDPvIZgTMcYnP+zkuo60QYArGNutZ5+wpfr+bpzBY/L7QdBNF12RqFGuK0UDdJxpHvzhpP2Zu5COHNhwuhli1Oo1z5sbcnJTkd71404q681G4liZOpncMyU1tqckwnzZRmw7iLWIKuUHth6FvaDF+wzydCM+3nDKnEpua6eDHMh4RoBiyzCFyCOiJWGdTz8YILXE32yV7Ol5A7KCKX3qa9491TqZY+Qt6jGU9aOVwOkGMyWTz+OLF4MdqsqBy+M+wG15SoOj31aPq4XjgsHACDFnm4KtzZ3rEEIzNbydajJJ34Plyjv5jHOpEhmw57GM0j8/K/wDBhgSltDuw6whUJU5R6Dc05U4dsydS+L5bNGOlix8NkWbQOiVTrPxt2C3mcRe9hcOpAjEmt+HQxND5D9zoFdU2PWeTa/ldxQUcUuB6yZ5Y5vHnZ1tBa48hgPj96Ekw/AcENXlHXmzlsGcMnf8Q1Cs71CoNHqH0IYeW24A7Z0/E06b61I7OYVWqt+wJMfwROOzXq7hWDFVy9oAhcLjHW9Z4kn4DQ/oVnbMnNv7gaRNsOlT2CFIWfz7BYhTFcJfPuVo5PJEeaoU2WqJx8Dm/oGLYU/ZEaieEEEuLc4y5ftRlIx/qYXC9+Rgt5VCf3BVDGWypWEwmM5nJbDYaDQT4NT9NwHrLnkjqUe+eQqeLXy70DKJ8BTgc4JOSlcPutpQemdM8/l2wxngXQhWoUa8Xi3VFmMLTiL1kT7h97ZytWHaQUjA2/w5ZQGObMWSbMfyCcpg5xqE+mSwd51CPaWjUhjENvSKInjVSFEXETc/6wlq37Imkvj97YgiBxY/U60Us1C57kr8R3GIls9bE4WzKguHR8eUnPS6l30KOrKsf2jdAXOrsJXti5Rufn9UgM8E7PjzG4bl/p3RN7Jw9sfF9umXYepidE/ZjRvbkJFs2pagXo5bsaXPiOIczm0bkbZBd5K1tXzs5nfvqwLoK2CF7Sqmbo5o4lOZjpgSQuzYcbltBrs20Xn7ockUOZStHuIPY9jni/z65mdFQ/DlhhiUdIhxagrCc1VfvI3wYMiezdsvAK6opoopG0uVjHEISHdKvgKAHTSz34TaZGX2pqSWAaRvPWED8/IZNAHh8aPd4rvA/ZXOy025j1IplCQGS6KC3lcRvR81sQjVKNvaAjHYtIHZgUd8ircHW/O5Md7v53+OPN2buoQA5stsNvbpgYOgkhf8ZOE7/m9AwdGoWxw5CZqjVU/SOIS5GxZsPH+uvr2koH/7r+NP9a5OYk21rbedv6icbUZWf8ccIUFZ/hRGoHXfFp/UUJoi17mcc2Ph9m6c7f9k8RWdfL8V9CiyjmcpRO5SvXybG6XnGHkOWHH5+zh60XjBsyjHaG9OU3eLZqsc0xPZbMAefy6ZShX6y0dRLcxecTkuYZrNq1LJ97RQg0g1vnYl47GRw2zzhwhLbdYvhu3G0Q6qzY+ZstqQMPjKvabSP2tjQb097QrD9azj3faqlxcIxPbR9/uFnKRND5sB2R829mPlV5MBmk+bwi1HSGUPwFKdz9hYOPz/sdqbxgt39AoN3QqYplf+03Yzxgu75otRHbBdvVtSbQPQ4+FjYxo6eIqc4xuLPni562PfI5vnHH8um34rftV0DXlkwKs8MsVXmSweMegN1GwzJza5LTd3p7NNbnUEkCVtXcGAaYXb0nh2DjvObxmVhfWz8lt2U7+LWuI1iaAmtyOgJCogdWPxSP6Rtq4dtzMjKgnVTlP3JmfH7lhu4mBt268SLCX1LFGDYeuQct6+ZC76ntTS48v3vmFb2bNYBw5rZKdm9lIlhux2mw3Srgi5wti9qdYhYMWyJFk+bU7SSdqimTVzKpj62e/irIXMysfMESM8SpnTYH5G6dJ8YG2r6Wjw+e+FXY696Dyh2AhHcfvvqqf1O9UsH5mTw5m32Qa/WLFYjZBedDz9LkHbZE1n4qJe1tJ5AfPpJiG3L4X07gFYWLFuiUu32JuJ70MoU8P1X7d7D6mW2zz57YmO/nT3bWfV6xRA3vBXanYMntocoh1+Y13B3ODYzeNt6bME+8Pk11CZ7IpsfvRktpG/j6W3ZQK/J0rQ5zYyPbs6zC1e0FzFKDAxZ+22oEP057WSeZ/cAABGKSURBVLInffvam8HwzLmPFiwew6INbOiBnSU9f4OYk2W7EoZKqjBr3xe6bzfv/BGxzZ6Yg55WtHsH8bO4rdu3j7rpRR4GhvH2VypdOmLMQhNZshXTjxOsTfaE29e6usATYAgeY5NYMTRQtHUEgz/FLRFBp9NrP41qvhv11f5I7fUDYhN5y4efv4Foxgri2e8TNrkwSdjuqzxvuUMGAo8OR7sAbLNUGHpgB/bgvVH2WPakb1/rGcHur+Pc58/Ny4uNH8gntk+/bTG97Oh/OpxYB4AM68wyN233Eq9eJscw7L597RQo/nz80gZ7V+EYvmVRWtZeUzUaf0S0yBs+JGF7he3wrVFt95vThPCjN84gGJtP5FY9JAe2L/28uSMeQiv7OTptW1b7WWJ/k92qrolGgZluX3vjdPFYVYokbLMijLRMCMmjjgeB6dswVljStkZp8GPtmISRPfWyfe3kdPbpo1HWqoesPGerhRgtmzFPost1pr/GzTiJjX1m/Ll1Pfj6DXrBnh6W4k0JF8+9Bbr4laVAiOgU7G9+3k4TM7dqH9Dosz26JrKqrTlemeT5Z+p5aKfmWra+/Ogt0acp0/KBJ/9l3OZxHPyvMUvME/u1M4OO60cXjN0/kLT/b78d/eswRHeaam+t4HlblI6buQVLav9j+zT/56bFzrSJeSw0uDhqcYkXtq4dXyDwernpJdrGRxfTt0eWowoksRO2eRav8n+tVyq0sY5WWr1siU3Zwrx0bJEHaGw+xbZmwCcltunTfUgObRac6H0DF7rlVi0g/hqy5ETynM1CInztBBYNbNeeeh1qXLYw3XYIMjpt9yRu4WHCLOqAnemhNZsZufWxTpL4JmzzvZwActr3Whh2Xl06NiSJK2G3zZMIeD2AJWKzPyzTTOePmgRkyxZElzBvDWFPQSd8H/G7ts/Bhb+IWcKCzrcNGLRYMK93xbMNQtO709fOI1dip7nU04LhSfY9y3NlW4MgTS0Ry2T7nPY4iGZQj1eXHtkqON7hEntXGIISzrZ2EVBp7GHKmqX2eE3r8CJd/VExdLKxJ7YKAK9v7pQXe2oY9q6HJD2PbcHMjQmqMHH0kihzMss86PGq3evmZVhY3DbP3TargDA1JHcA6c1hSFI7x7f3qKpy1VrrAG/f6yWtL437WeglxE9svp8TJUWYr50exVZNaz8kqQdjLs5sx6JdCo0bTJY9xguDj9zDVWYanb+hCxGWRkmhxdggeXejdW94v9b7jsnTYkhiTya8nMurHHvLQrlJT05yWfLwYkI9s632tpCPGRuFywew80p43lgm0qFhehz2qockdXVCymcm82YzCE4DFMyMNf7q0ZBqIP7JmBg6zUu2NMKLdiGmn+TEsXnrSljTU3Ye9hrTkNiD/zbUdhpSC4rCrFVJTnrftZ5EqaVf4tm32lOxgY3ISoBiQwRB1Q/CN/PTbdjbbJJ6MlHPOgLYsRSv1tfsKe2OVD6SrZNH2973YUuXDtWlEX0/p9Xheht4N12/v5/nkxwI6qnNjZVf2yHEag/+W804+HXscJYTmyAcu5KybIJjyeUTdtJduaw6Gn2741XdnnLeDbxfMO/nfNgBrh4Upo/ixuJxb9aRUS1NVw5JekcpRh3RjRERb6ryqgpIyY1ho2XyCa/zdqhlUQNDak9VOeWUDbqFP7rh5Xz9AT5TV4Rp2hjh9Ai2kVJWrs2PAYN4j34QfmtRxHMfmjKq11Cbk8nWifs9YxMd7UVj8ZcMzarXfOKxv+hAzhEY8CGKgUowKF17Yu2zbkDWcahx2cK05WcSn5t1YfO1/IjLWww4srnJ7GQyV9qg92zPNG1nOPm1+kgYgDud+lY9cBlTyGAejGi04pOSPLafFjc2vFLF5Y7s1E56sXf3dOluWeC4fuyo66+gpaG3rPBJ2gI08jBhWWxi2ditU/RhGcfmAar00J34sVvYJwjvSB0Ywa6/jsC6nxODYHDykiu8vBU7mfPvzD5harSBB+fL8Y7sesDBZyfpxVCTDZEqYZo0TT9dc7LrNxhtNZu2myCpb8HaeIHFSexLKa3xPAiMCOYG+44KM1dq8km0sYMhQgAPpzlOkhRREWgbnSwqQ2NvY1dlkAbclumnkVEHLph6CGs5FUM8V7DtaAXMSyOIXZ+yVQ4Z5nfxmk0hMnt0kivYOgEYr+1cq66XMpnShuBtTMI7HBjB4/dikMZu6l3wJpHRf5+yHdLg7ZTZaAaXmjzLYFCxUQG28FCkhtosVb/nWyjvDMV7hrF9mCYX7k4r2MMKCNTOV8deyLSzqfZ7ZrbiTfjLRye2ozpdv0pYy1Y9liwtC24OLXcWBJXjQIR4+OV6NCWEp1/VQj3i2A4/Upjbj/gg7A3kSnjDTqY+grewJ83fUr7V3DKEDJ1ORimtXNYON2tbTOSlaWQRUMxin4Rgnna4M8IMN4jqoac3dbTVQ0JSmzszgliBF1eEBA1NTI4LYnfdnNHK8uuU9eQ3BHYdr/PsRvc8xLJVD3dczAKLvkoUzQuYUQioLB3uUEcis5+l4z3gaMMyYQpb89ckAW8cidI7rf0QP/G74gheNa+emZcmbjXXh0jss9fqtzp+h5Z+9W1egOLmNJqbYjQnBbFFeklsrZ8Ajj/WUgxpOr6rc2EOW/WQMHHP4fxMGO+dBv8OUSFtnIPXqXEK5DKZokIR/EcTgvA5es0ulue/01pH0cUmPNZGWfTWq9469tWutqQ0nOjzusemdm4UQhda9vo2s6RxrKEH4rn09eyE1z/i4+hlDtp9KmJVa/+cp1feA4IpYsSt9P9unjDgPk6rR+a1krQLE8EWRS5FEbBXdb2VQVdld7dSDQoTyw83CzGZmE0IWgJP82fChBK1r+evca7ibm5tt0H7dmODJ0TRC5kF/BI8iIz9LL7GuML6b9NvoJvs9s0LffpWPQ1FPHXECZAFR4v+ZiFVsAd5IDPg5YSx8v6DzTS2kiVt9I5id4EpDD3fmY74fJUS3lXCT1ZG9sCSaY3BsJO51qrdLc1YEcQPSZwsKbSn4RcL6nV2xml9SGqwqYcfm9vSW+4NwnYwNLwC4+52SdLE1DdXjtKFWFxWF5IMoh2BQ6OJ9NLXX8xeEySlmKd9yZPYynEAO5vuBhHD4B7vWKP+lnOrnaWsHJLUD2+k5fHgxwVsu2k54IhNuQW8JwtS4WQ9aMIYTIIbqVZyePWZJrVjM1P7D3+fW0pj22NZo3gska4dPf5xfvpaJCzgV62j61uvSw3aRm4X/q/oVZQghr8VrfHS7JHu6HUZjR2+ZiNZg8V7BaKfZmbVW+ZSn5bR3rjytK+6roycmIQn84sjOYd6TYGyV5QUQZLCkZny9Oz+N198sbPzx84X33yzPDt1bWJMkIRqsYI2RalnHRm/T+EUX5J3lPwgr4HdYnEdY0K81poTIq21BAjurp46lmml8TsJi89gMAyPzU2HkaWNSex7oaOIl8ZkK6JvF8yDiE3LooHJDVWM8dSti17HGcaOyC5BakgucSAbCKC14rgSJGUojkFsWV3HdIkPYHvhdTyR7hZmHqZbNxCFTh+sHadLoOLqrQJ6MkVC2F3dzXmrJeNYfNAnYpwaWA9W13O0+Eevv/dS1kvrEtZw9yp7AD7eGzo52VBEdOW0hSI2QaH91FDS+f6RPbUbSa7oo7HS1K1ES6TEhm68djvnJhYf6QdY9VMzLPHcwgUvxbunQehd76/SSJXPST40hSK2lldbDPmyDpq6YvtSCtVI1JGRsKcptlD0ci4lDNDR1Re8lnltRFQq+dJu3YtzhbH5Tbl5MyauRr1RBhFF9SVaLrAmsauztGG4JqMjSR7yU6kfLCw9guyF1DGJPWkw8Yk6Svj8EHHSTsaKC2wkh92/chlsEAt/U1I7ctB7AHIjgCWu0VMTU76Sbq0gkDeMIGXxTsLaTBlPfJNQbcdsiIqXUAcaCufFnusQkojFLASveT7aUOil2SXaUEya5KNgmUSI+PpFBbsOgT+IQl4rbgDcCnaOw4aOPtUQo4COzR5ZdjhrGMZfN1azo/F71Gk0nXuCXHx5TOcRO9rvQgTgA1uxBqZ+EotIu1QqlXpAu6YDu2ENKLTt14CI4dkAhtVgqzjAM1oURW8F/2uESkL5YU1uXYoF6XmDRsbC4scLxNw9S3d9YQvmP8qCmpzS0uau6BupBPAed3jwpOTb4Hnw3QiQepmMWKSmBUwn2FC8prjikyBsKY1gYxWwMEUIbPh1UV2bcEuR5Tn9ALYlVEsdvhUGwS++uCyzreeeSGxzfkItiKOh57NrawGHigyfL0p4yY1CMzz1QiBOBF9Z8WJ+JHJ+cJ9VqYhT1wE87ACI16hseLUobWz2aoG0BnwgOD+8IUd/nIafbcrWZEoNL+XE3eWIWkwt5mi/HTCmtDDORyeTAcdklQv2A1iqX0RmS36AO+fnBEgzk5P0xv7ohq+KDiIwuVulCLqF8NTDWly/ZcGC4MKJm6qehMXV32LqqRnLzj0Q1fSns2PYqBRsR38uk+zHxkyOZI4+O+bK2M5Aa12qACPRBihgv08p0stv+GgpiWkKqGigtCH51N6RQvmPpVQTgDQhIczNF28kFm1L5/9jdkuy3JAhp+/Oqh1SFIi8gvUsNooI0qsbMe4S9DCO2hoQX1DDiqis8/xkCYJRDD8d2UYRb7ZXF3fHyg83YyZ0BoIkdrTy+ulSZ7r0ckFD0dz1hZFqvPbpdESCKIdGmf2ZAEglJ3p9KJQjaEy4oKJQ/hugb1FgSAFzw6/7vcCUWOeTuw0xqL4ESSr/cZRgzNTSkkx89ha8xDHa3sKOZC3nnoDHC+kbO+Uxalg574j2tCL4iagInoCvVIrFer1e5fy0e1pJQH+vBqUwzTeirg6C+s3MPlgKWbpUGRwSeejeW1RBk4ZXf0moNyu0Gjm5cPRwGnh0u4ydRcAGz9cbAWxoFo1Gs9F8EE0uOA8RK2qT+v0resuYcHn+bjrWun6sqvvo0fbbVUGTxhc3Q8Ru5x4h8fTW/FREULmkuUS1sl6s5zKTtCEFxGxeLpgDZuuiuLe+Z5R5UPmksfLyLTAvpKmKo78+svDyLXlBOxqkMNrdMQRApmqPgUma2FIUxSBeV1Rt1It7lcpGHWO4epWG4UGjUCcI4bGZ5R83C3HGsvnAEqaB291+JxJq0KV7B+2q24TIidrV+dlrY5IEXLqpzHJqnwbVmHAKZwinGy1LeGJ6/xWwR475dwPAu+/CxDTR8OrtdJvqthPLMPHC0NyT5fIEgol8ttyXw7kROIRuYmZ653AznZKJWQhtCtNwKWrrnWmglca3byRI++o2QBkr1OZ+3NmfLs9EwmEAtImAt2tTy/MPHy+lU6E24KkAjl5efIca2ETnF2/G2j+aWumVRxOF9NLR3W939penp6eQpqdn9+cf/nNus+YpxEKyVoVrUTwjSAst3H7rTr49Da/eudl1kYJWDhk5HkslEgVKiVQMOGO0CmO7F6TarYX770VATRpcfaCGx51I06ymPfitutaEojYksueTd2xBbXlceQmyeuIdfB1fiSrioYUHfwH+kAZX7yx1X2xqGXbZi0GYWPr+9vj7U8AWGlxd/KQgk9bnZNoPO+2nQXlOHdxe+Wvgp9Pwpe3btZRsKRk1s9f7zj2Ez3N/8fpfBj6TxldefuKRcdWwxwYtx7MHao0SB79uX/oL8kdpfOXe1oIWndhaR3PYyiE1tsyo5+DR9lurwrwRGjy/cmeuNirTJ+5yW7SVY3gpcnzh6Kft638d69Kexldf3L6xkIizdj5EB5TRgaOSGUp5Du4urpz/G3Cn0eCllWd3Hg8VRuMhhtEXgZuuAtdYg1hnNFGb++nZyvm/A3jNNDh+fWXx9vODywuJ1Kjc13qy0BlPJTyXD/68e2979dL7Dcxei4aBz9WV7Rf3Xt4+nNscUmlpbuvu7Y8Xt1dWrl8a/NshZ0/Dg4OD4+Pndbo0Pj74/wtrH+gDfaAP9IE+0N+B/h/PgnTcsLPm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8" name="AutoShape 4" descr="data:image/png;base64,iVBORw0KGgoAAAANSUhEUgAAAOEAAADhCAMAAAAJbSJIAAABs1BMVEX////9ZwD+ZwD9ZgABz//+ZgABZv7/agABz/4AZf7///0AaP8A1v8BZv+pPgAAXf4Afp0AYP2LtPYAW/0Aa/9zofYAV/3s7e33+/30ZQC/w8QAYfwAXvyBMAD4+Pj/bgDuYgAAZPMAW97t9fwAVP3eWwDeWgDnXwAA2P/ETgAAX+nO4Pva3N3KzM1EQUAAVtPg7PwAQaMANo0AUccAMoLQUwBTIQCdQAAAI1vY5vufOQDl7/zE2ftNUlSAMgAAMHuBKQCdv/q5TABOivq10PmEiYsAR7Khp6pbk/ohcfu20vmOOQB7qPlqm/puKQBLAABPGgBudngAG0ARDBUAG0g2ffo6FQAARriqra5ZFwCHsflIivkAK240e/tsGgAXAAAAocEAFUx8JAAAZnwAj6wkDgAlEx48KylKQT4AHVwiFTNKHQo/HhsqAAA3PkFiJwAwFy44GCVILSIwEQAiIEIqMTUWO0UFHSRPJBg6IjMKEChJNS4ATV8oVIYAveNohK1jjctAJREiAAAfQVoAAD1jYmEbHB9IEAA3AABZZGhEIiYAET1VCQAwLzBFMisgEyEAQ8JPIppcAAAgAElEQVR4nO19iV8a5/Y3M0SezEyAjozIZNCwiAQxdUVEUMMigqjVVLKo2DZtmrSm8d4sbZr2l/e2vzc3Tdvc3D/5PeeZFRwWzda+nxzu59YneYJz5nv2ZzkOxwf6QB/oA32gD/SB3iENDw/qNDz8vh/mTdLw4Pj566sr29svFj/WafHFi+2VldXz44N/c1bHL61uL95+fuOgtpBIjMZDcp9KTCg+mkp4Fi4fPL9/78XK+fG/I5+D49e3n/10VKOMMQSJbSL8E4aR47HUwub9xWerl/5WcI6vbj+6cbmQkg2+NPD6nNqnr8/KKjOaqB3cfrFy6X0/eE80eGnlzuOhlMywlDmGYZs+5o8qaT8RlpFHF45+2r4+/r4Z6ELjK/cOF1IhCh1CxmofDUHLkD1GiKVn89H2+ffNRHu6tHLrT4/zAkHkutJxDjWRTRz8un3+r6iTw+ef/VKLyYTVxVCFi2k3dDqZpo/+Qx9h4p6jxdXB981QC42vvDwoqGbFomnNOtg6bE/kwujl7/5K0jo8vgLwMYQFDAyM1E/noeXTAihLQp6jZ38VYR3ffrAQIp0wORURpvB88fr7Zg5o/MUnHoDPBAPJaTNsfv4+1tk86/gQzE7q4OX7xnF8+xeP3B0/GtNACMPIYGFkmVGDHFVv+5g+Fj+anlqHgGPqxrP3qY+Dqw88IJ8WBJgmDFXe5FAqUfDUljbnDn//B9I/784dbdbSnkIqTgM6VncvTmpxGcu3AI+JP7ffV6wzfP32UCf9g0cPjRZqR78/nF+eLl+biYyNhV0uQXCFw2ORiZny1Oz+zo9zS+lUnEEunRQ//WMMgUfP4cp78R3jL7ZGGdZe6ZA9OZVeOrwyW56JhMMCkMvldrtdSPQ/+EdCeGxiZmr+7lGtQMMgm0CHvqrQ0L13L6rDK98V2uJHmFj66Mny1ERYkgRkCfnigFwa6T/AXwgwJVKe3blaS6hcAnCaZzEBJaN/vnjHAeulj5dUBWzVQdAcAO/w4fTEmOAySRFFZEURVd4ETlE4828RzcjU/O9LiVC7SED23L7+Lq3qyoOEBUBLhEIuxNNbO9MAnqAip/Lnr67nc8lMLj8g+QBBKb9W6m9wiCWwCsxyMFkQxsr7D4YSAGSfGsb1WRQAYLzx4p1p4/jiUEhlzTB6ajBNQoWjK9MRK3hIYr0U4DWKDigurjoJP9QVhLZaLxaLDUlUXJTJcHn+bhrDIxtiAMZ3w+D5Rx5TlixxJpE9z+fLY4LgBmS8/pGREb+IDHrrWd7hiJby+Un4b2BD5KpZhyPbUFxB124yGghEJ3P9Vb+CkLoFYWb21lLsAtsUETgxUGdJ6urKO+BvcPvPOOlzUlIZRB8GxiBV+2N6TKKgBV319VJyMpmvgPyJxSjwUxkZ8flHKgE+kKwqyGGmyinFAO9QoXXwyWJQM0KSVP5mrgBxhLOVWHL53ls3OIPPNmViTRHUrIjEl17p4qkoxbUoPLTDwUfzwGGJB+C8aFg43/o6iCTXiPKOnCQ2gFFHNL+xsb4GLyG6HuRQMeGloLAeJRhDRMwfGM+dt+w3Lr30qO+WVlt0IwP8XZkKS5pZqQJLfDSZQ5nkB7wNACoZ1Cyn1ws2VKkHHI6S4MN5mapfFL3+6hoAuevDt6B4FfQhM99sgTXra4WRpL5bfZsMXr+fIkbFBW0L4seG0q+mxgS3zmCSd2R3G5JLGsjm64JYBDjXfFbLQznMK9VJ0MqKCpwolOB11IH9YClfR8cphGfmj2LHqjsMGzrafntuY/W3mKqCmmyCWQcAC1dnI4AfJ/rQxymATLYBP3JcUPIpLrECHOa8uqtHLJUigJf3ohZmdOcfrAOIpSC8IJ4P5KvoSQSh/KQWIq0wsvLNt+U2hrdvkJYKDPAXm9uPSGA9Ra6Yy/tdwQHQuoqPM0IXAAwYETgN4AZMVPZAfnd9FZRVr4tTPxKoYkbivHn4TXw/xdwthKeeoMlpKdiRhY/fCovD20MyjY9164Kpg5x+VcaQE6xLKeCISpy/5OCzVUu8wgkZ4HmP+g2XvxTN7UrBCnA44AMM+ZIOrlKFUaaqSBnU3skRLaoTIiCqFs13IqJ9pPA2TOrgi8uM1X7TOCO1NYvBmeJF/hyZfsAAlMvkEII1xbsLz5xzBRVF9Fbgi3KCdwOktOKVYGpGD1a9yHVSCCKwwGJVoUYH3guIqofCqAWpamhRuPPGM6rhxbSa4Zg+kCW1hzPoILyNPAIA4LhcvoyDDxQVFT4ln8zlRSnnAE3cqDeK/eAlsnXFC5LsgP/0g+qt+7SpaGny3mCJp7+Oeg6lUgkqbmFsfw49sIkhopi49YZZHH6xwLSoPIltLkfAgorBdQAj2l8NAkicfw2f1K9JHrjFfJBaV5iRRf+erYgu3zqPKCnVDPzphs8LOI+sB9CWBqugjZPwFSXkWsqAzQHrFS5fLbTUSVg29eiNsji4uEDYZudLEq+m0IL69+D5A/2SDxxZMV9FCXQEqiIYD8WX5x3RuuhSggNJGphGk+sSKJ53PRvlwdgCixjMrFeKGyX867zPu46wwldMQkznQ/HOiGiFIvNLMus0Vz3gfyT1JlEcfpFuQZBl0lci+J6r/fDy14qgZVw9FwWhk5LwD5J1TuEaaBZ3RSqDUr2ysVGpSwqHubBUbdTdFOQ8oMwHoqh8fB7+NgeoNqoBMMeKIkE4y++qpig8CwbHGqSCFUjcfmPmZnj7MjHjJvwQZnMfTQwad8Cp6uP8DbA1fGZDxDAU/mithJEY34/RGmSGrnDkv/+9Nj09izQ9PXXt2kQEAlCIyndzat6R3ABTBKEAn1f8oMv9fnEXX5XEUV/iFqZupUgfS4tUfWqtiiTemEXdHmKao2A2NjcFGqhI1WAd+AFdq+bh2XLwkJArFZPqP+OjpaLoCo/NlJd3fnw8t1TzFBKp2OhoKpXwpIeOHv/+cH9qJgJiUKxsVBocxjP98GV1xdcPcd4IfnOgKBpuJ/IEUhoVQRVFsKhvyC+u3pDNLImmSbGryGDQt5bzibsYhO6CQkV3hSAG10GxOpCLBrK59aKgTEx/c2WuVkjFQ3oBkeilRTk+Wkhvvvpi9priFoMiYiWB6cn4OBFcRtQP0sGXRE6PCFzCxJU0MXNt1fW/eBMB3PXfmvMY8LdXJgSO81UmIbAW/Tlq37O7XghklGAjD/mfCKmh3//f8vzVTU+cXCCWh9KDBXV9jZALcmJo68n0TFhwUc74Da9LaUw6AuvoWaqKNZ6VltHeND3K5Wevz+Kl+zFiRkzobRPfTuDjbEQhgJQ40Dv01XV425Cx90/yOUwNIP/Z/+dSIi5TJ0oNg4U/Wo0zEmc2lMLKx5jASZU1SBs5TkKDo5oZHUG0V+7w/hKx2nOGlTdfO9MYfJkiTjNoQgR3IoBgcBeM/x7GnzRmmQS/5avugseLliQX5OmfLSXMpSg1R25KKS2mGdAkF2Lpw/mpsOKnAawIVhiNj8C5msgtTG82o8jKv71mvjj4zNOcLoGIghHlOHgGyMppWov+AZw8JEvAdKnBQdoz54kzKnomaEzrsHmpjcippW+nx2i8HtzA380Xg1YEMVtxC7PAYlMgHvvP67nF7U1VCXXtAQbB+ikuiK/5ihq5gPEE9YkOgOPnS3UvV945Sqjl3T7MrkwMm4fOVgIkY7Un05ioKA0HfpnfklL6FUnxBzkOWGw2C6Tw6HUYPP+nbM2XAME/xtBR5/AvJ+uaHUDrju+8VPRx5SdLMUL6bEHrgKEGC5HTV6chFAyWotTM6BiK9VI2Gs0NSKIqqE0FsIXXyIjHH8Wb0iVS+DYigBvMOdTikVdLA0FOIfJeDyqQlqcIjQ4oaEyfqXqtw+aESFd1loRqr6bCQrCYXDfrAr4NDG/gHeaKXk5Ypij2mZZh6/TWZtFDTHFgINYGN0ER5PvzCFteAzFYRLMqRma3Egzp03CygmY3ZJoSImMIsrq0UxZEwWXooFhXZYTWIoNceDmN/9z4t2zsl9PGNitDqofXng4cPboJARjcDSol/IX6e/buVoKu8q20vlGBahpjgGY3tMdQxTFxBFmLuciBzoN3lDY28lFHYMDrFnbSpM+aECcWTxfbXHoQsuo0y8zRZGIXQ0dOTYmMqErhaBZnMZ9sM2jHh/Yrxeqyo5y+MqOXtlwYCIDUKMFgsDjpiMKvjFxJEcu/ZZmDU8np8McJtsm9bk4JtCqRy6MbVDBFp1kOklD+rEDYjqC1DM2UVk+ILAMQ1a1lfWnHn8fMiuq8t5p1ZCVFiHwaI9bpoV9O4zJWhhAS0yqn99W3qlQlTlW+SdR9Kk3h5Tka+XQErXnYvJ/G2TpEGCdUSfVD+h/V4jfvQMDRH+SE8lyItfxbSDNObk/HvwuxhhZirHaFemOv3+fXKmlBNACQV7ikyBc1mTTbSifTZaiv1jclRJYhpthlyQ22BjEsjdD1RwjPJzF+coHPINbJp5DT4Rd0AdRQwvgrrNmL1fVcNtmviaZvABKcvCjMvIK5TlWeLSh1HlphM6y1ddjHxo+mw27EjdfrIgBoDtd2XBCigp03J7OhE6fD17e0qFJzq1QJRypJuh6RqaurKGI/GB1QQcxNT4Yg02f12k3BtDEE37i5HHZzCmSKyRHNeYgZWk3lXGO3YsQyGfz+yRgcvD1KIw311bKktkzNKF0qwtxWs6HBoleYngsR2715nYntsyBKk3ebIUmDbnAKBMF7Qc2w7gYcefRRwszVkHUyc+NkIfgquEJcg1UlnU09jIBQwpc7otGAwwxnOFGY2owTQw6dzWLZcdgSetsOWcYzP4aVfkeyKtI1AU5ZD6xjpg1BeFqvjqmGYvEkxmYcXKGKIa42s/LWjAABP+/IbAS99RxGbHual0CNPwWC2u7LPp15tt2Qhvo+sKDJotcnoZz6Kw1I3sDahHesS+195OZJjM22h2jxMCJI0rMCTbyzEkT3ooRV212F5muzmHXTjxY9O3seNgfe7YZOTNdc4joknsm1TEWk0QWnDCTrijBzGLJOHr3Te2Qz/kuI1ZMArDu9GkO/C+FEUHWIWS0kBRGVT4dgux20NgQp95ibptkOR05du8Li0JrfLSzXrAv+JwHxhZ72UgzJXFnAJFBdwUQvAWE3BG4uafqINL35ZmXqMmyCrcPQSTxXwm4fFp55HhyFS5SSdO1VdI/9EWPNyWz8u15BHP9EZk0MSWFfolwF9LpQcJdKKQQWcXNbj0Y9D3vGEHhIL4eBr4FSrlQROZ9WrSxBOlzGXNEEsdbjRobh7YK+Uo+hR+hqBMsWWUdO2+7DeSHI2BOlma+pm7C8deaEQ10ruwxZsjQrgXUBUrAChg8ZyAsC2NP5ArFMjr/sDcTxB4ZJAEMKZkbCdU4sXurpTM6RVdyRVzTA12HRdoV2G7Ihlm4IOgmGkGtoUb9LEWhi6pisBMX8nihM3A2dQhO3F8ziUx+Gaxg5bfD8WlBLSEEl+33hbwqncPRs6HlC+2dOxpoRdx6y8QfqOp5Eq7N8rhqESCencNJymmWNyWysJ3MKhlSLL/pwB8sSJoXq4nVDNaVS0pGRVDtm3S/J9DIkSz8/lvGnk2HIktQTLBBVMGNzgL1RMOPgIe2OfNqkiUu9gLhSM/fLwMujKYULF6bhzXlBD7gSH9hQynMy29cZLzsIU4+efulRQbRGOM5uwz7imRfcuIzqcCT3QJiUaoCu2wjTaWKZmuohsBl+OarPp++cKgANnFD6q0IlB84wOPZZDFeC1OyFNVKfbkNy8NXFp/+WLRtJtdC5+5DZLEt0XSuPS800VsV9Va6xu3HLZOaT7qnw+QOr20p9G1aLCUFUAJDUQICHrNe1X8CNZyclkvj53JlzH9UY63YHPZvqMmRDryZwbXUjqNkClFbgVZqtEXMiKXRPMZ4VDNT7nKQ2TXc6Qay2F9BnZBpceU4/k2Z8d1/3ISv/+fm5M2ef/hq3vHQTpy5DlFNOqqt1dh/Ka5JGOBOfXrAsjTn/0y1PvPSLZdcaK/8x5qZ7JKtBXzFDi6SBvFeJfB1jLfvWe4bQ8/PFM2fOnPuKhkK9ZE9NQ8xRtZ0btDillcGEWY9FE7t7/RUTc/C0nmksW0r9meSAV6zmJwPRUgV8Emq3Sk2i1G0Yuv30LHB49uz3Cba37KlpSGJPxjSHzGFYk9c2y0W2Qla9etmFw1sx1ggmwHmNoVInHTRd4nw+QfSLkHseyixzYgxZcvmji2fOwufc588Zq5Ab1GVI0suCVo9y0OUurZy6U8AagzZZ/qSzmI7/KWvcwYcU5jGc6eeN+jaWgtzheSwc6qpiIt4lXWLjP1AIEcWfC6QZJaanZCp0d4Ia9sYk3fWohVhC+ciiWcTTWUxXrDJ94aiMeSHuOMCyIWT0fl9VEmbmGNZ5YgxZ5uZX585SDM+ee3oYZ09BxINJgGsEzUzOWNZwjz20fpt8r1NcM3jPabFL4O3dNKnIQbqSg7y6ks/kJNcVWngyF8ss8UGHISl8f06D8MyZi18OmUE7y3TMnixDVj6acakb/7IN0TjdAHbBsvx6YatTweb84QWLb0mDneGqWb4UlLKOfLWfyoZY3mT0YixSj+kSS66ip9A/T38ItUWqE4iJ/bC6jLEbFHDfm9cbBIM6tmUJ3chCJzFdWbBItLwFdkYc4PmqqGT4fsxAHVkxPJ+iBXWKofmqLdJoOySFLw0Eqce4aaqpMbf7kFydcKnhTCaTTOZKpfxuBfJEfCZ9Mpu604HDOymLfU/t4LbDHL/mA13kAzSo3/XOzBGWMTDsNXti47+hmdExPHP24g+JDkem2oNY2BeUBm995skG55qyljPkufbWdPyxxbOAkNJtn44BL1adcaUpOSBhzqnGO3g3Qs9Eal9ePHOmCcS5poX+HpOpPvluxDWStD50YEN0Rx7LxpfB72qfYKyC/huBBHM4QT1PtqqIuKqd2a36ve6JOUMGcZmzx+yJjX//9OyZZhYhxzgNiOlZSHQyk9logL51oNyIS5i3SAQZfdGWw23I2g1LGnuIQlpyqEIaXa/iuRbXbNqMc3vGkEVPQR2hLqXA4dPfQk0osc6ehrFXkAtI1WqjWBnoLyUnozwvchKKqT6ZlW+38xeDj2TW+C5aveAak/yGF6xNYMOPptkdfhK3uJNesyeSsngKE8QFc+FBp+5DZnNGwEUoRRR9Pp8o1TfydcUVuUrMycyNdinU+A2LFyM3QEjFjUC0GAyW+JJ61EyY2bRubOoZwqPPaUBqcEdHT1/GTE1simE7DUli3nKuCjgFVjl3+Iu4OZlt6y+uX2ZNDOUn4O79YJgz+b0sP6AujAj7BWKu9LE9Zk+k8PNxCMHtf3STsBYUGatwtB2yzKuIy8Ki4vfvQao/WzAFgiSetVPDAro4zZKmMModwd1lDp4PVOhJFlfkR8Z6mL5HCOVPVTPTjCHI6c+6G+spe9I+pDalg8iJ3mqlFAgUFeHakLYJBF9tvF1B6lkKC33a96The5Sw5nn47FoF9/eWN4lVz3rLnsjClzYIIp+fH1hWmZo+HYYgpmpWrohcPZ8MqEF4ZM7YRwT02N4jjv8kaxhiLrCEariHOa+2mSWalyQQUudJMWRjt56ePWu1pGd1NC/+7NEWj60y320Yeo7n/7xiHXe1Uir5XdITqtTqRDJkf1Dx0hHpMyqPocMw6l19PZnFBUOkrCQ9iLFWDM3Aq332xJKhry7aQojG5n7IiPKagvaOw6EZQamuJ6NGaJMNctKynpAxGCLam5pVTO91Dkev4GKdS/H6GgNrqjaWlMiR3HoVQlcCT/FUA+0YhmfOnsbtk8Ksix7Z0IjP5AVQIGvgNrpob2gSxOnUt9AVZqmwiwrn9flclVImwA8oU2li9Xi9ZU83Pj/XBkIE8YdR1ojUm0BrP2SZL8I0awXCzdZ1Ly5IT8yZGLLx27Zl00W6dK9Zh9o1WkWvlHLrkIYFg1Klv+7aB9vXupWpS/ZEPUVbDCE8HTph9RvowtcTbtwSHsiUNhqiTy1mRH60ZFCh53bGdPh2nDUxhFSTHqOj5+ioYQ4qY38Q1rjPqrfsCfT5aXsIaVWKvjV1sqbCXYZOslSGFCrZXxRwMUq1qu7wzqgxmXUe2BnTwechE0P59wgeF8lQOde2z7gm7l5o3oPWPXsCT3HO4ghbEKQg3jixJkLWI3ESWFPKndcr1CuSW9i3BN/MZTtjOn5DNjEMPYT4Fs/oIIfrXq3iM0SM26x6y57Y0A+tOcUxFH9OkN6zJ/WDHpHuy/D6gtWNfDKarXLCdIEYYTq7YJdAaeV89TtS8+Bz/Bn1b0pqyCZNe5qKiN2zJ3iXbT2FASLmGCek+I9oI3xScb00qXrrPVEopy0JVMLOXVyvMQaGJLGMe4Gjjuxuiedz6tKoNJ9A7Mx32RVDNvXDuSaxPC6laqLYd6KlKFZ+POYODuQmo/qzY1Qzs2TBMGW3fLG6QKgCqbHyNHBYDDjWRyRc3lY5fDjK6t5cD486Z0/k6KtOZkbj+ulLsxhoBNqdh5BB4TFAk/p9rsiRZe6o3WGalQTb59Qib+IpC7gqyitKMOfQjrKGf0dja77Yrh6fBU9hgHfmeOSt0cWPLpPesyfVl5UFbfs8AhiIZvt97vBdhtUns7LdiahtlUMtfgd3GNzlsyMur8HhGBZDmuLuLtkT+aSDs7eC+EOcsCdZiiKeKUGLavhoLr+x15A4t/CtzBqQ99ntWdgetWC4hJXXPL824gomHdoZwIlNenK856hN9RTdMTxz7vMj+SRLUX0kNSuIxUAgP1BXRkZ8Il6O4pJ24qw+mSU2mzGHX8QNDPvIZgTMcYnP+zkuo60QYArGNutZ5+wpfr+bpzBY/L7QdBNF12RqFGuK0UDdJxpHvzhpP2Zu5COHNhwuhli1Oo1z5sbcnJTkd71404q681G4liZOpncMyU1tqckwnzZRmw7iLWIKuUHth6FvaDF+wzydCM+3nDKnEpua6eDHMh4RoBiyzCFyCOiJWGdTz8YILXE32yV7Ol5A7KCKX3qa9491TqZY+Qt6jGU9aOVwOkGMyWTz+OLF4MdqsqBy+M+wG15SoOj31aPq4XjgsHACDFnm4KtzZ3rEEIzNbydajJJ34Plyjv5jHOpEhmw57GM0j8/K/wDBhgSltDuw6whUJU5R6Dc05U4dsydS+L5bNGOlix8NkWbQOiVTrPxt2C3mcRe9hcOpAjEmt+HQxND5D9zoFdU2PWeTa/ldxQUcUuB6yZ5Y5vHnZ1tBa48hgPj96Ekw/AcENXlHXmzlsGcMnf8Q1Cs71CoNHqH0IYeW24A7Z0/E06b61I7OYVWqt+wJMfwROOzXq7hWDFVy9oAhcLjHW9Z4kn4DQ/oVnbMnNv7gaRNsOlT2CFIWfz7BYhTFcJfPuVo5PJEeaoU2WqJx8Dm/oGLYU/ZEaieEEEuLc4y5ftRlIx/qYXC9+Rgt5VCf3BVDGWypWEwmM5nJbDYaDQT4NT9NwHrLnkjqUe+eQqeLXy70DKJ8BTgc4JOSlcPutpQemdM8/l2wxngXQhWoUa8Xi3VFmMLTiL1kT7h97ZytWHaQUjA2/w5ZQGObMWSbMfyCcpg5xqE+mSwd51CPaWjUhjENvSKInjVSFEXETc/6wlq37Imkvj97YgiBxY/U60Us1C57kr8R3GIls9bE4WzKguHR8eUnPS6l30KOrKsf2jdAXOrsJXti5Rufn9UgM8E7PjzG4bl/p3RN7Jw9sfF9umXYepidE/ZjRvbkJFs2pagXo5bsaXPiOIczm0bkbZBd5K1tXzs5nfvqwLoK2CF7Sqmbo5o4lOZjpgSQuzYcbltBrs20Xn7ockUOZStHuIPY9jni/z65mdFQ/DlhhiUdIhxagrCc1VfvI3wYMiezdsvAK6opoopG0uVjHEISHdKvgKAHTSz34TaZGX2pqSWAaRvPWED8/IZNAHh8aPd4rvA/ZXOy025j1IplCQGS6KC3lcRvR81sQjVKNvaAjHYtIHZgUd8ircHW/O5Md7v53+OPN2buoQA5stsNvbpgYOgkhf8ZOE7/m9AwdGoWxw5CZqjVU/SOIS5GxZsPH+uvr2koH/7r+NP9a5OYk21rbedv6icbUZWf8ccIUFZ/hRGoHXfFp/UUJoi17mcc2Ph9m6c7f9k8RWdfL8V9CiyjmcpRO5SvXybG6XnGHkOWHH5+zh60XjBsyjHaG9OU3eLZqsc0xPZbMAefy6ZShX6y0dRLcxecTkuYZrNq1LJ97RQg0g1vnYl47GRw2zzhwhLbdYvhu3G0Q6qzY+ZstqQMPjKvabSP2tjQb097QrD9azj3faqlxcIxPbR9/uFnKRND5sB2R829mPlV5MBmk+bwi1HSGUPwFKdz9hYOPz/sdqbxgt39AoN3QqYplf+03Yzxgu75otRHbBdvVtSbQPQ4+FjYxo6eIqc4xuLPni562PfI5vnHH8um34rftV0DXlkwKs8MsVXmSweMegN1GwzJza5LTd3p7NNbnUEkCVtXcGAaYXb0nh2DjvObxmVhfWz8lt2U7+LWuI1iaAmtyOgJCogdWPxSP6Rtq4dtzMjKgnVTlP3JmfH7lhu4mBt268SLCX1LFGDYeuQct6+ZC76ntTS48v3vmFb2bNYBw5rZKdm9lIlhux2mw3Srgi5wti9qdYhYMWyJFk+bU7SSdqimTVzKpj62e/irIXMysfMESM8SpnTYH5G6dJ8YG2r6Wjw+e+FXY696Dyh2AhHcfvvqqf1O9UsH5mTw5m32Qa/WLFYjZBedDz9LkHbZE1n4qJe1tJ5AfPpJiG3L4X07gFYWLFuiUu32JuJ70MoU8P1X7d7D6mW2zz57YmO/nT3bWfV6xRA3vBXanYMntocoh1+Y13B3ODYzeNt6bME+8Pk11CZ7IpsfvRktpG/j6W3ZQK/J0rQ5zYyPbs6zC1e0FzFKDAxZ+22oEP057WSeZ/cAABGKSURBVLInffvam8HwzLmPFiwew6INbOiBnSU9f4OYk2W7EoZKqjBr3xe6bzfv/BGxzZ6Yg55WtHsH8bO4rdu3j7rpRR4GhvH2VypdOmLMQhNZshXTjxOsTfaE29e6usATYAgeY5NYMTRQtHUEgz/FLRFBp9NrP41qvhv11f5I7fUDYhN5y4efv4Foxgri2e8TNrkwSdjuqzxvuUMGAo8OR7sAbLNUGHpgB/bgvVH2WPakb1/rGcHur+Pc58/Ny4uNH8gntk+/bTG97Oh/OpxYB4AM68wyN233Eq9eJscw7L597RQo/nz80gZ7V+EYvmVRWtZeUzUaf0S0yBs+JGF7he3wrVFt95vThPCjN84gGJtP5FY9JAe2L/28uSMeQiv7OTptW1b7WWJ/k92qrolGgZluX3vjdPFYVYokbLMijLRMCMmjjgeB6dswVljStkZp8GPtmISRPfWyfe3kdPbpo1HWqoesPGerhRgtmzFPost1pr/GzTiJjX1m/Ll1Pfj6DXrBnh6W4k0JF8+9Bbr4laVAiOgU7G9+3k4TM7dqH9Dosz26JrKqrTlemeT5Z+p5aKfmWra+/Ogt0acp0/KBJ/9l3OZxHPyvMUvME/u1M4OO60cXjN0/kLT/b78d/eswRHeaam+t4HlblI6buQVLav9j+zT/56bFzrSJeSw0uDhqcYkXtq4dXyDwernpJdrGRxfTt0eWowoksRO2eRav8n+tVyq0sY5WWr1siU3Zwrx0bJEHaGw+xbZmwCcltunTfUgObRac6H0DF7rlVi0g/hqy5ETynM1CInztBBYNbNeeeh1qXLYw3XYIMjpt9yRu4WHCLOqAnemhNZsZufWxTpL4JmzzvZwActr3Whh2Xl06NiSJK2G3zZMIeD2AJWKzPyzTTOePmgRkyxZElzBvDWFPQSd8H/G7ts/Bhb+IWcKCzrcNGLRYMK93xbMNQtO709fOI1dip7nU04LhSfY9y3NlW4MgTS0Ry2T7nPY4iGZQj1eXHtkqON7hEntXGIISzrZ2EVBp7GHKmqX2eE3r8CJd/VExdLKxJ7YKAK9v7pQXe2oY9q6HJD2PbcHMjQmqMHH0kihzMss86PGq3evmZVhY3DbP3TargDA1JHcA6c1hSFI7x7f3qKpy1VrrAG/f6yWtL437WeglxE9svp8TJUWYr50exVZNaz8kqQdjLs5sx6JdCo0bTJY9xguDj9zDVWYanb+hCxGWRkmhxdggeXejdW94v9b7jsnTYkhiTya8nMurHHvLQrlJT05yWfLwYkI9s632tpCPGRuFywew80p43lgm0qFhehz2qockdXVCymcm82YzCE4DFMyMNf7q0ZBqIP7JmBg6zUu2NMKLdiGmn+TEsXnrSljTU3Ye9hrTkNiD/zbUdhpSC4rCrFVJTnrftZ5EqaVf4tm32lOxgY3ISoBiQwRB1Q/CN/PTbdjbbJJ6MlHPOgLYsRSv1tfsKe2OVD6SrZNH2973YUuXDtWlEX0/p9Xheht4N12/v5/nkxwI6qnNjZVf2yHEag/+W804+HXscJYTmyAcu5KybIJjyeUTdtJduaw6Gn2741XdnnLeDbxfMO/nfNgBrh4Upo/ixuJxb9aRUS1NVw5JekcpRh3RjRERb6ryqgpIyY1ho2XyCa/zdqhlUQNDak9VOeWUDbqFP7rh5Xz9AT5TV4Rp2hjh9Ai2kVJWrs2PAYN4j34QfmtRxHMfmjKq11Cbk8nWifs9YxMd7UVj8ZcMzarXfOKxv+hAzhEY8CGKgUowKF17Yu2zbkDWcahx2cK05WcSn5t1YfO1/IjLWww4srnJ7GQyV9qg92zPNG1nOPm1+kgYgDud+lY9cBlTyGAejGi04pOSPLafFjc2vFLF5Y7s1E56sXf3dOluWeC4fuyo66+gpaG3rPBJ2gI08jBhWWxi2ditU/RhGcfmAar00J34sVvYJwjvSB0Ywa6/jsC6nxODYHDykiu8vBU7mfPvzD5harSBB+fL8Y7sesDBZyfpxVCTDZEqYZo0TT9dc7LrNxhtNZu2myCpb8HaeIHFSexLKa3xPAiMCOYG+44KM1dq8km0sYMhQgAPpzlOkhRREWgbnSwqQ2NvY1dlkAbclumnkVEHLph6CGs5FUM8V7DtaAXMSyOIXZ+yVQ4Z5nfxmk0hMnt0kivYOgEYr+1cq66XMpnShuBtTMI7HBjB4/dikMZu6l3wJpHRf5+yHdLg7ZTZaAaXmjzLYFCxUQG28FCkhtosVb/nWyjvDMV7hrF9mCYX7k4r2MMKCNTOV8deyLSzqfZ7ZrbiTfjLRye2ozpdv0pYy1Y9liwtC24OLXcWBJXjQIR4+OV6NCWEp1/VQj3i2A4/Upjbj/gg7A3kSnjDTqY+grewJ83fUr7V3DKEDJ1ORimtXNYON2tbTOSlaWQRUMxin4Rgnna4M8IMN4jqoac3dbTVQ0JSmzszgliBF1eEBA1NTI4LYnfdnNHK8uuU9eQ3BHYdr/PsRvc8xLJVD3dczAKLvkoUzQuYUQioLB3uUEcis5+l4z3gaMMyYQpb89ckAW8cidI7rf0QP/G74gheNa+emZcmbjXXh0jss9fqtzp+h5Z+9W1egOLmNJqbYjQnBbFFeklsrZ8Ajj/WUgxpOr6rc2EOW/WQMHHP4fxMGO+dBv8OUSFtnIPXqXEK5DKZokIR/EcTgvA5es0ulue/01pH0cUmPNZGWfTWq9469tWutqQ0nOjzusemdm4UQhda9vo2s6RxrKEH4rn09eyE1z/i4+hlDtp9KmJVa/+cp1feA4IpYsSt9P9unjDgPk6rR+a1krQLE8EWRS5FEbBXdb2VQVdld7dSDQoTyw83CzGZmE0IWgJP82fChBK1r+evca7ibm5tt0H7dmODJ0TRC5kF/BI8iIz9LL7GuML6b9NvoJvs9s0LffpWPQ1FPHXECZAFR4v+ZiFVsAd5IDPg5YSx8v6DzTS2kiVt9I5id4EpDD3fmY74fJUS3lXCT1ZG9sCSaY3BsJO51qrdLc1YEcQPSZwsKbSn4RcL6nV2xml9SGqwqYcfm9vSW+4NwnYwNLwC4+52SdLE1DdXjtKFWFxWF5IMoh2BQ6OJ9NLXX8xeEySlmKd9yZPYynEAO5vuBhHD4B7vWKP+lnOrnaWsHJLUD2+k5fHgxwVsu2k54IhNuQW8JwtS4WQ9aMIYTIIbqVZyePWZJrVjM1P7D3+fW0pj22NZo3gska4dPf5xfvpaJCzgV62j61uvSw3aRm4X/q/oVZQghr8VrfHS7JHu6HUZjR2+ZiNZg8V7BaKfZmbVW+ZSn5bR3rjytK+6roycmIQn84sjOYd6TYGyV5QUQZLCkZny9Oz+N198sbPzx84X33yzPDt1bWJMkIRqsYI2RalnHRm/T+EUX5J3lPwgr4HdYnEdY0K81poTIq21BAjurp46lmml8TsJi89gMAyPzU2HkaWNSex7oaOIl8ZkK6JvF8yDiE3LooHJDVWM8dSti17HGcaOyC5BakgucSAbCKC14rgSJGUojkFsWV3HdIkPYHvhdTyR7hZmHqZbNxCFTh+sHadLoOLqrQJ6MkVC2F3dzXmrJeNYfNAnYpwaWA9W13O0+Eevv/dS1kvrEtZw9yp7AD7eGzo52VBEdOW0hSI2QaH91FDS+f6RPbUbSa7oo7HS1K1ES6TEhm68djvnJhYf6QdY9VMzLPHcwgUvxbunQehd76/SSJXPST40hSK2lldbDPmyDpq6YvtSCtVI1JGRsKcptlD0ci4lDNDR1Re8lnltRFQq+dJu3YtzhbH5Tbl5MyauRr1RBhFF9SVaLrAmsauztGG4JqMjSR7yU6kfLCw9guyF1DGJPWkw8Yk6Svj8EHHSTsaKC2wkh92/chlsEAt/U1I7ctB7AHIjgCWu0VMTU76Sbq0gkDeMIGXxTsLaTBlPfJNQbcdsiIqXUAcaCufFnusQkojFLASveT7aUOil2SXaUEya5KNgmUSI+PpFBbsOgT+IQl4rbgDcCnaOw4aOPtUQo4COzR5ZdjhrGMZfN1azo/F71Gk0nXuCXHx5TOcRO9rvQgTgA1uxBqZ+EotIu1QqlXpAu6YDu2ENKLTt14CI4dkAhtVgqzjAM1oURW8F/2uESkL5YU1uXYoF6XmDRsbC4scLxNw9S3d9YQvmP8qCmpzS0uau6BupBPAed3jwpOTb4Hnw3QiQepmMWKSmBUwn2FC8prjikyBsKY1gYxWwMEUIbPh1UV2bcEuR5Tn9ALYlVEsdvhUGwS++uCyzreeeSGxzfkItiKOh57NrawGHigyfL0p4yY1CMzz1QiBOBF9Z8WJ+JHJ+cJ9VqYhT1wE87ACI16hseLUobWz2aoG0BnwgOD+8IUd/nIafbcrWZEoNL+XE3eWIWkwt5mi/HTCmtDDORyeTAcdklQv2A1iqX0RmS36AO+fnBEgzk5P0xv7ohq+KDiIwuVulCLqF8NTDWly/ZcGC4MKJm6qehMXV32LqqRnLzj0Q1fSns2PYqBRsR38uk+zHxkyOZI4+O+bK2M5Aa12qACPRBihgv08p0stv+GgpiWkKqGigtCH51N6RQvmPpVQTgDQhIczNF28kFm1L5/9jdkuy3JAhp+/Oqh1SFIi8gvUsNooI0qsbMe4S9DCO2hoQX1DDiqis8/xkCYJRDD8d2UYRb7ZXF3fHyg83YyZ0BoIkdrTy+ulSZ7r0ckFD0dz1hZFqvPbpdESCKIdGmf2ZAEglJ3p9KJQjaEy4oKJQ/hugb1FgSAFzw6/7vcCUWOeTuw0xqL4ESSr/cZRgzNTSkkx89ha8xDHa3sKOZC3nnoDHC+kbO+Uxalg574j2tCL4iagInoCvVIrFer1e5fy0e1pJQH+vBqUwzTeirg6C+s3MPlgKWbpUGRwSeejeW1RBk4ZXf0moNyu0Gjm5cPRwGnh0u4ydRcAGz9cbAWxoFo1Gs9F8EE0uOA8RK2qT+v0resuYcHn+bjrWun6sqvvo0fbbVUGTxhc3Q8Ru5x4h8fTW/FREULmkuUS1sl6s5zKTtCEFxGxeLpgDZuuiuLe+Z5R5UPmksfLyLTAvpKmKo78+svDyLXlBOxqkMNrdMQRApmqPgUma2FIUxSBeV1Rt1It7lcpGHWO4epWG4UGjUCcI4bGZ5R83C3HGsvnAEqaB291+JxJq0KV7B+2q24TIidrV+dlrY5IEXLqpzHJqnwbVmHAKZwinGy1LeGJ6/xWwR475dwPAu+/CxDTR8OrtdJvqthPLMPHC0NyT5fIEgol8ttyXw7kROIRuYmZ653AznZKJWQhtCtNwKWrrnWmglca3byRI++o2QBkr1OZ+3NmfLs9EwmEAtImAt2tTy/MPHy+lU6E24KkAjl5efIca2ETnF2/G2j+aWumVRxOF9NLR3W939penp6eQpqdn9+cf/nNus+YpxEKyVoVrUTwjSAst3H7rTr49Da/eudl1kYJWDhk5HkslEgVKiVQMOGO0CmO7F6TarYX770VATRpcfaCGx51I06ymPfitutaEojYksueTd2xBbXlceQmyeuIdfB1fiSrioYUHfwH+kAZX7yx1X2xqGXbZi0GYWPr+9vj7U8AWGlxd/KQgk9bnZNoPO+2nQXlOHdxe+Wvgp9Pwpe3btZRsKRk1s9f7zj2Ez3N/8fpfBj6TxldefuKRcdWwxwYtx7MHao0SB79uX/oL8kdpfOXe1oIWndhaR3PYyiE1tsyo5+DR9lurwrwRGjy/cmeuNirTJ+5yW7SVY3gpcnzh6Kft638d69Kexldf3L6xkIizdj5EB5TRgaOSGUp5Du4urpz/G3Cn0eCllWd3Hg8VRuMhhtEXgZuuAtdYg1hnNFGb++nZyvm/A3jNNDh+fWXx9vODywuJ1Kjc13qy0BlPJTyXD/68e2979dL7Dcxei4aBz9WV7Rf3Xt4+nNscUmlpbuvu7Y8Xt1dWrl8a/NshZ0/Dg4OD4+Pndbo0Pj74/wtrH+gDfaAP9IE+0N+B/h/PgnTcsLPmWQ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635553"/>
              </p:ext>
            </p:extLst>
          </p:nvPr>
        </p:nvGraphicFramePr>
        <p:xfrm>
          <a:off x="214283" y="214291"/>
          <a:ext cx="8643996" cy="63579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2842"/>
                <a:gridCol w="1583634"/>
                <a:gridCol w="593862"/>
                <a:gridCol w="593862"/>
                <a:gridCol w="646649"/>
                <a:gridCol w="1953147"/>
              </a:tblGrid>
              <a:tr h="5067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PROYECTO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8667" marR="8667" marT="866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INVERSIÓN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8667" marR="8667" marT="866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POBLACIÓN BENEFICIADA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8667" marR="8667" marT="866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ALCANCE GEOGRÁFICO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8667" marR="8667" marT="866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3018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u="none" strike="noStrike" dirty="0">
                          <a:effectLst/>
                        </a:rPr>
                        <a:t>Mujeres</a:t>
                      </a:r>
                      <a:endParaRPr lang="es-SV" sz="100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667" marR="8667" marT="866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u="none" strike="noStrike" dirty="0">
                          <a:effectLst/>
                        </a:rPr>
                        <a:t>Hombres</a:t>
                      </a:r>
                      <a:endParaRPr lang="es-SV" sz="100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667" marR="8667" marT="866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u="none" strike="noStrike" dirty="0">
                          <a:effectLst/>
                        </a:rPr>
                        <a:t>TOTAL</a:t>
                      </a:r>
                      <a:endParaRPr lang="es-SV" sz="100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667" marR="8667" marT="866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603309">
                <a:tc>
                  <a:txBody>
                    <a:bodyPr/>
                    <a:lstStyle/>
                    <a:p>
                      <a:pPr algn="ctr" fontAlgn="t"/>
                      <a:r>
                        <a:rPr lang="es-SV" sz="1400" u="none" strike="noStrike" dirty="0">
                          <a:effectLst/>
                        </a:rPr>
                        <a:t> Ventanillas </a:t>
                      </a:r>
                      <a:r>
                        <a:rPr lang="es-SV" sz="1400" u="none" strike="noStrike" dirty="0" smtClean="0">
                          <a:effectLst/>
                        </a:rPr>
                        <a:t>Móviles  </a:t>
                      </a:r>
                      <a:r>
                        <a:rPr lang="es-SV" sz="1400" u="none" strike="noStrike" dirty="0">
                          <a:effectLst/>
                        </a:rPr>
                        <a:t>en el á</a:t>
                      </a:r>
                      <a:r>
                        <a:rPr lang="es-SV" sz="1400" u="none" strike="noStrike" dirty="0" smtClean="0">
                          <a:effectLst/>
                        </a:rPr>
                        <a:t>rea </a:t>
                      </a:r>
                      <a:r>
                        <a:rPr lang="es-SV" sz="1400" u="none" strike="noStrike" dirty="0">
                          <a:effectLst/>
                        </a:rPr>
                        <a:t>de </a:t>
                      </a:r>
                      <a:r>
                        <a:rPr lang="es-SV" sz="1400" u="none" strike="noStrike" dirty="0" smtClean="0">
                          <a:effectLst/>
                        </a:rPr>
                        <a:t>Salud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$7,800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2,700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>
                          <a:effectLst/>
                        </a:rPr>
                        <a:t>795</a:t>
                      </a:r>
                      <a:endParaRPr lang="es-SV" sz="1400" b="1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3,495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Departamental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667" marR="8667" marT="8667" marB="0" anchor="ctr"/>
                </a:tc>
              </a:tr>
              <a:tr h="132728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>
                          <a:effectLst/>
                        </a:rPr>
                        <a:t>Ventanillas </a:t>
                      </a:r>
                      <a:r>
                        <a:rPr lang="es-SV" sz="1400" u="none" strike="noStrike" dirty="0" smtClean="0">
                          <a:effectLst/>
                        </a:rPr>
                        <a:t>Móviles </a:t>
                      </a:r>
                      <a:r>
                        <a:rPr lang="es-SV" sz="1400" u="none" strike="noStrike" dirty="0">
                          <a:effectLst/>
                        </a:rPr>
                        <a:t>en el </a:t>
                      </a:r>
                      <a:r>
                        <a:rPr lang="es-SV" sz="1400" u="none" strike="noStrike" dirty="0" smtClean="0">
                          <a:effectLst/>
                        </a:rPr>
                        <a:t>área </a:t>
                      </a:r>
                      <a:r>
                        <a:rPr lang="es-SV" sz="1400" u="none" strike="noStrike" dirty="0" smtClean="0">
                          <a:effectLst/>
                        </a:rPr>
                        <a:t>educativa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$6</a:t>
                      </a:r>
                      <a:r>
                        <a:rPr lang="es-SV" sz="1400" b="1" u="none" strike="noStrike" dirty="0">
                          <a:effectLst/>
                        </a:rPr>
                        <a:t>, 500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1,200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1,150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2,350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San Pedro </a:t>
                      </a:r>
                      <a:r>
                        <a:rPr lang="es-SV" sz="1400" u="none" strike="noStrike" dirty="0" err="1" smtClean="0">
                          <a:effectLst/>
                        </a:rPr>
                        <a:t>Perulapán</a:t>
                      </a:r>
                      <a:r>
                        <a:rPr lang="es-SV" sz="1400" u="none" strike="noStrike" dirty="0">
                          <a:effectLst/>
                        </a:rPr>
                        <a:t>,  </a:t>
                      </a:r>
                      <a:r>
                        <a:rPr lang="es-SV" sz="1400" u="none" strike="noStrike" dirty="0" err="1">
                          <a:effectLst/>
                        </a:rPr>
                        <a:t>Suchitoto</a:t>
                      </a:r>
                      <a:r>
                        <a:rPr lang="es-SV" sz="1400" u="none" strike="noStrike" dirty="0">
                          <a:effectLst/>
                        </a:rPr>
                        <a:t>, San </a:t>
                      </a:r>
                      <a:r>
                        <a:rPr lang="es-SV" sz="1400" u="none" strike="noStrike" dirty="0" smtClean="0">
                          <a:effectLst/>
                        </a:rPr>
                        <a:t>Bartolomé </a:t>
                      </a:r>
                      <a:r>
                        <a:rPr lang="es-SV" sz="1400" u="none" strike="noStrike" dirty="0" err="1" smtClean="0">
                          <a:effectLst/>
                        </a:rPr>
                        <a:t>Perulapía</a:t>
                      </a:r>
                      <a:r>
                        <a:rPr lang="es-SV" sz="1400" u="none" strike="noStrike" dirty="0">
                          <a:effectLst/>
                        </a:rPr>
                        <a:t>, Cojutepeque, San José Guayabal,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667" marR="8667" marT="8667" marB="0" anchor="ctr"/>
                </a:tc>
              </a:tr>
              <a:tr h="266668"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>
                          <a:effectLst/>
                        </a:rPr>
                        <a:t>Ventanillas Informativas en </a:t>
                      </a:r>
                      <a:r>
                        <a:rPr lang="es-SV" sz="1400" u="none" strike="noStrike" dirty="0" smtClean="0">
                          <a:effectLst/>
                        </a:rPr>
                        <a:t>Ferias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$4</a:t>
                      </a:r>
                      <a:r>
                        <a:rPr lang="es-SV" sz="1400" b="1" u="none" strike="noStrike" dirty="0">
                          <a:effectLst/>
                        </a:rPr>
                        <a:t>, 100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4,210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1,700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5,910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Departamental.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667" marR="8667" marT="8667" marB="0" anchor="ctr"/>
                </a:tc>
              </a:tr>
              <a:tr h="185819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</a:rPr>
                        <a:t>Consejos Consultivos y de Contraloria Social a nivel Municipal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$9,700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152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152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El Rosario, San Rafael Cedros, San José Guayabal, Santa Cruz </a:t>
                      </a:r>
                      <a:r>
                        <a:rPr lang="es-SV" sz="1400" u="none" strike="noStrike" dirty="0" err="1">
                          <a:effectLst/>
                        </a:rPr>
                        <a:t>Michapa</a:t>
                      </a:r>
                      <a:r>
                        <a:rPr lang="es-SV" sz="1400" u="none" strike="noStrike" dirty="0">
                          <a:effectLst/>
                        </a:rPr>
                        <a:t>, San </a:t>
                      </a:r>
                      <a:r>
                        <a:rPr lang="es-SV" sz="1400" u="none" strike="noStrike" dirty="0" smtClean="0">
                          <a:effectLst/>
                        </a:rPr>
                        <a:t>Bartolomé </a:t>
                      </a:r>
                      <a:r>
                        <a:rPr lang="es-SV" sz="1400" u="none" strike="noStrike" dirty="0" err="1" smtClean="0">
                          <a:effectLst/>
                        </a:rPr>
                        <a:t>Perulapía</a:t>
                      </a:r>
                      <a:r>
                        <a:rPr lang="es-SV" sz="1400" u="none" strike="noStrike" dirty="0">
                          <a:effectLst/>
                        </a:rPr>
                        <a:t>, San </a:t>
                      </a:r>
                      <a:r>
                        <a:rPr lang="es-SV" sz="1400" u="none" strike="noStrike" dirty="0" smtClean="0">
                          <a:effectLst/>
                        </a:rPr>
                        <a:t>Cristóbal, </a:t>
                      </a:r>
                      <a:r>
                        <a:rPr lang="es-SV" sz="1400" u="none" strike="noStrike" dirty="0">
                          <a:effectLst/>
                        </a:rPr>
                        <a:t>Cojutepeque,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667" marR="8667" marT="8667" marB="0" anchor="ctr"/>
                </a:tc>
              </a:tr>
              <a:tr h="53091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Consejo Consultivo y de </a:t>
                      </a:r>
                      <a:r>
                        <a:rPr lang="es-SV" sz="1400" u="none" strike="noStrike" dirty="0" smtClean="0">
                          <a:effectLst/>
                        </a:rPr>
                        <a:t>Contraloría </a:t>
                      </a:r>
                      <a:r>
                        <a:rPr lang="es-SV" sz="1400" u="none" strike="noStrike" dirty="0">
                          <a:effectLst/>
                        </a:rPr>
                        <a:t>Social a nivel </a:t>
                      </a:r>
                      <a:r>
                        <a:rPr lang="es-SV" sz="1400" u="none" strike="noStrike" dirty="0" smtClean="0">
                          <a:effectLst/>
                        </a:rPr>
                        <a:t>Departamental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$3,100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48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48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16 municipios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667" marR="8667" marT="8667" marB="0" anchor="ctr"/>
                </a:tc>
              </a:tr>
              <a:tr h="53091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Asesorías </a:t>
                      </a:r>
                      <a:r>
                        <a:rPr lang="es-SV" sz="1400" u="none" strike="noStrike" dirty="0">
                          <a:effectLst/>
                        </a:rPr>
                        <a:t>en el tema de género a las </a:t>
                      </a:r>
                      <a:r>
                        <a:rPr lang="es-SV" sz="1400" u="none" strike="noStrike" dirty="0" smtClean="0">
                          <a:effectLst/>
                        </a:rPr>
                        <a:t>Municipalidades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$3,000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>
                          <a:effectLst/>
                        </a:rPr>
                        <a:t>42</a:t>
                      </a:r>
                      <a:endParaRPr lang="es-SV" sz="1400" b="1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18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60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smtClean="0">
                          <a:effectLst/>
                        </a:rPr>
                        <a:t>16 municipios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667" marR="8667" marT="8667" marB="0" anchor="ctr"/>
                </a:tc>
              </a:tr>
              <a:tr h="53091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u="none" strike="noStrike" dirty="0">
                          <a:effectLst/>
                        </a:rPr>
                        <a:t> </a:t>
                      </a:r>
                      <a:r>
                        <a:rPr lang="es-SV" sz="1400" u="none" strike="noStrike" dirty="0" smtClean="0">
                          <a:effectLst/>
                        </a:rPr>
                        <a:t>Atención a </a:t>
                      </a:r>
                      <a:r>
                        <a:rPr lang="es-SV" sz="1400" u="none" strike="noStrike" dirty="0" smtClean="0">
                          <a:effectLst/>
                        </a:rPr>
                        <a:t>Víctimas </a:t>
                      </a:r>
                      <a:r>
                        <a:rPr lang="es-SV" sz="1400" u="none" strike="noStrike" dirty="0" smtClean="0">
                          <a:effectLst/>
                        </a:rPr>
                        <a:t>de Violencia de </a:t>
                      </a:r>
                      <a:r>
                        <a:rPr lang="es-SV" sz="1400" u="none" strike="noStrike" dirty="0" smtClean="0">
                          <a:effectLst/>
                        </a:rPr>
                        <a:t>Género</a:t>
                      </a:r>
                      <a:endParaRPr lang="es-SV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  <a:p>
                      <a:pPr algn="ctr" fontAlgn="ctr"/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$9</a:t>
                      </a:r>
                      <a:r>
                        <a:rPr lang="es-SV" sz="1400" b="1" u="none" strike="noStrike" dirty="0">
                          <a:effectLst/>
                        </a:rPr>
                        <a:t>, 000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>
                          <a:effectLst/>
                        </a:rPr>
                        <a:t>142</a:t>
                      </a:r>
                      <a:endParaRPr lang="es-SV" sz="1400" b="1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142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667" marR="8667" marT="86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16 municipios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667" marR="8667" marT="866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166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2571744"/>
            <a:ext cx="4500594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SV" sz="3600" b="1" dirty="0" smtClean="0">
                <a:solidFill>
                  <a:srgbClr val="0070C0"/>
                </a:solidFill>
              </a:rPr>
              <a:t>CIUDAD MUJER</a:t>
            </a:r>
            <a:endParaRPr kumimoji="0" lang="es-SV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5 Conector recto"/>
          <p:cNvCxnSpPr/>
          <p:nvPr/>
        </p:nvCxnSpPr>
        <p:spPr>
          <a:xfrm rot="5400000">
            <a:off x="3036877" y="3321049"/>
            <a:ext cx="35004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http://2009-2014.inclusionsocial.gob.sv/images/stories/cm%20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2214554"/>
            <a:ext cx="2428892" cy="208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png;base64,iVBORw0KGgoAAAANSUhEUgAAAOEAAADhCAMAAAAJbSJIAAABs1BMVEX////9ZwD+ZwD9ZgABz//+ZgABZv7/agABz/4AZf7///0AaP8A1v8BZv+pPgAAXf4Afp0AYP2LtPYAW/0Aa/9zofYAV/3s7e33+/30ZQC/w8QAYfwAXvyBMAD4+Pj/bgDuYgAAZPMAW97t9fwAVP3eWwDeWgDnXwAA2P/ETgAAX+nO4Pva3N3KzM1EQUAAVtPg7PwAQaMANo0AUccAMoLQUwBTIQCdQAAAI1vY5vufOQDl7/zE2ftNUlSAMgAAMHuBKQCdv/q5TABOivq10PmEiYsAR7Khp6pbk/ohcfu20vmOOQB7qPlqm/puKQBLAABPGgBudngAG0ARDBUAG0g2ffo6FQAARriqra5ZFwCHsflIivkAK240e/tsGgAXAAAAocEAFUx8JAAAZnwAj6wkDgAlEx48KylKQT4AHVwiFTNKHQo/HhsqAAA3PkFiJwAwFy44GCVILSIwEQAiIEIqMTUWO0UFHSRPJBg6IjMKEChJNS4ATV8oVIYAveNohK1jjctAJREiAAAfQVoAAD1jYmEbHB9IEAA3AABZZGhEIiYAET1VCQAwLzBFMisgEyEAQ8JPIppcAAAgAElEQVR4nO19iV8a5/Y3M0SezEyAjozIZNCwiAQxdUVEUMMigqjVVLKo2DZtmrSm8d4sbZr2l/e2vzc3Tdvc3D/5PeeZFRwWzda+nxzu59YneYJz5nv2ZzkOxwf6QB/oA32gD/SB3iENDw/qNDz8vh/mTdLw4Pj566sr29svFj/WafHFi+2VldXz44N/c1bHL61uL95+fuOgtpBIjMZDcp9KTCg+mkp4Fi4fPL9/78XK+fG/I5+D49e3n/10VKOMMQSJbSL8E4aR47HUwub9xWerl/5WcI6vbj+6cbmQkg2+NPD6nNqnr8/KKjOaqB3cfrFy6X0/eE80eGnlzuOhlMywlDmGYZs+5o8qaT8RlpFHF45+2r4+/r4Z6ELjK/cOF1IhCh1CxmofDUHLkD1GiKVn89H2+ffNRHu6tHLrT4/zAkHkutJxDjWRTRz8un3+r6iTw+ef/VKLyYTVxVCFi2k3dDqZpo/+Qx9h4p6jxdXB981QC42vvDwoqGbFomnNOtg6bE/kwujl7/5K0jo8vgLwMYQFDAyM1E/noeXTAihLQp6jZ38VYR3ffrAQIp0wORURpvB88fr7Zg5o/MUnHoDPBAPJaTNsfv4+1tk86/gQzE7q4OX7xnF8+xeP3B0/GtNACMPIYGFkmVGDHFVv+5g+Fj+anlqHgGPqxrP3qY+Dqw88IJ8WBJgmDFXe5FAqUfDUljbnDn//B9I/784dbdbSnkIqTgM6VncvTmpxGcu3AI+JP7ffV6wzfP32UCf9g0cPjRZqR78/nF+eLl+biYyNhV0uQXCFw2ORiZny1Oz+zo9zS+lUnEEunRQ//WMMgUfP4cp78R3jL7ZGGdZe6ZA9OZVeOrwyW56JhMMCkMvldrtdSPQ/+EdCeGxiZmr+7lGtQMMgm0CHvqrQ0L13L6rDK98V2uJHmFj66Mny1ERYkgRkCfnigFwa6T/AXwgwJVKe3blaS6hcAnCaZzEBJaN/vnjHAeulj5dUBWzVQdAcAO/w4fTEmOAySRFFZEURVd4ETlE4828RzcjU/O9LiVC7SED23L7+Lq3qyoOEBUBLhEIuxNNbO9MAnqAip/Lnr67nc8lMLj8g+QBBKb9W6m9wiCWwCsxyMFkQxsr7D4YSAGSfGsb1WRQAYLzx4p1p4/jiUEhlzTB6ajBNQoWjK9MRK3hIYr0U4DWKDigurjoJP9QVhLZaLxaLDUlUXJTJcHn+bhrDIxtiAMZ3w+D5Rx5TlixxJpE9z+fLY4LgBmS8/pGREb+IDHrrWd7hiJby+Un4b2BD5KpZhyPbUFxB124yGghEJ3P9Vb+CkLoFYWb21lLsAtsUETgxUGdJ6urKO+BvcPvPOOlzUlIZRB8GxiBV+2N6TKKgBV319VJyMpmvgPyJxSjwUxkZ8flHKgE+kKwqyGGmyinFAO9QoXXwyWJQM0KSVP5mrgBxhLOVWHL53ls3OIPPNmViTRHUrIjEl17p4qkoxbUoPLTDwUfzwGGJB+C8aFg43/o6iCTXiPKOnCQ2gFFHNL+xsb4GLyG6HuRQMeGloLAeJRhDRMwfGM+dt+w3Lr30qO+WVlt0IwP8XZkKS5pZqQJLfDSZQ5nkB7wNACoZ1Cyn1ws2VKkHHI6S4MN5mapfFL3+6hoAuevDt6B4FfQhM99sgTXra4WRpL5bfZsMXr+fIkbFBW0L4seG0q+mxgS3zmCSd2R3G5JLGsjm64JYBDjXfFbLQznMK9VJ0MqKCpwolOB11IH9YClfR8cphGfmj2LHqjsMGzrafntuY/W3mKqCmmyCWQcAC1dnI4AfJ/rQxymATLYBP3JcUPIpLrECHOa8uqtHLJUigJf3ohZmdOcfrAOIpSC8IJ4P5KvoSQSh/KQWIq0wsvLNt+U2hrdvkJYKDPAXm9uPSGA9Ra6Yy/tdwQHQuoqPM0IXAAwYETgN4AZMVPZAfnd9FZRVr4tTPxKoYkbivHn4TXw/xdwthKeeoMlpKdiRhY/fCovD20MyjY9164Kpg5x+VcaQE6xLKeCISpy/5OCzVUu8wgkZ4HmP+g2XvxTN7UrBCnA44AMM+ZIOrlKFUaaqSBnU3skRLaoTIiCqFs13IqJ9pPA2TOrgi8uM1X7TOCO1NYvBmeJF/hyZfsAAlMvkEII1xbsLz5xzBRVF9Fbgi3KCdwOktOKVYGpGD1a9yHVSCCKwwGJVoUYH3guIqofCqAWpamhRuPPGM6rhxbSa4Zg+kCW1hzPoILyNPAIA4LhcvoyDDxQVFT4ln8zlRSnnAE3cqDeK/eAlsnXFC5LsgP/0g+qt+7SpaGny3mCJp7+Oeg6lUgkqbmFsfw49sIkhopi49YZZHH6xwLSoPIltLkfAgorBdQAj2l8NAkicfw2f1K9JHrjFfJBaV5iRRf+erYgu3zqPKCnVDPzphs8LOI+sB9CWBqugjZPwFSXkWsqAzQHrFS5fLbTUSVg29eiNsji4uEDYZudLEq+m0IL69+D5A/2SDxxZMV9FCXQEqiIYD8WX5x3RuuhSggNJGphGk+sSKJ53PRvlwdgCixjMrFeKGyX867zPu46wwldMQkznQ/HOiGiFIvNLMus0Vz3gfyT1JlEcfpFuQZBl0lci+J6r/fDy14qgZVw9FwWhk5LwD5J1TuEaaBZ3RSqDUr2ysVGpSwqHubBUbdTdFOQ8oMwHoqh8fB7+NgeoNqoBMMeKIkE4y++qpig8CwbHGqSCFUjcfmPmZnj7MjHjJvwQZnMfTQwad8Cp6uP8DbA1fGZDxDAU/mithJEY34/RGmSGrnDkv/+9Nj09izQ9PXXt2kQEAlCIyndzat6R3ABTBKEAn1f8oMv9fnEXX5XEUV/iFqZupUgfS4tUfWqtiiTemEXdHmKao2A2NjcFGqhI1WAd+AFdq+bh2XLwkJArFZPqP+OjpaLoCo/NlJd3fnw8t1TzFBKp2OhoKpXwpIeOHv/+cH9qJgJiUKxsVBocxjP98GV1xdcPcd4IfnOgKBpuJ/IEUhoVQRVFsKhvyC+u3pDNLImmSbGryGDQt5bzibsYhO6CQkV3hSAG10GxOpCLBrK59aKgTEx/c2WuVkjFQ3oBkeilRTk+Wkhvvvpi9priFoMiYiWB6cn4OBFcRtQP0sGXRE6PCFzCxJU0MXNt1fW/eBMB3PXfmvMY8LdXJgSO81UmIbAW/Tlq37O7XghklGAjD/mfCKmh3//f8vzVTU+cXCCWh9KDBXV9jZALcmJo68n0TFhwUc74Da9LaUw6AuvoWaqKNZ6VltHeND3K5Wevz+Kl+zFiRkzobRPfTuDjbEQhgJQ40Dv01XV425Cx90/yOUwNIP/Z/+dSIi5TJ0oNg4U/Wo0zEmc2lMLKx5jASZU1SBs5TkKDo5oZHUG0V+7w/hKx2nOGlTdfO9MYfJkiTjNoQgR3IoBgcBeM/x7GnzRmmQS/5avugseLliQX5OmfLSXMpSg1R25KKS2mGdAkF2Lpw/mpsOKnAawIVhiNj8C5msgtTG82o8jKv71mvjj4zNOcLoGIghHlOHgGyMppWov+AZw8JEvAdKnBQdoz54kzKnomaEzrsHmpjcippW+nx2i8HtzA380Xg1YEMVtxC7PAYlMgHvvP67nF7U1VCXXtAQbB+ikuiK/5ihq5gPEE9YkOgOPnS3UvV945Sqjl3T7MrkwMm4fOVgIkY7Un05ioKA0HfpnfklL6FUnxBzkOWGw2C6Tw6HUYPP+nbM2XAME/xtBR5/AvJ+uaHUDrju+8VPRx5SdLMUL6bEHrgKEGC5HTV6chFAyWotTM6BiK9VI2Gs0NSKIqqE0FsIXXyIjHH8Wb0iVS+DYigBvMOdTikVdLA0FOIfJeDyqQlqcIjQ4oaEyfqXqtw+aESFd1loRqr6bCQrCYXDfrAr4NDG/gHeaKXk5Ypij2mZZh6/TWZtFDTHFgINYGN0ER5PvzCFteAzFYRLMqRma3Egzp03CygmY3ZJoSImMIsrq0UxZEwWXooFhXZYTWIoNceDmN/9z4t2zsl9PGNitDqofXng4cPboJARjcDSol/IX6e/buVoKu8q20vlGBahpjgGY3tMdQxTFxBFmLuciBzoN3lDY28lFHYMDrFnbSpM+aECcWTxfbXHoQsuo0y8zRZGIXQ0dOTYmMqErhaBZnMZ9sM2jHh/Yrxeqyo5y+MqOXtlwYCIDUKMFgsDjpiMKvjFxJEcu/ZZmDU8np8McJtsm9bk4JtCqRy6MbVDBFp1kOklD+rEDYjqC1DM2UVk+ILAMQ1a1lfWnHn8fMiuq8t5p1ZCVFiHwaI9bpoV9O4zJWhhAS0yqn99W3qlQlTlW+SdR9Kk3h5Tka+XQErXnYvJ/G2TpEGCdUSfVD+h/V4jfvQMDRH+SE8lyItfxbSDNObk/HvwuxhhZirHaFemOv3+fXKmlBNACQV7ikyBc1mTTbSifTZaiv1jclRJYhpthlyQ22BjEsjdD1RwjPJzF+coHPINbJp5DT4Rd0AdRQwvgrrNmL1fVcNtmviaZvABKcvCjMvIK5TlWeLSh1HlphM6y1ddjHxo+mw27EjdfrIgBoDtd2XBCigp03J7OhE6fD17e0qFJzq1QJRypJuh6RqaurKGI/GB1QQcxNT4Yg02f12k3BtDEE37i5HHZzCmSKyRHNeYgZWk3lXGO3YsQyGfz+yRgcvD1KIw311bKktkzNKF0qwtxWs6HBoleYngsR2715nYntsyBKk3ebIUmDbnAKBMF7Qc2w7gYcefRRwszVkHUyc+NkIfgquEJcg1UlnU09jIBQwpc7otGAwwxnOFGY2owTQw6dzWLZcdgSetsOWcYzP4aVfkeyKtI1AU5ZD6xjpg1BeFqvjqmGYvEkxmYcXKGKIa42s/LWjAABP+/IbAS99RxGbHual0CNPwWC2u7LPp15tt2Qhvo+sKDJotcnoZz6Kw1I3sDahHesS+195OZJjM22h2jxMCJI0rMCTbyzEkT3ooRV212F5muzmHXTjxY9O3seNgfe7YZOTNdc4joknsm1TEWk0QWnDCTrijBzGLJOHr3Te2Qz/kuI1ZMArDu9GkO/C+FEUHWIWS0kBRGVT4dgux20NgQp95ibptkOR05du8Li0JrfLSzXrAv+JwHxhZ72UgzJXFnAJFBdwUQvAWE3BG4uafqINL35ZmXqMmyCrcPQSTxXwm4fFp55HhyFS5SSdO1VdI/9EWPNyWz8u15BHP9EZk0MSWFfolwF9LpQcJdKKQQWcXNbj0Y9D3vGEHhIL4eBr4FSrlQROZ9WrSxBOlzGXNEEsdbjRobh7YK+Uo+hR+hqBMsWWUdO2+7DeSHI2BOlma+pm7C8deaEQ10ruwxZsjQrgXUBUrAChg8ZyAsC2NP5ArFMjr/sDcTxB4ZJAEMKZkbCdU4sXurpTM6RVdyRVzTA12HRdoV2G7Ihlm4IOgmGkGtoUb9LEWhi6pisBMX8nihM3A2dQhO3F8ziUx+Gaxg5bfD8WlBLSEEl+33hbwqncPRs6HlC+2dOxpoRdx6y8QfqOp5Eq7N8rhqESCencNJymmWNyWysJ3MKhlSLL/pwB8sSJoXq4nVDNaVS0pGRVDtm3S/J9DIkSz8/lvGnk2HIktQTLBBVMGNzgL1RMOPgIe2OfNqkiUu9gLhSM/fLwMujKYULF6bhzXlBD7gSH9hQynMy29cZLzsIU4+efulRQbRGOM5uwz7imRfcuIzqcCT3QJiUaoCu2wjTaWKZmuohsBl+OarPp++cKgANnFD6q0IlB84wOPZZDFeC1OyFNVKfbkNy8NXFp/+WLRtJtdC5+5DZLEt0XSuPS800VsV9Va6xu3HLZOaT7qnw+QOr20p9G1aLCUFUAJDUQICHrNe1X8CNZyclkvj53JlzH9UY63YHPZvqMmRDryZwbXUjqNkClFbgVZqtEXMiKXRPMZ4VDNT7nKQ2TXc6Qay2F9BnZBpceU4/k2Z8d1/3ISv/+fm5M2ef/hq3vHQTpy5DlFNOqqt1dh/Ka5JGOBOfXrAsjTn/0y1PvPSLZdcaK/8x5qZ7JKtBXzFDi6SBvFeJfB1jLfvWe4bQ8/PFM2fOnPuKhkK9ZE9NQ8xRtZ0btDillcGEWY9FE7t7/RUTc/C0nmksW0r9meSAV6zmJwPRUgV8Emq3Sk2i1G0Yuv30LHB49uz3Cba37KlpSGJPxjSHzGFYk9c2y0W2Qla9etmFw1sx1ggmwHmNoVInHTRd4nw+QfSLkHseyixzYgxZcvmji2fOwufc588Zq5Ab1GVI0suCVo9y0OUurZy6U8AagzZZ/qSzmI7/KWvcwYcU5jGc6eeN+jaWgtzheSwc6qpiIt4lXWLjP1AIEcWfC6QZJaanZCp0d4Ia9sYk3fWohVhC+ciiWcTTWUxXrDJ94aiMeSHuOMCyIWT0fl9VEmbmGNZ5YgxZ5uZX585SDM+ee3oYZ09BxINJgGsEzUzOWNZwjz20fpt8r1NcM3jPabFL4O3dNKnIQbqSg7y6ks/kJNcVWngyF8ss8UGHISl8f06D8MyZi18OmUE7y3TMnixDVj6acakb/7IN0TjdAHbBsvx6YatTweb84QWLb0mDneGqWb4UlLKOfLWfyoZY3mT0YixSj+kSS66ip9A/T38ItUWqE4iJ/bC6jLEbFHDfm9cbBIM6tmUJ3chCJzFdWbBItLwFdkYc4PmqqGT4fsxAHVkxPJ+iBXWKofmqLdJoOySFLw0Eqce4aaqpMbf7kFydcKnhTCaTTOZKpfxuBfJEfCZ9Mpu604HDOymLfU/t4LbDHL/mA13kAzSo3/XOzBGWMTDsNXti47+hmdExPHP24g+JDkem2oNY2BeUBm995skG55qyljPkufbWdPyxxbOAkNJtn44BL1adcaUpOSBhzqnGO3g3Qs9Eal9ePHOmCcS5poX+HpOpPvluxDWStD50YEN0Rx7LxpfB72qfYKyC/huBBHM4QT1PtqqIuKqd2a36ve6JOUMGcZmzx+yJjX//9OyZZhYhxzgNiOlZSHQyk9logL51oNyIS5i3SAQZfdGWw23I2g1LGnuIQlpyqEIaXa/iuRbXbNqMc3vGkEVPQR2hLqXA4dPfQk0osc6ehrFXkAtI1WqjWBnoLyUnozwvchKKqT6ZlW+38xeDj2TW+C5aveAak/yGF6xNYMOPptkdfhK3uJNesyeSsngKE8QFc+FBp+5DZnNGwEUoRRR9Pp8o1TfydcUVuUrMycyNdinU+A2LFyM3QEjFjUC0GAyW+JJ61EyY2bRubOoZwqPPaUBqcEdHT1/GTE1simE7DUli3nKuCjgFVjl3+Iu4OZlt6y+uX2ZNDOUn4O79YJgz+b0sP6AujAj7BWKu9LE9Zk+k8PNxCMHtf3STsBYUGatwtB2yzKuIy8Ki4vfvQao/WzAFgiSetVPDAro4zZKmMModwd1lDp4PVOhJFlfkR8Z6mL5HCOVPVTPTjCHI6c+6G+spe9I+pDalg8iJ3mqlFAgUFeHakLYJBF9tvF1B6lkKC33a96The5Sw5nn47FoF9/eWN4lVz3rLnsjClzYIIp+fH1hWmZo+HYYgpmpWrohcPZ8MqEF4ZM7YRwT02N4jjv8kaxhiLrCEariHOa+2mSWalyQQUudJMWRjt56ePWu1pGd1NC/+7NEWj60y320Yeo7n/7xiHXe1Uir5XdITqtTqRDJkf1Dx0hHpMyqPocMw6l19PZnFBUOkrCQ9iLFWDM3Aq332xJKhry7aQojG5n7IiPKagvaOw6EZQamuJ6NGaJMNctKynpAxGCLam5pVTO91Dkev4GKdS/H6GgNrqjaWlMiR3HoVQlcCT/FUA+0YhmfOnsbtk8Ksix7Z0IjP5AVQIGvgNrpob2gSxOnUt9AVZqmwiwrn9flclVImwA8oU2li9Xi9ZU83Pj/XBkIE8YdR1ojUm0BrP2SZL8I0awXCzdZ1Ly5IT8yZGLLx27Zl00W6dK9Zh9o1WkWvlHLrkIYFg1Klv+7aB9vXupWpS/ZEPUVbDCE8HTph9RvowtcTbtwSHsiUNhqiTy1mRH60ZFCh53bGdPh2nDUxhFSTHqOj5+ioYQ4qY38Q1rjPqrfsCfT5aXsIaVWKvjV1sqbCXYZOslSGFCrZXxRwMUq1qu7wzqgxmXUe2BnTwechE0P59wgeF8lQOde2z7gm7l5o3oPWPXsCT3HO4ghbEKQg3jixJkLWI3ESWFPKndcr1CuSW9i3BN/MZTtjOn5DNjEMPYT4Fs/oIIfrXq3iM0SM26x6y57Y0A+tOcUxFH9OkN6zJ/WDHpHuy/D6gtWNfDKarXLCdIEYYTq7YJdAaeV89TtS8+Bz/Bn1b0pqyCZNe5qKiN2zJ3iXbT2FASLmGCek+I9oI3xScb00qXrrPVEopy0JVMLOXVyvMQaGJLGMe4Gjjuxuiedz6tKoNJ9A7Mx32RVDNvXDuSaxPC6laqLYd6KlKFZ+POYODuQmo/qzY1Qzs2TBMGW3fLG6QKgCqbHyNHBYDDjWRyRc3lY5fDjK6t5cD486Z0/k6KtOZkbj+ulLsxhoBNqdh5BB4TFAk/p9rsiRZe6o3WGalQTb59Qib+IpC7gqyitKMOfQjrKGf0dja77Yrh6fBU9hgHfmeOSt0cWPLpPesyfVl5UFbfs8AhiIZvt97vBdhtUns7LdiahtlUMtfgd3GNzlsyMur8HhGBZDmuLuLtkT+aSDs7eC+EOcsCdZiiKeKUGLavhoLr+x15A4t/CtzBqQ99ntWdgetWC4hJXXPL824gomHdoZwIlNenK856hN9RTdMTxz7vMj+SRLUX0kNSuIxUAgP1BXRkZ8Il6O4pJ24qw+mSU2mzGHX8QNDPvIZgTMcYnP+zkuo60QYArGNutZ5+wpfr+bpzBY/L7QdBNF12RqFGuK0UDdJxpHvzhpP2Zu5COHNhwuhli1Oo1z5sbcnJTkd71404q681G4liZOpncMyU1tqckwnzZRmw7iLWIKuUHth6FvaDF+wzydCM+3nDKnEpua6eDHMh4RoBiyzCFyCOiJWGdTz8YILXE32yV7Ol5A7KCKX3qa9491TqZY+Qt6jGU9aOVwOkGMyWTz+OLF4MdqsqBy+M+wG15SoOj31aPq4XjgsHACDFnm4KtzZ3rEEIzNbydajJJ34Plyjv5jHOpEhmw57GM0j8/K/wDBhgSltDuw6whUJU5R6Dc05U4dsydS+L5bNGOlix8NkWbQOiVTrPxt2C3mcRe9hcOpAjEmt+HQxND5D9zoFdU2PWeTa/ldxQUcUuB6yZ5Y5vHnZ1tBa48hgPj96Ekw/AcENXlHXmzlsGcMnf8Q1Cs71CoNHqH0IYeW24A7Z0/E06b61I7OYVWqt+wJMfwROOzXq7hWDFVy9oAhcLjHW9Z4kn4DQ/oVnbMnNv7gaRNsOlT2CFIWfz7BYhTFcJfPuVo5PJEeaoU2WqJx8Dm/oGLYU/ZEaieEEEuLc4y5ftRlIx/qYXC9+Rgt5VCf3BVDGWypWEwmM5nJbDYaDQT4NT9NwHrLnkjqUe+eQqeLXy70DKJ8BTgc4JOSlcPutpQemdM8/l2wxngXQhWoUa8Xi3VFmMLTiL1kT7h97ZytWHaQUjA2/w5ZQGObMWSbMfyCcpg5xqE+mSwd51CPaWjUhjENvSKInjVSFEXETc/6wlq37Imkvj97YgiBxY/U60Us1C57kr8R3GIls9bE4WzKguHR8eUnPS6l30KOrKsf2jdAXOrsJXti5Rufn9UgM8E7PjzG4bl/p3RN7Jw9sfF9umXYepidE/ZjRvbkJFs2pagXo5bsaXPiOIczm0bkbZBd5K1tXzs5nfvqwLoK2CF7Sqmbo5o4lOZjpgSQuzYcbltBrs20Xn7ockUOZStHuIPY9jni/z65mdFQ/DlhhiUdIhxagrCc1VfvI3wYMiezdsvAK6opoopG0uVjHEISHdKvgKAHTSz34TaZGX2pqSWAaRvPWED8/IZNAHh8aPd4rvA/ZXOy025j1IplCQGS6KC3lcRvR81sQjVKNvaAjHYtIHZgUd8ircHW/O5Md7v53+OPN2buoQA5stsNvbpgYOgkhf8ZOE7/m9AwdGoWxw5CZqjVU/SOIS5GxZsPH+uvr2koH/7r+NP9a5OYk21rbedv6icbUZWf8ccIUFZ/hRGoHXfFp/UUJoi17mcc2Ph9m6c7f9k8RWdfL8V9CiyjmcpRO5SvXybG6XnGHkOWHH5+zh60XjBsyjHaG9OU3eLZqsc0xPZbMAefy6ZShX6y0dRLcxecTkuYZrNq1LJ97RQg0g1vnYl47GRw2zzhwhLbdYvhu3G0Q6qzY+ZstqQMPjKvabSP2tjQb097QrD9azj3faqlxcIxPbR9/uFnKRND5sB2R829mPlV5MBmk+bwi1HSGUPwFKdz9hYOPz/sdqbxgt39AoN3QqYplf+03Yzxgu75otRHbBdvVtSbQPQ4+FjYxo6eIqc4xuLPni562PfI5vnHH8um34rftV0DXlkwKs8MsVXmSweMegN1GwzJza5LTd3p7NNbnUEkCVtXcGAaYXb0nh2DjvObxmVhfWz8lt2U7+LWuI1iaAmtyOgJCogdWPxSP6Rtq4dtzMjKgnVTlP3JmfH7lhu4mBt268SLCX1LFGDYeuQct6+ZC76ntTS48v3vmFb2bNYBw5rZKdm9lIlhux2mw3Srgi5wti9qdYhYMWyJFk+bU7SSdqimTVzKpj62e/irIXMysfMESM8SpnTYH5G6dJ8YG2r6Wjw+e+FXY696Dyh2AhHcfvvqqf1O9UsH5mTw5m32Qa/WLFYjZBedDz9LkHbZE1n4qJe1tJ5AfPpJiG3L4X07gFYWLFuiUu32JuJ70MoU8P1X7d7D6mW2zz57YmO/nT3bWfV6xRA3vBXanYMntocoh1+Y13B3ODYzeNt6bME+8Pk11CZ7IpsfvRktpG/j6W3ZQK/J0rQ5zYyPbs6zC1e0FzFKDAxZ+22oEP057WSeZ/cAABGKSURBVLInffvam8HwzLmPFiwew6INbOiBnSU9f4OYk2W7EoZKqjBr3xe6bzfv/BGxzZ6Yg55WtHsH8bO4rdu3j7rpRR4GhvH2VypdOmLMQhNZshXTjxOsTfaE29e6usATYAgeY5NYMTRQtHUEgz/FLRFBp9NrP41qvhv11f5I7fUDYhN5y4efv4Foxgri2e8TNrkwSdjuqzxvuUMGAo8OR7sAbLNUGHpgB/bgvVH2WPakb1/rGcHur+Pc58/Ny4uNH8gntk+/bTG97Oh/OpxYB4AM68wyN233Eq9eJscw7L597RQo/nz80gZ7V+EYvmVRWtZeUzUaf0S0yBs+JGF7he3wrVFt95vThPCjN84gGJtP5FY9JAe2L/28uSMeQiv7OTptW1b7WWJ/k92qrolGgZluX3vjdPFYVYokbLMijLRMCMmjjgeB6dswVljStkZp8GPtmISRPfWyfe3kdPbpo1HWqoesPGerhRgtmzFPost1pr/GzTiJjX1m/Ll1Pfj6DXrBnh6W4k0JF8+9Bbr4laVAiOgU7G9+3k4TM7dqH9Dosz26JrKqrTlemeT5Z+p5aKfmWra+/Ogt0acp0/KBJ/9l3OZxHPyvMUvME/u1M4OO60cXjN0/kLT/b78d/eswRHeaam+t4HlblI6buQVLav9j+zT/56bFzrSJeSw0uDhqcYkXtq4dXyDwernpJdrGRxfTt0eWowoksRO2eRav8n+tVyq0sY5WWr1siU3Zwrx0bJEHaGw+xbZmwCcltunTfUgObRac6H0DF7rlVi0g/hqy5ETynM1CInztBBYNbNeeeh1qXLYw3XYIMjpt9yRu4WHCLOqAnemhNZsZufWxTpL4JmzzvZwActr3Whh2Xl06NiSJK2G3zZMIeD2AJWKzPyzTTOePmgRkyxZElzBvDWFPQSd8H/G7ts/Bhb+IWcKCzrcNGLRYMK93xbMNQtO709fOI1dip7nU04LhSfY9y3NlW4MgTS0Ry2T7nPY4iGZQj1eXHtkqON7hEntXGIISzrZ2EVBp7GHKmqX2eE3r8CJd/VExdLKxJ7YKAK9v7pQXe2oY9q6HJD2PbcHMjQmqMHH0kihzMss86PGq3evmZVhY3DbP3TargDA1JHcA6c1hSFI7x7f3qKpy1VrrAG/f6yWtL437WeglxE9svp8TJUWYr50exVZNaz8kqQdjLs5sx6JdCo0bTJY9xguDj9zDVWYanb+hCxGWRkmhxdggeXejdW94v9b7jsnTYkhiTya8nMurHHvLQrlJT05yWfLwYkI9s632tpCPGRuFywew80p43lgm0qFhehz2qockdXVCymcm82YzCE4DFMyMNf7q0ZBqIP7JmBg6zUu2NMKLdiGmn+TEsXnrSljTU3Ye9hrTkNiD/zbUdhpSC4rCrFVJTnrftZ5EqaVf4tm32lOxgY3ISoBiQwRB1Q/CN/PTbdjbbJJ6MlHPOgLYsRSv1tfsKe2OVD6SrZNH2973YUuXDtWlEX0/p9Xheht4N12/v5/nkxwI6qnNjZVf2yHEag/+W804+HXscJYTmyAcu5KybIJjyeUTdtJduaw6Gn2741XdnnLeDbxfMO/nfNgBrh4Upo/ixuJxb9aRUS1NVw5JekcpRh3RjRERb6ryqgpIyY1ho2XyCa/zdqhlUQNDak9VOeWUDbqFP7rh5Xz9AT5TV4Rp2hjh9Ai2kVJWrs2PAYN4j34QfmtRxHMfmjKq11Cbk8nWifs9YxMd7UVj8ZcMzarXfOKxv+hAzhEY8CGKgUowKF17Yu2zbkDWcahx2cK05WcSn5t1YfO1/IjLWww4srnJ7GQyV9qg92zPNG1nOPm1+kgYgDud+lY9cBlTyGAejGi04pOSPLafFjc2vFLF5Y7s1E56sXf3dOluWeC4fuyo66+gpaG3rPBJ2gI08jBhWWxi2ditU/RhGcfmAar00J34sVvYJwjvSB0Ywa6/jsC6nxODYHDykiu8vBU7mfPvzD5harSBB+fL8Y7sesDBZyfpxVCTDZEqYZo0TT9dc7LrNxhtNZu2myCpb8HaeIHFSexLKa3xPAiMCOYG+44KM1dq8km0sYMhQgAPpzlOkhRREWgbnSwqQ2NvY1dlkAbclumnkVEHLph6CGs5FUM8V7DtaAXMSyOIXZ+yVQ4Z5nfxmk0hMnt0kivYOgEYr+1cq66XMpnShuBtTMI7HBjB4/dikMZu6l3wJpHRf5+yHdLg7ZTZaAaXmjzLYFCxUQG28FCkhtosVb/nWyjvDMV7hrF9mCYX7k4r2MMKCNTOV8deyLSzqfZ7ZrbiTfjLRye2ozpdv0pYy1Y9liwtC24OLXcWBJXjQIR4+OV6NCWEp1/VQj3i2A4/Upjbj/gg7A3kSnjDTqY+grewJ83fUr7V3DKEDJ1ORimtXNYON2tbTOSlaWQRUMxin4Rgnna4M8IMN4jqoac3dbTVQ0JSmzszgliBF1eEBA1NTI4LYnfdnNHK8uuU9eQ3BHYdr/PsRvc8xLJVD3dczAKLvkoUzQuYUQioLB3uUEcis5+l4z3gaMMyYQpb89ckAW8cidI7rf0QP/G74gheNa+emZcmbjXXh0jss9fqtzp+h5Z+9W1egOLmNJqbYjQnBbFFeklsrZ8Ajj/WUgxpOr6rc2EOW/WQMHHP4fxMGO+dBv8OUSFtnIPXqXEK5DKZokIR/EcTgvA5es0ulue/01pH0cUmPNZGWfTWq9469tWutqQ0nOjzusemdm4UQhda9vo2s6RxrKEH4rn09eyE1z/i4+hlDtp9KmJVa/+cp1feA4IpYsSt9P9unjDgPk6rR+a1krQLE8EWRS5FEbBXdb2VQVdld7dSDQoTyw83CzGZmE0IWgJP82fChBK1r+evca7ibm5tt0H7dmODJ0TRC5kF/BI8iIz9LL7GuML6b9NvoJvs9s0LffpWPQ1FPHXECZAFR4v+ZiFVsAd5IDPg5YSx8v6DzTS2kiVt9I5id4EpDD3fmY74fJUS3lXCT1ZG9sCSaY3BsJO51qrdLc1YEcQPSZwsKbSn4RcL6nV2xml9SGqwqYcfm9vSW+4NwnYwNLwC4+52SdLE1DdXjtKFWFxWF5IMoh2BQ6OJ9NLXX8xeEySlmKd9yZPYynEAO5vuBhHD4B7vWKP+lnOrnaWsHJLUD2+k5fHgxwVsu2k54IhNuQW8JwtS4WQ9aMIYTIIbqVZyePWZJrVjM1P7D3+fW0pj22NZo3gska4dPf5xfvpaJCzgV62j61uvSw3aRm4X/q/oVZQghr8VrfHS7JHu6HUZjR2+ZiNZg8V7BaKfZmbVW+ZSn5bR3rjytK+6roycmIQn84sjOYd6TYGyV5QUQZLCkZny9Oz+N198sbPzx84X33yzPDt1bWJMkIRqsYI2RalnHRm/T+EUX5J3lPwgr4HdYnEdY0K81poTIq21BAjurp46lmml8TsJi89gMAyPzU2HkaWNSex7oaOIl8ZkK6JvF8yDiE3LooHJDVWM8dSti17HGcaOyC5BakgucSAbCKC14rgSJGUojkFsWV3HdIkPYHvhdTyR7hZmHqZbNxCFTh+sHadLoOLqrQJ6MkVC2F3dzXmrJeNYfNAnYpwaWA9W13O0+Eevv/dS1kvrEtZw9yp7AD7eGzo52VBEdOW0hSI2QaH91FDS+f6RPbUbSa7oo7HS1K1ES6TEhm68djvnJhYf6QdY9VMzLPHcwgUvxbunQehd76/SSJXPST40hSK2lldbDPmyDpq6YvtSCtVI1JGRsKcptlD0ci4lDNDR1Re8lnltRFQq+dJu3YtzhbH5Tbl5MyauRr1RBhFF9SVaLrAmsauztGG4JqMjSR7yU6kfLCw9guyF1DGJPWkw8Yk6Svj8EHHSTsaKC2wkh92/chlsEAt/U1I7ctB7AHIjgCWu0VMTU76Sbq0gkDeMIGXxTsLaTBlPfJNQbcdsiIqXUAcaCufFnusQkojFLASveT7aUOil2SXaUEya5KNgmUSI+PpFBbsOgT+IQl4rbgDcCnaOw4aOPtUQo4COzR5ZdjhrGMZfN1azo/F71Gk0nXuCXHx5TOcRO9rvQgTgA1uxBqZ+EotIu1QqlXpAu6YDu2ENKLTt14CI4dkAhtVgqzjAM1oURW8F/2uESkL5YU1uXYoF6XmDRsbC4scLxNw9S3d9YQvmP8qCmpzS0uau6BupBPAed3jwpOTb4Hnw3QiQepmMWKSmBUwn2FC8prjikyBsKY1gYxWwMEUIbPh1UV2bcEuR5Tn9ALYlVEsdvhUGwS++uCyzreeeSGxzfkItiKOh57NrawGHigyfL0p4yY1CMzz1QiBOBF9Z8WJ+JHJ+cJ9VqYhT1wE87ACI16hseLUobWz2aoG0BnwgOD+8IUd/nIafbcrWZEoNL+XE3eWIWkwt5mi/HTCmtDDORyeTAcdklQv2A1iqX0RmS36AO+fnBEgzk5P0xv7ohq+KDiIwuVulCLqF8NTDWly/ZcGC4MKJm6qehMXV32LqqRnLzj0Q1fSns2PYqBRsR38uk+zHxkyOZI4+O+bK2M5Aa12qACPRBihgv08p0stv+GgpiWkKqGigtCH51N6RQvmPpVQTgDQhIczNF28kFm1L5/9jdkuy3JAhp+/Oqh1SFIi8gvUsNooI0qsbMe4S9DCO2hoQX1DDiqis8/xkCYJRDD8d2UYRb7ZXF3fHyg83YyZ0BoIkdrTy+ulSZ7r0ckFD0dz1hZFqvPbpdESCKIdGmf2ZAEglJ3p9KJQjaEy4oKJQ/hugb1FgSAFzw6/7vcCUWOeTuw0xqL4ESSr/cZRgzNTSkkx89ha8xDHa3sKOZC3nnoDHC+kbO+Uxalg574j2tCL4iagInoCvVIrFer1e5fy0e1pJQH+vBqUwzTeirg6C+s3MPlgKWbpUGRwSeejeW1RBk4ZXf0moNyu0Gjm5cPRwGnh0u4ydRcAGz9cbAWxoFo1Gs9F8EE0uOA8RK2qT+v0resuYcHn+bjrWun6sqvvo0fbbVUGTxhc3Q8Ru5x4h8fTW/FREULmkuUS1sl6s5zKTtCEFxGxeLpgDZuuiuLe+Z5R5UPmksfLyLTAvpKmKo78+svDyLXlBOxqkMNrdMQRApmqPgUma2FIUxSBeV1Rt1It7lcpGHWO4epWG4UGjUCcI4bGZ5R83C3HGsvnAEqaB291+JxJq0KV7B+2q24TIidrV+dlrY5IEXLqpzHJqnwbVmHAKZwinGy1LeGJ6/xWwR475dwPAu+/CxDTR8OrtdJvqthPLMPHC0NyT5fIEgol8ttyXw7kROIRuYmZ653AznZKJWQhtCtNwKWrrnWmglca3byRI++o2QBkr1OZ+3NmfLs9EwmEAtImAt2tTy/MPHy+lU6E24KkAjl5efIca2ETnF2/G2j+aWumVRxOF9NLR3W939penp6eQpqdn9+cf/nNus+YpxEKyVoVrUTwjSAst3H7rTr49Da/eudl1kYJWDhk5HkslEgVKiVQMOGO0CmO7F6TarYX770VATRpcfaCGx51I06ymPfitutaEojYksueTd2xBbXlceQmyeuIdfB1fiSrioYUHfwH+kAZX7yx1X2xqGXbZi0GYWPr+9vj7U8AWGlxd/KQgk9bnZNoPO+2nQXlOHdxe+Wvgp9Pwpe3btZRsKRk1s9f7zj2Ez3N/8fpfBj6TxldefuKRcdWwxwYtx7MHao0SB79uX/oL8kdpfOXe1oIWndhaR3PYyiE1tsyo5+DR9lurwrwRGjy/cmeuNirTJ+5yW7SVY3gpcnzh6Kft638d69Kexldf3L6xkIizdj5EB5TRgaOSGUp5Du4urpz/G3Cn0eCllWd3Hg8VRuMhhtEXgZuuAtdYg1hnNFGb++nZyvm/A3jNNDh+fWXx9vODywuJ1Kjc13qy0BlPJTyXD/68e2979dL7Dcxei4aBz9WV7Rf3Xt4+nNscUmlpbuvu7Y8Xt1dWrl8a/NshZ0/Dg4OD4+Pndbo0Pj74/wtrH+gDfaAP9IE+0N+B/h/PgnTcsLPm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8" name="AutoShape 4" descr="data:image/png;base64,iVBORw0KGgoAAAANSUhEUgAAAOEAAADhCAMAAAAJbSJIAAABs1BMVEX////9ZwD+ZwD9ZgABz//+ZgABZv7/agABz/4AZf7///0AaP8A1v8BZv+pPgAAXf4Afp0AYP2LtPYAW/0Aa/9zofYAV/3s7e33+/30ZQC/w8QAYfwAXvyBMAD4+Pj/bgDuYgAAZPMAW97t9fwAVP3eWwDeWgDnXwAA2P/ETgAAX+nO4Pva3N3KzM1EQUAAVtPg7PwAQaMANo0AUccAMoLQUwBTIQCdQAAAI1vY5vufOQDl7/zE2ftNUlSAMgAAMHuBKQCdv/q5TABOivq10PmEiYsAR7Khp6pbk/ohcfu20vmOOQB7qPlqm/puKQBLAABPGgBudngAG0ARDBUAG0g2ffo6FQAARriqra5ZFwCHsflIivkAK240e/tsGgAXAAAAocEAFUx8JAAAZnwAj6wkDgAlEx48KylKQT4AHVwiFTNKHQo/HhsqAAA3PkFiJwAwFy44GCVILSIwEQAiIEIqMTUWO0UFHSRPJBg6IjMKEChJNS4ATV8oVIYAveNohK1jjctAJREiAAAfQVoAAD1jYmEbHB9IEAA3AABZZGhEIiYAET1VCQAwLzBFMisgEyEAQ8JPIppcAAAgAElEQVR4nO19iV8a5/Y3M0SezEyAjozIZNCwiAQxdUVEUMMigqjVVLKo2DZtmrSm8d4sbZr2l/e2vzc3Tdvc3D/5PeeZFRwWzda+nxzu59YneYJz5nv2ZzkOxwf6QB/oA32gD/SB3iENDw/qNDz8vh/mTdLw4Pj566sr29svFj/WafHFi+2VldXz44N/c1bHL61uL95+fuOgtpBIjMZDcp9KTCg+mkp4Fi4fPL9/78XK+fG/I5+D49e3n/10VKOMMQSJbSL8E4aR47HUwub9xWerl/5WcI6vbj+6cbmQkg2+NPD6nNqnr8/KKjOaqB3cfrFy6X0/eE80eGnlzuOhlMywlDmGYZs+5o8qaT8RlpFHF45+2r4+/r4Z6ELjK/cOF1IhCh1CxmofDUHLkD1GiKVn89H2+ffNRHu6tHLrT4/zAkHkutJxDjWRTRz8un3+r6iTw+ef/VKLyYTVxVCFi2k3dDqZpo/+Qx9h4p6jxdXB981QC42vvDwoqGbFomnNOtg6bE/kwujl7/5K0jo8vgLwMYQFDAyM1E/noeXTAihLQp6jZ38VYR3ffrAQIp0wORURpvB88fr7Zg5o/MUnHoDPBAPJaTNsfv4+1tk86/gQzE7q4OX7xnF8+xeP3B0/GtNACMPIYGFkmVGDHFVv+5g+Fj+anlqHgGPqxrP3qY+Dqw88IJ8WBJgmDFXe5FAqUfDUljbnDn//B9I/784dbdbSnkIqTgM6VncvTmpxGcu3AI+JP7ffV6wzfP32UCf9g0cPjRZqR78/nF+eLl+biYyNhV0uQXCFw2ORiZny1Oz+zo9zS+lUnEEunRQ//WMMgUfP4cp78R3jL7ZGGdZe6ZA9OZVeOrwyW56JhMMCkMvldrtdSPQ/+EdCeGxiZmr+7lGtQMMgm0CHvqrQ0L13L6rDK98V2uJHmFj66Mny1ERYkgRkCfnigFwa6T/AXwgwJVKe3blaS6hcAnCaZzEBJaN/vnjHAeulj5dUBWzVQdAcAO/w4fTEmOAySRFFZEURVd4ETlE4828RzcjU/O9LiVC7SED23L7+Lq3qyoOEBUBLhEIuxNNbO9MAnqAip/Lnr67nc8lMLj8g+QBBKb9W6m9wiCWwCsxyMFkQxsr7D4YSAGSfGsb1WRQAYLzx4p1p4/jiUEhlzTB6ajBNQoWjK9MRK3hIYr0U4DWKDigurjoJP9QVhLZaLxaLDUlUXJTJcHn+bhrDIxtiAMZ3w+D5Rx5TlixxJpE9z+fLY4LgBmS8/pGREb+IDHrrWd7hiJby+Un4b2BD5KpZhyPbUFxB124yGghEJ3P9Vb+CkLoFYWb21lLsAtsUETgxUGdJ6urKO+BvcPvPOOlzUlIZRB8GxiBV+2N6TKKgBV319VJyMpmvgPyJxSjwUxkZ8flHKgE+kKwqyGGmyinFAO9QoXXwyWJQM0KSVP5mrgBxhLOVWHL53ls3OIPPNmViTRHUrIjEl17p4qkoxbUoPLTDwUfzwGGJB+C8aFg43/o6iCTXiPKOnCQ2gFFHNL+xsb4GLyG6HuRQMeGloLAeJRhDRMwfGM+dt+w3Lr30qO+WVlt0IwP8XZkKS5pZqQJLfDSZQ5nkB7wNACoZ1Cyn1ws2VKkHHI6S4MN5mapfFL3+6hoAuevDt6B4FfQhM99sgTXra4WRpL5bfZsMXr+fIkbFBW0L4seG0q+mxgS3zmCSd2R3G5JLGsjm64JYBDjXfFbLQznMK9VJ0MqKCpwolOB11IH9YClfR8cphGfmj2LHqjsMGzrafntuY/W3mKqCmmyCWQcAC1dnI4AfJ/rQxymATLYBP3JcUPIpLrECHOa8uqtHLJUigJf3ohZmdOcfrAOIpSC8IJ4P5KvoSQSh/KQWIq0wsvLNt+U2hrdvkJYKDPAXm9uPSGA9Ra6Yy/tdwQHQuoqPM0IXAAwYETgN4AZMVPZAfnd9FZRVr4tTPxKoYkbivHn4TXw/xdwthKeeoMlpKdiRhY/fCovD20MyjY9164Kpg5x+VcaQE6xLKeCISpy/5OCzVUu8wgkZ4HmP+g2XvxTN7UrBCnA44AMM+ZIOrlKFUaaqSBnU3skRLaoTIiCqFs13IqJ9pPA2TOrgi8uM1X7TOCO1NYvBmeJF/hyZfsAAlMvkEII1xbsLz5xzBRVF9Fbgi3KCdwOktOKVYGpGD1a9yHVSCCKwwGJVoUYH3guIqofCqAWpamhRuPPGM6rhxbSa4Zg+kCW1hzPoILyNPAIA4LhcvoyDDxQVFT4ln8zlRSnnAE3cqDeK/eAlsnXFC5LsgP/0g+qt+7SpaGny3mCJp7+Oeg6lUgkqbmFsfw49sIkhopi49YZZHH6xwLSoPIltLkfAgorBdQAj2l8NAkicfw2f1K9JHrjFfJBaV5iRRf+erYgu3zqPKCnVDPzphs8LOI+sB9CWBqugjZPwFSXkWsqAzQHrFS5fLbTUSVg29eiNsji4uEDYZudLEq+m0IL69+D5A/2SDxxZMV9FCXQEqiIYD8WX5x3RuuhSggNJGphGk+sSKJ53PRvlwdgCixjMrFeKGyX867zPu46wwldMQkznQ/HOiGiFIvNLMus0Vz3gfyT1JlEcfpFuQZBl0lci+J6r/fDy14qgZVw9FwWhk5LwD5J1TuEaaBZ3RSqDUr2ysVGpSwqHubBUbdTdFOQ8oMwHoqh8fB7+NgeoNqoBMMeKIkE4y++qpig8CwbHGqSCFUjcfmPmZnj7MjHjJvwQZnMfTQwad8Cp6uP8DbA1fGZDxDAU/mithJEY34/RGmSGrnDkv/+9Nj09izQ9PXXt2kQEAlCIyndzat6R3ABTBKEAn1f8oMv9fnEXX5XEUV/iFqZupUgfS4tUfWqtiiTemEXdHmKao2A2NjcFGqhI1WAd+AFdq+bh2XLwkJArFZPqP+OjpaLoCo/NlJd3fnw8t1TzFBKp2OhoKpXwpIeOHv/+cH9qJgJiUKxsVBocxjP98GV1xdcPcd4IfnOgKBpuJ/IEUhoVQRVFsKhvyC+u3pDNLImmSbGryGDQt5bzibsYhO6CQkV3hSAG10GxOpCLBrK59aKgTEx/c2WuVkjFQ3oBkeilRTk+Wkhvvvpi9priFoMiYiWB6cn4OBFcRtQP0sGXRE6PCFzCxJU0MXNt1fW/eBMB3PXfmvMY8LdXJgSO81UmIbAW/Tlq37O7XghklGAjD/mfCKmh3//f8vzVTU+cXCCWh9KDBXV9jZALcmJo68n0TFhwUc74Da9LaUw6AuvoWaqKNZ6VltHeND3K5Wevz+Kl+zFiRkzobRPfTuDjbEQhgJQ40Dv01XV425Cx90/yOUwNIP/Z/+dSIi5TJ0oNg4U/Wo0zEmc2lMLKx5jASZU1SBs5TkKDo5oZHUG0V+7w/hKx2nOGlTdfO9MYfJkiTjNoQgR3IoBgcBeM/x7GnzRmmQS/5avugseLliQX5OmfLSXMpSg1R25KKS2mGdAkF2Lpw/mpsOKnAawIVhiNj8C5msgtTG82o8jKv71mvjj4zNOcLoGIghHlOHgGyMppWov+AZw8JEvAdKnBQdoz54kzKnomaEzrsHmpjcippW+nx2i8HtzA380Xg1YEMVtxC7PAYlMgHvvP67nF7U1VCXXtAQbB+ikuiK/5ihq5gPEE9YkOgOPnS3UvV945Sqjl3T7MrkwMm4fOVgIkY7Un05ioKA0HfpnfklL6FUnxBzkOWGw2C6Tw6HUYPP+nbM2XAME/xtBR5/AvJ+uaHUDrju+8VPRx5SdLMUL6bEHrgKEGC5HTV6chFAyWotTM6BiK9VI2Gs0NSKIqqE0FsIXXyIjHH8Wb0iVS+DYigBvMOdTikVdLA0FOIfJeDyqQlqcIjQ4oaEyfqXqtw+aESFd1loRqr6bCQrCYXDfrAr4NDG/gHeaKXk5Ypij2mZZh6/TWZtFDTHFgINYGN0ER5PvzCFteAzFYRLMqRma3Egzp03CygmY3ZJoSImMIsrq0UxZEwWXooFhXZYTWIoNceDmN/9z4t2zsl9PGNitDqofXng4cPboJARjcDSol/IX6e/buVoKu8q20vlGBahpjgGY3tMdQxTFxBFmLuciBzoN3lDY28lFHYMDrFnbSpM+aECcWTxfbXHoQsuo0y8zRZGIXQ0dOTYmMqErhaBZnMZ9sM2jHh/Yrxeqyo5y+MqOXtlwYCIDUKMFgsDjpiMKvjFxJEcu/ZZmDU8np8McJtsm9bk4JtCqRy6MbVDBFp1kOklD+rEDYjqC1DM2UVk+ILAMQ1a1lfWnHn8fMiuq8t5p1ZCVFiHwaI9bpoV9O4zJWhhAS0yqn99W3qlQlTlW+SdR9Kk3h5Tka+XQErXnYvJ/G2TpEGCdUSfVD+h/V4jfvQMDRH+SE8lyItfxbSDNObk/HvwuxhhZirHaFemOv3+fXKmlBNACQV7ikyBc1mTTbSifTZaiv1jclRJYhpthlyQ22BjEsjdD1RwjPJzF+coHPINbJp5DT4Rd0AdRQwvgrrNmL1fVcNtmviaZvABKcvCjMvIK5TlWeLSh1HlphM6y1ddjHxo+mw27EjdfrIgBoDtd2XBCigp03J7OhE6fD17e0qFJzq1QJRypJuh6RqaurKGI/GB1QQcxNT4Yg02f12k3BtDEE37i5HHZzCmSKyRHNeYgZWk3lXGO3YsQyGfz+yRgcvD1KIw311bKktkzNKF0qwtxWs6HBoleYngsR2715nYntsyBKk3ebIUmDbnAKBMF7Qc2w7gYcefRRwszVkHUyc+NkIfgquEJcg1UlnU09jIBQwpc7otGAwwxnOFGY2owTQw6dzWLZcdgSetsOWcYzP4aVfkeyKtI1AU5ZD6xjpg1BeFqvjqmGYvEkxmYcXKGKIa42s/LWjAABP+/IbAS99RxGbHual0CNPwWC2u7LPp15tt2Qhvo+sKDJotcnoZz6Kw1I3sDahHesS+195OZJjM22h2jxMCJI0rMCTbyzEkT3ooRV212F5muzmHXTjxY9O3seNgfe7YZOTNdc4joknsm1TEWk0QWnDCTrijBzGLJOHr3Te2Qz/kuI1ZMArDu9GkO/C+FEUHWIWS0kBRGVT4dgux20NgQp95ibptkOR05du8Li0JrfLSzXrAv+JwHxhZ72UgzJXFnAJFBdwUQvAWE3BG4uafqINL35ZmXqMmyCrcPQSTxXwm4fFp55HhyFS5SSdO1VdI/9EWPNyWz8u15BHP9EZk0MSWFfolwF9LpQcJdKKQQWcXNbj0Y9D3vGEHhIL4eBr4FSrlQROZ9WrSxBOlzGXNEEsdbjRobh7YK+Uo+hR+hqBMsWWUdO2+7DeSHI2BOlma+pm7C8deaEQ10ruwxZsjQrgXUBUrAChg8ZyAsC2NP5ArFMjr/sDcTxB4ZJAEMKZkbCdU4sXurpTM6RVdyRVzTA12HRdoV2G7Ihlm4IOgmGkGtoUb9LEWhi6pisBMX8nihM3A2dQhO3F8ziUx+Gaxg5bfD8WlBLSEEl+33hbwqncPRs6HlC+2dOxpoRdx6y8QfqOp5Eq7N8rhqESCencNJymmWNyWysJ3MKhlSLL/pwB8sSJoXq4nVDNaVS0pGRVDtm3S/J9DIkSz8/lvGnk2HIktQTLBBVMGNzgL1RMOPgIe2OfNqkiUu9gLhSM/fLwMujKYULF6bhzXlBD7gSH9hQynMy29cZLzsIU4+efulRQbRGOM5uwz7imRfcuIzqcCT3QJiUaoCu2wjTaWKZmuohsBl+OarPp++cKgANnFD6q0IlB84wOPZZDFeC1OyFNVKfbkNy8NXFp/+WLRtJtdC5+5DZLEt0XSuPS800VsV9Va6xu3HLZOaT7qnw+QOr20p9G1aLCUFUAJDUQICHrNe1X8CNZyclkvj53JlzH9UY63YHPZvqMmRDryZwbXUjqNkClFbgVZqtEXMiKXRPMZ4VDNT7nKQ2TXc6Qay2F9BnZBpceU4/k2Z8d1/3ISv/+fm5M2ef/hq3vHQTpy5DlFNOqqt1dh/Ka5JGOBOfXrAsjTn/0y1PvPSLZdcaK/8x5qZ7JKtBXzFDi6SBvFeJfB1jLfvWe4bQ8/PFM2fOnPuKhkK9ZE9NQ8xRtZ0btDillcGEWY9FE7t7/RUTc/C0nmksW0r9meSAV6zmJwPRUgV8Emq3Sk2i1G0Yuv30LHB49uz3Cba37KlpSGJPxjSHzGFYk9c2y0W2Qla9etmFw1sx1ggmwHmNoVInHTRd4nw+QfSLkHseyixzYgxZcvmji2fOwufc588Zq5Ab1GVI0suCVo9y0OUurZy6U8AagzZZ/qSzmI7/KWvcwYcU5jGc6eeN+jaWgtzheSwc6qpiIt4lXWLjP1AIEcWfC6QZJaanZCp0d4Ia9sYk3fWohVhC+ciiWcTTWUxXrDJ94aiMeSHuOMCyIWT0fl9VEmbmGNZ5YgxZ5uZX585SDM+ee3oYZ09BxINJgGsEzUzOWNZwjz20fpt8r1NcM3jPabFL4O3dNKnIQbqSg7y6ks/kJNcVWngyF8ss8UGHISl8f06D8MyZi18OmUE7y3TMnixDVj6acakb/7IN0TjdAHbBsvx6YatTweb84QWLb0mDneGqWb4UlLKOfLWfyoZY3mT0YixSj+kSS66ip9A/T38ItUWqE4iJ/bC6jLEbFHDfm9cbBIM6tmUJ3chCJzFdWbBItLwFdkYc4PmqqGT4fsxAHVkxPJ+iBXWKofmqLdJoOySFLw0Eqce4aaqpMbf7kFydcKnhTCaTTOZKpfxuBfJEfCZ9Mpu604HDOymLfU/t4LbDHL/mA13kAzSo3/XOzBGWMTDsNXti47+hmdExPHP24g+JDkem2oNY2BeUBm995skG55qyljPkufbWdPyxxbOAkNJtn44BL1adcaUpOSBhzqnGO3g3Qs9Eal9ePHOmCcS5poX+HpOpPvluxDWStD50YEN0Rx7LxpfB72qfYKyC/huBBHM4QT1PtqqIuKqd2a36ve6JOUMGcZmzx+yJjX//9OyZZhYhxzgNiOlZSHQyk9logL51oNyIS5i3SAQZfdGWw23I2g1LGnuIQlpyqEIaXa/iuRbXbNqMc3vGkEVPQR2hLqXA4dPfQk0osc6ehrFXkAtI1WqjWBnoLyUnozwvchKKqT6ZlW+38xeDj2TW+C5aveAak/yGF6xNYMOPptkdfhK3uJNesyeSsngKE8QFc+FBp+5DZnNGwEUoRRR9Pp8o1TfydcUVuUrMycyNdinU+A2LFyM3QEjFjUC0GAyW+JJ61EyY2bRubOoZwqPPaUBqcEdHT1/GTE1simE7DUli3nKuCjgFVjl3+Iu4OZlt6y+uX2ZNDOUn4O79YJgz+b0sP6AujAj7BWKu9LE9Zk+k8PNxCMHtf3STsBYUGatwtB2yzKuIy8Ki4vfvQao/WzAFgiSetVPDAro4zZKmMModwd1lDp4PVOhJFlfkR8Z6mL5HCOVPVTPTjCHI6c+6G+spe9I+pDalg8iJ3mqlFAgUFeHakLYJBF9tvF1B6lkKC33a96The5Sw5nn47FoF9/eWN4lVz3rLnsjClzYIIp+fH1hWmZo+HYYgpmpWrohcPZ8MqEF4ZM7YRwT02N4jjv8kaxhiLrCEariHOa+2mSWalyQQUudJMWRjt56ePWu1pGd1NC/+7NEWj60y320Yeo7n/7xiHXe1Uir5XdITqtTqRDJkf1Dx0hHpMyqPocMw6l19PZnFBUOkrCQ9iLFWDM3Aq332xJKhry7aQojG5n7IiPKagvaOw6EZQamuJ6NGaJMNctKynpAxGCLam5pVTO91Dkev4GKdS/H6GgNrqjaWlMiR3HoVQlcCT/FUA+0YhmfOnsbtk8Ksix7Z0IjP5AVQIGvgNrpob2gSxOnUt9AVZqmwiwrn9flclVImwA8oU2li9Xi9ZU83Pj/XBkIE8YdR1ojUm0BrP2SZL8I0awXCzdZ1Ly5IT8yZGLLx27Zl00W6dK9Zh9o1WkWvlHLrkIYFg1Klv+7aB9vXupWpS/ZEPUVbDCE8HTph9RvowtcTbtwSHsiUNhqiTy1mRH60ZFCh53bGdPh2nDUxhFSTHqOj5+ioYQ4qY38Q1rjPqrfsCfT5aXsIaVWKvjV1sqbCXYZOslSGFCrZXxRwMUq1qu7wzqgxmXUe2BnTwechE0P59wgeF8lQOde2z7gm7l5o3oPWPXsCT3HO4ghbEKQg3jixJkLWI3ESWFPKndcr1CuSW9i3BN/MZTtjOn5DNjEMPYT4Fs/oIIfrXq3iM0SM26x6y57Y0A+tOcUxFH9OkN6zJ/WDHpHuy/D6gtWNfDKarXLCdIEYYTq7YJdAaeV89TtS8+Bz/Bn1b0pqyCZNe5qKiN2zJ3iXbT2FASLmGCek+I9oI3xScb00qXrrPVEopy0JVMLOXVyvMQaGJLGMe4Gjjuxuiedz6tKoNJ9A7Mx32RVDNvXDuSaxPC6laqLYd6KlKFZ+POYODuQmo/qzY1Qzs2TBMGW3fLG6QKgCqbHyNHBYDDjWRyRc3lY5fDjK6t5cD486Z0/k6KtOZkbj+ulLsxhoBNqdh5BB4TFAk/p9rsiRZe6o3WGalQTb59Qib+IpC7gqyitKMOfQjrKGf0dja77Yrh6fBU9hgHfmeOSt0cWPLpPesyfVl5UFbfs8AhiIZvt97vBdhtUns7LdiahtlUMtfgd3GNzlsyMur8HhGBZDmuLuLtkT+aSDs7eC+EOcsCdZiiKeKUGLavhoLr+x15A4t/CtzBqQ99ntWdgetWC4hJXXPL824gomHdoZwIlNenK856hN9RTdMTxz7vMj+SRLUX0kNSuIxUAgP1BXRkZ8Il6O4pJ24qw+mSU2mzGHX8QNDPvIZgTMcYnP+zkuo60QYArGNutZ5+wpfr+bpzBY/L7QdBNF12RqFGuK0UDdJxpHvzhpP2Zu5COHNhwuhli1Oo1z5sbcnJTkd71404q681G4liZOpncMyU1tqckwnzZRmw7iLWIKuUHth6FvaDF+wzydCM+3nDKnEpua6eDHMh4RoBiyzCFyCOiJWGdTz8YILXE32yV7Ol5A7KCKX3qa9491TqZY+Qt6jGU9aOVwOkGMyWTz+OLF4MdqsqBy+M+wG15SoOj31aPq4XjgsHACDFnm4KtzZ3rEEIzNbydajJJ34Plyjv5jHOpEhmw57GM0j8/K/wDBhgSltDuw6whUJU5R6Dc05U4dsydS+L5bNGOlix8NkWbQOiVTrPxt2C3mcRe9hcOpAjEmt+HQxND5D9zoFdU2PWeTa/ldxQUcUuB6yZ5Y5vHnZ1tBa48hgPj96Ekw/AcENXlHXmzlsGcMnf8Q1Cs71CoNHqH0IYeW24A7Z0/E06b61I7OYVWqt+wJMfwROOzXq7hWDFVy9oAhcLjHW9Z4kn4DQ/oVnbMnNv7gaRNsOlT2CFIWfz7BYhTFcJfPuVo5PJEeaoU2WqJx8Dm/oGLYU/ZEaieEEEuLc4y5ftRlIx/qYXC9+Rgt5VCf3BVDGWypWEwmM5nJbDYaDQT4NT9NwHrLnkjqUe+eQqeLXy70DKJ8BTgc4JOSlcPutpQemdM8/l2wxngXQhWoUa8Xi3VFmMLTiL1kT7h97ZytWHaQUjA2/w5ZQGObMWSbMfyCcpg5xqE+mSwd51CPaWjUhjENvSKInjVSFEXETc/6wlq37Imkvj97YgiBxY/U60Us1C57kr8R3GIls9bE4WzKguHR8eUnPS6l30KOrKsf2jdAXOrsJXti5Rufn9UgM8E7PjzG4bl/p3RN7Jw9sfF9umXYepidE/ZjRvbkJFs2pagXo5bsaXPiOIczm0bkbZBd5K1tXzs5nfvqwLoK2CF7Sqmbo5o4lOZjpgSQuzYcbltBrs20Xn7ockUOZStHuIPY9jni/z65mdFQ/DlhhiUdIhxagrCc1VfvI3wYMiezdsvAK6opoopG0uVjHEISHdKvgKAHTSz34TaZGX2pqSWAaRvPWED8/IZNAHh8aPd4rvA/ZXOy025j1IplCQGS6KC3lcRvR81sQjVKNvaAjHYtIHZgUd8ircHW/O5Md7v53+OPN2buoQA5stsNvbpgYOgkhf8ZOE7/m9AwdGoWxw5CZqjVU/SOIS5GxZsPH+uvr2koH/7r+NP9a5OYk21rbedv6icbUZWf8ccIUFZ/hRGoHXfFp/UUJoi17mcc2Ph9m6c7f9k8RWdfL8V9CiyjmcpRO5SvXybG6XnGHkOWHH5+zh60XjBsyjHaG9OU3eLZqsc0xPZbMAefy6ZShX6y0dRLcxecTkuYZrNq1LJ97RQg0g1vnYl47GRw2zzhwhLbdYvhu3G0Q6qzY+ZstqQMPjKvabSP2tjQb097QrD9azj3faqlxcIxPbR9/uFnKRND5sB2R829mPlV5MBmk+bwi1HSGUPwFKdz9hYOPz/sdqbxgt39AoN3QqYplf+03Yzxgu75otRHbBdvVtSbQPQ4+FjYxo6eIqc4xuLPni562PfI5vnHH8um34rftV0DXlkwKs8MsVXmSweMegN1GwzJza5LTd3p7NNbnUEkCVtXcGAaYXb0nh2DjvObxmVhfWz8lt2U7+LWuI1iaAmtyOgJCogdWPxSP6Rtq4dtzMjKgnVTlP3JmfH7lhu4mBt268SLCX1LFGDYeuQct6+ZC76ntTS48v3vmFb2bNYBw5rZKdm9lIlhux2mw3Srgi5wti9qdYhYMWyJFk+bU7SSdqimTVzKpj62e/irIXMysfMESM8SpnTYH5G6dJ8YG2r6Wjw+e+FXY696Dyh2AhHcfvvqqf1O9UsH5mTw5m32Qa/WLFYjZBedDz9LkHbZE1n4qJe1tJ5AfPpJiG3L4X07gFYWLFuiUu32JuJ70MoU8P1X7d7D6mW2zz57YmO/nT3bWfV6xRA3vBXanYMntocoh1+Y13B3ODYzeNt6bME+8Pk11CZ7IpsfvRktpG/j6W3ZQK/J0rQ5zYyPbs6zC1e0FzFKDAxZ+22oEP057WSeZ/cAABGKSURBVLInffvam8HwzLmPFiwew6INbOiBnSU9f4OYk2W7EoZKqjBr3xe6bzfv/BGxzZ6Yg55WtHsH8bO4rdu3j7rpRR4GhvH2VypdOmLMQhNZshXTjxOsTfaE29e6usATYAgeY5NYMTRQtHUEgz/FLRFBp9NrP41qvhv11f5I7fUDYhN5y4efv4Foxgri2e8TNrkwSdjuqzxvuUMGAo8OR7sAbLNUGHpgB/bgvVH2WPakb1/rGcHur+Pc58/Ny4uNH8gntk+/bTG97Oh/OpxYB4AM68wyN233Eq9eJscw7L597RQo/nz80gZ7V+EYvmVRWtZeUzUaf0S0yBs+JGF7he3wrVFt95vThPCjN84gGJtP5FY9JAe2L/28uSMeQiv7OTptW1b7WWJ/k92qrolGgZluX3vjdPFYVYokbLMijLRMCMmjjgeB6dswVljStkZp8GPtmISRPfWyfe3kdPbpo1HWqoesPGerhRgtmzFPost1pr/GzTiJjX1m/Ll1Pfj6DXrBnh6W4k0JF8+9Bbr4laVAiOgU7G9+3k4TM7dqH9Dosz26JrKqrTlemeT5Z+p5aKfmWra+/Ogt0acp0/KBJ/9l3OZxHPyvMUvME/u1M4OO60cXjN0/kLT/b78d/eswRHeaam+t4HlblI6buQVLav9j+zT/56bFzrSJeSw0uDhqcYkXtq4dXyDwernpJdrGRxfTt0eWowoksRO2eRav8n+tVyq0sY5WWr1siU3Zwrx0bJEHaGw+xbZmwCcltunTfUgObRac6H0DF7rlVi0g/hqy5ETynM1CInztBBYNbNeeeh1qXLYw3XYIMjpt9yRu4WHCLOqAnemhNZsZufWxTpL4JmzzvZwActr3Whh2Xl06NiSJK2G3zZMIeD2AJWKzPyzTTOePmgRkyxZElzBvDWFPQSd8H/G7ts/Bhb+IWcKCzrcNGLRYMK93xbMNQtO709fOI1dip7nU04LhSfY9y3NlW4MgTS0Ry2T7nPY4iGZQj1eXHtkqON7hEntXGIISzrZ2EVBp7GHKmqX2eE3r8CJd/VExdLKxJ7YKAK9v7pQXe2oY9q6HJD2PbcHMjQmqMHH0kihzMss86PGq3evmZVhY3DbP3TargDA1JHcA6c1hSFI7x7f3qKpy1VrrAG/f6yWtL437WeglxE9svp8TJUWYr50exVZNaz8kqQdjLs5sx6JdCo0bTJY9xguDj9zDVWYanb+hCxGWRkmhxdggeXejdW94v9b7jsnTYkhiTya8nMurHHvLQrlJT05yWfLwYkI9s632tpCPGRuFywew80p43lgm0qFhehz2qockdXVCymcm82YzCE4DFMyMNf7q0ZBqIP7JmBg6zUu2NMKLdiGmn+TEsXnrSljTU3Ye9hrTkNiD/zbUdhpSC4rCrFVJTnrftZ5EqaVf4tm32lOxgY3ISoBiQwRB1Q/CN/PTbdjbbJJ6MlHPOgLYsRSv1tfsKe2OVD6SrZNH2973YUuXDtWlEX0/p9Xheht4N12/v5/nkxwI6qnNjZVf2yHEag/+W804+HXscJYTmyAcu5KybIJjyeUTdtJduaw6Gn2741XdnnLeDbxfMO/nfNgBrh4Upo/ixuJxb9aRUS1NVw5JekcpRh3RjRERb6ryqgpIyY1ho2XyCa/zdqhlUQNDak9VOeWUDbqFP7rh5Xz9AT5TV4Rp2hjh9Ai2kVJWrs2PAYN4j34QfmtRxHMfmjKq11Cbk8nWifs9YxMd7UVj8ZcMzarXfOKxv+hAzhEY8CGKgUowKF17Yu2zbkDWcahx2cK05WcSn5t1YfO1/IjLWww4srnJ7GQyV9qg92zPNG1nOPm1+kgYgDud+lY9cBlTyGAejGi04pOSPLafFjc2vFLF5Y7s1E56sXf3dOluWeC4fuyo66+gpaG3rPBJ2gI08jBhWWxi2ditU/RhGcfmAar00J34sVvYJwjvSB0Ywa6/jsC6nxODYHDykiu8vBU7mfPvzD5harSBB+fL8Y7sesDBZyfpxVCTDZEqYZo0TT9dc7LrNxhtNZu2myCpb8HaeIHFSexLKa3xPAiMCOYG+44KM1dq8km0sYMhQgAPpzlOkhRREWgbnSwqQ2NvY1dlkAbclumnkVEHLph6CGs5FUM8V7DtaAXMSyOIXZ+yVQ4Z5nfxmk0hMnt0kivYOgEYr+1cq66XMpnShuBtTMI7HBjB4/dikMZu6l3wJpHRf5+yHdLg7ZTZaAaXmjzLYFCxUQG28FCkhtosVb/nWyjvDMV7hrF9mCYX7k4r2MMKCNTOV8deyLSzqfZ7ZrbiTfjLRye2ozpdv0pYy1Y9liwtC24OLXcWBJXjQIR4+OV6NCWEp1/VQj3i2A4/Upjbj/gg7A3kSnjDTqY+grewJ83fUr7V3DKEDJ1ORimtXNYON2tbTOSlaWQRUMxin4Rgnna4M8IMN4jqoac3dbTVQ0JSmzszgliBF1eEBA1NTI4LYnfdnNHK8uuU9eQ3BHYdr/PsRvc8xLJVD3dczAKLvkoUzQuYUQioLB3uUEcis5+l4z3gaMMyYQpb89ckAW8cidI7rf0QP/G74gheNa+emZcmbjXXh0jss9fqtzp+h5Z+9W1egOLmNJqbYjQnBbFFeklsrZ8Ajj/WUgxpOr6rc2EOW/WQMHHP4fxMGO+dBv8OUSFtnIPXqXEK5DKZokIR/EcTgvA5es0ulue/01pH0cUmPNZGWfTWq9469tWutqQ0nOjzusemdm4UQhda9vo2s6RxrKEH4rn09eyE1z/i4+hlDtp9KmJVa/+cp1feA4IpYsSt9P9unjDgPk6rR+a1krQLE8EWRS5FEbBXdb2VQVdld7dSDQoTyw83CzGZmE0IWgJP82fChBK1r+evca7ibm5tt0H7dmODJ0TRC5kF/BI8iIz9LL7GuML6b9NvoJvs9s0LffpWPQ1FPHXECZAFR4v+ZiFVsAd5IDPg5YSx8v6DzTS2kiVt9I5id4EpDD3fmY74fJUS3lXCT1ZG9sCSaY3BsJO51qrdLc1YEcQPSZwsKbSn4RcL6nV2xml9SGqwqYcfm9vSW+4NwnYwNLwC4+52SdLE1DdXjtKFWFxWF5IMoh2BQ6OJ9NLXX8xeEySlmKd9yZPYynEAO5vuBhHD4B7vWKP+lnOrnaWsHJLUD2+k5fHgxwVsu2k54IhNuQW8JwtS4WQ9aMIYTIIbqVZyePWZJrVjM1P7D3+fW0pj22NZo3gska4dPf5xfvpaJCzgV62j61uvSw3aRm4X/q/oVZQghr8VrfHS7JHu6HUZjR2+ZiNZg8V7BaKfZmbVW+ZSn5bR3rjytK+6roycmIQn84sjOYd6TYGyV5QUQZLCkZny9Oz+N198sbPzx84X33yzPDt1bWJMkIRqsYI2RalnHRm/T+EUX5J3lPwgr4HdYnEdY0K81poTIq21BAjurp46lmml8TsJi89gMAyPzU2HkaWNSex7oaOIl8ZkK6JvF8yDiE3LooHJDVWM8dSti17HGcaOyC5BakgucSAbCKC14rgSJGUojkFsWV3HdIkPYHvhdTyR7hZmHqZbNxCFTh+sHadLoOLqrQJ6MkVC2F3dzXmrJeNYfNAnYpwaWA9W13O0+Eevv/dS1kvrEtZw9yp7AD7eGzo52VBEdOW0hSI2QaH91FDS+f6RPbUbSa7oo7HS1K1ES6TEhm68djvnJhYf6QdY9VMzLPHcwgUvxbunQehd76/SSJXPST40hSK2lldbDPmyDpq6YvtSCtVI1JGRsKcptlD0ci4lDNDR1Re8lnltRFQq+dJu3YtzhbH5Tbl5MyauRr1RBhFF9SVaLrAmsauztGG4JqMjSR7yU6kfLCw9guyF1DGJPWkw8Yk6Svj8EHHSTsaKC2wkh92/chlsEAt/U1I7ctB7AHIjgCWu0VMTU76Sbq0gkDeMIGXxTsLaTBlPfJNQbcdsiIqXUAcaCufFnusQkojFLASveT7aUOil2SXaUEya5KNgmUSI+PpFBbsOgT+IQl4rbgDcCnaOw4aOPtUQo4COzR5ZdjhrGMZfN1azo/F71Gk0nXuCXHx5TOcRO9rvQgTgA1uxBqZ+EotIu1QqlXpAu6YDu2ENKLTt14CI4dkAhtVgqzjAM1oURW8F/2uESkL5YU1uXYoF6XmDRsbC4scLxNw9S3d9YQvmP8qCmpzS0uau6BupBPAed3jwpOTb4Hnw3QiQepmMWKSmBUwn2FC8prjikyBsKY1gYxWwMEUIbPh1UV2bcEuR5Tn9ALYlVEsdvhUGwS++uCyzreeeSGxzfkItiKOh57NrawGHigyfL0p4yY1CMzz1QiBOBF9Z8WJ+JHJ+cJ9VqYhT1wE87ACI16hseLUobWz2aoG0BnwgOD+8IUd/nIafbcrWZEoNL+XE3eWIWkwt5mi/HTCmtDDORyeTAcdklQv2A1iqX0RmS36AO+fnBEgzk5P0xv7ohq+KDiIwuVulCLqF8NTDWly/ZcGC4MKJm6qehMXV32LqqRnLzj0Q1fSns2PYqBRsR38uk+zHxkyOZI4+O+bK2M5Aa12qACPRBihgv08p0stv+GgpiWkKqGigtCH51N6RQvmPpVQTgDQhIczNF28kFm1L5/9jdkuy3JAhp+/Oqh1SFIi8gvUsNooI0qsbMe4S9DCO2hoQX1DDiqis8/xkCYJRDD8d2UYRb7ZXF3fHyg83YyZ0BoIkdrTy+ulSZ7r0ckFD0dz1hZFqvPbpdESCKIdGmf2ZAEglJ3p9KJQjaEy4oKJQ/hugb1FgSAFzw6/7vcCUWOeTuw0xqL4ESSr/cZRgzNTSkkx89ha8xDHa3sKOZC3nnoDHC+kbO+Uxalg574j2tCL4iagInoCvVIrFer1e5fy0e1pJQH+vBqUwzTeirg6C+s3MPlgKWbpUGRwSeejeW1RBk4ZXf0moNyu0Gjm5cPRwGnh0u4ydRcAGz9cbAWxoFo1Gs9F8EE0uOA8RK2qT+v0resuYcHn+bjrWun6sqvvo0fbbVUGTxhc3Q8Ru5x4h8fTW/FREULmkuUS1sl6s5zKTtCEFxGxeLpgDZuuiuLe+Z5R5UPmksfLyLTAvpKmKo78+svDyLXlBOxqkMNrdMQRApmqPgUma2FIUxSBeV1Rt1It7lcpGHWO4epWG4UGjUCcI4bGZ5R83C3HGsvnAEqaB291+JxJq0KV7B+2q24TIidrV+dlrY5IEXLqpzHJqnwbVmHAKZwinGy1LeGJ6/xWwR475dwPAu+/CxDTR8OrtdJvqthPLMPHC0NyT5fIEgol8ttyXw7kROIRuYmZ653AznZKJWQhtCtNwKWrrnWmglca3byRI++o2QBkr1OZ+3NmfLs9EwmEAtImAt2tTy/MPHy+lU6E24KkAjl5efIca2ETnF2/G2j+aWumVRxOF9NLR3W939penp6eQpqdn9+cf/nNus+YpxEKyVoVrUTwjSAst3H7rTr49Da/eudl1kYJWDhk5HkslEgVKiVQMOGO0CmO7F6TarYX770VATRpcfaCGx51I06ymPfitutaEojYksueTd2xBbXlceQmyeuIdfB1fiSrioYUHfwH+kAZX7yx1X2xqGXbZi0GYWPr+9vj7U8AWGlxd/KQgk9bnZNoPO+2nQXlOHdxe+Wvgp9Pwpe3btZRsKRk1s9f7zj2Ez3N/8fpfBj6TxldefuKRcdWwxwYtx7MHao0SB79uX/oL8kdpfOXe1oIWndhaR3PYyiE1tsyo5+DR9lurwrwRGjy/cmeuNirTJ+5yW7SVY3gpcnzh6Kft638d69Kexldf3L6xkIizdj5EB5TRgaOSGUp5Du4urpz/G3Cn0eCllWd3Hg8VRuMhhtEXgZuuAtdYg1hnNFGb++nZyvm/A3jNNDh+fWXx9vODywuJ1Kjc13qy0BlPJTyXD/68e2979dL7Dcxei4aBz9WV7Rf3Xt4+nNscUmlpbuvu7Y8Xt1dWrl8a/NshZ0/Dg4OD4+Pndbo0Pj74/wtrH+gDfaAP9IE+0N+B/h/PgnTcsLPmWQ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911549"/>
              </p:ext>
            </p:extLst>
          </p:nvPr>
        </p:nvGraphicFramePr>
        <p:xfrm>
          <a:off x="460374" y="285728"/>
          <a:ext cx="8288089" cy="62151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3672"/>
                <a:gridCol w="2263672"/>
                <a:gridCol w="895918"/>
                <a:gridCol w="627143"/>
                <a:gridCol w="2237684"/>
              </a:tblGrid>
              <a:tr h="5951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PROGRAMA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4428" marR="4428" marT="442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PROYECTO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4428" marR="4428" marT="442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POBLACIÓN BENEFICIADA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4428" marR="4428" marT="442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>
                          <a:effectLst/>
                        </a:rPr>
                        <a:t>ALCANCE GEOGRÁFICO</a:t>
                      </a:r>
                      <a:endParaRPr lang="es-SV" sz="1400" b="1" i="0" u="none" strike="noStrike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4428" marR="4428" marT="442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0614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Mujeres</a:t>
                      </a:r>
                      <a:endParaRPr lang="es-SV" sz="140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4428" marR="4428" marT="442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TOTAL</a:t>
                      </a:r>
                      <a:endParaRPr lang="es-SV" sz="140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4428" marR="4428" marT="442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478623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Educación </a:t>
                      </a:r>
                      <a:r>
                        <a:rPr lang="es-SV" sz="1400" u="none" strike="noStrike" dirty="0">
                          <a:effectLst/>
                        </a:rPr>
                        <a:t>colectiva.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4428" marR="4428" marT="4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Alfabetización en derechos humanos de las  mujeres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4428" marR="4428" marT="4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500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4428" marR="4428" marT="4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500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4428" marR="4428" marT="4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San </a:t>
                      </a:r>
                      <a:r>
                        <a:rPr lang="es-SV" sz="1400" u="none" strike="noStrike" dirty="0" smtClean="0">
                          <a:effectLst/>
                        </a:rPr>
                        <a:t>Rafael </a:t>
                      </a:r>
                      <a:r>
                        <a:rPr lang="es-SV" sz="1400" u="none" strike="noStrike" dirty="0">
                          <a:effectLst/>
                        </a:rPr>
                        <a:t>Cedros,  Cojutepeque, Candelaria, San </a:t>
                      </a:r>
                      <a:r>
                        <a:rPr lang="es-SV" sz="1400" u="none" strike="noStrike" dirty="0" err="1">
                          <a:effectLst/>
                        </a:rPr>
                        <a:t>Ramon</a:t>
                      </a:r>
                      <a:r>
                        <a:rPr lang="es-SV" sz="1400" u="none" strike="noStrike" dirty="0">
                          <a:effectLst/>
                        </a:rPr>
                        <a:t>, San </a:t>
                      </a:r>
                      <a:r>
                        <a:rPr lang="es-SV" sz="1400" u="none" strike="noStrike" dirty="0" smtClean="0">
                          <a:effectLst/>
                        </a:rPr>
                        <a:t>Bartolomé Perulapía, </a:t>
                      </a:r>
                      <a:r>
                        <a:rPr lang="es-SV" sz="1400" u="none" strike="noStrike" dirty="0">
                          <a:effectLst/>
                        </a:rPr>
                        <a:t>Santa Cruz  </a:t>
                      </a:r>
                      <a:r>
                        <a:rPr lang="es-SV" sz="1400" u="none" strike="noStrike" dirty="0" err="1">
                          <a:effectLst/>
                        </a:rPr>
                        <a:t>Analquito</a:t>
                      </a:r>
                      <a:r>
                        <a:rPr lang="es-SV" sz="1400" u="none" strike="noStrike" dirty="0">
                          <a:effectLst/>
                        </a:rPr>
                        <a:t> y El Carmen</a:t>
                      </a:r>
                      <a:r>
                        <a:rPr lang="es-SV" sz="1400" u="none" strike="noStrike" dirty="0" smtClean="0">
                          <a:effectLst/>
                        </a:rPr>
                        <a:t>. (7)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4428" marR="4428" marT="4428" marB="0" anchor="ctr"/>
                </a:tc>
              </a:tr>
              <a:tr h="206762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Módulo </a:t>
                      </a:r>
                      <a:r>
                        <a:rPr lang="es-SV" sz="1400" u="none" strike="noStrike" dirty="0">
                          <a:effectLst/>
                        </a:rPr>
                        <a:t>de autonomía económica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4428" marR="4428" marT="4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Formación </a:t>
                      </a:r>
                      <a:r>
                        <a:rPr lang="es-SV" sz="1400" u="none" strike="noStrike" dirty="0" smtClean="0">
                          <a:effectLst/>
                        </a:rPr>
                        <a:t>técnico </a:t>
                      </a:r>
                      <a:r>
                        <a:rPr lang="es-SV" sz="1400" u="none" strike="noStrike" dirty="0">
                          <a:effectLst/>
                        </a:rPr>
                        <a:t>vocacional a mujeres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4428" marR="4428" marT="4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>
                          <a:effectLst/>
                        </a:rPr>
                        <a:t>579</a:t>
                      </a:r>
                      <a:endParaRPr lang="es-SV" sz="1400" b="1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4428" marR="4428" marT="4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579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4428" marR="4428" marT="4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 Cojutepeque, Suchitoto, Tenancingo, San </a:t>
                      </a:r>
                      <a:r>
                        <a:rPr lang="es-SV" sz="1400" u="none" strike="noStrike" dirty="0" smtClean="0">
                          <a:effectLst/>
                        </a:rPr>
                        <a:t>Bartolomé Perulapía</a:t>
                      </a:r>
                      <a:r>
                        <a:rPr lang="es-SV" sz="1400" u="none" strike="noStrike" dirty="0">
                          <a:effectLst/>
                        </a:rPr>
                        <a:t>, San Pedro </a:t>
                      </a:r>
                      <a:r>
                        <a:rPr lang="es-SV" sz="1400" u="none" strike="noStrike" dirty="0" smtClean="0">
                          <a:effectLst/>
                        </a:rPr>
                        <a:t>Perulapán</a:t>
                      </a:r>
                      <a:r>
                        <a:rPr lang="es-SV" sz="1400" u="none" strike="noStrike" dirty="0">
                          <a:effectLst/>
                        </a:rPr>
                        <a:t>, El Carmen, Monte San Juan, San </a:t>
                      </a:r>
                      <a:r>
                        <a:rPr lang="es-SV" sz="1400" u="none" strike="noStrike" dirty="0" smtClean="0">
                          <a:effectLst/>
                        </a:rPr>
                        <a:t>Rafael </a:t>
                      </a:r>
                      <a:r>
                        <a:rPr lang="es-SV" sz="1400" u="none" strike="noStrike" dirty="0">
                          <a:effectLst/>
                        </a:rPr>
                        <a:t>Cedros, Candelaria, San Ramón, Santa Cruz </a:t>
                      </a:r>
                      <a:r>
                        <a:rPr lang="es-SV" sz="1400" u="none" strike="noStrike" dirty="0" err="1" smtClean="0">
                          <a:effectLst/>
                        </a:rPr>
                        <a:t>Analquito</a:t>
                      </a:r>
                      <a:r>
                        <a:rPr lang="es-SV" sz="1400" u="none" strike="noStrike" dirty="0" smtClean="0">
                          <a:effectLst/>
                        </a:rPr>
                        <a:t> (11)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4428" marR="4428" marT="4428" marB="0" anchor="ctr"/>
                </a:tc>
              </a:tr>
              <a:tr h="177312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Módulo </a:t>
                      </a:r>
                      <a:r>
                        <a:rPr lang="es-SV" sz="1400" u="none" strike="noStrike" dirty="0">
                          <a:effectLst/>
                        </a:rPr>
                        <a:t>de autonomía económica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4428" marR="4428" marT="4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Promoción de los derechos de las mujeres, a </a:t>
                      </a:r>
                      <a:r>
                        <a:rPr lang="es-SV" sz="1400" u="none" strike="noStrike" dirty="0" smtClean="0">
                          <a:effectLst/>
                        </a:rPr>
                        <a:t>través </a:t>
                      </a:r>
                      <a:r>
                        <a:rPr lang="es-SV" sz="1400" u="none" strike="noStrike" dirty="0">
                          <a:effectLst/>
                        </a:rPr>
                        <a:t>del fomento de la </a:t>
                      </a:r>
                      <a:r>
                        <a:rPr lang="es-SV" sz="1400" u="none" strike="noStrike" dirty="0" smtClean="0">
                          <a:effectLst/>
                        </a:rPr>
                        <a:t>autonomía económica </a:t>
                      </a:r>
                      <a:r>
                        <a:rPr lang="es-SV" sz="1400" u="none" strike="noStrike" dirty="0">
                          <a:effectLst/>
                        </a:rPr>
                        <a:t>y la atención integral de la salud.  (capital semilla)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4428" marR="4428" marT="4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>
                          <a:effectLst/>
                        </a:rPr>
                        <a:t>15</a:t>
                      </a:r>
                      <a:endParaRPr lang="es-SV" sz="1400" b="1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4428" marR="4428" marT="4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15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4428" marR="4428" marT="4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San </a:t>
                      </a:r>
                      <a:r>
                        <a:rPr lang="es-SV" sz="1400" u="none" strike="noStrike" dirty="0" smtClean="0">
                          <a:effectLst/>
                        </a:rPr>
                        <a:t>Rafael </a:t>
                      </a:r>
                      <a:r>
                        <a:rPr lang="es-SV" sz="1400" u="none" strike="noStrike" dirty="0">
                          <a:effectLst/>
                        </a:rPr>
                        <a:t>Cedros, Cojutepeque, San Pedro </a:t>
                      </a:r>
                      <a:r>
                        <a:rPr lang="es-SV" sz="1400" u="none" strike="noStrike" dirty="0" smtClean="0">
                          <a:effectLst/>
                        </a:rPr>
                        <a:t>Perulapán (3)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4428" marR="4428" marT="4428" marB="0" anchor="ctr"/>
                </a:tc>
              </a:tr>
            </a:tbl>
          </a:graphicData>
        </a:graphic>
      </p:graphicFrame>
      <p:sp>
        <p:nvSpPr>
          <p:cNvPr id="10" name="AutoShape 2" descr="data:image/png;base64,iVBORw0KGgoAAAANSUhEUgAAAOEAAADhCAMAAAAJbSJIAAABs1BMVEX////9ZwD+ZwD9ZgABz//+ZgABZv7/agABz/4AZf7///0AaP8A1v8BZv+pPgAAXf4Afp0AYP2LtPYAW/0Aa/9zofYAV/3s7e33+/30ZQC/w8QAYfwAXvyBMAD4+Pj/bgDuYgAAZPMAW97t9fwAVP3eWwDeWgDnXwAA2P/ETgAAX+nO4Pva3N3KzM1EQUAAVtPg7PwAQaMANo0AUccAMoLQUwBTIQCdQAAAI1vY5vufOQDl7/zE2ftNUlSAMgAAMHuBKQCdv/q5TABOivq10PmEiYsAR7Khp6pbk/ohcfu20vmOOQB7qPlqm/puKQBLAABPGgBudngAG0ARDBUAG0g2ffo6FQAARriqra5ZFwCHsflIivkAK240e/tsGgAXAAAAocEAFUx8JAAAZnwAj6wkDgAlEx48KylKQT4AHVwiFTNKHQo/HhsqAAA3PkFiJwAwFy44GCVILSIwEQAiIEIqMTUWO0UFHSRPJBg6IjMKEChJNS4ATV8oVIYAveNohK1jjctAJREiAAAfQVoAAD1jYmEbHB9IEAA3AABZZGhEIiYAET1VCQAwLzBFMisgEyEAQ8JPIppcAAAgAElEQVR4nO19iV8a5/Y3M0SezEyAjozIZNCwiAQxdUVEUMMigqjVVLKo2DZtmrSm8d4sbZr2l/e2vzc3Tdvc3D/5PeeZFRwWzda+nxzu59YneYJz5nv2ZzkOxwf6QB/oA32gD/SB3iENDw/qNDz8vh/mTdLw4Pj566sr29svFj/WafHFi+2VldXz44N/c1bHL61uL95+fuOgtpBIjMZDcp9KTCg+mkp4Fi4fPL9/78XK+fG/I5+D49e3n/10VKOMMQSJbSL8E4aR47HUwub9xWerl/5WcI6vbj+6cbmQkg2+NPD6nNqnr8/KKjOaqB3cfrFy6X0/eE80eGnlzuOhlMywlDmGYZs+5o8qaT8RlpFHF45+2r4+/r4Z6ELjK/cOF1IhCh1CxmofDUHLkD1GiKVn89H2+ffNRHu6tHLrT4/zAkHkutJxDjWRTRz8un3+r6iTw+ef/VKLyYTVxVCFi2k3dDqZpo/+Qx9h4p6jxdXB981QC42vvDwoqGbFomnNOtg6bE/kwujl7/5K0jo8vgLwMYQFDAyM1E/noeXTAihLQp6jZ38VYR3ffrAQIp0wORURpvB88fr7Zg5o/MUnHoDPBAPJaTNsfv4+1tk86/gQzE7q4OX7xnF8+xeP3B0/GtNACMPIYGFkmVGDHFVv+5g+Fj+anlqHgGPqxrP3qY+Dqw88IJ8WBJgmDFXe5FAqUfDUljbnDn//B9I/784dbdbSnkIqTgM6VncvTmpxGcu3AI+JP7ffV6wzfP32UCf9g0cPjRZqR78/nF+eLl+biYyNhV0uQXCFw2ORiZny1Oz+zo9zS+lUnEEunRQ//WMMgUfP4cp78R3jL7ZGGdZe6ZA9OZVeOrwyW56JhMMCkMvldrtdSPQ/+EdCeGxiZmr+7lGtQMMgm0CHvqrQ0L13L6rDK98V2uJHmFj66Mny1ERYkgRkCfnigFwa6T/AXwgwJVKe3blaS6hcAnCaZzEBJaN/vnjHAeulj5dUBWzVQdAcAO/w4fTEmOAySRFFZEURVd4ETlE4828RzcjU/O9LiVC7SED23L7+Lq3qyoOEBUBLhEIuxNNbO9MAnqAip/Lnr67nc8lMLj8g+QBBKb9W6m9wiCWwCsxyMFkQxsr7D4YSAGSfGsb1WRQAYLzx4p1p4/jiUEhlzTB6ajBNQoWjK9MRK3hIYr0U4DWKDigurjoJP9QVhLZaLxaLDUlUXJTJcHn+bhrDIxtiAMZ3w+D5Rx5TlixxJpE9z+fLY4LgBmS8/pGREb+IDHrrWd7hiJby+Un4b2BD5KpZhyPbUFxB124yGghEJ3P9Vb+CkLoFYWb21lLsAtsUETgxUGdJ6urKO+BvcPvPOOlzUlIZRB8GxiBV+2N6TKKgBV319VJyMpmvgPyJxSjwUxkZ8flHKgE+kKwqyGGmyinFAO9QoXXwyWJQM0KSVP5mrgBxhLOVWHL53ls3OIPPNmViTRHUrIjEl17p4qkoxbUoPLTDwUfzwGGJB+C8aFg43/o6iCTXiPKOnCQ2gFFHNL+xsb4GLyG6HuRQMeGloLAeJRhDRMwfGM+dt+w3Lr30qO+WVlt0IwP8XZkKS5pZqQJLfDSZQ5nkB7wNACoZ1Cyn1ws2VKkHHI6S4MN5mapfFL3+6hoAuevDt6B4FfQhM99sgTXra4WRpL5bfZsMXr+fIkbFBW0L4seG0q+mxgS3zmCSd2R3G5JLGsjm64JYBDjXfFbLQznMK9VJ0MqKCpwolOB11IH9YClfR8cphGfmj2LHqjsMGzrafntuY/W3mKqCmmyCWQcAC1dnI4AfJ/rQxymATLYBP3JcUPIpLrECHOa8uqtHLJUigJf3ohZmdOcfrAOIpSC8IJ4P5KvoSQSh/KQWIq0wsvLNt+U2hrdvkJYKDPAXm9uPSGA9Ra6Yy/tdwQHQuoqPM0IXAAwYETgN4AZMVPZAfnd9FZRVr4tTPxKoYkbivHn4TXw/xdwthKeeoMlpKdiRhY/fCovD20MyjY9164Kpg5x+VcaQE6xLKeCISpy/5OCzVUu8wgkZ4HmP+g2XvxTN7UrBCnA44AMM+ZIOrlKFUaaqSBnU3skRLaoTIiCqFs13IqJ9pPA2TOrgi8uM1X7TOCO1NYvBmeJF/hyZfsAAlMvkEII1xbsLz5xzBRVF9Fbgi3KCdwOktOKVYGpGD1a9yHVSCCKwwGJVoUYH3guIqofCqAWpamhRuPPGM6rhxbSa4Zg+kCW1hzPoILyNPAIA4LhcvoyDDxQVFT4ln8zlRSnnAE3cqDeK/eAlsnXFC5LsgP/0g+qt+7SpaGny3mCJp7+Oeg6lUgkqbmFsfw49sIkhopi49YZZHH6xwLSoPIltLkfAgorBdQAj2l8NAkicfw2f1K9JHrjFfJBaV5iRRf+erYgu3zqPKCnVDPzphs8LOI+sB9CWBqugjZPwFSXkWsqAzQHrFS5fLbTUSVg29eiNsji4uEDYZudLEq+m0IL69+D5A/2SDxxZMV9FCXQEqiIYD8WX5x3RuuhSggNJGphGk+sSKJ53PRvlwdgCixjMrFeKGyX867zPu46wwldMQkznQ/HOiGiFIvNLMus0Vz3gfyT1JlEcfpFuQZBl0lci+J6r/fDy14qgZVw9FwWhk5LwD5J1TuEaaBZ3RSqDUr2ysVGpSwqHubBUbdTdFOQ8oMwHoqh8fB7+NgeoNqoBMMeKIkE4y++qpig8CwbHGqSCFUjcfmPmZnj7MjHjJvwQZnMfTQwad8Cp6uP8DbA1fGZDxDAU/mithJEY34/RGmSGrnDkv/+9Nj09izQ9PXXt2kQEAlCIyndzat6R3ABTBKEAn1f8oMv9fnEXX5XEUV/iFqZupUgfS4tUfWqtiiTemEXdHmKao2A2NjcFGqhI1WAd+AFdq+bh2XLwkJArFZPqP+OjpaLoCo/NlJd3fnw8t1TzFBKp2OhoKpXwpIeOHv/+cH9qJgJiUKxsVBocxjP98GV1xdcPcd4IfnOgKBpuJ/IEUhoVQRVFsKhvyC+u3pDNLImmSbGryGDQt5bzibsYhO6CQkV3hSAG10GxOpCLBrK59aKgTEx/c2WuVkjFQ3oBkeilRTk+Wkhvvvpi9priFoMiYiWB6cn4OBFcRtQP0sGXRE6PCFzCxJU0MXNt1fW/eBMB3PXfmvMY8LdXJgSO81UmIbAW/Tlq37O7XghklGAjD/mfCKmh3//f8vzVTU+cXCCWh9KDBXV9jZALcmJo68n0TFhwUc74Da9LaUw6AuvoWaqKNZ6VltHeND3K5Wevz+Kl+zFiRkzobRPfTuDjbEQhgJQ40Dv01XV425Cx90/yOUwNIP/Z/+dSIi5TJ0oNg4U/Wo0zEmc2lMLKx5jASZU1SBs5TkKDo5oZHUG0V+7w/hKx2nOGlTdfO9MYfJkiTjNoQgR3IoBgcBeM/x7GnzRmmQS/5avugseLliQX5OmfLSXMpSg1R25KKS2mGdAkF2Lpw/mpsOKnAawIVhiNj8C5msgtTG82o8jKv71mvjj4zNOcLoGIghHlOHgGyMppWov+AZw8JEvAdKnBQdoz54kzKnomaEzrsHmpjcippW+nx2i8HtzA380Xg1YEMVtxC7PAYlMgHvvP67nF7U1VCXXtAQbB+ikuiK/5ihq5gPEE9YkOgOPnS3UvV945Sqjl3T7MrkwMm4fOVgIkY7Un05ioKA0HfpnfklL6FUnxBzkOWGw2C6Tw6HUYPP+nbM2XAME/xtBR5/AvJ+uaHUDrju+8VPRx5SdLMUL6bEHrgKEGC5HTV6chFAyWotTM6BiK9VI2Gs0NSKIqqE0FsIXXyIjHH8Wb0iVS+DYigBvMOdTikVdLA0FOIfJeDyqQlqcIjQ4oaEyfqXqtw+aESFd1loRqr6bCQrCYXDfrAr4NDG/gHeaKXk5Ypij2mZZh6/TWZtFDTHFgINYGN0ER5PvzCFteAzFYRLMqRma3Egzp03CygmY3ZJoSImMIsrq0UxZEwWXooFhXZYTWIoNceDmN/9z4t2zsl9PGNitDqofXng4cPboJARjcDSol/IX6e/buVoKu8q20vlGBahpjgGY3tMdQxTFxBFmLuciBzoN3lDY28lFHYMDrFnbSpM+aECcWTxfbXHoQsuo0y8zRZGIXQ0dOTYmMqErhaBZnMZ9sM2jHh/Yrxeqyo5y+MqOXtlwYCIDUKMFgsDjpiMKvjFxJEcu/ZZmDU8np8McJtsm9bk4JtCqRy6MbVDBFp1kOklD+rEDYjqC1DM2UVk+ILAMQ1a1lfWnHn8fMiuq8t5p1ZCVFiHwaI9bpoV9O4zJWhhAS0yqn99W3qlQlTlW+SdR9Kk3h5Tka+XQErXnYvJ/G2TpEGCdUSfVD+h/V4jfvQMDRH+SE8lyItfxbSDNObk/HvwuxhhZirHaFemOv3+fXKmlBNACQV7ikyBc1mTTbSifTZaiv1jclRJYhpthlyQ22BjEsjdD1RwjPJzF+coHPINbJp5DT4Rd0AdRQwvgrrNmL1fVcNtmviaZvABKcvCjMvIK5TlWeLSh1HlphM6y1ddjHxo+mw27EjdfrIgBoDtd2XBCigp03J7OhE6fD17e0qFJzq1QJRypJuh6RqaurKGI/GB1QQcxNT4Yg02f12k3BtDEE37i5HHZzCmSKyRHNeYgZWk3lXGO3YsQyGfz+yRgcvD1KIw311bKktkzNKF0qwtxWs6HBoleYngsR2715nYntsyBKk3ebIUmDbnAKBMF7Qc2w7gYcefRRwszVkHUyc+NkIfgquEJcg1UlnU09jIBQwpc7otGAwwxnOFGY2owTQw6dzWLZcdgSetsOWcYzP4aVfkeyKtI1AU5ZD6xjpg1BeFqvjqmGYvEkxmYcXKGKIa42s/LWjAABP+/IbAS99RxGbHual0CNPwWC2u7LPp15tt2Qhvo+sKDJotcnoZz6Kw1I3sDahHesS+195OZJjM22h2jxMCJI0rMCTbyzEkT3ooRV212F5muzmHXTjxY9O3seNgfe7YZOTNdc4joknsm1TEWk0QWnDCTrijBzGLJOHr3Te2Qz/kuI1ZMArDu9GkO/C+FEUHWIWS0kBRGVT4dgux20NgQp95ibptkOR05du8Li0JrfLSzXrAv+JwHxhZ72UgzJXFnAJFBdwUQvAWE3BG4uafqINL35ZmXqMmyCrcPQSTxXwm4fFp55HhyFS5SSdO1VdI/9EWPNyWz8u15BHP9EZk0MSWFfolwF9LpQcJdKKQQWcXNbj0Y9D3vGEHhIL4eBr4FSrlQROZ9WrSxBOlzGXNEEsdbjRobh7YK+Uo+hR+hqBMsWWUdO2+7DeSHI2BOlma+pm7C8deaEQ10ruwxZsjQrgXUBUrAChg8ZyAsC2NP5ArFMjr/sDcTxB4ZJAEMKZkbCdU4sXurpTM6RVdyRVzTA12HRdoV2G7Ihlm4IOgmGkGtoUb9LEWhi6pisBMX8nihM3A2dQhO3F8ziUx+Gaxg5bfD8WlBLSEEl+33hbwqncPRs6HlC+2dOxpoRdx6y8QfqOp5Eq7N8rhqESCencNJymmWNyWysJ3MKhlSLL/pwB8sSJoXq4nVDNaVS0pGRVDtm3S/J9DIkSz8/lvGnk2HIktQTLBBVMGNzgL1RMOPgIe2OfNqkiUu9gLhSM/fLwMujKYULF6bhzXlBD7gSH9hQynMy29cZLzsIU4+efulRQbRGOM5uwz7imRfcuIzqcCT3QJiUaoCu2wjTaWKZmuohsBl+OarPp++cKgANnFD6q0IlB84wOPZZDFeC1OyFNVKfbkNy8NXFp/+WLRtJtdC5+5DZLEt0XSuPS800VsV9Va6xu3HLZOaT7qnw+QOr20p9G1aLCUFUAJDUQICHrNe1X8CNZyclkvj53JlzH9UY63YHPZvqMmRDryZwbXUjqNkClFbgVZqtEXMiKXRPMZ4VDNT7nKQ2TXc6Qay2F9BnZBpceU4/k2Z8d1/3ISv/+fm5M2ef/hq3vHQTpy5DlFNOqqt1dh/Ka5JGOBOfXrAsjTn/0y1PvPSLZdcaK/8x5qZ7JKtBXzFDi6SBvFeJfB1jLfvWe4bQ8/PFM2fOnPuKhkK9ZE9NQ8xRtZ0btDillcGEWY9FE7t7/RUTc/C0nmksW0r9meSAV6zmJwPRUgV8Emq3Sk2i1G0Yuv30LHB49uz3Cba37KlpSGJPxjSHzGFYk9c2y0W2Qla9etmFw1sx1ggmwHmNoVInHTRd4nw+QfSLkHseyixzYgxZcvmji2fOwufc588Zq5Ab1GVI0suCVo9y0OUurZy6U8AagzZZ/qSzmI7/KWvcwYcU5jGc6eeN+jaWgtzheSwc6qpiIt4lXWLjP1AIEcWfC6QZJaanZCp0d4Ia9sYk3fWohVhC+ciiWcTTWUxXrDJ94aiMeSHuOMCyIWT0fl9VEmbmGNZ5YgxZ5uZX585SDM+ee3oYZ09BxINJgGsEzUzOWNZwjz20fpt8r1NcM3jPabFL4O3dNKnIQbqSg7y6ks/kJNcVWngyF8ss8UGHISl8f06D8MyZi18OmUE7y3TMnixDVj6acakb/7IN0TjdAHbBsvx6YatTweb84QWLb0mDneGqWb4UlLKOfLWfyoZY3mT0YixSj+kSS66ip9A/T38ItUWqE4iJ/bC6jLEbFHDfm9cbBIM6tmUJ3chCJzFdWbBItLwFdkYc4PmqqGT4fsxAHVkxPJ+iBXWKofmqLdJoOySFLw0Eqce4aaqpMbf7kFydcKnhTCaTTOZKpfxuBfJEfCZ9Mpu604HDOymLfU/t4LbDHL/mA13kAzSo3/XOzBGWMTDsNXti47+hmdExPHP24g+JDkem2oNY2BeUBm995skG55qyljPkufbWdPyxxbOAkNJtn44BL1adcaUpOSBhzqnGO3g3Qs9Eal9ePHOmCcS5poX+HpOpPvluxDWStD50YEN0Rx7LxpfB72qfYKyC/huBBHM4QT1PtqqIuKqd2a36ve6JOUMGcZmzx+yJjX//9OyZZhYhxzgNiOlZSHQyk9logL51oNyIS5i3SAQZfdGWw23I2g1LGnuIQlpyqEIaXa/iuRbXbNqMc3vGkEVPQR2hLqXA4dPfQk0osc6ehrFXkAtI1WqjWBnoLyUnozwvchKKqT6ZlW+38xeDj2TW+C5aveAak/yGF6xNYMOPptkdfhK3uJNesyeSsngKE8QFc+FBp+5DZnNGwEUoRRR9Pp8o1TfydcUVuUrMycyNdinU+A2LFyM3QEjFjUC0GAyW+JJ61EyY2bRubOoZwqPPaUBqcEdHT1/GTE1simE7DUli3nKuCjgFVjl3+Iu4OZlt6y+uX2ZNDOUn4O79YJgz+b0sP6AujAj7BWKu9LE9Zk+k8PNxCMHtf3STsBYUGatwtB2yzKuIy8Ki4vfvQao/WzAFgiSetVPDAro4zZKmMModwd1lDp4PVOhJFlfkR8Z6mL5HCOVPVTPTjCHI6c+6G+spe9I+pDalg8iJ3mqlFAgUFeHakLYJBF9tvF1B6lkKC33a96The5Sw5nn47FoF9/eWN4lVz3rLnsjClzYIIp+fH1hWmZo+HYYgpmpWrohcPZ8MqEF4ZM7YRwT02N4jjv8kaxhiLrCEariHOa+2mSWalyQQUudJMWRjt56ePWu1pGd1NC/+7NEWj60y320Yeo7n/7xiHXe1Uir5XdITqtTqRDJkf1Dx0hHpMyqPocMw6l19PZnFBUOkrCQ9iLFWDM3Aq332xJKhry7aQojG5n7IiPKagvaOw6EZQamuJ6NGaJMNctKynpAxGCLam5pVTO91Dkev4GKdS/H6GgNrqjaWlMiR3HoVQlcCT/FUA+0YhmfOnsbtk8Ksix7Z0IjP5AVQIGvgNrpob2gSxOnUt9AVZqmwiwrn9flclVImwA8oU2li9Xi9ZU83Pj/XBkIE8YdR1ojUm0BrP2SZL8I0awXCzdZ1Ly5IT8yZGLLx27Zl00W6dK9Zh9o1WkWvlHLrkIYFg1Klv+7aB9vXupWpS/ZEPUVbDCE8HTph9RvowtcTbtwSHsiUNhqiTy1mRH60ZFCh53bGdPh2nDUxhFSTHqOj5+ioYQ4qY38Q1rjPqrfsCfT5aXsIaVWKvjV1sqbCXYZOslSGFCrZXxRwMUq1qu7wzqgxmXUe2BnTwechE0P59wgeF8lQOde2z7gm7l5o3oPWPXsCT3HO4ghbEKQg3jixJkLWI3ESWFPKndcr1CuSW9i3BN/MZTtjOn5DNjEMPYT4Fs/oIIfrXq3iM0SM26x6y57Y0A+tOcUxFH9OkN6zJ/WDHpHuy/D6gtWNfDKarXLCdIEYYTq7YJdAaeV89TtS8+Bz/Bn1b0pqyCZNe5qKiN2zJ3iXbT2FASLmGCek+I9oI3xScb00qXrrPVEopy0JVMLOXVyvMQaGJLGMe4Gjjuxuiedz6tKoNJ9A7Mx32RVDNvXDuSaxPC6laqLYd6KlKFZ+POYODuQmo/qzY1Qzs2TBMGW3fLG6QKgCqbHyNHBYDDjWRyRc3lY5fDjK6t5cD486Z0/k6KtOZkbj+ulLsxhoBNqdh5BB4TFAk/p9rsiRZe6o3WGalQTb59Qib+IpC7gqyitKMOfQjrKGf0dja77Yrh6fBU9hgHfmeOSt0cWPLpPesyfVl5UFbfs8AhiIZvt97vBdhtUns7LdiahtlUMtfgd3GNzlsyMur8HhGBZDmuLuLtkT+aSDs7eC+EOcsCdZiiKeKUGLavhoLr+x15A4t/CtzBqQ99ntWdgetWC4hJXXPL824gomHdoZwIlNenK856hN9RTdMTxz7vMj+SRLUX0kNSuIxUAgP1BXRkZ8Il6O4pJ24qw+mSU2mzGHX8QNDPvIZgTMcYnP+zkuo60QYArGNutZ5+wpfr+bpzBY/L7QdBNF12RqFGuK0UDdJxpHvzhpP2Zu5COHNhwuhli1Oo1z5sbcnJTkd71404q681G4liZOpncMyU1tqckwnzZRmw7iLWIKuUHth6FvaDF+wzydCM+3nDKnEpua6eDHMh4RoBiyzCFyCOiJWGdTz8YILXE32yV7Ol5A7KCKX3qa9491TqZY+Qt6jGU9aOVwOkGMyWTz+OLF4MdqsqBy+M+wG15SoOj31aPq4XjgsHACDFnm4KtzZ3rEEIzNbydajJJ34Plyjv5jHOpEhmw57GM0j8/K/wDBhgSltDuw6whUJU5R6Dc05U4dsydS+L5bNGOlix8NkWbQOiVTrPxt2C3mcRe9hcOpAjEmt+HQxND5D9zoFdU2PWeTa/ldxQUcUuB6yZ5Y5vHnZ1tBa48hgPj96Ekw/AcENXlHXmzlsGcMnf8Q1Cs71CoNHqH0IYeW24A7Z0/E06b61I7OYVWqt+wJMfwROOzXq7hWDFVy9oAhcLjHW9Z4kn4DQ/oVnbMnNv7gaRNsOlT2CFIWfz7BYhTFcJfPuVo5PJEeaoU2WqJx8Dm/oGLYU/ZEaieEEEuLc4y5ftRlIx/qYXC9+Rgt5VCf3BVDGWypWEwmM5nJbDYaDQT4NT9NwHrLnkjqUe+eQqeLXy70DKJ8BTgc4JOSlcPutpQemdM8/l2wxngXQhWoUa8Xi3VFmMLTiL1kT7h97ZytWHaQUjA2/w5ZQGObMWSbMfyCcpg5xqE+mSwd51CPaWjUhjENvSKInjVSFEXETc/6wlq37Imkvj97YgiBxY/U60Us1C57kr8R3GIls9bE4WzKguHR8eUnPS6l30KOrKsf2jdAXOrsJXti5Rufn9UgM8E7PjzG4bl/p3RN7Jw9sfF9umXYepidE/ZjRvbkJFs2pagXo5bsaXPiOIczm0bkbZBd5K1tXzs5nfvqwLoK2CF7Sqmbo5o4lOZjpgSQuzYcbltBrs20Xn7ockUOZStHuIPY9jni/z65mdFQ/DlhhiUdIhxagrCc1VfvI3wYMiezdsvAK6opoopG0uVjHEISHdKvgKAHTSz34TaZGX2pqSWAaRvPWED8/IZNAHh8aPd4rvA/ZXOy025j1IplCQGS6KC3lcRvR81sQjVKNvaAjHYtIHZgUd8ircHW/O5Md7v53+OPN2buoQA5stsNvbpgYOgkhf8ZOE7/m9AwdGoWxw5CZqjVU/SOIS5GxZsPH+uvr2koH/7r+NP9a5OYk21rbedv6icbUZWf8ccIUFZ/hRGoHXfFp/UUJoi17mcc2Ph9m6c7f9k8RWdfL8V9CiyjmcpRO5SvXybG6XnGHkOWHH5+zh60XjBsyjHaG9OU3eLZqsc0xPZbMAefy6ZShX6y0dRLcxecTkuYZrNq1LJ97RQg0g1vnYl47GRw2zzhwhLbdYvhu3G0Q6qzY+ZstqQMPjKvabSP2tjQb097QrD9azj3faqlxcIxPbR9/uFnKRND5sB2R829mPlV5MBmk+bwi1HSGUPwFKdz9hYOPz/sdqbxgt39AoN3QqYplf+03Yzxgu75otRHbBdvVtSbQPQ4+FjYxo6eIqc4xuLPni562PfI5vnHH8um34rftV0DXlkwKs8MsVXmSweMegN1GwzJza5LTd3p7NNbnUEkCVtXcGAaYXb0nh2DjvObxmVhfWz8lt2U7+LWuI1iaAmtyOgJCogdWPxSP6Rtq4dtzMjKgnVTlP3JmfH7lhu4mBt268SLCX1LFGDYeuQct6+ZC76ntTS48v3vmFb2bNYBw5rZKdm9lIlhux2mw3Srgi5wti9qdYhYMWyJFk+bU7SSdqimTVzKpj62e/irIXMysfMESM8SpnTYH5G6dJ8YG2r6Wjw+e+FXY696Dyh2AhHcfvvqqf1O9UsH5mTw5m32Qa/WLFYjZBedDz9LkHbZE1n4qJe1tJ5AfPpJiG3L4X07gFYWLFuiUu32JuJ70MoU8P1X7d7D6mW2zz57YmO/nT3bWfV6xRA3vBXanYMntocoh1+Y13B3ODYzeNt6bME+8Pk11CZ7IpsfvRktpG/j6W3ZQK/J0rQ5zYyPbs6zC1e0FzFKDAxZ+22oEP057WSeZ/cAABGKSURBVLInffvam8HwzLmPFiwew6INbOiBnSU9f4OYk2W7EoZKqjBr3xe6bzfv/BGxzZ6Yg55WtHsH8bO4rdu3j7rpRR4GhvH2VypdOmLMQhNZshXTjxOsTfaE29e6usATYAgeY5NYMTRQtHUEgz/FLRFBp9NrP41qvhv11f5I7fUDYhN5y4efv4Foxgri2e8TNrkwSdjuqzxvuUMGAo8OR7sAbLNUGHpgB/bgvVH2WPakb1/rGcHur+Pc58/Ny4uNH8gntk+/bTG97Oh/OpxYB4AM68wyN233Eq9eJscw7L597RQo/nz80gZ7V+EYvmVRWtZeUzUaf0S0yBs+JGF7he3wrVFt95vThPCjN84gGJtP5FY9JAe2L/28uSMeQiv7OTptW1b7WWJ/k92qrolGgZluX3vjdPFYVYokbLMijLRMCMmjjgeB6dswVljStkZp8GPtmISRPfWyfe3kdPbpo1HWqoesPGerhRgtmzFPost1pr/GzTiJjX1m/Ll1Pfj6DXrBnh6W4k0JF8+9Bbr4laVAiOgU7G9+3k4TM7dqH9Dosz26JrKqrTlemeT5Z+p5aKfmWra+/Ogt0acp0/KBJ/9l3OZxHPyvMUvME/u1M4OO60cXjN0/kLT/b78d/eswRHeaam+t4HlblI6buQVLav9j+zT/56bFzrSJeSw0uDhqcYkXtq4dXyDwernpJdrGRxfTt0eWowoksRO2eRav8n+tVyq0sY5WWr1siU3Zwrx0bJEHaGw+xbZmwCcltunTfUgObRac6H0DF7rlVi0g/hqy5ETynM1CInztBBYNbNeeeh1qXLYw3XYIMjpt9yRu4WHCLOqAnemhNZsZufWxTpL4JmzzvZwActr3Whh2Xl06NiSJK2G3zZMIeD2AJWKzPyzTTOePmgRkyxZElzBvDWFPQSd8H/G7ts/Bhb+IWcKCzrcNGLRYMK93xbMNQtO709fOI1dip7nU04LhSfY9y3NlW4MgTS0Ry2T7nPY4iGZQj1eXHtkqON7hEntXGIISzrZ2EVBp7GHKmqX2eE3r8CJd/VExdLKxJ7YKAK9v7pQXe2oY9q6HJD2PbcHMjQmqMHH0kihzMss86PGq3evmZVhY3DbP3TargDA1JHcA6c1hSFI7x7f3qKpy1VrrAG/f6yWtL437WeglxE9svp8TJUWYr50exVZNaz8kqQdjLs5sx6JdCo0bTJY9xguDj9zDVWYanb+hCxGWRkmhxdggeXejdW94v9b7jsnTYkhiTya8nMurHHvLQrlJT05yWfLwYkI9s632tpCPGRuFywew80p43lgm0qFhehz2qockdXVCymcm82YzCE4DFMyMNf7q0ZBqIP7JmBg6zUu2NMKLdiGmn+TEsXnrSljTU3Ye9hrTkNiD/zbUdhpSC4rCrFVJTnrftZ5EqaVf4tm32lOxgY3ISoBiQwRB1Q/CN/PTbdjbbJJ6MlHPOgLYsRSv1tfsKe2OVD6SrZNH2973YUuXDtWlEX0/p9Xheht4N12/v5/nkxwI6qnNjZVf2yHEag/+W804+HXscJYTmyAcu5KybIJjyeUTdtJduaw6Gn2741XdnnLeDbxfMO/nfNgBrh4Upo/ixuJxb9aRUS1NVw5JekcpRh3RjRERb6ryqgpIyY1ho2XyCa/zdqhlUQNDak9VOeWUDbqFP7rh5Xz9AT5TV4Rp2hjh9Ai2kVJWrs2PAYN4j34QfmtRxHMfmjKq11Cbk8nWifs9YxMd7UVj8ZcMzarXfOKxv+hAzhEY8CGKgUowKF17Yu2zbkDWcahx2cK05WcSn5t1YfO1/IjLWww4srnJ7GQyV9qg92zPNG1nOPm1+kgYgDud+lY9cBlTyGAejGi04pOSPLafFjc2vFLF5Y7s1E56sXf3dOluWeC4fuyo66+gpaG3rPBJ2gI08jBhWWxi2ditU/RhGcfmAar00J34sVvYJwjvSB0Ywa6/jsC6nxODYHDykiu8vBU7mfPvzD5harSBB+fL8Y7sesDBZyfpxVCTDZEqYZo0TT9dc7LrNxhtNZu2myCpb8HaeIHFSexLKa3xPAiMCOYG+44KM1dq8km0sYMhQgAPpzlOkhRREWgbnSwqQ2NvY1dlkAbclumnkVEHLph6CGs5FUM8V7DtaAXMSyOIXZ+yVQ4Z5nfxmk0hMnt0kivYOgEYr+1cq66XMpnShuBtTMI7HBjB4/dikMZu6l3wJpHRf5+yHdLg7ZTZaAaXmjzLYFCxUQG28FCkhtosVb/nWyjvDMV7hrF9mCYX7k4r2MMKCNTOV8deyLSzqfZ7ZrbiTfjLRye2ozpdv0pYy1Y9liwtC24OLXcWBJXjQIR4+OV6NCWEp1/VQj3i2A4/Upjbj/gg7A3kSnjDTqY+grewJ83fUr7V3DKEDJ1ORimtXNYON2tbTOSlaWQRUMxin4Rgnna4M8IMN4jqoac3dbTVQ0JSmzszgliBF1eEBA1NTI4LYnfdnNHK8uuU9eQ3BHYdr/PsRvc8xLJVD3dczAKLvkoUzQuYUQioLB3uUEcis5+l4z3gaMMyYQpb89ckAW8cidI7rf0QP/G74gheNa+emZcmbjXXh0jss9fqtzp+h5Z+9W1egOLmNJqbYjQnBbFFeklsrZ8Ajj/WUgxpOr6rc2EOW/WQMHHP4fxMGO+dBv8OUSFtnIPXqXEK5DKZokIR/EcTgvA5es0ulue/01pH0cUmPNZGWfTWq9469tWutqQ0nOjzusemdm4UQhda9vo2s6RxrKEH4rn09eyE1z/i4+hlDtp9KmJVa/+cp1feA4IpYsSt9P9unjDgPk6rR+a1krQLE8EWRS5FEbBXdb2VQVdld7dSDQoTyw83CzGZmE0IWgJP82fChBK1r+evca7ibm5tt0H7dmODJ0TRC5kF/BI8iIz9LL7GuML6b9NvoJvs9s0LffpWPQ1FPHXECZAFR4v+ZiFVsAd5IDPg5YSx8v6DzTS2kiVt9I5id4EpDD3fmY74fJUS3lXCT1ZG9sCSaY3BsJO51qrdLc1YEcQPSZwsKbSn4RcL6nV2xml9SGqwqYcfm9vSW+4NwnYwNLwC4+52SdLE1DdXjtKFWFxWF5IMoh2BQ6OJ9NLXX8xeEySlmKd9yZPYynEAO5vuBhHD4B7vWKP+lnOrnaWsHJLUD2+k5fHgxwVsu2k54IhNuQW8JwtS4WQ9aMIYTIIbqVZyePWZJrVjM1P7D3+fW0pj22NZo3gska4dPf5xfvpaJCzgV62j61uvSw3aRm4X/q/oVZQghr8VrfHS7JHu6HUZjR2+ZiNZg8V7BaKfZmbVW+ZSn5bR3rjytK+6roycmIQn84sjOYd6TYGyV5QUQZLCkZny9Oz+N198sbPzx84X33yzPDt1bWJMkIRqsYI2RalnHRm/T+EUX5J3lPwgr4HdYnEdY0K81poTIq21BAjurp46lmml8TsJi89gMAyPzU2HkaWNSex7oaOIl8ZkK6JvF8yDiE3LooHJDVWM8dSti17HGcaOyC5BakgucSAbCKC14rgSJGUojkFsWV3HdIkPYHvhdTyR7hZmHqZbNxCFTh+sHadLoOLqrQJ6MkVC2F3dzXmrJeNYfNAnYpwaWA9W13O0+Eevv/dS1kvrEtZw9yp7AD7eGzo52VBEdOW0hSI2QaH91FDS+f6RPbUbSa7oo7HS1K1ES6TEhm68djvnJhYf6QdY9VMzLPHcwgUvxbunQehd76/SSJXPST40hSK2lldbDPmyDpq6YvtSCtVI1JGRsKcptlD0ci4lDNDR1Re8lnltRFQq+dJu3YtzhbH5Tbl5MyauRr1RBhFF9SVaLrAmsauztGG4JqMjSR7yU6kfLCw9guyF1DGJPWkw8Yk6Svj8EHHSTsaKC2wkh92/chlsEAt/U1I7ctB7AHIjgCWu0VMTU76Sbq0gkDeMIGXxTsLaTBlPfJNQbcdsiIqXUAcaCufFnusQkojFLASveT7aUOil2SXaUEya5KNgmUSI+PpFBbsOgT+IQl4rbgDcCnaOw4aOPtUQo4COzR5ZdjhrGMZfN1azo/F71Gk0nXuCXHx5TOcRO9rvQgTgA1uxBqZ+EotIu1QqlXpAu6YDu2ENKLTt14CI4dkAhtVgqzjAM1oURW8F/2uESkL5YU1uXYoF6XmDRsbC4scLxNw9S3d9YQvmP8qCmpzS0uau6BupBPAed3jwpOTb4Hnw3QiQepmMWKSmBUwn2FC8prjikyBsKY1gYxWwMEUIbPh1UV2bcEuR5Tn9ALYlVEsdvhUGwS++uCyzreeeSGxzfkItiKOh57NrawGHigyfL0p4yY1CMzz1QiBOBF9Z8WJ+JHJ+cJ9VqYhT1wE87ACI16hseLUobWz2aoG0BnwgOD+8IUd/nIafbcrWZEoNL+XE3eWIWkwt5mi/HTCmtDDORyeTAcdklQv2A1iqX0RmS36AO+fnBEgzk5P0xv7ohq+KDiIwuVulCLqF8NTDWly/ZcGC4MKJm6qehMXV32LqqRnLzj0Q1fSns2PYqBRsR38uk+zHxkyOZI4+O+bK2M5Aa12qACPRBihgv08p0stv+GgpiWkKqGigtCH51N6RQvmPpVQTgDQhIczNF28kFm1L5/9jdkuy3JAhp+/Oqh1SFIi8gvUsNooI0qsbMe4S9DCO2hoQX1DDiqis8/xkCYJRDD8d2UYRb7ZXF3fHyg83YyZ0BoIkdrTy+ulSZ7r0ckFD0dz1hZFqvPbpdESCKIdGmf2ZAEglJ3p9KJQjaEy4oKJQ/hugb1FgSAFzw6/7vcCUWOeTuw0xqL4ESSr/cZRgzNTSkkx89ha8xDHa3sKOZC3nnoDHC+kbO+Uxalg574j2tCL4iagInoCvVIrFer1e5fy0e1pJQH+vBqUwzTeirg6C+s3MPlgKWbpUGRwSeejeW1RBk4ZXf0moNyu0Gjm5cPRwGnh0u4ydRcAGz9cbAWxoFo1Gs9F8EE0uOA8RK2qT+v0resuYcHn+bjrWun6sqvvo0fbbVUGTxhc3Q8Ru5x4h8fTW/FREULmkuUS1sl6s5zKTtCEFxGxeLpgDZuuiuLe+Z5R5UPmksfLyLTAvpKmKo78+svDyLXlBOxqkMNrdMQRApmqPgUma2FIUxSBeV1Rt1It7lcpGHWO4epWG4UGjUCcI4bGZ5R83C3HGsvnAEqaB291+JxJq0KV7B+2q24TIidrV+dlrY5IEXLqpzHJqnwbVmHAKZwinGy1LeGJ6/xWwR475dwPAu+/CxDTR8OrtdJvqthPLMPHC0NyT5fIEgol8ttyXw7kROIRuYmZ653AznZKJWQhtCtNwKWrrnWmglca3byRI++o2QBkr1OZ+3NmfLs9EwmEAtImAt2tTy/MPHy+lU6E24KkAjl5efIca2ETnF2/G2j+aWumVRxOF9NLR3W939penp6eQpqdn9+cf/nNus+YpxEKyVoVrUTwjSAst3H7rTr49Da/eudl1kYJWDhk5HkslEgVKiVQMOGO0CmO7F6TarYX770VATRpcfaCGx51I06ymPfitutaEojYksueTd2xBbXlceQmyeuIdfB1fiSrioYUHfwH+kAZX7yx1X2xqGXbZi0GYWPr+9vj7U8AWGlxd/KQgk9bnZNoPO+2nQXlOHdxe+Wvgp9Pwpe3btZRsKRk1s9f7zj2Ez3N/8fpfBj6TxldefuKRcdWwxwYtx7MHao0SB79uX/oL8kdpfOXe1oIWndhaR3PYyiE1tsyo5+DR9lurwrwRGjy/cmeuNirTJ+5yW7SVY3gpcnzh6Kft638d69Kexldf3L6xkIizdj5EB5TRgaOSGUp5Du4urpz/G3Cn0eCllWd3Hg8VRuMhhtEXgZuuAtdYg1hnNFGb++nZyvm/A3jNNDh+fWXx9vODywuJ1Kjc13qy0BlPJTyXD/68e2979dL7Dcxei4aBz9WV7Rf3Xt4+nNscUmlpbuvu7Y8Xt1dWrl8a/NshZ0/Dg4OD4+Pndbo0Pj74/wtrH+gDfaAP9IE+0N+B/h/PgnTcsLPm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11" name="AutoShape 4" descr="data:image/png;base64,iVBORw0KGgoAAAANSUhEUgAAAOEAAADhCAMAAAAJbSJIAAABs1BMVEX////9ZwD+ZwD9ZgABz//+ZgABZv7/agABz/4AZf7///0AaP8A1v8BZv+pPgAAXf4Afp0AYP2LtPYAW/0Aa/9zofYAV/3s7e33+/30ZQC/w8QAYfwAXvyBMAD4+Pj/bgDuYgAAZPMAW97t9fwAVP3eWwDeWgDnXwAA2P/ETgAAX+nO4Pva3N3KzM1EQUAAVtPg7PwAQaMANo0AUccAMoLQUwBTIQCdQAAAI1vY5vufOQDl7/zE2ftNUlSAMgAAMHuBKQCdv/q5TABOivq10PmEiYsAR7Khp6pbk/ohcfu20vmOOQB7qPlqm/puKQBLAABPGgBudngAG0ARDBUAG0g2ffo6FQAARriqra5ZFwCHsflIivkAK240e/tsGgAXAAAAocEAFUx8JAAAZnwAj6wkDgAlEx48KylKQT4AHVwiFTNKHQo/HhsqAAA3PkFiJwAwFy44GCVILSIwEQAiIEIqMTUWO0UFHSRPJBg6IjMKEChJNS4ATV8oVIYAveNohK1jjctAJREiAAAfQVoAAD1jYmEbHB9IEAA3AABZZGhEIiYAET1VCQAwLzBFMisgEyEAQ8JPIppcAAAgAElEQVR4nO19iV8a5/Y3M0SezEyAjozIZNCwiAQxdUVEUMMigqjVVLKo2DZtmrSm8d4sbZr2l/e2vzc3Tdvc3D/5PeeZFRwWzda+nxzu59YneYJz5nv2ZzkOxwf6QB/oA32gD/SB3iENDw/qNDz8vh/mTdLw4Pj566sr29svFj/WafHFi+2VldXz44N/c1bHL61uL95+fuOgtpBIjMZDcp9KTCg+mkp4Fi4fPL9/78XK+fG/I5+D49e3n/10VKOMMQSJbSL8E4aR47HUwub9xWerl/5WcI6vbj+6cbmQkg2+NPD6nNqnr8/KKjOaqB3cfrFy6X0/eE80eGnlzuOhlMywlDmGYZs+5o8qaT8RlpFHF45+2r4+/r4Z6ELjK/cOF1IhCh1CxmofDUHLkD1GiKVn89H2+ffNRHu6tHLrT4/zAkHkutJxDjWRTRz8un3+r6iTw+ef/VKLyYTVxVCFi2k3dDqZpo/+Qx9h4p6jxdXB981QC42vvDwoqGbFomnNOtg6bE/kwujl7/5K0jo8vgLwMYQFDAyM1E/noeXTAihLQp6jZ38VYR3ffrAQIp0wORURpvB88fr7Zg5o/MUnHoDPBAPJaTNsfv4+1tk86/gQzE7q4OX7xnF8+xeP3B0/GtNACMPIYGFkmVGDHFVv+5g+Fj+anlqHgGPqxrP3qY+Dqw88IJ8WBJgmDFXe5FAqUfDUljbnDn//B9I/784dbdbSnkIqTgM6VncvTmpxGcu3AI+JP7ffV6wzfP32UCf9g0cPjRZqR78/nF+eLl+biYyNhV0uQXCFw2ORiZny1Oz+zo9zS+lUnEEunRQ//WMMgUfP4cp78R3jL7ZGGdZe6ZA9OZVeOrwyW56JhMMCkMvldrtdSPQ/+EdCeGxiZmr+7lGtQMMgm0CHvqrQ0L13L6rDK98V2uJHmFj66Mny1ERYkgRkCfnigFwa6T/AXwgwJVKe3blaS6hcAnCaZzEBJaN/vnjHAeulj5dUBWzVQdAcAO/w4fTEmOAySRFFZEURVd4ETlE4828RzcjU/O9LiVC7SED23L7+Lq3qyoOEBUBLhEIuxNNbO9MAnqAip/Lnr67nc8lMLj8g+QBBKb9W6m9wiCWwCsxyMFkQxsr7D4YSAGSfGsb1WRQAYLzx4p1p4/jiUEhlzTB6ajBNQoWjK9MRK3hIYr0U4DWKDigurjoJP9QVhLZaLxaLDUlUXJTJcHn+bhrDIxtiAMZ3w+D5Rx5TlixxJpE9z+fLY4LgBmS8/pGREb+IDHrrWd7hiJby+Un4b2BD5KpZhyPbUFxB124yGghEJ3P9Vb+CkLoFYWb21lLsAtsUETgxUGdJ6urKO+BvcPvPOOlzUlIZRB8GxiBV+2N6TKKgBV319VJyMpmvgPyJxSjwUxkZ8flHKgE+kKwqyGGmyinFAO9QoXXwyWJQM0KSVP5mrgBxhLOVWHL53ls3OIPPNmViTRHUrIjEl17p4qkoxbUoPLTDwUfzwGGJB+C8aFg43/o6iCTXiPKOnCQ2gFFHNL+xsb4GLyG6HuRQMeGloLAeJRhDRMwfGM+dt+w3Lr30qO+WVlt0IwP8XZkKS5pZqQJLfDSZQ5nkB7wNACoZ1Cyn1ws2VKkHHI6S4MN5mapfFL3+6hoAuevDt6B4FfQhM99sgTXra4WRpL5bfZsMXr+fIkbFBW0L4seG0q+mxgS3zmCSd2R3G5JLGsjm64JYBDjXfFbLQznMK9VJ0MqKCpwolOB11IH9YClfR8cphGfmj2LHqjsMGzrafntuY/W3mKqCmmyCWQcAC1dnI4AfJ/rQxymATLYBP3JcUPIpLrECHOa8uqtHLJUigJf3ohZmdOcfrAOIpSC8IJ4P5KvoSQSh/KQWIq0wsvLNt+U2hrdvkJYKDPAXm9uPSGA9Ra6Yy/tdwQHQuoqPM0IXAAwYETgN4AZMVPZAfnd9FZRVr4tTPxKoYkbivHn4TXw/xdwthKeeoMlpKdiRhY/fCovD20MyjY9164Kpg5x+VcaQE6xLKeCISpy/5OCzVUu8wgkZ4HmP+g2XvxTN7UrBCnA44AMM+ZIOrlKFUaaqSBnU3skRLaoTIiCqFs13IqJ9pPA2TOrgi8uM1X7TOCO1NYvBmeJF/hyZfsAAlMvkEII1xbsLz5xzBRVF9Fbgi3KCdwOktOKVYGpGD1a9yHVSCCKwwGJVoUYH3guIqofCqAWpamhRuPPGM6rhxbSa4Zg+kCW1hzPoILyNPAIA4LhcvoyDDxQVFT4ln8zlRSnnAE3cqDeK/eAlsnXFC5LsgP/0g+qt+7SpaGny3mCJp7+Oeg6lUgkqbmFsfw49sIkhopi49YZZHH6xwLSoPIltLkfAgorBdQAj2l8NAkicfw2f1K9JHrjFfJBaV5iRRf+erYgu3zqPKCnVDPzphs8LOI+sB9CWBqugjZPwFSXkWsqAzQHrFS5fLbTUSVg29eiNsji4uEDYZudLEq+m0IL69+D5A/2SDxxZMV9FCXQEqiIYD8WX5x3RuuhSggNJGphGk+sSKJ53PRvlwdgCixjMrFeKGyX867zPu46wwldMQkznQ/HOiGiFIvNLMus0Vz3gfyT1JlEcfpFuQZBl0lci+J6r/fDy14qgZVw9FwWhk5LwD5J1TuEaaBZ3RSqDUr2ysVGpSwqHubBUbdTdFOQ8oMwHoqh8fB7+NgeoNqoBMMeKIkE4y++qpig8CwbHGqSCFUjcfmPmZnj7MjHjJvwQZnMfTQwad8Cp6uP8DbA1fGZDxDAU/mithJEY34/RGmSGrnDkv/+9Nj09izQ9PXXt2kQEAlCIyndzat6R3ABTBKEAn1f8oMv9fnEXX5XEUV/iFqZupUgfS4tUfWqtiiTemEXdHmKao2A2NjcFGqhI1WAd+AFdq+bh2XLwkJArFZPqP+OjpaLoCo/NlJd3fnw8t1TzFBKp2OhoKpXwpIeOHv/+cH9qJgJiUKxsVBocxjP98GV1xdcPcd4IfnOgKBpuJ/IEUhoVQRVFsKhvyC+u3pDNLImmSbGryGDQt5bzibsYhO6CQkV3hSAG10GxOpCLBrK59aKgTEx/c2WuVkjFQ3oBkeilRTk+Wkhvvvpi9priFoMiYiWB6cn4OBFcRtQP0sGXRE6PCFzCxJU0MXNt1fW/eBMB3PXfmvMY8LdXJgSO81UmIbAW/Tlq37O7XghklGAjD/mfCKmh3//f8vzVTU+cXCCWh9KDBXV9jZALcmJo68n0TFhwUc74Da9LaUw6AuvoWaqKNZ6VltHeND3K5Wevz+Kl+zFiRkzobRPfTuDjbEQhgJQ40Dv01XV425Cx90/yOUwNIP/Z/+dSIi5TJ0oNg4U/Wo0zEmc2lMLKx5jASZU1SBs5TkKDo5oZHUG0V+7w/hKx2nOGlTdfO9MYfJkiTjNoQgR3IoBgcBeM/x7GnzRmmQS/5avugseLliQX5OmfLSXMpSg1R25KKS2mGdAkF2Lpw/mpsOKnAawIVhiNj8C5msgtTG82o8jKv71mvjj4zNOcLoGIghHlOHgGyMppWov+AZw8JEvAdKnBQdoz54kzKnomaEzrsHmpjcippW+nx2i8HtzA380Xg1YEMVtxC7PAYlMgHvvP67nF7U1VCXXtAQbB+ikuiK/5ihq5gPEE9YkOgOPnS3UvV945Sqjl3T7MrkwMm4fOVgIkY7Un05ioKA0HfpnfklL6FUnxBzkOWGw2C6Tw6HUYPP+nbM2XAME/xtBR5/AvJ+uaHUDrju+8VPRx5SdLMUL6bEHrgKEGC5HTV6chFAyWotTM6BiK9VI2Gs0NSKIqqE0FsIXXyIjHH8Wb0iVS+DYigBvMOdTikVdLA0FOIfJeDyqQlqcIjQ4oaEyfqXqtw+aESFd1loRqr6bCQrCYXDfrAr4NDG/gHeaKXk5Ypij2mZZh6/TWZtFDTHFgINYGN0ER5PvzCFteAzFYRLMqRma3Egzp03CygmY3ZJoSImMIsrq0UxZEwWXooFhXZYTWIoNceDmN/9z4t2zsl9PGNitDqofXng4cPboJARjcDSol/IX6e/buVoKu8q20vlGBahpjgGY3tMdQxTFxBFmLuciBzoN3lDY28lFHYMDrFnbSpM+aECcWTxfbXHoQsuo0y8zRZGIXQ0dOTYmMqErhaBZnMZ9sM2jHh/Yrxeqyo5y+MqOXtlwYCIDUKMFgsDjpiMKvjFxJEcu/ZZmDU8np8McJtsm9bk4JtCqRy6MbVDBFp1kOklD+rEDYjqC1DM2UVk+ILAMQ1a1lfWnHn8fMiuq8t5p1ZCVFiHwaI9bpoV9O4zJWhhAS0yqn99W3qlQlTlW+SdR9Kk3h5Tka+XQErXnYvJ/G2TpEGCdUSfVD+h/V4jfvQMDRH+SE8lyItfxbSDNObk/HvwuxhhZirHaFemOv3+fXKmlBNACQV7ikyBc1mTTbSifTZaiv1jclRJYhpthlyQ22BjEsjdD1RwjPJzF+coHPINbJp5DT4Rd0AdRQwvgrrNmL1fVcNtmviaZvABKcvCjMvIK5TlWeLSh1HlphM6y1ddjHxo+mw27EjdfrIgBoDtd2XBCigp03J7OhE6fD17e0qFJzq1QJRypJuh6RqaurKGI/GB1QQcxNT4Yg02f12k3BtDEE37i5HHZzCmSKyRHNeYgZWk3lXGO3YsQyGfz+yRgcvD1KIw311bKktkzNKF0qwtxWs6HBoleYngsR2715nYntsyBKk3ebIUmDbnAKBMF7Qc2w7gYcefRRwszVkHUyc+NkIfgquEJcg1UlnU09jIBQwpc7otGAwwxnOFGY2owTQw6dzWLZcdgSetsOWcYzP4aVfkeyKtI1AU5ZD6xjpg1BeFqvjqmGYvEkxmYcXKGKIa42s/LWjAABP+/IbAS99RxGbHual0CNPwWC2u7LPp15tt2Qhvo+sKDJotcnoZz6Kw1I3sDahHesS+195OZJjM22h2jxMCJI0rMCTbyzEkT3ooRV212F5muzmHXTjxY9O3seNgfe7YZOTNdc4joknsm1TEWk0QWnDCTrijBzGLJOHr3Te2Qz/kuI1ZMArDu9GkO/C+FEUHWIWS0kBRGVT4dgux20NgQp95ibptkOR05du8Li0JrfLSzXrAv+JwHxhZ72UgzJXFnAJFBdwUQvAWE3BG4uafqINL35ZmXqMmyCrcPQSTxXwm4fFp55HhyFS5SSdO1VdI/9EWPNyWz8u15BHP9EZk0MSWFfolwF9LpQcJdKKQQWcXNbj0Y9D3vGEHhIL4eBr4FSrlQROZ9WrSxBOlzGXNEEsdbjRobh7YK+Uo+hR+hqBMsWWUdO2+7DeSHI2BOlma+pm7C8deaEQ10ruwxZsjQrgXUBUrAChg8ZyAsC2NP5ArFMjr/sDcTxB4ZJAEMKZkbCdU4sXurpTM6RVdyRVzTA12HRdoV2G7Ihlm4IOgmGkGtoUb9LEWhi6pisBMX8nihM3A2dQhO3F8ziUx+Gaxg5bfD8WlBLSEEl+33hbwqncPRs6HlC+2dOxpoRdx6y8QfqOp5Eq7N8rhqESCencNJymmWNyWysJ3MKhlSLL/pwB8sSJoXq4nVDNaVS0pGRVDtm3S/J9DIkSz8/lvGnk2HIktQTLBBVMGNzgL1RMOPgIe2OfNqkiUu9gLhSM/fLwMujKYULF6bhzXlBD7gSH9hQynMy29cZLzsIU4+efulRQbRGOM5uwz7imRfcuIzqcCT3QJiUaoCu2wjTaWKZmuohsBl+OarPp++cKgANnFD6q0IlB84wOPZZDFeC1OyFNVKfbkNy8NXFp/+WLRtJtdC5+5DZLEt0XSuPS800VsV9Va6xu3HLZOaT7qnw+QOr20p9G1aLCUFUAJDUQICHrNe1X8CNZyclkvj53JlzH9UY63YHPZvqMmRDryZwbXUjqNkClFbgVZqtEXMiKXRPMZ4VDNT7nKQ2TXc6Qay2F9BnZBpceU4/k2Z8d1/3ISv/+fm5M2ef/hq3vHQTpy5DlFNOqqt1dh/Ka5JGOBOfXrAsjTn/0y1PvPSLZdcaK/8x5qZ7JKtBXzFDi6SBvFeJfB1jLfvWe4bQ8/PFM2fOnPuKhkK9ZE9NQ8xRtZ0btDillcGEWY9FE7t7/RUTc/C0nmksW0r9meSAV6zmJwPRUgV8Emq3Sk2i1G0Yuv30LHB49uz3Cba37KlpSGJPxjSHzGFYk9c2y0W2Qla9etmFw1sx1ggmwHmNoVInHTRd4nw+QfSLkHseyixzYgxZcvmji2fOwufc588Zq5Ab1GVI0suCVo9y0OUurZy6U8AagzZZ/qSzmI7/KWvcwYcU5jGc6eeN+jaWgtzheSwc6qpiIt4lXWLjP1AIEcWfC6QZJaanZCp0d4Ia9sYk3fWohVhC+ciiWcTTWUxXrDJ94aiMeSHuOMCyIWT0fl9VEmbmGNZ5YgxZ5uZX585SDM+ee3oYZ09BxINJgGsEzUzOWNZwjz20fpt8r1NcM3jPabFL4O3dNKnIQbqSg7y6ks/kJNcVWngyF8ss8UGHISl8f06D8MyZi18OmUE7y3TMnixDVj6acakb/7IN0TjdAHbBsvx6YatTweb84QWLb0mDneGqWb4UlLKOfLWfyoZY3mT0YixSj+kSS66ip9A/T38ItUWqE4iJ/bC6jLEbFHDfm9cbBIM6tmUJ3chCJzFdWbBItLwFdkYc4PmqqGT4fsxAHVkxPJ+iBXWKofmqLdJoOySFLw0Eqce4aaqpMbf7kFydcKnhTCaTTOZKpfxuBfJEfCZ9Mpu604HDOymLfU/t4LbDHL/mA13kAzSo3/XOzBGWMTDsNXti47+hmdExPHP24g+JDkem2oNY2BeUBm995skG55qyljPkufbWdPyxxbOAkNJtn44BL1adcaUpOSBhzqnGO3g3Qs9Eal9ePHOmCcS5poX+HpOpPvluxDWStD50YEN0Rx7LxpfB72qfYKyC/huBBHM4QT1PtqqIuKqd2a36ve6JOUMGcZmzx+yJjX//9OyZZhYhxzgNiOlZSHQyk9logL51oNyIS5i3SAQZfdGWw23I2g1LGnuIQlpyqEIaXa/iuRbXbNqMc3vGkEVPQR2hLqXA4dPfQk0osc6ehrFXkAtI1WqjWBnoLyUnozwvchKKqT6ZlW+38xeDj2TW+C5aveAak/yGF6xNYMOPptkdfhK3uJNesyeSsngKE8QFc+FBp+5DZnNGwEUoRRR9Pp8o1TfydcUVuUrMycyNdinU+A2LFyM3QEjFjUC0GAyW+JJ61EyY2bRubOoZwqPPaUBqcEdHT1/GTE1simE7DUli3nKuCjgFVjl3+Iu4OZlt6y+uX2ZNDOUn4O79YJgz+b0sP6AujAj7BWKu9LE9Zk+k8PNxCMHtf3STsBYUGatwtB2yzKuIy8Ki4vfvQao/WzAFgiSetVPDAro4zZKmMModwd1lDp4PVOhJFlfkR8Z6mL5HCOVPVTPTjCHI6c+6G+spe9I+pDalg8iJ3mqlFAgUFeHakLYJBF9tvF1B6lkKC33a96The5Sw5nn47FoF9/eWN4lVz3rLnsjClzYIIp+fH1hWmZo+HYYgpmpWrohcPZ8MqEF4ZM7YRwT02N4jjv8kaxhiLrCEariHOa+2mSWalyQQUudJMWRjt56ePWu1pGd1NC/+7NEWj60y320Yeo7n/7xiHXe1Uir5XdITqtTqRDJkf1Dx0hHpMyqPocMw6l19PZnFBUOkrCQ9iLFWDM3Aq332xJKhry7aQojG5n7IiPKagvaOw6EZQamuJ6NGaJMNctKynpAxGCLam5pVTO91Dkev4GKdS/H6GgNrqjaWlMiR3HoVQlcCT/FUA+0YhmfOnsbtk8Ksix7Z0IjP5AVQIGvgNrpob2gSxOnUt9AVZqmwiwrn9flclVImwA8oU2li9Xi9ZU83Pj/XBkIE8YdR1ojUm0BrP2SZL8I0awXCzdZ1Ly5IT8yZGLLx27Zl00W6dK9Zh9o1WkWvlHLrkIYFg1Klv+7aB9vXupWpS/ZEPUVbDCE8HTph9RvowtcTbtwSHsiUNhqiTy1mRH60ZFCh53bGdPh2nDUxhFSTHqOj5+ioYQ4qY38Q1rjPqrfsCfT5aXsIaVWKvjV1sqbCXYZOslSGFCrZXxRwMUq1qu7wzqgxmXUe2BnTwechE0P59wgeF8lQOde2z7gm7l5o3oPWPXsCT3HO4ghbEKQg3jixJkLWI3ESWFPKndcr1CuSW9i3BN/MZTtjOn5DNjEMPYT4Fs/oIIfrXq3iM0SM26x6y57Y0A+tOcUxFH9OkN6zJ/WDHpHuy/D6gtWNfDKarXLCdIEYYTq7YJdAaeV89TtS8+Bz/Bn1b0pqyCZNe5qKiN2zJ3iXbT2FASLmGCek+I9oI3xScb00qXrrPVEopy0JVMLOXVyvMQaGJLGMe4Gjjuxuiedz6tKoNJ9A7Mx32RVDNvXDuSaxPC6laqLYd6KlKFZ+POYODuQmo/qzY1Qzs2TBMGW3fLG6QKgCqbHyNHBYDDjWRyRc3lY5fDjK6t5cD486Z0/k6KtOZkbj+ulLsxhoBNqdh5BB4TFAk/p9rsiRZe6o3WGalQTb59Qib+IpC7gqyitKMOfQjrKGf0dja77Yrh6fBU9hgHfmeOSt0cWPLpPesyfVl5UFbfs8AhiIZvt97vBdhtUns7LdiahtlUMtfgd3GNzlsyMur8HhGBZDmuLuLtkT+aSDs7eC+EOcsCdZiiKeKUGLavhoLr+x15A4t/CtzBqQ99ntWdgetWC4hJXXPL824gomHdoZwIlNenK856hN9RTdMTxz7vMj+SRLUX0kNSuIxUAgP1BXRkZ8Il6O4pJ24qw+mSU2mzGHX8QNDPvIZgTMcYnP+zkuo60QYArGNutZ5+wpfr+bpzBY/L7QdBNF12RqFGuK0UDdJxpHvzhpP2Zu5COHNhwuhli1Oo1z5sbcnJTkd71404q681G4liZOpncMyU1tqckwnzZRmw7iLWIKuUHth6FvaDF+wzydCM+3nDKnEpua6eDHMh4RoBiyzCFyCOiJWGdTz8YILXE32yV7Ol5A7KCKX3qa9491TqZY+Qt6jGU9aOVwOkGMyWTz+OLF4MdqsqBy+M+wG15SoOj31aPq4XjgsHACDFnm4KtzZ3rEEIzNbydajJJ34Plyjv5jHOpEhmw57GM0j8/K/wDBhgSltDuw6whUJU5R6Dc05U4dsydS+L5bNGOlix8NkWbQOiVTrPxt2C3mcRe9hcOpAjEmt+HQxND5D9zoFdU2PWeTa/ldxQUcUuB6yZ5Y5vHnZ1tBa48hgPj96Ekw/AcENXlHXmzlsGcMnf8Q1Cs71CoNHqH0IYeW24A7Z0/E06b61I7OYVWqt+wJMfwROOzXq7hWDFVy9oAhcLjHW9Z4kn4DQ/oVnbMnNv7gaRNsOlT2CFIWfz7BYhTFcJfPuVo5PJEeaoU2WqJx8Dm/oGLYU/ZEaieEEEuLc4y5ftRlIx/qYXC9+Rgt5VCf3BVDGWypWEwmM5nJbDYaDQT4NT9NwHrLnkjqUe+eQqeLXy70DKJ8BTgc4JOSlcPutpQemdM8/l2wxngXQhWoUa8Xi3VFmMLTiL1kT7h97ZytWHaQUjA2/w5ZQGObMWSbMfyCcpg5xqE+mSwd51CPaWjUhjENvSKInjVSFEXETc/6wlq37Imkvj97YgiBxY/U60Us1C57kr8R3GIls9bE4WzKguHR8eUnPS6l30KOrKsf2jdAXOrsJXti5Rufn9UgM8E7PjzG4bl/p3RN7Jw9sfF9umXYepidE/ZjRvbkJFs2pagXo5bsaXPiOIczm0bkbZBd5K1tXzs5nfvqwLoK2CF7Sqmbo5o4lOZjpgSQuzYcbltBrs20Xn7ockUOZStHuIPY9jni/z65mdFQ/DlhhiUdIhxagrCc1VfvI3wYMiezdsvAK6opoopG0uVjHEISHdKvgKAHTSz34TaZGX2pqSWAaRvPWED8/IZNAHh8aPd4rvA/ZXOy025j1IplCQGS6KC3lcRvR81sQjVKNvaAjHYtIHZgUd8ircHW/O5Md7v53+OPN2buoQA5stsNvbpgYOgkhf8ZOE7/m9AwdGoWxw5CZqjVU/SOIS5GxZsPH+uvr2koH/7r+NP9a5OYk21rbedv6icbUZWf8ccIUFZ/hRGoHXfFp/UUJoi17mcc2Ph9m6c7f9k8RWdfL8V9CiyjmcpRO5SvXybG6XnGHkOWHH5+zh60XjBsyjHaG9OU3eLZqsc0xPZbMAefy6ZShX6y0dRLcxecTkuYZrNq1LJ97RQg0g1vnYl47GRw2zzhwhLbdYvhu3G0Q6qzY+ZstqQMPjKvabSP2tjQb097QrD9azj3faqlxcIxPbR9/uFnKRND5sB2R829mPlV5MBmk+bwi1HSGUPwFKdz9hYOPz/sdqbxgt39AoN3QqYplf+03Yzxgu75otRHbBdvVtSbQPQ4+FjYxo6eIqc4xuLPni562PfI5vnHH8um34rftV0DXlkwKs8MsVXmSweMegN1GwzJza5LTd3p7NNbnUEkCVtXcGAaYXb0nh2DjvObxmVhfWz8lt2U7+LWuI1iaAmtyOgJCogdWPxSP6Rtq4dtzMjKgnVTlP3JmfH7lhu4mBt268SLCX1LFGDYeuQct6+ZC76ntTS48v3vmFb2bNYBw5rZKdm9lIlhux2mw3Srgi5wti9qdYhYMWyJFk+bU7SSdqimTVzKpj62e/irIXMysfMESM8SpnTYH5G6dJ8YG2r6Wjw+e+FXY696Dyh2AhHcfvvqqf1O9UsH5mTw5m32Qa/WLFYjZBedDz9LkHbZE1n4qJe1tJ5AfPpJiG3L4X07gFYWLFuiUu32JuJ70MoU8P1X7d7D6mW2zz57YmO/nT3bWfV6xRA3vBXanYMntocoh1+Y13B3ODYzeNt6bME+8Pk11CZ7IpsfvRktpG/j6W3ZQK/J0rQ5zYyPbs6zC1e0FzFKDAxZ+22oEP057WSeZ/cAABGKSURBVLInffvam8HwzLmPFiwew6INbOiBnSU9f4OYk2W7EoZKqjBr3xe6bzfv/BGxzZ6Yg55WtHsH8bO4rdu3j7rpRR4GhvH2VypdOmLMQhNZshXTjxOsTfaE29e6usATYAgeY5NYMTRQtHUEgz/FLRFBp9NrP41qvhv11f5I7fUDYhN5y4efv4Foxgri2e8TNrkwSdjuqzxvuUMGAo8OR7sAbLNUGHpgB/bgvVH2WPakb1/rGcHur+Pc58/Ny4uNH8gntk+/bTG97Oh/OpxYB4AM68wyN233Eq9eJscw7L597RQo/nz80gZ7V+EYvmVRWtZeUzUaf0S0yBs+JGF7he3wrVFt95vThPCjN84gGJtP5FY9JAe2L/28uSMeQiv7OTptW1b7WWJ/k92qrolGgZluX3vjdPFYVYokbLMijLRMCMmjjgeB6dswVljStkZp8GPtmISRPfWyfe3kdPbpo1HWqoesPGerhRgtmzFPost1pr/GzTiJjX1m/Ll1Pfj6DXrBnh6W4k0JF8+9Bbr4laVAiOgU7G9+3k4TM7dqH9Dosz26JrKqrTlemeT5Z+p5aKfmWra+/Ogt0acp0/KBJ/9l3OZxHPyvMUvME/u1M4OO60cXjN0/kLT/b78d/eswRHeaam+t4HlblI6buQVLav9j+zT/56bFzrSJeSw0uDhqcYkXtq4dXyDwernpJdrGRxfTt0eWowoksRO2eRav8n+tVyq0sY5WWr1siU3Zwrx0bJEHaGw+xbZmwCcltunTfUgObRac6H0DF7rlVi0g/hqy5ETynM1CInztBBYNbNeeeh1qXLYw3XYIMjpt9yRu4WHCLOqAnemhNZsZufWxTpL4JmzzvZwActr3Whh2Xl06NiSJK2G3zZMIeD2AJWKzPyzTTOePmgRkyxZElzBvDWFPQSd8H/G7ts/Bhb+IWcKCzrcNGLRYMK93xbMNQtO709fOI1dip7nU04LhSfY9y3NlW4MgTS0Ry2T7nPY4iGZQj1eXHtkqON7hEntXGIISzrZ2EVBp7GHKmqX2eE3r8CJd/VExdLKxJ7YKAK9v7pQXe2oY9q6HJD2PbcHMjQmqMHH0kihzMss86PGq3evmZVhY3DbP3TargDA1JHcA6c1hSFI7x7f3qKpy1VrrAG/f6yWtL437WeglxE9svp8TJUWYr50exVZNaz8kqQdjLs5sx6JdCo0bTJY9xguDj9zDVWYanb+hCxGWRkmhxdggeXejdW94v9b7jsnTYkhiTya8nMurHHvLQrlJT05yWfLwYkI9s632tpCPGRuFywew80p43lgm0qFhehz2qockdXVCymcm82YzCE4DFMyMNf7q0ZBqIP7JmBg6zUu2NMKLdiGmn+TEsXnrSljTU3Ye9hrTkNiD/zbUdhpSC4rCrFVJTnrftZ5EqaVf4tm32lOxgY3ISoBiQwRB1Q/CN/PTbdjbbJJ6MlHPOgLYsRSv1tfsKe2OVD6SrZNH2973YUuXDtWlEX0/p9Xheht4N12/v5/nkxwI6qnNjZVf2yHEag/+W804+HXscJYTmyAcu5KybIJjyeUTdtJduaw6Gn2741XdnnLeDbxfMO/nfNgBrh4Upo/ixuJxb9aRUS1NVw5JekcpRh3RjRERb6ryqgpIyY1ho2XyCa/zdqhlUQNDak9VOeWUDbqFP7rh5Xz9AT5TV4Rp2hjh9Ai2kVJWrs2PAYN4j34QfmtRxHMfmjKq11Cbk8nWifs9YxMd7UVj8ZcMzarXfOKxv+hAzhEY8CGKgUowKF17Yu2zbkDWcahx2cK05WcSn5t1YfO1/IjLWww4srnJ7GQyV9qg92zPNG1nOPm1+kgYgDud+lY9cBlTyGAejGi04pOSPLafFjc2vFLF5Y7s1E56sXf3dOluWeC4fuyo66+gpaG3rPBJ2gI08jBhWWxi2ditU/RhGcfmAar00J34sVvYJwjvSB0Ywa6/jsC6nxODYHDykiu8vBU7mfPvzD5harSBB+fL8Y7sesDBZyfpxVCTDZEqYZo0TT9dc7LrNxhtNZu2myCpb8HaeIHFSexLKa3xPAiMCOYG+44KM1dq8km0sYMhQgAPpzlOkhRREWgbnSwqQ2NvY1dlkAbclumnkVEHLph6CGs5FUM8V7DtaAXMSyOIXZ+yVQ4Z5nfxmk0hMnt0kivYOgEYr+1cq66XMpnShuBtTMI7HBjB4/dikMZu6l3wJpHRf5+yHdLg7ZTZaAaXmjzLYFCxUQG28FCkhtosVb/nWyjvDMV7hrF9mCYX7k4r2MMKCNTOV8deyLSzqfZ7ZrbiTfjLRye2ozpdv0pYy1Y9liwtC24OLXcWBJXjQIR4+OV6NCWEp1/VQj3i2A4/Upjbj/gg7A3kSnjDTqY+grewJ83fUr7V3DKEDJ1ORimtXNYON2tbTOSlaWQRUMxin4Rgnna4M8IMN4jqoac3dbTVQ0JSmzszgliBF1eEBA1NTI4LYnfdnNHK8uuU9eQ3BHYdr/PsRvc8xLJVD3dczAKLvkoUzQuYUQioLB3uUEcis5+l4z3gaMMyYQpb89ckAW8cidI7rf0QP/G74gheNa+emZcmbjXXh0jss9fqtzp+h5Z+9W1egOLmNJqbYjQnBbFFeklsrZ8Ajj/WUgxpOr6rc2EOW/WQMHHP4fxMGO+dBv8OUSFtnIPXqXEK5DKZokIR/EcTgvA5es0ulue/01pH0cUmPNZGWfTWq9469tWutqQ0nOjzusemdm4UQhda9vo2s6RxrKEH4rn09eyE1z/i4+hlDtp9KmJVa/+cp1feA4IpYsSt9P9unjDgPk6rR+a1krQLE8EWRS5FEbBXdb2VQVdld7dSDQoTyw83CzGZmE0IWgJP82fChBK1r+evca7ibm5tt0H7dmODJ0TRC5kF/BI8iIz9LL7GuML6b9NvoJvs9s0LffpWPQ1FPHXECZAFR4v+ZiFVsAd5IDPg5YSx8v6DzTS2kiVt9I5id4EpDD3fmY74fJUS3lXCT1ZG9sCSaY3BsJO51qrdLc1YEcQPSZwsKbSn4RcL6nV2xml9SGqwqYcfm9vSW+4NwnYwNLwC4+52SdLE1DdXjtKFWFxWF5IMoh2BQ6OJ9NLXX8xeEySlmKd9yZPYynEAO5vuBhHD4B7vWKP+lnOrnaWsHJLUD2+k5fHgxwVsu2k54IhNuQW8JwtS4WQ9aMIYTIIbqVZyePWZJrVjM1P7D3+fW0pj22NZo3gska4dPf5xfvpaJCzgV62j61uvSw3aRm4X/q/oVZQghr8VrfHS7JHu6HUZjR2+ZiNZg8V7BaKfZmbVW+ZSn5bR3rjytK+6roycmIQn84sjOYd6TYGyV5QUQZLCkZny9Oz+N198sbPzx84X33yzPDt1bWJMkIRqsYI2RalnHRm/T+EUX5J3lPwgr4HdYnEdY0K81poTIq21BAjurp46lmml8TsJi89gMAyPzU2HkaWNSex7oaOIl8ZkK6JvF8yDiE3LooHJDVWM8dSti17HGcaOyC5BakgucSAbCKC14rgSJGUojkFsWV3HdIkPYHvhdTyR7hZmHqZbNxCFTh+sHadLoOLqrQJ6MkVC2F3dzXmrJeNYfNAnYpwaWA9W13O0+Eevv/dS1kvrEtZw9yp7AD7eGzo52VBEdOW0hSI2QaH91FDS+f6RPbUbSa7oo7HS1K1ES6TEhm68djvnJhYf6QdY9VMzLPHcwgUvxbunQehd76/SSJXPST40hSK2lldbDPmyDpq6YvtSCtVI1JGRsKcptlD0ci4lDNDR1Re8lnltRFQq+dJu3YtzhbH5Tbl5MyauRr1RBhFF9SVaLrAmsauztGG4JqMjSR7yU6kfLCw9guyF1DGJPWkw8Yk6Svj8EHHSTsaKC2wkh92/chlsEAt/U1I7ctB7AHIjgCWu0VMTU76Sbq0gkDeMIGXxTsLaTBlPfJNQbcdsiIqXUAcaCufFnusQkojFLASveT7aUOil2SXaUEya5KNgmUSI+PpFBbsOgT+IQl4rbgDcCnaOw4aOPtUQo4COzR5ZdjhrGMZfN1azo/F71Gk0nXuCXHx5TOcRO9rvQgTgA1uxBqZ+EotIu1QqlXpAu6YDu2ENKLTt14CI4dkAhtVgqzjAM1oURW8F/2uESkL5YU1uXYoF6XmDRsbC4scLxNw9S3d9YQvmP8qCmpzS0uau6BupBPAed3jwpOTb4Hnw3QiQepmMWKSmBUwn2FC8prjikyBsKY1gYxWwMEUIbPh1UV2bcEuR5Tn9ALYlVEsdvhUGwS++uCyzreeeSGxzfkItiKOh57NrawGHigyfL0p4yY1CMzz1QiBOBF9Z8WJ+JHJ+cJ9VqYhT1wE87ACI16hseLUobWz2aoG0BnwgOD+8IUd/nIafbcrWZEoNL+XE3eWIWkwt5mi/HTCmtDDORyeTAcdklQv2A1iqX0RmS36AO+fnBEgzk5P0xv7ohq+KDiIwuVulCLqF8NTDWly/ZcGC4MKJm6qehMXV32LqqRnLzj0Q1fSns2PYqBRsR38uk+zHxkyOZI4+O+bK2M5Aa12qACPRBihgv08p0stv+GgpiWkKqGigtCH51N6RQvmPpVQTgDQhIczNF28kFm1L5/9jdkuy3JAhp+/Oqh1SFIi8gvUsNooI0qsbMe4S9DCO2hoQX1DDiqis8/xkCYJRDD8d2UYRb7ZXF3fHyg83YyZ0BoIkdrTy+ulSZ7r0ckFD0dz1hZFqvPbpdESCKIdGmf2ZAEglJ3p9KJQjaEy4oKJQ/hugb1FgSAFzw6/7vcCUWOeTuw0xqL4ESSr/cZRgzNTSkkx89ha8xDHa3sKOZC3nnoDHC+kbO+Uxalg574j2tCL4iagInoCvVIrFer1e5fy0e1pJQH+vBqUwzTeirg6C+s3MPlgKWbpUGRwSeejeW1RBk4ZXf0moNyu0Gjm5cPRwGnh0u4ydRcAGz9cbAWxoFo1Gs9F8EE0uOA8RK2qT+v0resuYcHn+bjrWun6sqvvo0fbbVUGTxhc3Q8Ru5x4h8fTW/FREULmkuUS1sl6s5zKTtCEFxGxeLpgDZuuiuLe+Z5R5UPmksfLyLTAvpKmKo78+svDyLXlBOxqkMNrdMQRApmqPgUma2FIUxSBeV1Rt1It7lcpGHWO4epWG4UGjUCcI4bGZ5R83C3HGsvnAEqaB291+JxJq0KV7B+2q24TIidrV+dlrY5IEXLqpzHJqnwbVmHAKZwinGy1LeGJ6/xWwR475dwPAu+/CxDTR8OrtdJvqthPLMPHC0NyT5fIEgol8ttyXw7kROIRuYmZ653AznZKJWQhtCtNwKWrrnWmglca3byRI++o2QBkr1OZ+3NmfLs9EwmEAtImAt2tTy/MPHy+lU6E24KkAjl5efIca2ETnF2/G2j+aWumVRxOF9NLR3W939penp6eQpqdn9+cf/nNus+YpxEKyVoVrUTwjSAst3H7rTr49Da/eudl1kYJWDhk5HkslEgVKiVQMOGO0CmO7F6TarYX770VATRpcfaCGx51I06ymPfitutaEojYksueTd2xBbXlceQmyeuIdfB1fiSrioYUHfwH+kAZX7yx1X2xqGXbZi0GYWPr+9vj7U8AWGlxd/KQgk9bnZNoPO+2nQXlOHdxe+Wvgp9Pwpe3btZRsKRk1s9f7zj2Ez3N/8fpfBj6TxldefuKRcdWwxwYtx7MHao0SB79uX/oL8kdpfOXe1oIWndhaR3PYyiE1tsyo5+DR9lurwrwRGjy/cmeuNirTJ+5yW7SVY3gpcnzh6Kft638d69Kexldf3L6xkIizdj5EB5TRgaOSGUp5Du4urpz/G3Cn0eCllWd3Hg8VRuMhhtEXgZuuAtdYg1hnNFGb++nZyvm/A3jNNDh+fWXx9vODywuJ1Kjc13qy0BlPJTyXD/68e2979dL7Dcxei4aBz9WV7Rf3Xt4+nNscUmlpbuvu7Y8Xt1dWrl8a/NshZ0/Dg4OD4+Pndbo0Pj74/wtrH+gDfaAP9IE+0N+B/h/PgnTcsLPmWQ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7540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83014"/>
              </p:ext>
            </p:extLst>
          </p:nvPr>
        </p:nvGraphicFramePr>
        <p:xfrm>
          <a:off x="214283" y="214291"/>
          <a:ext cx="8715434" cy="6452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7321"/>
                <a:gridCol w="3385341"/>
                <a:gridCol w="1063977"/>
                <a:gridCol w="533812"/>
                <a:gridCol w="610072"/>
                <a:gridCol w="483757"/>
                <a:gridCol w="1281154"/>
              </a:tblGrid>
              <a:tr h="4779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PROGRAMA</a:t>
                      </a:r>
                      <a:endParaRPr lang="es-SV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PROYECTO</a:t>
                      </a:r>
                      <a:endParaRPr lang="es-SV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INVERSIÓN</a:t>
                      </a:r>
                      <a:endParaRPr lang="es-SV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POBLACIÓN BENEFICIADA</a:t>
                      </a:r>
                      <a:endParaRPr lang="es-SV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ALCANCE GEOGRÁFICO</a:t>
                      </a:r>
                      <a:endParaRPr lang="es-SV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4946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u="none" strike="noStrike">
                          <a:effectLst/>
                        </a:rPr>
                        <a:t>Mujeres</a:t>
                      </a:r>
                      <a:endParaRPr lang="es-SV" sz="900" b="1" i="1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u="none" strike="noStrike" dirty="0">
                          <a:effectLst/>
                        </a:rPr>
                        <a:t>Hombres</a:t>
                      </a:r>
                      <a:endParaRPr lang="es-SV" sz="90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u="none" strike="noStrike" dirty="0">
                          <a:effectLst/>
                        </a:rPr>
                        <a:t>TOTAL</a:t>
                      </a:r>
                      <a:endParaRPr lang="es-SV" sz="90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8406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SALUD SEXUAL Y REPRODUCTIVA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 dirty="0">
                          <a:effectLst/>
                        </a:rPr>
                        <a:t>Pruebas de tamizaje para </a:t>
                      </a:r>
                      <a:r>
                        <a:rPr lang="es-SV" sz="1400" u="none" strike="noStrike" dirty="0" smtClean="0">
                          <a:effectLst/>
                        </a:rPr>
                        <a:t>cáncer </a:t>
                      </a:r>
                      <a:r>
                        <a:rPr lang="es-SV" sz="1400" u="none" strike="noStrike" dirty="0">
                          <a:effectLst/>
                        </a:rPr>
                        <a:t>de </a:t>
                      </a:r>
                      <a:r>
                        <a:rPr lang="es-SV" sz="1400" u="none" strike="noStrike" dirty="0" smtClean="0">
                          <a:effectLst/>
                        </a:rPr>
                        <a:t>cérvix </a:t>
                      </a:r>
                      <a:r>
                        <a:rPr lang="es-SV" sz="1400" u="none" strike="noStrike" dirty="0">
                          <a:effectLst/>
                        </a:rPr>
                        <a:t>(</a:t>
                      </a:r>
                      <a:r>
                        <a:rPr lang="es-SV" sz="1400" u="none" strike="noStrike" dirty="0" err="1">
                          <a:effectLst/>
                        </a:rPr>
                        <a:t>Citologia</a:t>
                      </a:r>
                      <a:r>
                        <a:rPr lang="es-SV" sz="1400" u="none" strike="noStrike" dirty="0">
                          <a:effectLst/>
                        </a:rPr>
                        <a:t>)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$130,302.20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>
                          <a:effectLst/>
                        </a:rPr>
                        <a:t>7,994</a:t>
                      </a:r>
                      <a:endParaRPr lang="es-SV" sz="1400" b="1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>
                          <a:effectLst/>
                        </a:rPr>
                        <a:t>0</a:t>
                      </a:r>
                      <a:endParaRPr lang="es-SV" sz="1400" b="1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>
                          <a:effectLst/>
                        </a:rPr>
                        <a:t>7,994</a:t>
                      </a:r>
                      <a:endParaRPr lang="es-SV" sz="1400" b="1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17 </a:t>
                      </a:r>
                      <a:r>
                        <a:rPr lang="es-SV" sz="1400" u="none" strike="noStrike" dirty="0" smtClean="0">
                          <a:effectLst/>
                        </a:rPr>
                        <a:t>municipios </a:t>
                      </a:r>
                      <a:r>
                        <a:rPr lang="es-SV" sz="1400" u="none" strike="noStrike" dirty="0">
                          <a:effectLst/>
                        </a:rPr>
                        <a:t>atendidos por SIBASI </a:t>
                      </a:r>
                      <a:r>
                        <a:rPr lang="es-SV" sz="1400" u="none" strike="noStrike" dirty="0" smtClean="0">
                          <a:effectLst/>
                        </a:rPr>
                        <a:t>Cuscatlán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</a:tr>
              <a:tr h="1120802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 dirty="0">
                          <a:effectLst/>
                        </a:rPr>
                        <a:t>Pruebas para la </a:t>
                      </a:r>
                      <a:r>
                        <a:rPr lang="es-SV" sz="1400" u="none" strike="noStrike" dirty="0" smtClean="0">
                          <a:effectLst/>
                        </a:rPr>
                        <a:t>detección </a:t>
                      </a:r>
                      <a:r>
                        <a:rPr lang="es-SV" sz="1400" u="none" strike="noStrike" dirty="0">
                          <a:effectLst/>
                        </a:rPr>
                        <a:t>del Virus del Papiloma Humano (VPH)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$164,791.00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3,905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>
                          <a:effectLst/>
                        </a:rPr>
                        <a:t>0</a:t>
                      </a:r>
                      <a:endParaRPr lang="es-SV" sz="1400" b="1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3,905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17 </a:t>
                      </a:r>
                      <a:r>
                        <a:rPr lang="es-SV" sz="1400" u="none" strike="noStrike" dirty="0" smtClean="0">
                          <a:effectLst/>
                        </a:rPr>
                        <a:t>municipios </a:t>
                      </a:r>
                      <a:r>
                        <a:rPr lang="es-SV" sz="1400" u="none" strike="noStrike" dirty="0">
                          <a:effectLst/>
                        </a:rPr>
                        <a:t>atendidos por SIBASI </a:t>
                      </a:r>
                      <a:r>
                        <a:rPr lang="es-SV" sz="1400" u="none" strike="noStrike" dirty="0" smtClean="0">
                          <a:effectLst/>
                        </a:rPr>
                        <a:t>Cuscatlán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</a:tr>
              <a:tr h="371807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PLAN DE PREVENCION DE VIOLENCIA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u="none" strike="noStrike" dirty="0" smtClean="0">
                          <a:effectLst/>
                        </a:rPr>
                        <a:t>1.Construyendo </a:t>
                      </a:r>
                      <a:r>
                        <a:rPr lang="es-SV" sz="1200" u="none" strike="noStrike" dirty="0">
                          <a:effectLst/>
                        </a:rPr>
                        <a:t>Capacidades en </a:t>
                      </a:r>
                      <a:r>
                        <a:rPr lang="es-SV" sz="1200" u="none" strike="noStrike" dirty="0" smtClean="0">
                          <a:effectLst/>
                        </a:rPr>
                        <a:t>jóvenes</a:t>
                      </a:r>
                      <a:r>
                        <a:rPr lang="es-SV" sz="1200" u="none" strike="noStrike" dirty="0">
                          <a:effectLst/>
                        </a:rPr>
                        <a:t/>
                      </a:r>
                      <a:br>
                        <a:rPr lang="es-SV" sz="1200" u="none" strike="noStrike" dirty="0">
                          <a:effectLst/>
                        </a:rPr>
                      </a:br>
                      <a:r>
                        <a:rPr lang="es-SV" sz="1200" u="none" strike="noStrike" dirty="0">
                          <a:effectLst/>
                        </a:rPr>
                        <a:t>2. Fortalecimiento de las capacidades familiares</a:t>
                      </a:r>
                      <a:br>
                        <a:rPr lang="es-SV" sz="1200" u="none" strike="noStrike" dirty="0">
                          <a:effectLst/>
                        </a:rPr>
                      </a:br>
                      <a:r>
                        <a:rPr lang="es-SV" sz="1200" u="none" strike="noStrike" dirty="0">
                          <a:effectLst/>
                        </a:rPr>
                        <a:t>3. Grupos de Autoayuda para mujeres y </a:t>
                      </a:r>
                      <a:r>
                        <a:rPr lang="es-SV" sz="1200" u="none" strike="noStrike" dirty="0" smtClean="0">
                          <a:effectLst/>
                        </a:rPr>
                        <a:t>jóvenes</a:t>
                      </a:r>
                      <a:r>
                        <a:rPr lang="es-SV" sz="1200" u="none" strike="noStrike" dirty="0">
                          <a:effectLst/>
                        </a:rPr>
                        <a:t/>
                      </a:r>
                      <a:br>
                        <a:rPr lang="es-SV" sz="1200" u="none" strike="noStrike" dirty="0">
                          <a:effectLst/>
                        </a:rPr>
                      </a:br>
                      <a:r>
                        <a:rPr lang="es-SV" sz="1200" u="none" strike="noStrike" dirty="0">
                          <a:effectLst/>
                        </a:rPr>
                        <a:t>4. Recorridos Participativos</a:t>
                      </a:r>
                      <a:br>
                        <a:rPr lang="es-SV" sz="1200" u="none" strike="noStrike" dirty="0">
                          <a:effectLst/>
                        </a:rPr>
                      </a:br>
                      <a:r>
                        <a:rPr lang="es-SV" sz="1200" u="none" strike="noStrike" dirty="0">
                          <a:effectLst/>
                        </a:rPr>
                        <a:t>5. </a:t>
                      </a:r>
                      <a:r>
                        <a:rPr lang="es-SV" sz="1200" u="none" strike="noStrike" dirty="0" smtClean="0">
                          <a:effectLst/>
                        </a:rPr>
                        <a:t>Atención </a:t>
                      </a:r>
                      <a:r>
                        <a:rPr lang="es-SV" sz="1200" u="none" strike="noStrike" dirty="0">
                          <a:effectLst/>
                        </a:rPr>
                        <a:t>y seguimiento de mujeres afectadas por violencia</a:t>
                      </a:r>
                      <a:br>
                        <a:rPr lang="es-SV" sz="1200" u="none" strike="noStrike" dirty="0">
                          <a:effectLst/>
                        </a:rPr>
                      </a:br>
                      <a:r>
                        <a:rPr lang="es-SV" sz="1200" u="none" strike="noStrike" dirty="0">
                          <a:effectLst/>
                        </a:rPr>
                        <a:t>6. </a:t>
                      </a:r>
                      <a:r>
                        <a:rPr lang="es-SV" sz="1200" u="none" strike="noStrike" dirty="0" smtClean="0">
                          <a:effectLst/>
                        </a:rPr>
                        <a:t>Prevención </a:t>
                      </a:r>
                      <a:r>
                        <a:rPr lang="es-SV" sz="1200" u="none" strike="noStrike" dirty="0">
                          <a:effectLst/>
                        </a:rPr>
                        <a:t>del consumo nocivo de alcohol y otras sustancias psicoactivas</a:t>
                      </a:r>
                      <a:br>
                        <a:rPr lang="es-SV" sz="1200" u="none" strike="noStrike" dirty="0">
                          <a:effectLst/>
                        </a:rPr>
                      </a:br>
                      <a:r>
                        <a:rPr lang="es-SV" sz="1200" u="none" strike="noStrike" dirty="0">
                          <a:effectLst/>
                        </a:rPr>
                        <a:t>7. Estrategia de Salud Mental ante el fracaso escolar</a:t>
                      </a:r>
                      <a:br>
                        <a:rPr lang="es-SV" sz="1200" u="none" strike="noStrike" dirty="0">
                          <a:effectLst/>
                        </a:rPr>
                      </a:br>
                      <a:r>
                        <a:rPr lang="es-SV" sz="1200" u="none" strike="noStrike" dirty="0">
                          <a:effectLst/>
                        </a:rPr>
                        <a:t>8. </a:t>
                      </a:r>
                      <a:r>
                        <a:rPr lang="es-SV" sz="1200" u="none" strike="noStrike" dirty="0" smtClean="0">
                          <a:effectLst/>
                        </a:rPr>
                        <a:t>Prevención, identificación </a:t>
                      </a:r>
                      <a:r>
                        <a:rPr lang="es-SV" sz="1200" u="none" strike="noStrike" dirty="0">
                          <a:effectLst/>
                        </a:rPr>
                        <a:t>y abordaje de la conducta suicida en </a:t>
                      </a:r>
                      <a:r>
                        <a:rPr lang="es-SV" sz="1200" u="none" strike="noStrike" dirty="0" smtClean="0">
                          <a:effectLst/>
                        </a:rPr>
                        <a:t>jóvenes </a:t>
                      </a:r>
                      <a:r>
                        <a:rPr lang="es-SV" sz="1200" u="none" strike="noStrike" dirty="0">
                          <a:effectLst/>
                        </a:rPr>
                        <a:t>y mujeres embarazadas</a:t>
                      </a:r>
                      <a:br>
                        <a:rPr lang="es-SV" sz="1200" u="none" strike="noStrike" dirty="0">
                          <a:effectLst/>
                        </a:rPr>
                      </a:br>
                      <a:r>
                        <a:rPr lang="es-SV" sz="1200" u="none" strike="noStrike" dirty="0">
                          <a:effectLst/>
                        </a:rPr>
                        <a:t>9. Desarrollo de capacidades del personal de salud para </a:t>
                      </a:r>
                      <a:r>
                        <a:rPr lang="es-SV" sz="1200" u="none" strike="noStrike" dirty="0" smtClean="0">
                          <a:effectLst/>
                        </a:rPr>
                        <a:t>atención </a:t>
                      </a:r>
                      <a:r>
                        <a:rPr lang="es-SV" sz="1200" u="none" strike="noStrike" dirty="0">
                          <a:effectLst/>
                        </a:rPr>
                        <a:t>de adolescentes y </a:t>
                      </a:r>
                      <a:r>
                        <a:rPr lang="es-SV" sz="1200" u="none" strike="noStrike" dirty="0" smtClean="0">
                          <a:effectLst/>
                        </a:rPr>
                        <a:t>jóvenes</a:t>
                      </a:r>
                      <a:r>
                        <a:rPr lang="es-SV" sz="1200" u="none" strike="noStrike" dirty="0">
                          <a:effectLst/>
                        </a:rPr>
                        <a:t/>
                      </a:r>
                      <a:br>
                        <a:rPr lang="es-SV" sz="1200" u="none" strike="noStrike" dirty="0">
                          <a:effectLst/>
                        </a:rPr>
                      </a:br>
                      <a:r>
                        <a:rPr lang="es-SV" sz="1200" u="none" strike="noStrike" dirty="0">
                          <a:effectLst/>
                        </a:rPr>
                        <a:t>10. </a:t>
                      </a:r>
                      <a:r>
                        <a:rPr lang="es-SV" sz="1200" u="none" strike="noStrike" dirty="0" smtClean="0">
                          <a:effectLst/>
                        </a:rPr>
                        <a:t>Formación </a:t>
                      </a:r>
                      <a:r>
                        <a:rPr lang="es-SV" sz="1200" u="none" strike="noStrike" dirty="0">
                          <a:effectLst/>
                        </a:rPr>
                        <a:t>de Promotores juveniles</a:t>
                      </a:r>
                      <a:br>
                        <a:rPr lang="es-SV" sz="1200" u="none" strike="noStrike" dirty="0">
                          <a:effectLst/>
                        </a:rPr>
                      </a:br>
                      <a:r>
                        <a:rPr lang="es-SV" sz="1200" u="none" strike="noStrike" dirty="0">
                          <a:effectLst/>
                        </a:rPr>
                        <a:t>11. </a:t>
                      </a:r>
                      <a:r>
                        <a:rPr lang="es-SV" sz="1200" u="none" strike="noStrike" dirty="0" smtClean="0">
                          <a:effectLst/>
                        </a:rPr>
                        <a:t>Círculos </a:t>
                      </a:r>
                      <a:r>
                        <a:rPr lang="es-SV" sz="1200" u="none" strike="noStrike" dirty="0">
                          <a:effectLst/>
                        </a:rPr>
                        <a:t>educativos con adolescentes embarazadas</a:t>
                      </a:r>
                      <a:br>
                        <a:rPr lang="es-SV" sz="1200" u="none" strike="noStrike" dirty="0">
                          <a:effectLst/>
                        </a:rPr>
                      </a:br>
                      <a:r>
                        <a:rPr lang="es-SV" sz="1200" u="none" strike="noStrike" dirty="0">
                          <a:effectLst/>
                        </a:rPr>
                        <a:t>12. Desarrollo de factores protectores en salud (RCP)</a:t>
                      </a:r>
                      <a:br>
                        <a:rPr lang="es-SV" sz="1200" u="none" strike="noStrike" dirty="0">
                          <a:effectLst/>
                        </a:rPr>
                      </a:b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$232,494.34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2,574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1,373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3,947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17 </a:t>
                      </a:r>
                      <a:r>
                        <a:rPr lang="es-SV" sz="1400" u="none" strike="noStrike" dirty="0" smtClean="0">
                          <a:effectLst/>
                        </a:rPr>
                        <a:t>municipios </a:t>
                      </a:r>
                      <a:r>
                        <a:rPr lang="es-SV" sz="1400" u="none" strike="noStrike" dirty="0">
                          <a:effectLst/>
                        </a:rPr>
                        <a:t>atendidos por SIBASI </a:t>
                      </a:r>
                      <a:r>
                        <a:rPr lang="es-SV" sz="1400" u="none" strike="noStrike" dirty="0" smtClean="0">
                          <a:effectLst/>
                        </a:rPr>
                        <a:t>Cuscatlán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57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png;base64,iVBORw0KGgoAAAANSUhEUgAAAOEAAADhCAMAAAAJbSJIAAABs1BMVEX////9ZwD+ZwD9ZgABz//+ZgABZv7/agABz/4AZf7///0AaP8A1v8BZv+pPgAAXf4Afp0AYP2LtPYAW/0Aa/9zofYAV/3s7e33+/30ZQC/w8QAYfwAXvyBMAD4+Pj/bgDuYgAAZPMAW97t9fwAVP3eWwDeWgDnXwAA2P/ETgAAX+nO4Pva3N3KzM1EQUAAVtPg7PwAQaMANo0AUccAMoLQUwBTIQCdQAAAI1vY5vufOQDl7/zE2ftNUlSAMgAAMHuBKQCdv/q5TABOivq10PmEiYsAR7Khp6pbk/ohcfu20vmOOQB7qPlqm/puKQBLAABPGgBudngAG0ARDBUAG0g2ffo6FQAARriqra5ZFwCHsflIivkAK240e/tsGgAXAAAAocEAFUx8JAAAZnwAj6wkDgAlEx48KylKQT4AHVwiFTNKHQo/HhsqAAA3PkFiJwAwFy44GCVILSIwEQAiIEIqMTUWO0UFHSRPJBg6IjMKEChJNS4ATV8oVIYAveNohK1jjctAJREiAAAfQVoAAD1jYmEbHB9IEAA3AABZZGhEIiYAET1VCQAwLzBFMisgEyEAQ8JPIppcAAAgAElEQVR4nO19iV8a5/Y3M0SezEyAjozIZNCwiAQxdUVEUMMigqjVVLKo2DZtmrSm8d4sbZr2l/e2vzc3Tdvc3D/5PeeZFRwWzda+nxzu59YneYJz5nv2ZzkOxwf6QB/oA32gD/SB3iENDw/qNDz8vh/mTdLw4Pj566sr29svFj/WafHFi+2VldXz44N/c1bHL61uL95+fuOgtpBIjMZDcp9KTCg+mkp4Fi4fPL9/78XK+fG/I5+D49e3n/10VKOMMQSJbSL8E4aR47HUwub9xWerl/5WcI6vbj+6cbmQkg2+NPD6nNqnr8/KKjOaqB3cfrFy6X0/eE80eGnlzuOhlMywlDmGYZs+5o8qaT8RlpFHF45+2r4+/r4Z6ELjK/cOF1IhCh1CxmofDUHLkD1GiKVn89H2+ffNRHu6tHLrT4/zAkHkutJxDjWRTRz8un3+r6iTw+ef/VKLyYTVxVCFi2k3dDqZpo/+Qx9h4p6jxdXB981QC42vvDwoqGbFomnNOtg6bE/kwujl7/5K0jo8vgLwMYQFDAyM1E/noeXTAihLQp6jZ38VYR3ffrAQIp0wORURpvB88fr7Zg5o/MUnHoDPBAPJaTNsfv4+1tk86/gQzE7q4OX7xnF8+xeP3B0/GtNACMPIYGFkmVGDHFVv+5g+Fj+anlqHgGPqxrP3qY+Dqw88IJ8WBJgmDFXe5FAqUfDUljbnDn//B9I/784dbdbSnkIqTgM6VncvTmpxGcu3AI+JP7ffV6wzfP32UCf9g0cPjRZqR78/nF+eLl+biYyNhV0uQXCFw2ORiZny1Oz+zo9zS+lUnEEunRQ//WMMgUfP4cp78R3jL7ZGGdZe6ZA9OZVeOrwyW56JhMMCkMvldrtdSPQ/+EdCeGxiZmr+7lGtQMMgm0CHvqrQ0L13L6rDK98V2uJHmFj66Mny1ERYkgRkCfnigFwa6T/AXwgwJVKe3blaS6hcAnCaZzEBJaN/vnjHAeulj5dUBWzVQdAcAO/w4fTEmOAySRFFZEURVd4ETlE4828RzcjU/O9LiVC7SED23L7+Lq3qyoOEBUBLhEIuxNNbO9MAnqAip/Lnr67nc8lMLj8g+QBBKb9W6m9wiCWwCsxyMFkQxsr7D4YSAGSfGsb1WRQAYLzx4p1p4/jiUEhlzTB6ajBNQoWjK9MRK3hIYr0U4DWKDigurjoJP9QVhLZaLxaLDUlUXJTJcHn+bhrDIxtiAMZ3w+D5Rx5TlixxJpE9z+fLY4LgBmS8/pGREb+IDHrrWd7hiJby+Un4b2BD5KpZhyPbUFxB124yGghEJ3P9Vb+CkLoFYWb21lLsAtsUETgxUGdJ6urKO+BvcPvPOOlzUlIZRB8GxiBV+2N6TKKgBV319VJyMpmvgPyJxSjwUxkZ8flHKgE+kKwqyGGmyinFAO9QoXXwyWJQM0KSVP5mrgBxhLOVWHL53ls3OIPPNmViTRHUrIjEl17p4qkoxbUoPLTDwUfzwGGJB+C8aFg43/o6iCTXiPKOnCQ2gFFHNL+xsb4GLyG6HuRQMeGloLAeJRhDRMwfGM+dt+w3Lr30qO+WVlt0IwP8XZkKS5pZqQJLfDSZQ5nkB7wNACoZ1Cyn1ws2VKkHHI6S4MN5mapfFL3+6hoAuevDt6B4FfQhM99sgTXra4WRpL5bfZsMXr+fIkbFBW0L4seG0q+mxgS3zmCSd2R3G5JLGsjm64JYBDjXfFbLQznMK9VJ0MqKCpwolOB11IH9YClfR8cphGfmj2LHqjsMGzrafntuY/W3mKqCmmyCWQcAC1dnI4AfJ/rQxymATLYBP3JcUPIpLrECHOa8uqtHLJUigJf3ohZmdOcfrAOIpSC8IJ4P5KvoSQSh/KQWIq0wsvLNt+U2hrdvkJYKDPAXm9uPSGA9Ra6Yy/tdwQHQuoqPM0IXAAwYETgN4AZMVPZAfnd9FZRVr4tTPxKoYkbivHn4TXw/xdwthKeeoMlpKdiRhY/fCovD20MyjY9164Kpg5x+VcaQE6xLKeCISpy/5OCzVUu8wgkZ4HmP+g2XvxTN7UrBCnA44AMM+ZIOrlKFUaaqSBnU3skRLaoTIiCqFs13IqJ9pPA2TOrgi8uM1X7TOCO1NYvBmeJF/hyZfsAAlMvkEII1xbsLz5xzBRVF9Fbgi3KCdwOktOKVYGpGD1a9yHVSCCKwwGJVoUYH3guIqofCqAWpamhRuPPGM6rhxbSa4Zg+kCW1hzPoILyNPAIA4LhcvoyDDxQVFT4ln8zlRSnnAE3cqDeK/eAlsnXFC5LsgP/0g+qt+7SpaGny3mCJp7+Oeg6lUgkqbmFsfw49sIkhopi49YZZHH6xwLSoPIltLkfAgorBdQAj2l8NAkicfw2f1K9JHrjFfJBaV5iRRf+erYgu3zqPKCnVDPzphs8LOI+sB9CWBqugjZPwFSXkWsqAzQHrFS5fLbTUSVg29eiNsji4uEDYZudLEq+m0IL69+D5A/2SDxxZMV9FCXQEqiIYD8WX5x3RuuhSggNJGphGk+sSKJ53PRvlwdgCixjMrFeKGyX867zPu46wwldMQkznQ/HOiGiFIvNLMus0Vz3gfyT1JlEcfpFuQZBl0lci+J6r/fDy14qgZVw9FwWhk5LwD5J1TuEaaBZ3RSqDUr2ysVGpSwqHubBUbdTdFOQ8oMwHoqh8fB7+NgeoNqoBMMeKIkE4y++qpig8CwbHGqSCFUjcfmPmZnj7MjHjJvwQZnMfTQwad8Cp6uP8DbA1fGZDxDAU/mithJEY34/RGmSGrnDkv/+9Nj09izQ9PXXt2kQEAlCIyndzat6R3ABTBKEAn1f8oMv9fnEXX5XEUV/iFqZupUgfS4tUfWqtiiTemEXdHmKao2A2NjcFGqhI1WAd+AFdq+bh2XLwkJArFZPqP+OjpaLoCo/NlJd3fnw8t1TzFBKp2OhoKpXwpIeOHv/+cH9qJgJiUKxsVBocxjP98GV1xdcPcd4IfnOgKBpuJ/IEUhoVQRVFsKhvyC+u3pDNLImmSbGryGDQt5bzibsYhO6CQkV3hSAG10GxOpCLBrK59aKgTEx/c2WuVkjFQ3oBkeilRTk+Wkhvvvpi9priFoMiYiWB6cn4OBFcRtQP0sGXRE6PCFzCxJU0MXNt1fW/eBMB3PXfmvMY8LdXJgSO81UmIbAW/Tlq37O7XghklGAjD/mfCKmh3//f8vzVTU+cXCCWh9KDBXV9jZALcmJo68n0TFhwUc74Da9LaUw6AuvoWaqKNZ6VltHeND3K5Wevz+Kl+zFiRkzobRPfTuDjbEQhgJQ40Dv01XV425Cx90/yOUwNIP/Z/+dSIi5TJ0oNg4U/Wo0zEmc2lMLKx5jASZU1SBs5TkKDo5oZHUG0V+7w/hKx2nOGlTdfO9MYfJkiTjNoQgR3IoBgcBeM/x7GnzRmmQS/5avugseLliQX5OmfLSXMpSg1R25KKS2mGdAkF2Lpw/mpsOKnAawIVhiNj8C5msgtTG82o8jKv71mvjj4zNOcLoGIghHlOHgGyMppWov+AZw8JEvAdKnBQdoz54kzKnomaEzrsHmpjcippW+nx2i8HtzA380Xg1YEMVtxC7PAYlMgHvvP67nF7U1VCXXtAQbB+ikuiK/5ihq5gPEE9YkOgOPnS3UvV945Sqjl3T7MrkwMm4fOVgIkY7Un05ioKA0HfpnfklL6FUnxBzkOWGw2C6Tw6HUYPP+nbM2XAME/xtBR5/AvJ+uaHUDrju+8VPRx5SdLMUL6bEHrgKEGC5HTV6chFAyWotTM6BiK9VI2Gs0NSKIqqE0FsIXXyIjHH8Wb0iVS+DYigBvMOdTikVdLA0FOIfJeDyqQlqcIjQ4oaEyfqXqtw+aESFd1loRqr6bCQrCYXDfrAr4NDG/gHeaKXk5Ypij2mZZh6/TWZtFDTHFgINYGN0ER5PvzCFteAzFYRLMqRma3Egzp03CygmY3ZJoSImMIsrq0UxZEwWXooFhXZYTWIoNceDmN/9z4t2zsl9PGNitDqofXng4cPboJARjcDSol/IX6e/buVoKu8q20vlGBahpjgGY3tMdQxTFxBFmLuciBzoN3lDY28lFHYMDrFnbSpM+aECcWTxfbXHoQsuo0y8zRZGIXQ0dOTYmMqErhaBZnMZ9sM2jHh/Yrxeqyo5y+MqOXtlwYCIDUKMFgsDjpiMKvjFxJEcu/ZZmDU8np8McJtsm9bk4JtCqRy6MbVDBFp1kOklD+rEDYjqC1DM2UVk+ILAMQ1a1lfWnHn8fMiuq8t5p1ZCVFiHwaI9bpoV9O4zJWhhAS0yqn99W3qlQlTlW+SdR9Kk3h5Tka+XQErXnYvJ/G2TpEGCdUSfVD+h/V4jfvQMDRH+SE8lyItfxbSDNObk/HvwuxhhZirHaFemOv3+fXKmlBNACQV7ikyBc1mTTbSifTZaiv1jclRJYhpthlyQ22BjEsjdD1RwjPJzF+coHPINbJp5DT4Rd0AdRQwvgrrNmL1fVcNtmviaZvABKcvCjMvIK5TlWeLSh1HlphM6y1ddjHxo+mw27EjdfrIgBoDtd2XBCigp03J7OhE6fD17e0qFJzq1QJRypJuh6RqaurKGI/GB1QQcxNT4Yg02f12k3BtDEE37i5HHZzCmSKyRHNeYgZWk3lXGO3YsQyGfz+yRgcvD1KIw311bKktkzNKF0qwtxWs6HBoleYngsR2715nYntsyBKk3ebIUmDbnAKBMF7Qc2w7gYcefRRwszVkHUyc+NkIfgquEJcg1UlnU09jIBQwpc7otGAwwxnOFGY2owTQw6dzWLZcdgSetsOWcYzP4aVfkeyKtI1AU5ZD6xjpg1BeFqvjqmGYvEkxmYcXKGKIa42s/LWjAABP+/IbAS99RxGbHual0CNPwWC2u7LPp15tt2Qhvo+sKDJotcnoZz6Kw1I3sDahHesS+195OZJjM22h2jxMCJI0rMCTbyzEkT3ooRV212F5muzmHXTjxY9O3seNgfe7YZOTNdc4joknsm1TEWk0QWnDCTrijBzGLJOHr3Te2Qz/kuI1ZMArDu9GkO/C+FEUHWIWS0kBRGVT4dgux20NgQp95ibptkOR05du8Li0JrfLSzXrAv+JwHxhZ72UgzJXFnAJFBdwUQvAWE3BG4uafqINL35ZmXqMmyCrcPQSTxXwm4fFp55HhyFS5SSdO1VdI/9EWPNyWz8u15BHP9EZk0MSWFfolwF9LpQcJdKKQQWcXNbj0Y9D3vGEHhIL4eBr4FSrlQROZ9WrSxBOlzGXNEEsdbjRobh7YK+Uo+hR+hqBMsWWUdO2+7DeSHI2BOlma+pm7C8deaEQ10ruwxZsjQrgXUBUrAChg8ZyAsC2NP5ArFMjr/sDcTxB4ZJAEMKZkbCdU4sXurpTM6RVdyRVzTA12HRdoV2G7Ihlm4IOgmGkGtoUb9LEWhi6pisBMX8nihM3A2dQhO3F8ziUx+Gaxg5bfD8WlBLSEEl+33hbwqncPRs6HlC+2dOxpoRdx6y8QfqOp5Eq7N8rhqESCencNJymmWNyWysJ3MKhlSLL/pwB8sSJoXq4nVDNaVS0pGRVDtm3S/J9DIkSz8/lvGnk2HIktQTLBBVMGNzgL1RMOPgIe2OfNqkiUu9gLhSM/fLwMujKYULF6bhzXlBD7gSH9hQynMy29cZLzsIU4+efulRQbRGOM5uwz7imRfcuIzqcCT3QJiUaoCu2wjTaWKZmuohsBl+OarPp++cKgANnFD6q0IlB84wOPZZDFeC1OyFNVKfbkNy8NXFp/+WLRtJtdC5+5DZLEt0XSuPS800VsV9Va6xu3HLZOaT7qnw+QOr20p9G1aLCUFUAJDUQICHrNe1X8CNZyclkvj53JlzH9UY63YHPZvqMmRDryZwbXUjqNkClFbgVZqtEXMiKXRPMZ4VDNT7nKQ2TXc6Qay2F9BnZBpceU4/k2Z8d1/3ISv/+fm5M2ef/hq3vHQTpy5DlFNOqqt1dh/Ka5JGOBOfXrAsjTn/0y1PvPSLZdcaK/8x5qZ7JKtBXzFDi6SBvFeJfB1jLfvWe4bQ8/PFM2fOnPuKhkK9ZE9NQ8xRtZ0btDillcGEWY9FE7t7/RUTc/C0nmksW0r9meSAV6zmJwPRUgV8Emq3Sk2i1G0Yuv30LHB49uz3Cba37KlpSGJPxjSHzGFYk9c2y0W2Qla9etmFw1sx1ggmwHmNoVInHTRd4nw+QfSLkHseyixzYgxZcvmji2fOwufc588Zq5Ab1GVI0suCVo9y0OUurZy6U8AagzZZ/qSzmI7/KWvcwYcU5jGc6eeN+jaWgtzheSwc6qpiIt4lXWLjP1AIEcWfC6QZJaanZCp0d4Ia9sYk3fWohVhC+ciiWcTTWUxXrDJ94aiMeSHuOMCyIWT0fl9VEmbmGNZ5YgxZ5uZX585SDM+ee3oYZ09BxINJgGsEzUzOWNZwjz20fpt8r1NcM3jPabFL4O3dNKnIQbqSg7y6ks/kJNcVWngyF8ss8UGHISl8f06D8MyZi18OmUE7y3TMnixDVj6acakb/7IN0TjdAHbBsvx6YatTweb84QWLb0mDneGqWb4UlLKOfLWfyoZY3mT0YixSj+kSS66ip9A/T38ItUWqE4iJ/bC6jLEbFHDfm9cbBIM6tmUJ3chCJzFdWbBItLwFdkYc4PmqqGT4fsxAHVkxPJ+iBXWKofmqLdJoOySFLw0Eqce4aaqpMbf7kFydcKnhTCaTTOZKpfxuBfJEfCZ9Mpu604HDOymLfU/t4LbDHL/mA13kAzSo3/XOzBGWMTDsNXti47+hmdExPHP24g+JDkem2oNY2BeUBm995skG55qyljPkufbWdPyxxbOAkNJtn44BL1adcaUpOSBhzqnGO3g3Qs9Eal9ePHOmCcS5poX+HpOpPvluxDWStD50YEN0Rx7LxpfB72qfYKyC/huBBHM4QT1PtqqIuKqd2a36ve6JOUMGcZmzx+yJjX//9OyZZhYhxzgNiOlZSHQyk9logL51oNyIS5i3SAQZfdGWw23I2g1LGnuIQlpyqEIaXa/iuRbXbNqMc3vGkEVPQR2hLqXA4dPfQk0osc6ehrFXkAtI1WqjWBnoLyUnozwvchKKqT6ZlW+38xeDj2TW+C5aveAak/yGF6xNYMOPptkdfhK3uJNesyeSsngKE8QFc+FBp+5DZnNGwEUoRRR9Pp8o1TfydcUVuUrMycyNdinU+A2LFyM3QEjFjUC0GAyW+JJ61EyY2bRubOoZwqPPaUBqcEdHT1/GTE1simE7DUli3nKuCjgFVjl3+Iu4OZlt6y+uX2ZNDOUn4O79YJgz+b0sP6AujAj7BWKu9LE9Zk+k8PNxCMHtf3STsBYUGatwtB2yzKuIy8Ki4vfvQao/WzAFgiSetVPDAro4zZKmMModwd1lDp4PVOhJFlfkR8Z6mL5HCOVPVTPTjCHI6c+6G+spe9I+pDalg8iJ3mqlFAgUFeHakLYJBF9tvF1B6lkKC33a96The5Sw5nn47FoF9/eWN4lVz3rLnsjClzYIIp+fH1hWmZo+HYYgpmpWrohcPZ8MqEF4ZM7YRwT02N4jjv8kaxhiLrCEariHOa+2mSWalyQQUudJMWRjt56ePWu1pGd1NC/+7NEWj60y320Yeo7n/7xiHXe1Uir5XdITqtTqRDJkf1Dx0hHpMyqPocMw6l19PZnFBUOkrCQ9iLFWDM3Aq332xJKhry7aQojG5n7IiPKagvaOw6EZQamuJ6NGaJMNctKynpAxGCLam5pVTO91Dkev4GKdS/H6GgNrqjaWlMiR3HoVQlcCT/FUA+0YhmfOnsbtk8Ksix7Z0IjP5AVQIGvgNrpob2gSxOnUt9AVZqmwiwrn9flclVImwA8oU2li9Xi9ZU83Pj/XBkIE8YdR1ojUm0BrP2SZL8I0awXCzdZ1Ly5IT8yZGLLx27Zl00W6dK9Zh9o1WkWvlHLrkIYFg1Klv+7aB9vXupWpS/ZEPUVbDCE8HTph9RvowtcTbtwSHsiUNhqiTy1mRH60ZFCh53bGdPh2nDUxhFSTHqOj5+ioYQ4qY38Q1rjPqrfsCfT5aXsIaVWKvjV1sqbCXYZOslSGFCrZXxRwMUq1qu7wzqgxmXUe2BnTwechE0P59wgeF8lQOde2z7gm7l5o3oPWPXsCT3HO4ghbEKQg3jixJkLWI3ESWFPKndcr1CuSW9i3BN/MZTtjOn5DNjEMPYT4Fs/oIIfrXq3iM0SM26x6y57Y0A+tOcUxFH9OkN6zJ/WDHpHuy/D6gtWNfDKarXLCdIEYYTq7YJdAaeV89TtS8+Bz/Bn1b0pqyCZNe5qKiN2zJ3iXbT2FASLmGCek+I9oI3xScb00qXrrPVEopy0JVMLOXVyvMQaGJLGMe4Gjjuxuiedz6tKoNJ9A7Mx32RVDNvXDuSaxPC6laqLYd6KlKFZ+POYODuQmo/qzY1Qzs2TBMGW3fLG6QKgCqbHyNHBYDDjWRyRc3lY5fDjK6t5cD486Z0/k6KtOZkbj+ulLsxhoBNqdh5BB4TFAk/p9rsiRZe6o3WGalQTb59Qib+IpC7gqyitKMOfQjrKGf0dja77Yrh6fBU9hgHfmeOSt0cWPLpPesyfVl5UFbfs8AhiIZvt97vBdhtUns7LdiahtlUMtfgd3GNzlsyMur8HhGBZDmuLuLtkT+aSDs7eC+EOcsCdZiiKeKUGLavhoLr+x15A4t/CtzBqQ99ntWdgetWC4hJXXPL824gomHdoZwIlNenK856hN9RTdMTxz7vMj+SRLUX0kNSuIxUAgP1BXRkZ8Il6O4pJ24qw+mSU2mzGHX8QNDPvIZgTMcYnP+zkuo60QYArGNutZ5+wpfr+bpzBY/L7QdBNF12RqFGuK0UDdJxpHvzhpP2Zu5COHNhwuhli1Oo1z5sbcnJTkd71404q681G4liZOpncMyU1tqckwnzZRmw7iLWIKuUHth6FvaDF+wzydCM+3nDKnEpua6eDHMh4RoBiyzCFyCOiJWGdTz8YILXE32yV7Ol5A7KCKX3qa9491TqZY+Qt6jGU9aOVwOkGMyWTz+OLF4MdqsqBy+M+wG15SoOj31aPq4XjgsHACDFnm4KtzZ3rEEIzNbydajJJ34Plyjv5jHOpEhmw57GM0j8/K/wDBhgSltDuw6whUJU5R6Dc05U4dsydS+L5bNGOlix8NkWbQOiVTrPxt2C3mcRe9hcOpAjEmt+HQxND5D9zoFdU2PWeTa/ldxQUcUuB6yZ5Y5vHnZ1tBa48hgPj96Ekw/AcENXlHXmzlsGcMnf8Q1Cs71CoNHqH0IYeW24A7Z0/E06b61I7OYVWqt+wJMfwROOzXq7hWDFVy9oAhcLjHW9Z4kn4DQ/oVnbMnNv7gaRNsOlT2CFIWfz7BYhTFcJfPuVo5PJEeaoU2WqJx8Dm/oGLYU/ZEaieEEEuLc4y5ftRlIx/qYXC9+Rgt5VCf3BVDGWypWEwmM5nJbDYaDQT4NT9NwHrLnkjqUe+eQqeLXy70DKJ8BTgc4JOSlcPutpQemdM8/l2wxngXQhWoUa8Xi3VFmMLTiL1kT7h97ZytWHaQUjA2/w5ZQGObMWSbMfyCcpg5xqE+mSwd51CPaWjUhjENvSKInjVSFEXETc/6wlq37Imkvj97YgiBxY/U60Us1C57kr8R3GIls9bE4WzKguHR8eUnPS6l30KOrKsf2jdAXOrsJXti5Rufn9UgM8E7PjzG4bl/p3RN7Jw9sfF9umXYepidE/ZjRvbkJFs2pagXo5bsaXPiOIczm0bkbZBd5K1tXzs5nfvqwLoK2CF7Sqmbo5o4lOZjpgSQuzYcbltBrs20Xn7ockUOZStHuIPY9jni/z65mdFQ/DlhhiUdIhxagrCc1VfvI3wYMiezdsvAK6opoopG0uVjHEISHdKvgKAHTSz34TaZGX2pqSWAaRvPWED8/IZNAHh8aPd4rvA/ZXOy025j1IplCQGS6KC3lcRvR81sQjVKNvaAjHYtIHZgUd8ircHW/O5Md7v53+OPN2buoQA5stsNvbpgYOgkhf8ZOE7/m9AwdGoWxw5CZqjVU/SOIS5GxZsPH+uvr2koH/7r+NP9a5OYk21rbedv6icbUZWf8ccIUFZ/hRGoHXfFp/UUJoi17mcc2Ph9m6c7f9k8RWdfL8V9CiyjmcpRO5SvXybG6XnGHkOWHH5+zh60XjBsyjHaG9OU3eLZqsc0xPZbMAefy6ZShX6y0dRLcxecTkuYZrNq1LJ97RQg0g1vnYl47GRw2zzhwhLbdYvhu3G0Q6qzY+ZstqQMPjKvabSP2tjQb097QrD9azj3faqlxcIxPbR9/uFnKRND5sB2R829mPlV5MBmk+bwi1HSGUPwFKdz9hYOPz/sdqbxgt39AoN3QqYplf+03Yzxgu75otRHbBdvVtSbQPQ4+FjYxo6eIqc4xuLPni562PfI5vnHH8um34rftV0DXlkwKs8MsVXmSweMegN1GwzJza5LTd3p7NNbnUEkCVtXcGAaYXb0nh2DjvObxmVhfWz8lt2U7+LWuI1iaAmtyOgJCogdWPxSP6Rtq4dtzMjKgnVTlP3JmfH7lhu4mBt268SLCX1LFGDYeuQct6+ZC76ntTS48v3vmFb2bNYBw5rZKdm9lIlhux2mw3Srgi5wti9qdYhYMWyJFk+bU7SSdqimTVzKpj62e/irIXMysfMESM8SpnTYH5G6dJ8YG2r6Wjw+e+FXY696Dyh2AhHcfvvqqf1O9UsH5mTw5m32Qa/WLFYjZBedDz9LkHbZE1n4qJe1tJ5AfPpJiG3L4X07gFYWLFuiUu32JuJ70MoU8P1X7d7D6mW2zz57YmO/nT3bWfV6xRA3vBXanYMntocoh1+Y13B3ODYzeNt6bME+8Pk11CZ7IpsfvRktpG/j6W3ZQK/J0rQ5zYyPbs6zC1e0FzFKDAxZ+22oEP057WSeZ/cAABGKSURBVLInffvam8HwzLmPFiwew6INbOiBnSU9f4OYk2W7EoZKqjBr3xe6bzfv/BGxzZ6Yg55WtHsH8bO4rdu3j7rpRR4GhvH2VypdOmLMQhNZshXTjxOsTfaE29e6usATYAgeY5NYMTRQtHUEgz/FLRFBp9NrP41qvhv11f5I7fUDYhN5y4efv4Foxgri2e8TNrkwSdjuqzxvuUMGAo8OR7sAbLNUGHpgB/bgvVH2WPakb1/rGcHur+Pc58/Ny4uNH8gntk+/bTG97Oh/OpxYB4AM68wyN233Eq9eJscw7L597RQo/nz80gZ7V+EYvmVRWtZeUzUaf0S0yBs+JGF7he3wrVFt95vThPCjN84gGJtP5FY9JAe2L/28uSMeQiv7OTptW1b7WWJ/k92qrolGgZluX3vjdPFYVYokbLMijLRMCMmjjgeB6dswVljStkZp8GPtmISRPfWyfe3kdPbpo1HWqoesPGerhRgtmzFPost1pr/GzTiJjX1m/Ll1Pfj6DXrBnh6W4k0JF8+9Bbr4laVAiOgU7G9+3k4TM7dqH9Dosz26JrKqrTlemeT5Z+p5aKfmWra+/Ogt0acp0/KBJ/9l3OZxHPyvMUvME/u1M4OO60cXjN0/kLT/b78d/eswRHeaam+t4HlblI6buQVLav9j+zT/56bFzrSJeSw0uDhqcYkXtq4dXyDwernpJdrGRxfTt0eWowoksRO2eRav8n+tVyq0sY5WWr1siU3Zwrx0bJEHaGw+xbZmwCcltunTfUgObRac6H0DF7rlVi0g/hqy5ETynM1CInztBBYNbNeeeh1qXLYw3XYIMjpt9yRu4WHCLOqAnemhNZsZufWxTpL4JmzzvZwActr3Whh2Xl06NiSJK2G3zZMIeD2AJWKzPyzTTOePmgRkyxZElzBvDWFPQSd8H/G7ts/Bhb+IWcKCzrcNGLRYMK93xbMNQtO709fOI1dip7nU04LhSfY9y3NlW4MgTS0Ry2T7nPY4iGZQj1eXHtkqON7hEntXGIISzrZ2EVBp7GHKmqX2eE3r8CJd/VExdLKxJ7YKAK9v7pQXe2oY9q6HJD2PbcHMjQmqMHH0kihzMss86PGq3evmZVhY3DbP3TargDA1JHcA6c1hSFI7x7f3qKpy1VrrAG/f6yWtL437WeglxE9svp8TJUWYr50exVZNaz8kqQdjLs5sx6JdCo0bTJY9xguDj9zDVWYanb+hCxGWRkmhxdggeXejdW94v9b7jsnTYkhiTya8nMurHHvLQrlJT05yWfLwYkI9s632tpCPGRuFywew80p43lgm0qFhehz2qockdXVCymcm82YzCE4DFMyMNf7q0ZBqIP7JmBg6zUu2NMKLdiGmn+TEsXnrSljTU3Ye9hrTkNiD/zbUdhpSC4rCrFVJTnrftZ5EqaVf4tm32lOxgY3ISoBiQwRB1Q/CN/PTbdjbbJJ6MlHPOgLYsRSv1tfsKe2OVD6SrZNH2973YUuXDtWlEX0/p9Xheht4N12/v5/nkxwI6qnNjZVf2yHEag/+W804+HXscJYTmyAcu5KybIJjyeUTdtJduaw6Gn2741XdnnLeDbxfMO/nfNgBrh4Upo/ixuJxb9aRUS1NVw5JekcpRh3RjRERb6ryqgpIyY1ho2XyCa/zdqhlUQNDak9VOeWUDbqFP7rh5Xz9AT5TV4Rp2hjh9Ai2kVJWrs2PAYN4j34QfmtRxHMfmjKq11Cbk8nWifs9YxMd7UVj8ZcMzarXfOKxv+hAzhEY8CGKgUowKF17Yu2zbkDWcahx2cK05WcSn5t1YfO1/IjLWww4srnJ7GQyV9qg92zPNG1nOPm1+kgYgDud+lY9cBlTyGAejGi04pOSPLafFjc2vFLF5Y7s1E56sXf3dOluWeC4fuyo66+gpaG3rPBJ2gI08jBhWWxi2ditU/RhGcfmAar00J34sVvYJwjvSB0Ywa6/jsC6nxODYHDykiu8vBU7mfPvzD5harSBB+fL8Y7sesDBZyfpxVCTDZEqYZo0TT9dc7LrNxhtNZu2myCpb8HaeIHFSexLKa3xPAiMCOYG+44KM1dq8km0sYMhQgAPpzlOkhRREWgbnSwqQ2NvY1dlkAbclumnkVEHLph6CGs5FUM8V7DtaAXMSyOIXZ+yVQ4Z5nfxmk0hMnt0kivYOgEYr+1cq66XMpnShuBtTMI7HBjB4/dikMZu6l3wJpHRf5+yHdLg7ZTZaAaXmjzLYFCxUQG28FCkhtosVb/nWyjvDMV7hrF9mCYX7k4r2MMKCNTOV8deyLSzqfZ7ZrbiTfjLRye2ozpdv0pYy1Y9liwtC24OLXcWBJXjQIR4+OV6NCWEp1/VQj3i2A4/Upjbj/gg7A3kSnjDTqY+grewJ83fUr7V3DKEDJ1ORimtXNYON2tbTOSlaWQRUMxin4Rgnna4M8IMN4jqoac3dbTVQ0JSmzszgliBF1eEBA1NTI4LYnfdnNHK8uuU9eQ3BHYdr/PsRvc8xLJVD3dczAKLvkoUzQuYUQioLB3uUEcis5+l4z3gaMMyYQpb89ckAW8cidI7rf0QP/G74gheNa+emZcmbjXXh0jss9fqtzp+h5Z+9W1egOLmNJqbYjQnBbFFeklsrZ8Ajj/WUgxpOr6rc2EOW/WQMHHP4fxMGO+dBv8OUSFtnIPXqXEK5DKZokIR/EcTgvA5es0ulue/01pH0cUmPNZGWfTWq9469tWutqQ0nOjzusemdm4UQhda9vo2s6RxrKEH4rn09eyE1z/i4+hlDtp9KmJVa/+cp1feA4IpYsSt9P9unjDgPk6rR+a1krQLE8EWRS5FEbBXdb2VQVdld7dSDQoTyw83CzGZmE0IWgJP82fChBK1r+evca7ibm5tt0H7dmODJ0TRC5kF/BI8iIz9LL7GuML6b9NvoJvs9s0LffpWPQ1FPHXECZAFR4v+ZiFVsAd5IDPg5YSx8v6DzTS2kiVt9I5id4EpDD3fmY74fJUS3lXCT1ZG9sCSaY3BsJO51qrdLc1YEcQPSZwsKbSn4RcL6nV2xml9SGqwqYcfm9vSW+4NwnYwNLwC4+52SdLE1DdXjtKFWFxWF5IMoh2BQ6OJ9NLXX8xeEySlmKd9yZPYynEAO5vuBhHD4B7vWKP+lnOrnaWsHJLUD2+k5fHgxwVsu2k54IhNuQW8JwtS4WQ9aMIYTIIbqVZyePWZJrVjM1P7D3+fW0pj22NZo3gska4dPf5xfvpaJCzgV62j61uvSw3aRm4X/q/oVZQghr8VrfHS7JHu6HUZjR2+ZiNZg8V7BaKfZmbVW+ZSn5bR3rjytK+6roycmIQn84sjOYd6TYGyV5QUQZLCkZny9Oz+N198sbPzx84X33yzPDt1bWJMkIRqsYI2RalnHRm/T+EUX5J3lPwgr4HdYnEdY0K81poTIq21BAjurp46lmml8TsJi89gMAyPzU2HkaWNSex7oaOIl8ZkK6JvF8yDiE3LooHJDVWM8dSti17HGcaOyC5BakgucSAbCKC14rgSJGUojkFsWV3HdIkPYHvhdTyR7hZmHqZbNxCFTh+sHadLoOLqrQJ6MkVC2F3dzXmrJeNYfNAnYpwaWA9W13O0+Eevv/dS1kvrEtZw9yp7AD7eGzo52VBEdOW0hSI2QaH91FDS+f6RPbUbSa7oo7HS1K1ES6TEhm68djvnJhYf6QdY9VMzLPHcwgUvxbunQehd76/SSJXPST40hSK2lldbDPmyDpq6YvtSCtVI1JGRsKcptlD0ci4lDNDR1Re8lnltRFQq+dJu3YtzhbH5Tbl5MyauRr1RBhFF9SVaLrAmsauztGG4JqMjSR7yU6kfLCw9guyF1DGJPWkw8Yk6Svj8EHHSTsaKC2wkh92/chlsEAt/U1I7ctB7AHIjgCWu0VMTU76Sbq0gkDeMIGXxTsLaTBlPfJNQbcdsiIqXUAcaCufFnusQkojFLASveT7aUOil2SXaUEya5KNgmUSI+PpFBbsOgT+IQl4rbgDcCnaOw4aOPtUQo4COzR5ZdjhrGMZfN1azo/F71Gk0nXuCXHx5TOcRO9rvQgTgA1uxBqZ+EotIu1QqlXpAu6YDu2ENKLTt14CI4dkAhtVgqzjAM1oURW8F/2uESkL5YU1uXYoF6XmDRsbC4scLxNw9S3d9YQvmP8qCmpzS0uau6BupBPAed3jwpOTb4Hnw3QiQepmMWKSmBUwn2FC8prjikyBsKY1gYxWwMEUIbPh1UV2bcEuR5Tn9ALYlVEsdvhUGwS++uCyzreeeSGxzfkItiKOh57NrawGHigyfL0p4yY1CMzz1QiBOBF9Z8WJ+JHJ+cJ9VqYhT1wE87ACI16hseLUobWz2aoG0BnwgOD+8IUd/nIafbcrWZEoNL+XE3eWIWkwt5mi/HTCmtDDORyeTAcdklQv2A1iqX0RmS36AO+fnBEgzk5P0xv7ohq+KDiIwuVulCLqF8NTDWly/ZcGC4MKJm6qehMXV32LqqRnLzj0Q1fSns2PYqBRsR38uk+zHxkyOZI4+O+bK2M5Aa12qACPRBihgv08p0stv+GgpiWkKqGigtCH51N6RQvmPpVQTgDQhIczNF28kFm1L5/9jdkuy3JAhp+/Oqh1SFIi8gvUsNooI0qsbMe4S9DCO2hoQX1DDiqis8/xkCYJRDD8d2UYRb7ZXF3fHyg83YyZ0BoIkdrTy+ulSZ7r0ckFD0dz1hZFqvPbpdESCKIdGmf2ZAEglJ3p9KJQjaEy4oKJQ/hugb1FgSAFzw6/7vcCUWOeTuw0xqL4ESSr/cZRgzNTSkkx89ha8xDHa3sKOZC3nnoDHC+kbO+Uxalg574j2tCL4iagInoCvVIrFer1e5fy0e1pJQH+vBqUwzTeirg6C+s3MPlgKWbpUGRwSeejeW1RBk4ZXf0moNyu0Gjm5cPRwGnh0u4ydRcAGz9cbAWxoFo1Gs9F8EE0uOA8RK2qT+v0resuYcHn+bjrWun6sqvvo0fbbVUGTxhc3Q8Ru5x4h8fTW/FREULmkuUS1sl6s5zKTtCEFxGxeLpgDZuuiuLe+Z5R5UPmksfLyLTAvpKmKo78+svDyLXlBOxqkMNrdMQRApmqPgUma2FIUxSBeV1Rt1It7lcpGHWO4epWG4UGjUCcI4bGZ5R83C3HGsvnAEqaB291+JxJq0KV7B+2q24TIidrV+dlrY5IEXLqpzHJqnwbVmHAKZwinGy1LeGJ6/xWwR475dwPAu+/CxDTR8OrtdJvqthPLMPHC0NyT5fIEgol8ttyXw7kROIRuYmZ653AznZKJWQhtCtNwKWrrnWmglca3byRI++o2QBkr1OZ+3NmfLs9EwmEAtImAt2tTy/MPHy+lU6E24KkAjl5efIca2ETnF2/G2j+aWumVRxOF9NLR3W939penp6eQpqdn9+cf/nNus+YpxEKyVoVrUTwjSAst3H7rTr49Da/eudl1kYJWDhk5HkslEgVKiVQMOGO0CmO7F6TarYX770VATRpcfaCGx51I06ymPfitutaEojYksueTd2xBbXlceQmyeuIdfB1fiSrioYUHfwH+kAZX7yx1X2xqGXbZi0GYWPr+9vj7U8AWGlxd/KQgk9bnZNoPO+2nQXlOHdxe+Wvgp9Pwpe3btZRsKRk1s9f7zj2Ez3N/8fpfBj6TxldefuKRcdWwxwYtx7MHao0SB79uX/oL8kdpfOXe1oIWndhaR3PYyiE1tsyo5+DR9lurwrwRGjy/cmeuNirTJ+5yW7SVY3gpcnzh6Kft638d69Kexldf3L6xkIizdj5EB5TRgaOSGUp5Du4urpz/G3Cn0eCllWd3Hg8VRuMhhtEXgZuuAtdYg1hnNFGb++nZyvm/A3jNNDh+fWXx9vODywuJ1Kjc13qy0BlPJTyXD/68e2979dL7Dcxei4aBz9WV7Rf3Xt4+nNscUmlpbuvu7Y8Xt1dWrl8a/NshZ0/Dg4OD4+Pndbo0Pj74/wtrH+gDfaAP9IE+0N+B/h/PgnTcsLPm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8" name="AutoShape 4" descr="data:image/png;base64,iVBORw0KGgoAAAANSUhEUgAAAOEAAADhCAMAAAAJbSJIAAABs1BMVEX////9ZwD+ZwD9ZgABz//+ZgABZv7/agABz/4AZf7///0AaP8A1v8BZv+pPgAAXf4Afp0AYP2LtPYAW/0Aa/9zofYAV/3s7e33+/30ZQC/w8QAYfwAXvyBMAD4+Pj/bgDuYgAAZPMAW97t9fwAVP3eWwDeWgDnXwAA2P/ETgAAX+nO4Pva3N3KzM1EQUAAVtPg7PwAQaMANo0AUccAMoLQUwBTIQCdQAAAI1vY5vufOQDl7/zE2ftNUlSAMgAAMHuBKQCdv/q5TABOivq10PmEiYsAR7Khp6pbk/ohcfu20vmOOQB7qPlqm/puKQBLAABPGgBudngAG0ARDBUAG0g2ffo6FQAARriqra5ZFwCHsflIivkAK240e/tsGgAXAAAAocEAFUx8JAAAZnwAj6wkDgAlEx48KylKQT4AHVwiFTNKHQo/HhsqAAA3PkFiJwAwFy44GCVILSIwEQAiIEIqMTUWO0UFHSRPJBg6IjMKEChJNS4ATV8oVIYAveNohK1jjctAJREiAAAfQVoAAD1jYmEbHB9IEAA3AABZZGhEIiYAET1VCQAwLzBFMisgEyEAQ8JPIppcAAAgAElEQVR4nO19iV8a5/Y3M0SezEyAjozIZNCwiAQxdUVEUMMigqjVVLKo2DZtmrSm8d4sbZr2l/e2vzc3Tdvc3D/5PeeZFRwWzda+nxzu59YneYJz5nv2ZzkOxwf6QB/oA32gD/SB3iENDw/qNDz8vh/mTdLw4Pj566sr29svFj/WafHFi+2VldXz44N/c1bHL61uL95+fuOgtpBIjMZDcp9KTCg+mkp4Fi4fPL9/78XK+fG/I5+D49e3n/10VKOMMQSJbSL8E4aR47HUwub9xWerl/5WcI6vbj+6cbmQkg2+NPD6nNqnr8/KKjOaqB3cfrFy6X0/eE80eGnlzuOhlMywlDmGYZs+5o8qaT8RlpFHF45+2r4+/r4Z6ELjK/cOF1IhCh1CxmofDUHLkD1GiKVn89H2+ffNRHu6tHLrT4/zAkHkutJxDjWRTRz8un3+r6iTw+ef/VKLyYTVxVCFi2k3dDqZpo/+Qx9h4p6jxdXB981QC42vvDwoqGbFomnNOtg6bE/kwujl7/5K0jo8vgLwMYQFDAyM1E/noeXTAihLQp6jZ38VYR3ffrAQIp0wORURpvB88fr7Zg5o/MUnHoDPBAPJaTNsfv4+1tk86/gQzE7q4OX7xnF8+xeP3B0/GtNACMPIYGFkmVGDHFVv+5g+Fj+anlqHgGPqxrP3qY+Dqw88IJ8WBJgmDFXe5FAqUfDUljbnDn//B9I/784dbdbSnkIqTgM6VncvTmpxGcu3AI+JP7ffV6wzfP32UCf9g0cPjRZqR78/nF+eLl+biYyNhV0uQXCFw2ORiZny1Oz+zo9zS+lUnEEunRQ//WMMgUfP4cp78R3jL7ZGGdZe6ZA9OZVeOrwyW56JhMMCkMvldrtdSPQ/+EdCeGxiZmr+7lGtQMMgm0CHvqrQ0L13L6rDK98V2uJHmFj66Mny1ERYkgRkCfnigFwa6T/AXwgwJVKe3blaS6hcAnCaZzEBJaN/vnjHAeulj5dUBWzVQdAcAO/w4fTEmOAySRFFZEURVd4ETlE4828RzcjU/O9LiVC7SED23L7+Lq3qyoOEBUBLhEIuxNNbO9MAnqAip/Lnr67nc8lMLj8g+QBBKb9W6m9wiCWwCsxyMFkQxsr7D4YSAGSfGsb1WRQAYLzx4p1p4/jiUEhlzTB6ajBNQoWjK9MRK3hIYr0U4DWKDigurjoJP9QVhLZaLxaLDUlUXJTJcHn+bhrDIxtiAMZ3w+D5Rx5TlixxJpE9z+fLY4LgBmS8/pGREb+IDHrrWd7hiJby+Un4b2BD5KpZhyPbUFxB124yGghEJ3P9Vb+CkLoFYWb21lLsAtsUETgxUGdJ6urKO+BvcPvPOOlzUlIZRB8GxiBV+2N6TKKgBV319VJyMpmvgPyJxSjwUxkZ8flHKgE+kKwqyGGmyinFAO9QoXXwyWJQM0KSVP5mrgBxhLOVWHL53ls3OIPPNmViTRHUrIjEl17p4qkoxbUoPLTDwUfzwGGJB+C8aFg43/o6iCTXiPKOnCQ2gFFHNL+xsb4GLyG6HuRQMeGloLAeJRhDRMwfGM+dt+w3Lr30qO+WVlt0IwP8XZkKS5pZqQJLfDSZQ5nkB7wNACoZ1Cyn1ws2VKkHHI6S4MN5mapfFL3+6hoAuevDt6B4FfQhM99sgTXra4WRpL5bfZsMXr+fIkbFBW0L4seG0q+mxgS3zmCSd2R3G5JLGsjm64JYBDjXfFbLQznMK9VJ0MqKCpwolOB11IH9YClfR8cphGfmj2LHqjsMGzrafntuY/W3mKqCmmyCWQcAC1dnI4AfJ/rQxymATLYBP3JcUPIpLrECHOa8uqtHLJUigJf3ohZmdOcfrAOIpSC8IJ4P5KvoSQSh/KQWIq0wsvLNt+U2hrdvkJYKDPAXm9uPSGA9Ra6Yy/tdwQHQuoqPM0IXAAwYETgN4AZMVPZAfnd9FZRVr4tTPxKoYkbivHn4TXw/xdwthKeeoMlpKdiRhY/fCovD20MyjY9164Kpg5x+VcaQE6xLKeCISpy/5OCzVUu8wgkZ4HmP+g2XvxTN7UrBCnA44AMM+ZIOrlKFUaaqSBnU3skRLaoTIiCqFs13IqJ9pPA2TOrgi8uM1X7TOCO1NYvBmeJF/hyZfsAAlMvkEII1xbsLz5xzBRVF9Fbgi3KCdwOktOKVYGpGD1a9yHVSCCKwwGJVoUYH3guIqofCqAWpamhRuPPGM6rhxbSa4Zg+kCW1hzPoILyNPAIA4LhcvoyDDxQVFT4ln8zlRSnnAE3cqDeK/eAlsnXFC5LsgP/0g+qt+7SpaGny3mCJp7+Oeg6lUgkqbmFsfw49sIkhopi49YZZHH6xwLSoPIltLkfAgorBdQAj2l8NAkicfw2f1K9JHrjFfJBaV5iRRf+erYgu3zqPKCnVDPzphs8LOI+sB9CWBqugjZPwFSXkWsqAzQHrFS5fLbTUSVg29eiNsji4uEDYZudLEq+m0IL69+D5A/2SDxxZMV9FCXQEqiIYD8WX5x3RuuhSggNJGphGk+sSKJ53PRvlwdgCixjMrFeKGyX867zPu46wwldMQkznQ/HOiGiFIvNLMus0Vz3gfyT1JlEcfpFuQZBl0lci+J6r/fDy14qgZVw9FwWhk5LwD5J1TuEaaBZ3RSqDUr2ysVGpSwqHubBUbdTdFOQ8oMwHoqh8fB7+NgeoNqoBMMeKIkE4y++qpig8CwbHGqSCFUjcfmPmZnj7MjHjJvwQZnMfTQwad8Cp6uP8DbA1fGZDxDAU/mithJEY34/RGmSGrnDkv/+9Nj09izQ9PXXt2kQEAlCIyndzat6R3ABTBKEAn1f8oMv9fnEXX5XEUV/iFqZupUgfS4tUfWqtiiTemEXdHmKao2A2NjcFGqhI1WAd+AFdq+bh2XLwkJArFZPqP+OjpaLoCo/NlJd3fnw8t1TzFBKp2OhoKpXwpIeOHv/+cH9qJgJiUKxsVBocxjP98GV1xdcPcd4IfnOgKBpuJ/IEUhoVQRVFsKhvyC+u3pDNLImmSbGryGDQt5bzibsYhO6CQkV3hSAG10GxOpCLBrK59aKgTEx/c2WuVkjFQ3oBkeilRTk+Wkhvvvpi9priFoMiYiWB6cn4OBFcRtQP0sGXRE6PCFzCxJU0MXNt1fW/eBMB3PXfmvMY8LdXJgSO81UmIbAW/Tlq37O7XghklGAjD/mfCKmh3//f8vzVTU+cXCCWh9KDBXV9jZALcmJo68n0TFhwUc74Da9LaUw6AuvoWaqKNZ6VltHeND3K5Wevz+Kl+zFiRkzobRPfTuDjbEQhgJQ40Dv01XV425Cx90/yOUwNIP/Z/+dSIi5TJ0oNg4U/Wo0zEmc2lMLKx5jASZU1SBs5TkKDo5oZHUG0V+7w/hKx2nOGlTdfO9MYfJkiTjNoQgR3IoBgcBeM/x7GnzRmmQS/5avugseLliQX5OmfLSXMpSg1R25KKS2mGdAkF2Lpw/mpsOKnAawIVhiNj8C5msgtTG82o8jKv71mvjj4zNOcLoGIghHlOHgGyMppWov+AZw8JEvAdKnBQdoz54kzKnomaEzrsHmpjcippW+nx2i8HtzA380Xg1YEMVtxC7PAYlMgHvvP67nF7U1VCXXtAQbB+ikuiK/5ihq5gPEE9YkOgOPnS3UvV945Sqjl3T7MrkwMm4fOVgIkY7Un05ioKA0HfpnfklL6FUnxBzkOWGw2C6Tw6HUYPP+nbM2XAME/xtBR5/AvJ+uaHUDrju+8VPRx5SdLMUL6bEHrgKEGC5HTV6chFAyWotTM6BiK9VI2Gs0NSKIqqE0FsIXXyIjHH8Wb0iVS+DYigBvMOdTikVdLA0FOIfJeDyqQlqcIjQ4oaEyfqXqtw+aESFd1loRqr6bCQrCYXDfrAr4NDG/gHeaKXk5Ypij2mZZh6/TWZtFDTHFgINYGN0ER5PvzCFteAzFYRLMqRma3Egzp03CygmY3ZJoSImMIsrq0UxZEwWXooFhXZYTWIoNceDmN/9z4t2zsl9PGNitDqofXng4cPboJARjcDSol/IX6e/buVoKu8q20vlGBahpjgGY3tMdQxTFxBFmLuciBzoN3lDY28lFHYMDrFnbSpM+aECcWTxfbXHoQsuo0y8zRZGIXQ0dOTYmMqErhaBZnMZ9sM2jHh/Yrxeqyo5y+MqOXtlwYCIDUKMFgsDjpiMKvjFxJEcu/ZZmDU8np8McJtsm9bk4JtCqRy6MbVDBFp1kOklD+rEDYjqC1DM2UVk+ILAMQ1a1lfWnHn8fMiuq8t5p1ZCVFiHwaI9bpoV9O4zJWhhAS0yqn99W3qlQlTlW+SdR9Kk3h5Tka+XQErXnYvJ/G2TpEGCdUSfVD+h/V4jfvQMDRH+SE8lyItfxbSDNObk/HvwuxhhZirHaFemOv3+fXKmlBNACQV7ikyBc1mTTbSifTZaiv1jclRJYhpthlyQ22BjEsjdD1RwjPJzF+coHPINbJp5DT4Rd0AdRQwvgrrNmL1fVcNtmviaZvABKcvCjMvIK5TlWeLSh1HlphM6y1ddjHxo+mw27EjdfrIgBoDtd2XBCigp03J7OhE6fD17e0qFJzq1QJRypJuh6RqaurKGI/GB1QQcxNT4Yg02f12k3BtDEE37i5HHZzCmSKyRHNeYgZWk3lXGO3YsQyGfz+yRgcvD1KIw311bKktkzNKF0qwtxWs6HBoleYngsR2715nYntsyBKk3ebIUmDbnAKBMF7Qc2w7gYcefRRwszVkHUyc+NkIfgquEJcg1UlnU09jIBQwpc7otGAwwxnOFGY2owTQw6dzWLZcdgSetsOWcYzP4aVfkeyKtI1AU5ZD6xjpg1BeFqvjqmGYvEkxmYcXKGKIa42s/LWjAABP+/IbAS99RxGbHual0CNPwWC2u7LPp15tt2Qhvo+sKDJotcnoZz6Kw1I3sDahHesS+195OZJjM22h2jxMCJI0rMCTbyzEkT3ooRV212F5muzmHXTjxY9O3seNgfe7YZOTNdc4joknsm1TEWk0QWnDCTrijBzGLJOHr3Te2Qz/kuI1ZMArDu9GkO/C+FEUHWIWS0kBRGVT4dgux20NgQp95ibptkOR05du8Li0JrfLSzXrAv+JwHxhZ72UgzJXFnAJFBdwUQvAWE3BG4uafqINL35ZmXqMmyCrcPQSTxXwm4fFp55HhyFS5SSdO1VdI/9EWPNyWz8u15BHP9EZk0MSWFfolwF9LpQcJdKKQQWcXNbj0Y9D3vGEHhIL4eBr4FSrlQROZ9WrSxBOlzGXNEEsdbjRobh7YK+Uo+hR+hqBMsWWUdO2+7DeSHI2BOlma+pm7C8deaEQ10ruwxZsjQrgXUBUrAChg8ZyAsC2NP5ArFMjr/sDcTxB4ZJAEMKZkbCdU4sXurpTM6RVdyRVzTA12HRdoV2G7Ihlm4IOgmGkGtoUb9LEWhi6pisBMX8nihM3A2dQhO3F8ziUx+Gaxg5bfD8WlBLSEEl+33hbwqncPRs6HlC+2dOxpoRdx6y8QfqOp5Eq7N8rhqESCencNJymmWNyWysJ3MKhlSLL/pwB8sSJoXq4nVDNaVS0pGRVDtm3S/J9DIkSz8/lvGnk2HIktQTLBBVMGNzgL1RMOPgIe2OfNqkiUu9gLhSM/fLwMujKYULF6bhzXlBD7gSH9hQynMy29cZLzsIU4+efulRQbRGOM5uwz7imRfcuIzqcCT3QJiUaoCu2wjTaWKZmuohsBl+OarPp++cKgANnFD6q0IlB84wOPZZDFeC1OyFNVKfbkNy8NXFp/+WLRtJtdC5+5DZLEt0XSuPS800VsV9Va6xu3HLZOaT7qnw+QOr20p9G1aLCUFUAJDUQICHrNe1X8CNZyclkvj53JlzH9UY63YHPZvqMmRDryZwbXUjqNkClFbgVZqtEXMiKXRPMZ4VDNT7nKQ2TXc6Qay2F9BnZBpceU4/k2Z8d1/3ISv/+fm5M2ef/hq3vHQTpy5DlFNOqqt1dh/Ka5JGOBOfXrAsjTn/0y1PvPSLZdcaK/8x5qZ7JKtBXzFDi6SBvFeJfB1jLfvWe4bQ8/PFM2fOnPuKhkK9ZE9NQ8xRtZ0btDillcGEWY9FE7t7/RUTc/C0nmksW0r9meSAV6zmJwPRUgV8Emq3Sk2i1G0Yuv30LHB49uz3Cba37KlpSGJPxjSHzGFYk9c2y0W2Qla9etmFw1sx1ggmwHmNoVInHTRd4nw+QfSLkHseyixzYgxZcvmji2fOwufc588Zq5Ab1GVI0suCVo9y0OUurZy6U8AagzZZ/qSzmI7/KWvcwYcU5jGc6eeN+jaWgtzheSwc6qpiIt4lXWLjP1AIEcWfC6QZJaanZCp0d4Ia9sYk3fWohVhC+ciiWcTTWUxXrDJ94aiMeSHuOMCyIWT0fl9VEmbmGNZ5YgxZ5uZX585SDM+ee3oYZ09BxINJgGsEzUzOWNZwjz20fpt8r1NcM3jPabFL4O3dNKnIQbqSg7y6ks/kJNcVWngyF8ss8UGHISl8f06D8MyZi18OmUE7y3TMnixDVj6acakb/7IN0TjdAHbBsvx6YatTweb84QWLb0mDneGqWb4UlLKOfLWfyoZY3mT0YixSj+kSS66ip9A/T38ItUWqE4iJ/bC6jLEbFHDfm9cbBIM6tmUJ3chCJzFdWbBItLwFdkYc4PmqqGT4fsxAHVkxPJ+iBXWKofmqLdJoOySFLw0Eqce4aaqpMbf7kFydcKnhTCaTTOZKpfxuBfJEfCZ9Mpu604HDOymLfU/t4LbDHL/mA13kAzSo3/XOzBGWMTDsNXti47+hmdExPHP24g+JDkem2oNY2BeUBm995skG55qyljPkufbWdPyxxbOAkNJtn44BL1adcaUpOSBhzqnGO3g3Qs9Eal9ePHOmCcS5poX+HpOpPvluxDWStD50YEN0Rx7LxpfB72qfYKyC/huBBHM4QT1PtqqIuKqd2a36ve6JOUMGcZmzx+yJjX//9OyZZhYhxzgNiOlZSHQyk9logL51oNyIS5i3SAQZfdGWw23I2g1LGnuIQlpyqEIaXa/iuRbXbNqMc3vGkEVPQR2hLqXA4dPfQk0osc6ehrFXkAtI1WqjWBnoLyUnozwvchKKqT6ZlW+38xeDj2TW+C5aveAak/yGF6xNYMOPptkdfhK3uJNesyeSsngKE8QFc+FBp+5DZnNGwEUoRRR9Pp8o1TfydcUVuUrMycyNdinU+A2LFyM3QEjFjUC0GAyW+JJ61EyY2bRubOoZwqPPaUBqcEdHT1/GTE1simE7DUli3nKuCjgFVjl3+Iu4OZlt6y+uX2ZNDOUn4O79YJgz+b0sP6AujAj7BWKu9LE9Zk+k8PNxCMHtf3STsBYUGatwtB2yzKuIy8Ki4vfvQao/WzAFgiSetVPDAro4zZKmMModwd1lDp4PVOhJFlfkR8Z6mL5HCOVPVTPTjCHI6c+6G+spe9I+pDalg8iJ3mqlFAgUFeHakLYJBF9tvF1B6lkKC33a96The5Sw5nn47FoF9/eWN4lVz3rLnsjClzYIIp+fH1hWmZo+HYYgpmpWrohcPZ8MqEF4ZM7YRwT02N4jjv8kaxhiLrCEariHOa+2mSWalyQQUudJMWRjt56ePWu1pGd1NC/+7NEWj60y320Yeo7n/7xiHXe1Uir5XdITqtTqRDJkf1Dx0hHpMyqPocMw6l19PZnFBUOkrCQ9iLFWDM3Aq332xJKhry7aQojG5n7IiPKagvaOw6EZQamuJ6NGaJMNctKynpAxGCLam5pVTO91Dkev4GKdS/H6GgNrqjaWlMiR3HoVQlcCT/FUA+0YhmfOnsbtk8Ksix7Z0IjP5AVQIGvgNrpob2gSxOnUt9AVZqmwiwrn9flclVImwA8oU2li9Xi9ZU83Pj/XBkIE8YdR1ojUm0BrP2SZL8I0awXCzdZ1Ly5IT8yZGLLx27Zl00W6dK9Zh9o1WkWvlHLrkIYFg1Klv+7aB9vXupWpS/ZEPUVbDCE8HTph9RvowtcTbtwSHsiUNhqiTy1mRH60ZFCh53bGdPh2nDUxhFSTHqOj5+ioYQ4qY38Q1rjPqrfsCfT5aXsIaVWKvjV1sqbCXYZOslSGFCrZXxRwMUq1qu7wzqgxmXUe2BnTwechE0P59wgeF8lQOde2z7gm7l5o3oPWPXsCT3HO4ghbEKQg3jixJkLWI3ESWFPKndcr1CuSW9i3BN/MZTtjOn5DNjEMPYT4Fs/oIIfrXq3iM0SM26x6y57Y0A+tOcUxFH9OkN6zJ/WDHpHuy/D6gtWNfDKarXLCdIEYYTq7YJdAaeV89TtS8+Bz/Bn1b0pqyCZNe5qKiN2zJ3iXbT2FASLmGCek+I9oI3xScb00qXrrPVEopy0JVMLOXVyvMQaGJLGMe4Gjjuxuiedz6tKoNJ9A7Mx32RVDNvXDuSaxPC6laqLYd6KlKFZ+POYODuQmo/qzY1Qzs2TBMGW3fLG6QKgCqbHyNHBYDDjWRyRc3lY5fDjK6t5cD486Z0/k6KtOZkbj+ulLsxhoBNqdh5BB4TFAk/p9rsiRZe6o3WGalQTb59Qib+IpC7gqyitKMOfQjrKGf0dja77Yrh6fBU9hgHfmeOSt0cWPLpPesyfVl5UFbfs8AhiIZvt97vBdhtUns7LdiahtlUMtfgd3GNzlsyMur8HhGBZDmuLuLtkT+aSDs7eC+EOcsCdZiiKeKUGLavhoLr+x15A4t/CtzBqQ99ntWdgetWC4hJXXPL824gomHdoZwIlNenK856hN9RTdMTxz7vMj+SRLUX0kNSuIxUAgP1BXRkZ8Il6O4pJ24qw+mSU2mzGHX8QNDPvIZgTMcYnP+zkuo60QYArGNutZ5+wpfr+bpzBY/L7QdBNF12RqFGuK0UDdJxpHvzhpP2Zu5COHNhwuhli1Oo1z5sbcnJTkd71404q681G4liZOpncMyU1tqckwnzZRmw7iLWIKuUHth6FvaDF+wzydCM+3nDKnEpua6eDHMh4RoBiyzCFyCOiJWGdTz8YILXE32yV7Ol5A7KCKX3qa9491TqZY+Qt6jGU9aOVwOkGMyWTz+OLF4MdqsqBy+M+wG15SoOj31aPq4XjgsHACDFnm4KtzZ3rEEIzNbydajJJ34Plyjv5jHOpEhmw57GM0j8/K/wDBhgSltDuw6whUJU5R6Dc05U4dsydS+L5bNGOlix8NkWbQOiVTrPxt2C3mcRe9hcOpAjEmt+HQxND5D9zoFdU2PWeTa/ldxQUcUuB6yZ5Y5vHnZ1tBa48hgPj96Ekw/AcENXlHXmzlsGcMnf8Q1Cs71CoNHqH0IYeW24A7Z0/E06b61I7OYVWqt+wJMfwROOzXq7hWDFVy9oAhcLjHW9Z4kn4DQ/oVnbMnNv7gaRNsOlT2CFIWfz7BYhTFcJfPuVo5PJEeaoU2WqJx8Dm/oGLYU/ZEaieEEEuLc4y5ftRlIx/qYXC9+Rgt5VCf3BVDGWypWEwmM5nJbDYaDQT4NT9NwHrLnkjqUe+eQqeLXy70DKJ8BTgc4JOSlcPutpQemdM8/l2wxngXQhWoUa8Xi3VFmMLTiL1kT7h97ZytWHaQUjA2/w5ZQGObMWSbMfyCcpg5xqE+mSwd51CPaWjUhjENvSKInjVSFEXETc/6wlq37Imkvj97YgiBxY/U60Us1C57kr8R3GIls9bE4WzKguHR8eUnPS6l30KOrKsf2jdAXOrsJXti5Rufn9UgM8E7PjzG4bl/p3RN7Jw9sfF9umXYepidE/ZjRvbkJFs2pagXo5bsaXPiOIczm0bkbZBd5K1tXzs5nfvqwLoK2CF7Sqmbo5o4lOZjpgSQuzYcbltBrs20Xn7ockUOZStHuIPY9jni/z65mdFQ/DlhhiUdIhxagrCc1VfvI3wYMiezdsvAK6opoopG0uVjHEISHdKvgKAHTSz34TaZGX2pqSWAaRvPWED8/IZNAHh8aPd4rvA/ZXOy025j1IplCQGS6KC3lcRvR81sQjVKNvaAjHYtIHZgUd8ircHW/O5Md7v53+OPN2buoQA5stsNvbpgYOgkhf8ZOE7/m9AwdGoWxw5CZqjVU/SOIS5GxZsPH+uvr2koH/7r+NP9a5OYk21rbedv6icbUZWf8ccIUFZ/hRGoHXfFp/UUJoi17mcc2Ph9m6c7f9k8RWdfL8V9CiyjmcpRO5SvXybG6XnGHkOWHH5+zh60XjBsyjHaG9OU3eLZqsc0xPZbMAefy6ZShX6y0dRLcxecTkuYZrNq1LJ97RQg0g1vnYl47GRw2zzhwhLbdYvhu3G0Q6qzY+ZstqQMPjKvabSP2tjQb097QrD9azj3faqlxcIxPbR9/uFnKRND5sB2R829mPlV5MBmk+bwi1HSGUPwFKdz9hYOPz/sdqbxgt39AoN3QqYplf+03Yzxgu75otRHbBdvVtSbQPQ4+FjYxo6eIqc4xuLPni562PfI5vnHH8um34rftV0DXlkwKs8MsVXmSweMegN1GwzJza5LTd3p7NNbnUEkCVtXcGAaYXb0nh2DjvObxmVhfWz8lt2U7+LWuI1iaAmtyOgJCogdWPxSP6Rtq4dtzMjKgnVTlP3JmfH7lhu4mBt268SLCX1LFGDYeuQct6+ZC76ntTS48v3vmFb2bNYBw5rZKdm9lIlhux2mw3Srgi5wti9qdYhYMWyJFk+bU7SSdqimTVzKpj62e/irIXMysfMESM8SpnTYH5G6dJ8YG2r6Wjw+e+FXY696Dyh2AhHcfvvqqf1O9UsH5mTw5m32Qa/WLFYjZBedDz9LkHbZE1n4qJe1tJ5AfPpJiG3L4X07gFYWLFuiUu32JuJ70MoU8P1X7d7D6mW2zz57YmO/nT3bWfV6xRA3vBXanYMntocoh1+Y13B3ODYzeNt6bME+8Pk11CZ7IpsfvRktpG/j6W3ZQK/J0rQ5zYyPbs6zC1e0FzFKDAxZ+22oEP057WSeZ/cAABGKSURBVLInffvam8HwzLmPFiwew6INbOiBnSU9f4OYk2W7EoZKqjBr3xe6bzfv/BGxzZ6Yg55WtHsH8bO4rdu3j7rpRR4GhvH2VypdOmLMQhNZshXTjxOsTfaE29e6usATYAgeY5NYMTRQtHUEgz/FLRFBp9NrP41qvhv11f5I7fUDYhN5y4efv4Foxgri2e8TNrkwSdjuqzxvuUMGAo8OR7sAbLNUGHpgB/bgvVH2WPakb1/rGcHur+Pc58/Ny4uNH8gntk+/bTG97Oh/OpxYB4AM68wyN233Eq9eJscw7L597RQo/nz80gZ7V+EYvmVRWtZeUzUaf0S0yBs+JGF7he3wrVFt95vThPCjN84gGJtP5FY9JAe2L/28uSMeQiv7OTptW1b7WWJ/k92qrolGgZluX3vjdPFYVYokbLMijLRMCMmjjgeB6dswVljStkZp8GPtmISRPfWyfe3kdPbpo1HWqoesPGerhRgtmzFPost1pr/GzTiJjX1m/Ll1Pfj6DXrBnh6W4k0JF8+9Bbr4laVAiOgU7G9+3k4TM7dqH9Dosz26JrKqrTlemeT5Z+p5aKfmWra+/Ogt0acp0/KBJ/9l3OZxHPyvMUvME/u1M4OO60cXjN0/kLT/b78d/eswRHeaam+t4HlblI6buQVLav9j+zT/56bFzrSJeSw0uDhqcYkXtq4dXyDwernpJdrGRxfTt0eWowoksRO2eRav8n+tVyq0sY5WWr1siU3Zwrx0bJEHaGw+xbZmwCcltunTfUgObRac6H0DF7rlVi0g/hqy5ETynM1CInztBBYNbNeeeh1qXLYw3XYIMjpt9yRu4WHCLOqAnemhNZsZufWxTpL4JmzzvZwActr3Whh2Xl06NiSJK2G3zZMIeD2AJWKzPyzTTOePmgRkyxZElzBvDWFPQSd8H/G7ts/Bhb+IWcKCzrcNGLRYMK93xbMNQtO709fOI1dip7nU04LhSfY9y3NlW4MgTS0Ry2T7nPY4iGZQj1eXHtkqON7hEntXGIISzrZ2EVBp7GHKmqX2eE3r8CJd/VExdLKxJ7YKAK9v7pQXe2oY9q6HJD2PbcHMjQmqMHH0kihzMss86PGq3evmZVhY3DbP3TargDA1JHcA6c1hSFI7x7f3qKpy1VrrAG/f6yWtL437WeglxE9svp8TJUWYr50exVZNaz8kqQdjLs5sx6JdCo0bTJY9xguDj9zDVWYanb+hCxGWRkmhxdggeXejdW94v9b7jsnTYkhiTya8nMurHHvLQrlJT05yWfLwYkI9s632tpCPGRuFywew80p43lgm0qFhehz2qockdXVCymcm82YzCE4DFMyMNf7q0ZBqIP7JmBg6zUu2NMKLdiGmn+TEsXnrSljTU3Ye9hrTkNiD/zbUdhpSC4rCrFVJTnrftZ5EqaVf4tm32lOxgY3ISoBiQwRB1Q/CN/PTbdjbbJJ6MlHPOgLYsRSv1tfsKe2OVD6SrZNH2973YUuXDtWlEX0/p9Xheht4N12/v5/nkxwI6qnNjZVf2yHEag/+W804+HXscJYTmyAcu5KybIJjyeUTdtJduaw6Gn2741XdnnLeDbxfMO/nfNgBrh4Upo/ixuJxb9aRUS1NVw5JekcpRh3RjRERb6ryqgpIyY1ho2XyCa/zdqhlUQNDak9VOeWUDbqFP7rh5Xz9AT5TV4Rp2hjh9Ai2kVJWrs2PAYN4j34QfmtRxHMfmjKq11Cbk8nWifs9YxMd7UVj8ZcMzarXfOKxv+hAzhEY8CGKgUowKF17Yu2zbkDWcahx2cK05WcSn5t1YfO1/IjLWww4srnJ7GQyV9qg92zPNG1nOPm1+kgYgDud+lY9cBlTyGAejGi04pOSPLafFjc2vFLF5Y7s1E56sXf3dOluWeC4fuyo66+gpaG3rPBJ2gI08jBhWWxi2ditU/RhGcfmAar00J34sVvYJwjvSB0Ywa6/jsC6nxODYHDykiu8vBU7mfPvzD5harSBB+fL8Y7sesDBZyfpxVCTDZEqYZo0TT9dc7LrNxhtNZu2myCpb8HaeIHFSexLKa3xPAiMCOYG+44KM1dq8km0sYMhQgAPpzlOkhRREWgbnSwqQ2NvY1dlkAbclumnkVEHLph6CGs5FUM8V7DtaAXMSyOIXZ+yVQ4Z5nfxmk0hMnt0kivYOgEYr+1cq66XMpnShuBtTMI7HBjB4/dikMZu6l3wJpHRf5+yHdLg7ZTZaAaXmjzLYFCxUQG28FCkhtosVb/nWyjvDMV7hrF9mCYX7k4r2MMKCNTOV8deyLSzqfZ7ZrbiTfjLRye2ozpdv0pYy1Y9liwtC24OLXcWBJXjQIR4+OV6NCWEp1/VQj3i2A4/Upjbj/gg7A3kSnjDTqY+grewJ83fUr7V3DKEDJ1ORimtXNYON2tbTOSlaWQRUMxin4Rgnna4M8IMN4jqoac3dbTVQ0JSmzszgliBF1eEBA1NTI4LYnfdnNHK8uuU9eQ3BHYdr/PsRvc8xLJVD3dczAKLvkoUzQuYUQioLB3uUEcis5+l4z3gaMMyYQpb89ckAW8cidI7rf0QP/G74gheNa+emZcmbjXXh0jss9fqtzp+h5Z+9W1egOLmNJqbYjQnBbFFeklsrZ8Ajj/WUgxpOr6rc2EOW/WQMHHP4fxMGO+dBv8OUSFtnIPXqXEK5DKZokIR/EcTgvA5es0ulue/01pH0cUmPNZGWfTWq9469tWutqQ0nOjzusemdm4UQhda9vo2s6RxrKEH4rn09eyE1z/i4+hlDtp9KmJVa/+cp1feA4IpYsSt9P9unjDgPk6rR+a1krQLE8EWRS5FEbBXdb2VQVdld7dSDQoTyw83CzGZmE0IWgJP82fChBK1r+evca7ibm5tt0H7dmODJ0TRC5kF/BI8iIz9LL7GuML6b9NvoJvs9s0LffpWPQ1FPHXECZAFR4v+ZiFVsAd5IDPg5YSx8v6DzTS2kiVt9I5id4EpDD3fmY74fJUS3lXCT1ZG9sCSaY3BsJO51qrdLc1YEcQPSZwsKbSn4RcL6nV2xml9SGqwqYcfm9vSW+4NwnYwNLwC4+52SdLE1DdXjtKFWFxWF5IMoh2BQ6OJ9NLXX8xeEySlmKd9yZPYynEAO5vuBhHD4B7vWKP+lnOrnaWsHJLUD2+k5fHgxwVsu2k54IhNuQW8JwtS4WQ9aMIYTIIbqVZyePWZJrVjM1P7D3+fW0pj22NZo3gska4dPf5xfvpaJCzgV62j61uvSw3aRm4X/q/oVZQghr8VrfHS7JHu6HUZjR2+ZiNZg8V7BaKfZmbVW+ZSn5bR3rjytK+6roycmIQn84sjOYd6TYGyV5QUQZLCkZny9Oz+N198sbPzx84X33yzPDt1bWJMkIRqsYI2RalnHRm/T+EUX5J3lPwgr4HdYnEdY0K81poTIq21BAjurp46lmml8TsJi89gMAyPzU2HkaWNSex7oaOIl8ZkK6JvF8yDiE3LooHJDVWM8dSti17HGcaOyC5BakgucSAbCKC14rgSJGUojkFsWV3HdIkPYHvhdTyR7hZmHqZbNxCFTh+sHadLoOLqrQJ6MkVC2F3dzXmrJeNYfNAnYpwaWA9W13O0+Eevv/dS1kvrEtZw9yp7AD7eGzo52VBEdOW0hSI2QaH91FDS+f6RPbUbSa7oo7HS1K1ES6TEhm68djvnJhYf6QdY9VMzLPHcwgUvxbunQehd76/SSJXPST40hSK2lldbDPmyDpq6YvtSCtVI1JGRsKcptlD0ci4lDNDR1Re8lnltRFQq+dJu3YtzhbH5Tbl5MyauRr1RBhFF9SVaLrAmsauztGG4JqMjSR7yU6kfLCw9guyF1DGJPWkw8Yk6Svj8EHHSTsaKC2wkh92/chlsEAt/U1I7ctB7AHIjgCWu0VMTU76Sbq0gkDeMIGXxTsLaTBlPfJNQbcdsiIqXUAcaCufFnusQkojFLASveT7aUOil2SXaUEya5KNgmUSI+PpFBbsOgT+IQl4rbgDcCnaOw4aOPtUQo4COzR5ZdjhrGMZfN1azo/F71Gk0nXuCXHx5TOcRO9rvQgTgA1uxBqZ+EotIu1QqlXpAu6YDu2ENKLTt14CI4dkAhtVgqzjAM1oURW8F/2uESkL5YU1uXYoF6XmDRsbC4scLxNw9S3d9YQvmP8qCmpzS0uau6BupBPAed3jwpOTb4Hnw3QiQepmMWKSmBUwn2FC8prjikyBsKY1gYxWwMEUIbPh1UV2bcEuR5Tn9ALYlVEsdvhUGwS++uCyzreeeSGxzfkItiKOh57NrawGHigyfL0p4yY1CMzz1QiBOBF9Z8WJ+JHJ+cJ9VqYhT1wE87ACI16hseLUobWz2aoG0BnwgOD+8IUd/nIafbcrWZEoNL+XE3eWIWkwt5mi/HTCmtDDORyeTAcdklQv2A1iqX0RmS36AO+fnBEgzk5P0xv7ohq+KDiIwuVulCLqF8NTDWly/ZcGC4MKJm6qehMXV32LqqRnLzj0Q1fSns2PYqBRsR38uk+zHxkyOZI4+O+bK2M5Aa12qACPRBihgv08p0stv+GgpiWkKqGigtCH51N6RQvmPpVQTgDQhIczNF28kFm1L5/9jdkuy3JAhp+/Oqh1SFIi8gvUsNooI0qsbMe4S9DCO2hoQX1DDiqis8/xkCYJRDD8d2UYRb7ZXF3fHyg83YyZ0BoIkdrTy+ulSZ7r0ckFD0dz1hZFqvPbpdESCKIdGmf2ZAEglJ3p9KJQjaEy4oKJQ/hugb1FgSAFzw6/7vcCUWOeTuw0xqL4ESSr/cZRgzNTSkkx89ha8xDHa3sKOZC3nnoDHC+kbO+Uxalg574j2tCL4iagInoCvVIrFer1e5fy0e1pJQH+vBqUwzTeirg6C+s3MPlgKWbpUGRwSeejeW1RBk4ZXf0moNyu0Gjm5cPRwGnh0u4ydRcAGz9cbAWxoFo1Gs9F8EE0uOA8RK2qT+v0resuYcHn+bjrWun6sqvvo0fbbVUGTxhc3Q8Ru5x4h8fTW/FREULmkuUS1sl6s5zKTtCEFxGxeLpgDZuuiuLe+Z5R5UPmksfLyLTAvpKmKo78+svDyLXlBOxqkMNrdMQRApmqPgUma2FIUxSBeV1Rt1It7lcpGHWO4epWG4UGjUCcI4bGZ5R83C3HGsvnAEqaB291+JxJq0KV7B+2q24TIidrV+dlrY5IEXLqpzHJqnwbVmHAKZwinGy1LeGJ6/xWwR475dwPAu+/CxDTR8OrtdJvqthPLMPHC0NyT5fIEgol8ttyXw7kROIRuYmZ653AznZKJWQhtCtNwKWrrnWmglca3byRI++o2QBkr1OZ+3NmfLs9EwmEAtImAt2tTy/MPHy+lU6E24KkAjl5efIca2ETnF2/G2j+aWumVRxOF9NLR3W939penp6eQpqdn9+cf/nNus+YpxEKyVoVrUTwjSAst3H7rTr49Da/eudl1kYJWDhk5HkslEgVKiVQMOGO0CmO7F6TarYX770VATRpcfaCGx51I06ymPfitutaEojYksueTd2xBbXlceQmyeuIdfB1fiSrioYUHfwH+kAZX7yx1X2xqGXbZi0GYWPr+9vj7U8AWGlxd/KQgk9bnZNoPO+2nQXlOHdxe+Wvgp9Pwpe3btZRsKRk1s9f7zj2Ez3N/8fpfBj6TxldefuKRcdWwxwYtx7MHao0SB79uX/oL8kdpfOXe1oIWndhaR3PYyiE1tsyo5+DR9lurwrwRGjy/cmeuNirTJ+5yW7SVY3gpcnzh6Kft638d69Kexldf3L6xkIizdj5EB5TRgaOSGUp5Du4urpz/G3Cn0eCllWd3Hg8VRuMhhtEXgZuuAtdYg1hnNFGb++nZyvm/A3jNNDh+fWXx9vODywuJ1Kjc13qy0BlPJTyXD/68e2979dL7Dcxei4aBz9WV7Rf3Xt4+nNscUmlpbuvu7Y8Xt1dWrl8a/NshZ0/Dg4OD4+Pndbo0Pj74/wtrH+gDfaAP9IE+0N+B/h/PgnTcsLPmWQ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180776"/>
              </p:ext>
            </p:extLst>
          </p:nvPr>
        </p:nvGraphicFramePr>
        <p:xfrm>
          <a:off x="460375" y="214290"/>
          <a:ext cx="8162703" cy="62865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6229"/>
                <a:gridCol w="2162622"/>
                <a:gridCol w="882365"/>
                <a:gridCol w="617655"/>
                <a:gridCol w="2203832"/>
              </a:tblGrid>
              <a:tr h="5637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PROGRAMA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4428" marR="4428" marT="442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PROYECTO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4428" marR="4428" marT="442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POBLACIÓN BENEFICIADA</a:t>
                      </a:r>
                      <a:endParaRPr lang="es-SV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4428" marR="4428" marT="442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ALCANCE GEOGRÁFICO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4428" marR="4428" marT="442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7680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MUJERES</a:t>
                      </a:r>
                      <a:endParaRPr lang="es-SV" sz="140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4428" marR="4428" marT="442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TOTAL</a:t>
                      </a:r>
                      <a:endParaRPr lang="es-SV" sz="140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4428" marR="4428" marT="442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93120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Módulos de</a:t>
                      </a:r>
                      <a:r>
                        <a:rPr lang="es-SV" sz="1400" u="none" strike="noStrike" dirty="0">
                          <a:effectLst/>
                        </a:rPr>
                        <a:t>; Salud sexual y reproductiva, autonomía económica, atención y prevención a la violencia de género.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4428" marR="4428" marT="4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Prevención  de </a:t>
                      </a:r>
                      <a:r>
                        <a:rPr lang="es-SV" sz="1400" u="none" strike="noStrike" dirty="0" smtClean="0">
                          <a:effectLst/>
                        </a:rPr>
                        <a:t>cáncer, </a:t>
                      </a:r>
                      <a:r>
                        <a:rPr lang="es-SV" sz="1400" u="none" strike="noStrike" dirty="0" err="1" smtClean="0">
                          <a:effectLst/>
                        </a:rPr>
                        <a:t>cérvico</a:t>
                      </a:r>
                      <a:r>
                        <a:rPr lang="es-SV" sz="1400" u="none" strike="noStrike" dirty="0" smtClean="0">
                          <a:effectLst/>
                        </a:rPr>
                        <a:t> </a:t>
                      </a:r>
                      <a:r>
                        <a:rPr lang="es-SV" sz="1400" u="none" strike="noStrike" dirty="0">
                          <a:effectLst/>
                        </a:rPr>
                        <a:t>uterino y de mama, atención </a:t>
                      </a:r>
                      <a:r>
                        <a:rPr lang="es-SV" sz="1400" u="none" strike="noStrike" dirty="0" smtClean="0">
                          <a:effectLst/>
                        </a:rPr>
                        <a:t>psicológica, asesoría </a:t>
                      </a:r>
                      <a:r>
                        <a:rPr lang="es-SV" sz="1400" u="none" strike="noStrike" dirty="0">
                          <a:effectLst/>
                        </a:rPr>
                        <a:t>legal, jornada de </a:t>
                      </a:r>
                      <a:r>
                        <a:rPr lang="es-SV" sz="1400" u="none" strike="noStrike" dirty="0" err="1">
                          <a:effectLst/>
                        </a:rPr>
                        <a:t>emprendedurismo</a:t>
                      </a:r>
                      <a:r>
                        <a:rPr lang="es-SV" sz="1400" u="none" strike="noStrike" dirty="0">
                          <a:effectLst/>
                        </a:rPr>
                        <a:t>, información de crédito, intermediación laboral, proceso al derecho de identidad.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4428" marR="4428" marT="4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2,703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8" marR="4428" marT="4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2,703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4428" marR="4428" marT="4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De todos los municipios del departamento de </a:t>
                      </a:r>
                      <a:r>
                        <a:rPr lang="es-SV" sz="1400" u="none" strike="noStrike" dirty="0" smtClean="0">
                          <a:effectLst/>
                        </a:rPr>
                        <a:t>Cuscatlán.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4428" marR="4428" marT="4428" marB="0" anchor="ctr"/>
                </a:tc>
              </a:tr>
              <a:tr h="2323873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Módulo </a:t>
                      </a:r>
                      <a:r>
                        <a:rPr lang="es-SV" sz="1400" u="none" strike="noStrike" dirty="0">
                          <a:effectLst/>
                        </a:rPr>
                        <a:t>de atención y prevención a la violencia de genero.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4428" marR="4428" marT="4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B.A.1. “Prevención de la violencia contra las mujeres en Centroamérica”, entrega de capital semilla.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4428" marR="4428" marT="4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16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4428" marR="4428" marT="4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16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4428" marR="4428" marT="4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Suchitoto, San </a:t>
                      </a:r>
                      <a:r>
                        <a:rPr lang="es-SV" sz="1400" u="none" strike="noStrike" dirty="0" smtClean="0">
                          <a:effectLst/>
                        </a:rPr>
                        <a:t>Bartolomé Perulapía</a:t>
                      </a:r>
                      <a:r>
                        <a:rPr lang="es-SV" sz="1400" u="none" strike="noStrike" dirty="0">
                          <a:effectLst/>
                        </a:rPr>
                        <a:t>, San  Pedro </a:t>
                      </a:r>
                      <a:r>
                        <a:rPr lang="es-SV" sz="1400" u="none" strike="noStrike" dirty="0" smtClean="0">
                          <a:effectLst/>
                        </a:rPr>
                        <a:t>Perulapán</a:t>
                      </a:r>
                      <a:r>
                        <a:rPr lang="es-SV" sz="1400" u="none" strike="noStrike" dirty="0">
                          <a:effectLst/>
                        </a:rPr>
                        <a:t>, Tenancingo, Monte San Juan, Cojutepeque y Santa Cruz </a:t>
                      </a:r>
                      <a:r>
                        <a:rPr lang="es-SV" sz="1400" u="none" strike="noStrike" dirty="0" err="1">
                          <a:effectLst/>
                        </a:rPr>
                        <a:t>Analquito</a:t>
                      </a:r>
                      <a:r>
                        <a:rPr lang="es-SV" sz="1400" u="none" strike="noStrike" dirty="0" smtClean="0">
                          <a:effectLst/>
                        </a:rPr>
                        <a:t>. (7)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4428" marR="4428" marT="442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6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57158" y="2428868"/>
            <a:ext cx="5857916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s-SV" sz="3200" b="1" dirty="0" smtClean="0">
                <a:solidFill>
                  <a:srgbClr val="0070C0"/>
                </a:solidFill>
              </a:rPr>
              <a:t>BOMBEROS DE EL SALVADOR </a:t>
            </a:r>
            <a:endParaRPr kumimoji="0" lang="es-SV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5 Conector recto"/>
          <p:cNvCxnSpPr/>
          <p:nvPr/>
        </p:nvCxnSpPr>
        <p:spPr>
          <a:xfrm rot="5400000">
            <a:off x="3965571" y="3178173"/>
            <a:ext cx="35004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7" descr="https://pbs.twimg.com/profile_images/694272615700103168/SfD1quJ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2071678"/>
            <a:ext cx="2143140" cy="21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guardia.cojute\Desktop\fotos de champa\DSC0858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00505" cy="3065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-142908" y="2714620"/>
            <a:ext cx="4429156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SV" sz="1600" b="1" dirty="0" smtClean="0">
                <a:solidFill>
                  <a:srgbClr val="0070C0"/>
                </a:solidFill>
              </a:rPr>
              <a:t>CAPACITACIÓN A LAS SEÑORAS Y SEÑORES QUE VENDEN PRODUCTOS PIROTECNICOS</a:t>
            </a:r>
            <a:endParaRPr kumimoji="0" lang="es-SV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7 Imagen" descr="C:\Users\guardia.cojute\Desktop\fotos de champa\DSC082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-128272"/>
            <a:ext cx="4429156" cy="31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4714876" y="2786058"/>
            <a:ext cx="4429156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SV" sz="1600" b="1" dirty="0" smtClean="0">
                <a:solidFill>
                  <a:srgbClr val="0070C0"/>
                </a:solidFill>
              </a:rPr>
              <a:t>CAPACITACIÓN A NIÑOS Y NIÑAS DE LOS CENTROS ESCOLARES, CON EL PROGRAMA “PROTEJAMOS LA FAMILIA”.</a:t>
            </a:r>
            <a:endParaRPr kumimoji="0" lang="es-SV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9 Imagen" descr="C:\Users\guardia.cojute\Desktop\fotos de champa\DSC0797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924231"/>
            <a:ext cx="4071966" cy="257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4572000" y="4429132"/>
            <a:ext cx="3929090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SV" sz="1600" b="1" dirty="0" smtClean="0">
                <a:solidFill>
                  <a:srgbClr val="0070C0"/>
                </a:solidFill>
              </a:rPr>
              <a:t>BOMBEROS TRABAJANDO POR LA COMUNIDAD</a:t>
            </a:r>
            <a:endParaRPr kumimoji="0" lang="es-SV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png;base64,iVBORw0KGgoAAAANSUhEUgAAAOEAAADhCAMAAAAJbSJIAAABs1BMVEX////9ZwD+ZwD9ZgABz//+ZgABZv7/agABz/4AZf7///0AaP8A1v8BZv+pPgAAXf4Afp0AYP2LtPYAW/0Aa/9zofYAV/3s7e33+/30ZQC/w8QAYfwAXvyBMAD4+Pj/bgDuYgAAZPMAW97t9fwAVP3eWwDeWgDnXwAA2P/ETgAAX+nO4Pva3N3KzM1EQUAAVtPg7PwAQaMANo0AUccAMoLQUwBTIQCdQAAAI1vY5vufOQDl7/zE2ftNUlSAMgAAMHuBKQCdv/q5TABOivq10PmEiYsAR7Khp6pbk/ohcfu20vmOOQB7qPlqm/puKQBLAABPGgBudngAG0ARDBUAG0g2ffo6FQAARriqra5ZFwCHsflIivkAK240e/tsGgAXAAAAocEAFUx8JAAAZnwAj6wkDgAlEx48KylKQT4AHVwiFTNKHQo/HhsqAAA3PkFiJwAwFy44GCVILSIwEQAiIEIqMTUWO0UFHSRPJBg6IjMKEChJNS4ATV8oVIYAveNohK1jjctAJREiAAAfQVoAAD1jYmEbHB9IEAA3AABZZGhEIiYAET1VCQAwLzBFMisgEyEAQ8JPIppcAAAgAElEQVR4nO19iV8a5/Y3M0SezEyAjozIZNCwiAQxdUVEUMMigqjVVLKo2DZtmrSm8d4sbZr2l/e2vzc3Tdvc3D/5PeeZFRwWzda+nxzu59YneYJz5nv2ZzkOxwf6QB/oA32gD/SB3iENDw/qNDz8vh/mTdLw4Pj566sr29svFj/WafHFi+2VldXz44N/c1bHL61uL95+fuOgtpBIjMZDcp9KTCg+mkp4Fi4fPL9/78XK+fG/I5+D49e3n/10VKOMMQSJbSL8E4aR47HUwub9xWerl/5WcI6vbj+6cbmQkg2+NPD6nNqnr8/KKjOaqB3cfrFy6X0/eE80eGnlzuOhlMywlDmGYZs+5o8qaT8RlpFHF45+2r4+/r4Z6ELjK/cOF1IhCh1CxmofDUHLkD1GiKVn89H2+ffNRHu6tHLrT4/zAkHkutJxDjWRTRz8un3+r6iTw+ef/VKLyYTVxVCFi2k3dDqZpo/+Qx9h4p6jxdXB981QC42vvDwoqGbFomnNOtg6bE/kwujl7/5K0jo8vgLwMYQFDAyM1E/noeXTAihLQp6jZ38VYR3ffrAQIp0wORURpvB88fr7Zg5o/MUnHoDPBAPJaTNsfv4+1tk86/gQzE7q4OX7xnF8+xeP3B0/GtNACMPIYGFkmVGDHFVv+5g+Fj+anlqHgGPqxrP3qY+Dqw88IJ8WBJgmDFXe5FAqUfDUljbnDn//B9I/784dbdbSnkIqTgM6VncvTmpxGcu3AI+JP7ffV6wzfP32UCf9g0cPjRZqR78/nF+eLl+biYyNhV0uQXCFw2ORiZny1Oz+zo9zS+lUnEEunRQ//WMMgUfP4cp78R3jL7ZGGdZe6ZA9OZVeOrwyW56JhMMCkMvldrtdSPQ/+EdCeGxiZmr+7lGtQMMgm0CHvqrQ0L13L6rDK98V2uJHmFj66Mny1ERYkgRkCfnigFwa6T/AXwgwJVKe3blaS6hcAnCaZzEBJaN/vnjHAeulj5dUBWzVQdAcAO/w4fTEmOAySRFFZEURVd4ETlE4828RzcjU/O9LiVC7SED23L7+Lq3qyoOEBUBLhEIuxNNbO9MAnqAip/Lnr67nc8lMLj8g+QBBKb9W6m9wiCWwCsxyMFkQxsr7D4YSAGSfGsb1WRQAYLzx4p1p4/jiUEhlzTB6ajBNQoWjK9MRK3hIYr0U4DWKDigurjoJP9QVhLZaLxaLDUlUXJTJcHn+bhrDIxtiAMZ3w+D5Rx5TlixxJpE9z+fLY4LgBmS8/pGREb+IDHrrWd7hiJby+Un4b2BD5KpZhyPbUFxB124yGghEJ3P9Vb+CkLoFYWb21lLsAtsUETgxUGdJ6urKO+BvcPvPOOlzUlIZRB8GxiBV+2N6TKKgBV319VJyMpmvgPyJxSjwUxkZ8flHKgE+kKwqyGGmyinFAO9QoXXwyWJQM0KSVP5mrgBxhLOVWHL53ls3OIPPNmViTRHUrIjEl17p4qkoxbUoPLTDwUfzwGGJB+C8aFg43/o6iCTXiPKOnCQ2gFFHNL+xsb4GLyG6HuRQMeGloLAeJRhDRMwfGM+dt+w3Lr30qO+WVlt0IwP8XZkKS5pZqQJLfDSZQ5nkB7wNACoZ1Cyn1ws2VKkHHI6S4MN5mapfFL3+6hoAuevDt6B4FfQhM99sgTXra4WRpL5bfZsMXr+fIkbFBW0L4seG0q+mxgS3zmCSd2R3G5JLGsjm64JYBDjXfFbLQznMK9VJ0MqKCpwolOB11IH9YClfR8cphGfmj2LHqjsMGzrafntuY/W3mKqCmmyCWQcAC1dnI4AfJ/rQxymATLYBP3JcUPIpLrECHOa8uqtHLJUigJf3ohZmdOcfrAOIpSC8IJ4P5KvoSQSh/KQWIq0wsvLNt+U2hrdvkJYKDPAXm9uPSGA9Ra6Yy/tdwQHQuoqPM0IXAAwYETgN4AZMVPZAfnd9FZRVr4tTPxKoYkbivHn4TXw/xdwthKeeoMlpKdiRhY/fCovD20MyjY9164Kpg5x+VcaQE6xLKeCISpy/5OCzVUu8wgkZ4HmP+g2XvxTN7UrBCnA44AMM+ZIOrlKFUaaqSBnU3skRLaoTIiCqFs13IqJ9pPA2TOrgi8uM1X7TOCO1NYvBmeJF/hyZfsAAlMvkEII1xbsLz5xzBRVF9Fbgi3KCdwOktOKVYGpGD1a9yHVSCCKwwGJVoUYH3guIqofCqAWpamhRuPPGM6rhxbSa4Zg+kCW1hzPoILyNPAIA4LhcvoyDDxQVFT4ln8zlRSnnAE3cqDeK/eAlsnXFC5LsgP/0g+qt+7SpaGny3mCJp7+Oeg6lUgkqbmFsfw49sIkhopi49YZZHH6xwLSoPIltLkfAgorBdQAj2l8NAkicfw2f1K9JHrjFfJBaV5iRRf+erYgu3zqPKCnVDPzphs8LOI+sB9CWBqugjZPwFSXkWsqAzQHrFS5fLbTUSVg29eiNsji4uEDYZudLEq+m0IL69+D5A/2SDxxZMV9FCXQEqiIYD8WX5x3RuuhSggNJGphGk+sSKJ53PRvlwdgCixjMrFeKGyX867zPu46wwldMQkznQ/HOiGiFIvNLMus0Vz3gfyT1JlEcfpFuQZBl0lci+J6r/fDy14qgZVw9FwWhk5LwD5J1TuEaaBZ3RSqDUr2ysVGpSwqHubBUbdTdFOQ8oMwHoqh8fB7+NgeoNqoBMMeKIkE4y++qpig8CwbHGqSCFUjcfmPmZnj7MjHjJvwQZnMfTQwad8Cp6uP8DbA1fGZDxDAU/mithJEY34/RGmSGrnDkv/+9Nj09izQ9PXXt2kQEAlCIyndzat6R3ABTBKEAn1f8oMv9fnEXX5XEUV/iFqZupUgfS4tUfWqtiiTemEXdHmKao2A2NjcFGqhI1WAd+AFdq+bh2XLwkJArFZPqP+OjpaLoCo/NlJd3fnw8t1TzFBKp2OhoKpXwpIeOHv/+cH9qJgJiUKxsVBocxjP98GV1xdcPcd4IfnOgKBpuJ/IEUhoVQRVFsKhvyC+u3pDNLImmSbGryGDQt5bzibsYhO6CQkV3hSAG10GxOpCLBrK59aKgTEx/c2WuVkjFQ3oBkeilRTk+Wkhvvvpi9priFoMiYiWB6cn4OBFcRtQP0sGXRE6PCFzCxJU0MXNt1fW/eBMB3PXfmvMY8LdXJgSO81UmIbAW/Tlq37O7XghklGAjD/mfCKmh3//f8vzVTU+cXCCWh9KDBXV9jZALcmJo68n0TFhwUc74Da9LaUw6AuvoWaqKNZ6VltHeND3K5Wevz+Kl+zFiRkzobRPfTuDjbEQhgJQ40Dv01XV425Cx90/yOUwNIP/Z/+dSIi5TJ0oNg4U/Wo0zEmc2lMLKx5jASZU1SBs5TkKDo5oZHUG0V+7w/hKx2nOGlTdfO9MYfJkiTjNoQgR3IoBgcBeM/x7GnzRmmQS/5avugseLliQX5OmfLSXMpSg1R25KKS2mGdAkF2Lpw/mpsOKnAawIVhiNj8C5msgtTG82o8jKv71mvjj4zNOcLoGIghHlOHgGyMppWov+AZw8JEvAdKnBQdoz54kzKnomaEzrsHmpjcippW+nx2i8HtzA380Xg1YEMVtxC7PAYlMgHvvP67nF7U1VCXXtAQbB+ikuiK/5ihq5gPEE9YkOgOPnS3UvV945Sqjl3T7MrkwMm4fOVgIkY7Un05ioKA0HfpnfklL6FUnxBzkOWGw2C6Tw6HUYPP+nbM2XAME/xtBR5/AvJ+uaHUDrju+8VPRx5SdLMUL6bEHrgKEGC5HTV6chFAyWotTM6BiK9VI2Gs0NSKIqqE0FsIXXyIjHH8Wb0iVS+DYigBvMOdTikVdLA0FOIfJeDyqQlqcIjQ4oaEyfqXqtw+aESFd1loRqr6bCQrCYXDfrAr4NDG/gHeaKXk5Ypij2mZZh6/TWZtFDTHFgINYGN0ER5PvzCFteAzFYRLMqRma3Egzp03CygmY3ZJoSImMIsrq0UxZEwWXooFhXZYTWIoNceDmN/9z4t2zsl9PGNitDqofXng4cPboJARjcDSol/IX6e/buVoKu8q20vlGBahpjgGY3tMdQxTFxBFmLuciBzoN3lDY28lFHYMDrFnbSpM+aECcWTxfbXHoQsuo0y8zRZGIXQ0dOTYmMqErhaBZnMZ9sM2jHh/Yrxeqyo5y+MqOXtlwYCIDUKMFgsDjpiMKvjFxJEcu/ZZmDU8np8McJtsm9bk4JtCqRy6MbVDBFp1kOklD+rEDYjqC1DM2UVk+ILAMQ1a1lfWnHn8fMiuq8t5p1ZCVFiHwaI9bpoV9O4zJWhhAS0yqn99W3qlQlTlW+SdR9Kk3h5Tka+XQErXnYvJ/G2TpEGCdUSfVD+h/V4jfvQMDRH+SE8lyItfxbSDNObk/HvwuxhhZirHaFemOv3+fXKmlBNACQV7ikyBc1mTTbSifTZaiv1jclRJYhpthlyQ22BjEsjdD1RwjPJzF+coHPINbJp5DT4Rd0AdRQwvgrrNmL1fVcNtmviaZvABKcvCjMvIK5TlWeLSh1HlphM6y1ddjHxo+mw27EjdfrIgBoDtd2XBCigp03J7OhE6fD17e0qFJzq1QJRypJuh6RqaurKGI/GB1QQcxNT4Yg02f12k3BtDEE37i5HHZzCmSKyRHNeYgZWk3lXGO3YsQyGfz+yRgcvD1KIw311bKktkzNKF0qwtxWs6HBoleYngsR2715nYntsyBKk3ebIUmDbnAKBMF7Qc2w7gYcefRRwszVkHUyc+NkIfgquEJcg1UlnU09jIBQwpc7otGAwwxnOFGY2owTQw6dzWLZcdgSetsOWcYzP4aVfkeyKtI1AU5ZD6xjpg1BeFqvjqmGYvEkxmYcXKGKIa42s/LWjAABP+/IbAS99RxGbHual0CNPwWC2u7LPp15tt2Qhvo+sKDJotcnoZz6Kw1I3sDahHesS+195OZJjM22h2jxMCJI0rMCTbyzEkT3ooRV212F5muzmHXTjxY9O3seNgfe7YZOTNdc4joknsm1TEWk0QWnDCTrijBzGLJOHr3Te2Qz/kuI1ZMArDu9GkO/C+FEUHWIWS0kBRGVT4dgux20NgQp95ibptkOR05du8Li0JrfLSzXrAv+JwHxhZ72UgzJXFnAJFBdwUQvAWE3BG4uafqINL35ZmXqMmyCrcPQSTxXwm4fFp55HhyFS5SSdO1VdI/9EWPNyWz8u15BHP9EZk0MSWFfolwF9LpQcJdKKQQWcXNbj0Y9D3vGEHhIL4eBr4FSrlQROZ9WrSxBOlzGXNEEsdbjRobh7YK+Uo+hR+hqBMsWWUdO2+7DeSHI2BOlma+pm7C8deaEQ10ruwxZsjQrgXUBUrAChg8ZyAsC2NP5ArFMjr/sDcTxB4ZJAEMKZkbCdU4sXurpTM6RVdyRVzTA12HRdoV2G7Ihlm4IOgmGkGtoUb9LEWhi6pisBMX8nihM3A2dQhO3F8ziUx+Gaxg5bfD8WlBLSEEl+33hbwqncPRs6HlC+2dOxpoRdx6y8QfqOp5Eq7N8rhqESCencNJymmWNyWysJ3MKhlSLL/pwB8sSJoXq4nVDNaVS0pGRVDtm3S/J9DIkSz8/lvGnk2HIktQTLBBVMGNzgL1RMOPgIe2OfNqkiUu9gLhSM/fLwMujKYULF6bhzXlBD7gSH9hQynMy29cZLzsIU4+efulRQbRGOM5uwz7imRfcuIzqcCT3QJiUaoCu2wjTaWKZmuohsBl+OarPp++cKgANnFD6q0IlB84wOPZZDFeC1OyFNVKfbkNy8NXFp/+WLRtJtdC5+5DZLEt0XSuPS800VsV9Va6xu3HLZOaT7qnw+QOr20p9G1aLCUFUAJDUQICHrNe1X8CNZyclkvj53JlzH9UY63YHPZvqMmRDryZwbXUjqNkClFbgVZqtEXMiKXRPMZ4VDNT7nKQ2TXc6Qay2F9BnZBpceU4/k2Z8d1/3ISv/+fm5M2ef/hq3vHQTpy5DlFNOqqt1dh/Ka5JGOBOfXrAsjTn/0y1PvPSLZdcaK/8x5qZ7JKtBXzFDi6SBvFeJfB1jLfvWe4bQ8/PFM2fOnPuKhkK9ZE9NQ8xRtZ0btDillcGEWY9FE7t7/RUTc/C0nmksW0r9meSAV6zmJwPRUgV8Emq3Sk2i1G0Yuv30LHB49uz3Cba37KlpSGJPxjSHzGFYk9c2y0W2Qla9etmFw1sx1ggmwHmNoVInHTRd4nw+QfSLkHseyixzYgxZcvmji2fOwufc588Zq5Ab1GVI0suCVo9y0OUurZy6U8AagzZZ/qSzmI7/KWvcwYcU5jGc6eeN+jaWgtzheSwc6qpiIt4lXWLjP1AIEcWfC6QZJaanZCp0d4Ia9sYk3fWohVhC+ciiWcTTWUxXrDJ94aiMeSHuOMCyIWT0fl9VEmbmGNZ5YgxZ5uZX585SDM+ee3oYZ09BxINJgGsEzUzOWNZwjz20fpt8r1NcM3jPabFL4O3dNKnIQbqSg7y6ks/kJNcVWngyF8ss8UGHISl8f06D8MyZi18OmUE7y3TMnixDVj6acakb/7IN0TjdAHbBsvx6YatTweb84QWLb0mDneGqWb4UlLKOfLWfyoZY3mT0YixSj+kSS66ip9A/T38ItUWqE4iJ/bC6jLEbFHDfm9cbBIM6tmUJ3chCJzFdWbBItLwFdkYc4PmqqGT4fsxAHVkxPJ+iBXWKofmqLdJoOySFLw0Eqce4aaqpMbf7kFydcKnhTCaTTOZKpfxuBfJEfCZ9Mpu604HDOymLfU/t4LbDHL/mA13kAzSo3/XOzBGWMTDsNXti47+hmdExPHP24g+JDkem2oNY2BeUBm995skG55qyljPkufbWdPyxxbOAkNJtn44BL1adcaUpOSBhzqnGO3g3Qs9Eal9ePHOmCcS5poX+HpOpPvluxDWStD50YEN0Rx7LxpfB72qfYKyC/huBBHM4QT1PtqqIuKqd2a36ve6JOUMGcZmzx+yJjX//9OyZZhYhxzgNiOlZSHQyk9logL51oNyIS5i3SAQZfdGWw23I2g1LGnuIQlpyqEIaXa/iuRbXbNqMc3vGkEVPQR2hLqXA4dPfQk0osc6ehrFXkAtI1WqjWBnoLyUnozwvchKKqT6ZlW+38xeDj2TW+C5aveAak/yGF6xNYMOPptkdfhK3uJNesyeSsngKE8QFc+FBp+5DZnNGwEUoRRR9Pp8o1TfydcUVuUrMycyNdinU+A2LFyM3QEjFjUC0GAyW+JJ61EyY2bRubOoZwqPPaUBqcEdHT1/GTE1simE7DUli3nKuCjgFVjl3+Iu4OZlt6y+uX2ZNDOUn4O79YJgz+b0sP6AujAj7BWKu9LE9Zk+k8PNxCMHtf3STsBYUGatwtB2yzKuIy8Ki4vfvQao/WzAFgiSetVPDAro4zZKmMModwd1lDp4PVOhJFlfkR8Z6mL5HCOVPVTPTjCHI6c+6G+spe9I+pDalg8iJ3mqlFAgUFeHakLYJBF9tvF1B6lkKC33a96The5Sw5nn47FoF9/eWN4lVz3rLnsjClzYIIp+fH1hWmZo+HYYgpmpWrohcPZ8MqEF4ZM7YRwT02N4jjv8kaxhiLrCEariHOa+2mSWalyQQUudJMWRjt56ePWu1pGd1NC/+7NEWj60y320Yeo7n/7xiHXe1Uir5XdITqtTqRDJkf1Dx0hHpMyqPocMw6l19PZnFBUOkrCQ9iLFWDM3Aq332xJKhry7aQojG5n7IiPKagvaOw6EZQamuJ6NGaJMNctKynpAxGCLam5pVTO91Dkev4GKdS/H6GgNrqjaWlMiR3HoVQlcCT/FUA+0YhmfOnsbtk8Ksix7Z0IjP5AVQIGvgNrpob2gSxOnUt9AVZqmwiwrn9flclVImwA8oU2li9Xi9ZU83Pj/XBkIE8YdR1ojUm0BrP2SZL8I0awXCzdZ1Ly5IT8yZGLLx27Zl00W6dK9Zh9o1WkWvlHLrkIYFg1Klv+7aB9vXupWpS/ZEPUVbDCE8HTph9RvowtcTbtwSHsiUNhqiTy1mRH60ZFCh53bGdPh2nDUxhFSTHqOj5+ioYQ4qY38Q1rjPqrfsCfT5aXsIaVWKvjV1sqbCXYZOslSGFCrZXxRwMUq1qu7wzqgxmXUe2BnTwechE0P59wgeF8lQOde2z7gm7l5o3oPWPXsCT3HO4ghbEKQg3jixJkLWI3ESWFPKndcr1CuSW9i3BN/MZTtjOn5DNjEMPYT4Fs/oIIfrXq3iM0SM26x6y57Y0A+tOcUxFH9OkN6zJ/WDHpHuy/D6gtWNfDKarXLCdIEYYTq7YJdAaeV89TtS8+Bz/Bn1b0pqyCZNe5qKiN2zJ3iXbT2FASLmGCek+I9oI3xScb00qXrrPVEopy0JVMLOXVyvMQaGJLGMe4Gjjuxuiedz6tKoNJ9A7Mx32RVDNvXDuSaxPC6laqLYd6KlKFZ+POYODuQmo/qzY1Qzs2TBMGW3fLG6QKgCqbHyNHBYDDjWRyRc3lY5fDjK6t5cD486Z0/k6KtOZkbj+ulLsxhoBNqdh5BB4TFAk/p9rsiRZe6o3WGalQTb59Qib+IpC7gqyitKMOfQjrKGf0dja77Yrh6fBU9hgHfmeOSt0cWPLpPesyfVl5UFbfs8AhiIZvt97vBdhtUns7LdiahtlUMtfgd3GNzlsyMur8HhGBZDmuLuLtkT+aSDs7eC+EOcsCdZiiKeKUGLavhoLr+x15A4t/CtzBqQ99ntWdgetWC4hJXXPL824gomHdoZwIlNenK856hN9RTdMTxz7vMj+SRLUX0kNSuIxUAgP1BXRkZ8Il6O4pJ24qw+mSU2mzGHX8QNDPvIZgTMcYnP+zkuo60QYArGNutZ5+wpfr+bpzBY/L7QdBNF12RqFGuK0UDdJxpHvzhpP2Zu5COHNhwuhli1Oo1z5sbcnJTkd71404q681G4liZOpncMyU1tqckwnzZRmw7iLWIKuUHth6FvaDF+wzydCM+3nDKnEpua6eDHMh4RoBiyzCFyCOiJWGdTz8YILXE32yV7Ol5A7KCKX3qa9491TqZY+Qt6jGU9aOVwOkGMyWTz+OLF4MdqsqBy+M+wG15SoOj31aPq4XjgsHACDFnm4KtzZ3rEEIzNbydajJJ34Plyjv5jHOpEhmw57GM0j8/K/wDBhgSltDuw6whUJU5R6Dc05U4dsydS+L5bNGOlix8NkWbQOiVTrPxt2C3mcRe9hcOpAjEmt+HQxND5D9zoFdU2PWeTa/ldxQUcUuB6yZ5Y5vHnZ1tBa48hgPj96Ekw/AcENXlHXmzlsGcMnf8Q1Cs71CoNHqH0IYeW24A7Z0/E06b61I7OYVWqt+wJMfwROOzXq7hWDFVy9oAhcLjHW9Z4kn4DQ/oVnbMnNv7gaRNsOlT2CFIWfz7BYhTFcJfPuVo5PJEeaoU2WqJx8Dm/oGLYU/ZEaieEEEuLc4y5ftRlIx/qYXC9+Rgt5VCf3BVDGWypWEwmM5nJbDYaDQT4NT9NwHrLnkjqUe+eQqeLXy70DKJ8BTgc4JOSlcPutpQemdM8/l2wxngXQhWoUa8Xi3VFmMLTiL1kT7h97ZytWHaQUjA2/w5ZQGObMWSbMfyCcpg5xqE+mSwd51CPaWjUhjENvSKInjVSFEXETc/6wlq37Imkvj97YgiBxY/U60Us1C57kr8R3GIls9bE4WzKguHR8eUnPS6l30KOrKsf2jdAXOrsJXti5Rufn9UgM8E7PjzG4bl/p3RN7Jw9sfF9umXYepidE/ZjRvbkJFs2pagXo5bsaXPiOIczm0bkbZBd5K1tXzs5nfvqwLoK2CF7Sqmbo5o4lOZjpgSQuzYcbltBrs20Xn7ockUOZStHuIPY9jni/z65mdFQ/DlhhiUdIhxagrCc1VfvI3wYMiezdsvAK6opoopG0uVjHEISHdKvgKAHTSz34TaZGX2pqSWAaRvPWED8/IZNAHh8aPd4rvA/ZXOy025j1IplCQGS6KC3lcRvR81sQjVKNvaAjHYtIHZgUd8ircHW/O5Md7v53+OPN2buoQA5stsNvbpgYOgkhf8ZOE7/m9AwdGoWxw5CZqjVU/SOIS5GxZsPH+uvr2koH/7r+NP9a5OYk21rbedv6icbUZWf8ccIUFZ/hRGoHXfFp/UUJoi17mcc2Ph9m6c7f9k8RWdfL8V9CiyjmcpRO5SvXybG6XnGHkOWHH5+zh60XjBsyjHaG9OU3eLZqsc0xPZbMAefy6ZShX6y0dRLcxecTkuYZrNq1LJ97RQg0g1vnYl47GRw2zzhwhLbdYvhu3G0Q6qzY+ZstqQMPjKvabSP2tjQb097QrD9azj3faqlxcIxPbR9/uFnKRND5sB2R829mPlV5MBmk+bwi1HSGUPwFKdz9hYOPz/sdqbxgt39AoN3QqYplf+03Yzxgu75otRHbBdvVtSbQPQ4+FjYxo6eIqc4xuLPni562PfI5vnHH8um34rftV0DXlkwKs8MsVXmSweMegN1GwzJza5LTd3p7NNbnUEkCVtXcGAaYXb0nh2DjvObxmVhfWz8lt2U7+LWuI1iaAmtyOgJCogdWPxSP6Rtq4dtzMjKgnVTlP3JmfH7lhu4mBt268SLCX1LFGDYeuQct6+ZC76ntTS48v3vmFb2bNYBw5rZKdm9lIlhux2mw3Srgi5wti9qdYhYMWyJFk+bU7SSdqimTVzKpj62e/irIXMysfMESM8SpnTYH5G6dJ8YG2r6Wjw+e+FXY696Dyh2AhHcfvvqqf1O9UsH5mTw5m32Qa/WLFYjZBedDz9LkHbZE1n4qJe1tJ5AfPpJiG3L4X07gFYWLFuiUu32JuJ70MoU8P1X7d7D6mW2zz57YmO/nT3bWfV6xRA3vBXanYMntocoh1+Y13B3ODYzeNt6bME+8Pk11CZ7IpsfvRktpG/j6W3ZQK/J0rQ5zYyPbs6zC1e0FzFKDAxZ+22oEP057WSeZ/cAABGKSURBVLInffvam8HwzLmPFiwew6INbOiBnSU9f4OYk2W7EoZKqjBr3xe6bzfv/BGxzZ6Yg55WtHsH8bO4rdu3j7rpRR4GhvH2VypdOmLMQhNZshXTjxOsTfaE29e6usATYAgeY5NYMTRQtHUEgz/FLRFBp9NrP41qvhv11f5I7fUDYhN5y4efv4Foxgri2e8TNrkwSdjuqzxvuUMGAo8OR7sAbLNUGHpgB/bgvVH2WPakb1/rGcHur+Pc58/Ny4uNH8gntk+/bTG97Oh/OpxYB4AM68wyN233Eq9eJscw7L597RQo/nz80gZ7V+EYvmVRWtZeUzUaf0S0yBs+JGF7he3wrVFt95vThPCjN84gGJtP5FY9JAe2L/28uSMeQiv7OTptW1b7WWJ/k92qrolGgZluX3vjdPFYVYokbLMijLRMCMmjjgeB6dswVljStkZp8GPtmISRPfWyfe3kdPbpo1HWqoesPGerhRgtmzFPost1pr/GzTiJjX1m/Ll1Pfj6DXrBnh6W4k0JF8+9Bbr4laVAiOgU7G9+3k4TM7dqH9Dosz26JrKqrTlemeT5Z+p5aKfmWra+/Ogt0acp0/KBJ/9l3OZxHPyvMUvME/u1M4OO60cXjN0/kLT/b78d/eswRHeaam+t4HlblI6buQVLav9j+zT/56bFzrSJeSw0uDhqcYkXtq4dXyDwernpJdrGRxfTt0eWowoksRO2eRav8n+tVyq0sY5WWr1siU3Zwrx0bJEHaGw+xbZmwCcltunTfUgObRac6H0DF7rlVi0g/hqy5ETynM1CInztBBYNbNeeeh1qXLYw3XYIMjpt9yRu4WHCLOqAnemhNZsZufWxTpL4JmzzvZwActr3Whh2Xl06NiSJK2G3zZMIeD2AJWKzPyzTTOePmgRkyxZElzBvDWFPQSd8H/G7ts/Bhb+IWcKCzrcNGLRYMK93xbMNQtO709fOI1dip7nU04LhSfY9y3NlW4MgTS0Ry2T7nPY4iGZQj1eXHtkqON7hEntXGIISzrZ2EVBp7GHKmqX2eE3r8CJd/VExdLKxJ7YKAK9v7pQXe2oY9q6HJD2PbcHMjQmqMHH0kihzMss86PGq3evmZVhY3DbP3TargDA1JHcA6c1hSFI7x7f3qKpy1VrrAG/f6yWtL437WeglxE9svp8TJUWYr50exVZNaz8kqQdjLs5sx6JdCo0bTJY9xguDj9zDVWYanb+hCxGWRkmhxdggeXejdW94v9b7jsnTYkhiTya8nMurHHvLQrlJT05yWfLwYkI9s632tpCPGRuFywew80p43lgm0qFhehz2qockdXVCymcm82YzCE4DFMyMNf7q0ZBqIP7JmBg6zUu2NMKLdiGmn+TEsXnrSljTU3Ye9hrTkNiD/zbUdhpSC4rCrFVJTnrftZ5EqaVf4tm32lOxgY3ISoBiQwRB1Q/CN/PTbdjbbJJ6MlHPOgLYsRSv1tfsKe2OVD6SrZNH2973YUuXDtWlEX0/p9Xheht4N12/v5/nkxwI6qnNjZVf2yHEag/+W804+HXscJYTmyAcu5KybIJjyeUTdtJduaw6Gn2741XdnnLeDbxfMO/nfNgBrh4Upo/ixuJxb9aRUS1NVw5JekcpRh3RjRERb6ryqgpIyY1ho2XyCa/zdqhlUQNDak9VOeWUDbqFP7rh5Xz9AT5TV4Rp2hjh9Ai2kVJWrs2PAYN4j34QfmtRxHMfmjKq11Cbk8nWifs9YxMd7UVj8ZcMzarXfOKxv+hAzhEY8CGKgUowKF17Yu2zbkDWcahx2cK05WcSn5t1YfO1/IjLWww4srnJ7GQyV9qg92zPNG1nOPm1+kgYgDud+lY9cBlTyGAejGi04pOSPLafFjc2vFLF5Y7s1E56sXf3dOluWeC4fuyo66+gpaG3rPBJ2gI08jBhWWxi2ditU/RhGcfmAar00J34sVvYJwjvSB0Ywa6/jsC6nxODYHDykiu8vBU7mfPvzD5harSBB+fL8Y7sesDBZyfpxVCTDZEqYZo0TT9dc7LrNxhtNZu2myCpb8HaeIHFSexLKa3xPAiMCOYG+44KM1dq8km0sYMhQgAPpzlOkhRREWgbnSwqQ2NvY1dlkAbclumnkVEHLph6CGs5FUM8V7DtaAXMSyOIXZ+yVQ4Z5nfxmk0hMnt0kivYOgEYr+1cq66XMpnShuBtTMI7HBjB4/dikMZu6l3wJpHRf5+yHdLg7ZTZaAaXmjzLYFCxUQG28FCkhtosVb/nWyjvDMV7hrF9mCYX7k4r2MMKCNTOV8deyLSzqfZ7ZrbiTfjLRye2ozpdv0pYy1Y9liwtC24OLXcWBJXjQIR4+OV6NCWEp1/VQj3i2A4/Upjbj/gg7A3kSnjDTqY+grewJ83fUr7V3DKEDJ1ORimtXNYON2tbTOSlaWQRUMxin4Rgnna4M8IMN4jqoac3dbTVQ0JSmzszgliBF1eEBA1NTI4LYnfdnNHK8uuU9eQ3BHYdr/PsRvc8xLJVD3dczAKLvkoUzQuYUQioLB3uUEcis5+l4z3gaMMyYQpb89ckAW8cidI7rf0QP/G74gheNa+emZcmbjXXh0jss9fqtzp+h5Z+9W1egOLmNJqbYjQnBbFFeklsrZ8Ajj/WUgxpOr6rc2EOW/WQMHHP4fxMGO+dBv8OUSFtnIPXqXEK5DKZokIR/EcTgvA5es0ulue/01pH0cUmPNZGWfTWq9469tWutqQ0nOjzusemdm4UQhda9vo2s6RxrKEH4rn09eyE1z/i4+hlDtp9KmJVa/+cp1feA4IpYsSt9P9unjDgPk6rR+a1krQLE8EWRS5FEbBXdb2VQVdld7dSDQoTyw83CzGZmE0IWgJP82fChBK1r+evca7ibm5tt0H7dmODJ0TRC5kF/BI8iIz9LL7GuML6b9NvoJvs9s0LffpWPQ1FPHXECZAFR4v+ZiFVsAd5IDPg5YSx8v6DzTS2kiVt9I5id4EpDD3fmY74fJUS3lXCT1ZG9sCSaY3BsJO51qrdLc1YEcQPSZwsKbSn4RcL6nV2xml9SGqwqYcfm9vSW+4NwnYwNLwC4+52SdLE1DdXjtKFWFxWF5IMoh2BQ6OJ9NLXX8xeEySlmKd9yZPYynEAO5vuBhHD4B7vWKP+lnOrnaWsHJLUD2+k5fHgxwVsu2k54IhNuQW8JwtS4WQ9aMIYTIIbqVZyePWZJrVjM1P7D3+fW0pj22NZo3gska4dPf5xfvpaJCzgV62j61uvSw3aRm4X/q/oVZQghr8VrfHS7JHu6HUZjR2+ZiNZg8V7BaKfZmbVW+ZSn5bR3rjytK+6roycmIQn84sjOYd6TYGyV5QUQZLCkZny9Oz+N198sbPzx84X33yzPDt1bWJMkIRqsYI2RalnHRm/T+EUX5J3lPwgr4HdYnEdY0K81poTIq21BAjurp46lmml8TsJi89gMAyPzU2HkaWNSex7oaOIl8ZkK6JvF8yDiE3LooHJDVWM8dSti17HGcaOyC5BakgucSAbCKC14rgSJGUojkFsWV3HdIkPYHvhdTyR7hZmHqZbNxCFTh+sHadLoOLqrQJ6MkVC2F3dzXmrJeNYfNAnYpwaWA9W13O0+Eevv/dS1kvrEtZw9yp7AD7eGzo52VBEdOW0hSI2QaH91FDS+f6RPbUbSa7oo7HS1K1ES6TEhm68djvnJhYf6QdY9VMzLPHcwgUvxbunQehd76/SSJXPST40hSK2lldbDPmyDpq6YvtSCtVI1JGRsKcptlD0ci4lDNDR1Re8lnltRFQq+dJu3YtzhbH5Tbl5MyauRr1RBhFF9SVaLrAmsauztGG4JqMjSR7yU6kfLCw9guyF1DGJPWkw8Yk6Svj8EHHSTsaKC2wkh92/chlsEAt/U1I7ctB7AHIjgCWu0VMTU76Sbq0gkDeMIGXxTsLaTBlPfJNQbcdsiIqXUAcaCufFnusQkojFLASveT7aUOil2SXaUEya5KNgmUSI+PpFBbsOgT+IQl4rbgDcCnaOw4aOPtUQo4COzR5ZdjhrGMZfN1azo/F71Gk0nXuCXHx5TOcRO9rvQgTgA1uxBqZ+EotIu1QqlXpAu6YDu2ENKLTt14CI4dkAhtVgqzjAM1oURW8F/2uESkL5YU1uXYoF6XmDRsbC4scLxNw9S3d9YQvmP8qCmpzS0uau6BupBPAed3jwpOTb4Hnw3QiQepmMWKSmBUwn2FC8prjikyBsKY1gYxWwMEUIbPh1UV2bcEuR5Tn9ALYlVEsdvhUGwS++uCyzreeeSGxzfkItiKOh57NrawGHigyfL0p4yY1CMzz1QiBOBF9Z8WJ+JHJ+cJ9VqYhT1wE87ACI16hseLUobWz2aoG0BnwgOD+8IUd/nIafbcrWZEoNL+XE3eWIWkwt5mi/HTCmtDDORyeTAcdklQv2A1iqX0RmS36AO+fnBEgzk5P0xv7ohq+KDiIwuVulCLqF8NTDWly/ZcGC4MKJm6qehMXV32LqqRnLzj0Q1fSns2PYqBRsR38uk+zHxkyOZI4+O+bK2M5Aa12qACPRBihgv08p0stv+GgpiWkKqGigtCH51N6RQvmPpVQTgDQhIczNF28kFm1L5/9jdkuy3JAhp+/Oqh1SFIi8gvUsNooI0qsbMe4S9DCO2hoQX1DDiqis8/xkCYJRDD8d2UYRb7ZXF3fHyg83YyZ0BoIkdrTy+ulSZ7r0ckFD0dz1hZFqvPbpdESCKIdGmf2ZAEglJ3p9KJQjaEy4oKJQ/hugb1FgSAFzw6/7vcCUWOeTuw0xqL4ESSr/cZRgzNTSkkx89ha8xDHa3sKOZC3nnoDHC+kbO+Uxalg574j2tCL4iagInoCvVIrFer1e5fy0e1pJQH+vBqUwzTeirg6C+s3MPlgKWbpUGRwSeejeW1RBk4ZXf0moNyu0Gjm5cPRwGnh0u4ydRcAGz9cbAWxoFo1Gs9F8EE0uOA8RK2qT+v0resuYcHn+bjrWun6sqvvo0fbbVUGTxhc3Q8Ru5x4h8fTW/FREULmkuUS1sl6s5zKTtCEFxGxeLpgDZuuiuLe+Z5R5UPmksfLyLTAvpKmKo78+svDyLXlBOxqkMNrdMQRApmqPgUma2FIUxSBeV1Rt1It7lcpGHWO4epWG4UGjUCcI4bGZ5R83C3HGsvnAEqaB291+JxJq0KV7B+2q24TIidrV+dlrY5IEXLqpzHJqnwbVmHAKZwinGy1LeGJ6/xWwR475dwPAu+/CxDTR8OrtdJvqthPLMPHC0NyT5fIEgol8ttyXw7kROIRuYmZ653AznZKJWQhtCtNwKWrrnWmglca3byRI++o2QBkr1OZ+3NmfLs9EwmEAtImAt2tTy/MPHy+lU6E24KkAjl5efIca2ETnF2/G2j+aWumVRxOF9NLR3W939penp6eQpqdn9+cf/nNus+YpxEKyVoVrUTwjSAst3H7rTr49Da/eudl1kYJWDhk5HkslEgVKiVQMOGO0CmO7F6TarYX770VATRpcfaCGx51I06ymPfitutaEojYksueTd2xBbXlceQmyeuIdfB1fiSrioYUHfwH+kAZX7yx1X2xqGXbZi0GYWPr+9vj7U8AWGlxd/KQgk9bnZNoPO+2nQXlOHdxe+Wvgp9Pwpe3btZRsKRk1s9f7zj2Ez3N/8fpfBj6TxldefuKRcdWwxwYtx7MHao0SB79uX/oL8kdpfOXe1oIWndhaR3PYyiE1tsyo5+DR9lurwrwRGjy/cmeuNirTJ+5yW7SVY3gpcnzh6Kft638d69Kexldf3L6xkIizdj5EB5TRgaOSGUp5Du4urpz/G3Cn0eCllWd3Hg8VRuMhhtEXgZuuAtdYg1hnNFGb++nZyvm/A3jNNDh+fWXx9vODywuJ1Kjc13qy0BlPJTyXD/68e2979dL7Dcxei4aBz9WV7Rf3Xt4+nNscUmlpbuvu7Y8Xt1dWrl8a/NshZ0/Dg4OD4+Pndbo0Pj74/wtrH+gDfaAP9IE+0N+B/h/PgnTcsLPm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8" name="AutoShape 4" descr="data:image/png;base64,iVBORw0KGgoAAAANSUhEUgAAAOEAAADhCAMAAAAJbSJIAAABs1BMVEX////9ZwD+ZwD9ZgABz//+ZgABZv7/agABz/4AZf7///0AaP8A1v8BZv+pPgAAXf4Afp0AYP2LtPYAW/0Aa/9zofYAV/3s7e33+/30ZQC/w8QAYfwAXvyBMAD4+Pj/bgDuYgAAZPMAW97t9fwAVP3eWwDeWgDnXwAA2P/ETgAAX+nO4Pva3N3KzM1EQUAAVtPg7PwAQaMANo0AUccAMoLQUwBTIQCdQAAAI1vY5vufOQDl7/zE2ftNUlSAMgAAMHuBKQCdv/q5TABOivq10PmEiYsAR7Khp6pbk/ohcfu20vmOOQB7qPlqm/puKQBLAABPGgBudngAG0ARDBUAG0g2ffo6FQAARriqra5ZFwCHsflIivkAK240e/tsGgAXAAAAocEAFUx8JAAAZnwAj6wkDgAlEx48KylKQT4AHVwiFTNKHQo/HhsqAAA3PkFiJwAwFy44GCVILSIwEQAiIEIqMTUWO0UFHSRPJBg6IjMKEChJNS4ATV8oVIYAveNohK1jjctAJREiAAAfQVoAAD1jYmEbHB9IEAA3AABZZGhEIiYAET1VCQAwLzBFMisgEyEAQ8JPIppcAAAgAElEQVR4nO19iV8a5/Y3M0SezEyAjozIZNCwiAQxdUVEUMMigqjVVLKo2DZtmrSm8d4sbZr2l/e2vzc3Tdvc3D/5PeeZFRwWzda+nxzu59YneYJz5nv2ZzkOxwf6QB/oA32gD/SB3iENDw/qNDz8vh/mTdLw4Pj566sr29svFj/WafHFi+2VldXz44N/c1bHL61uL95+fuOgtpBIjMZDcp9KTCg+mkp4Fi4fPL9/78XK+fG/I5+D49e3n/10VKOMMQSJbSL8E4aR47HUwub9xWerl/5WcI6vbj+6cbmQkg2+NPD6nNqnr8/KKjOaqB3cfrFy6X0/eE80eGnlzuOhlMywlDmGYZs+5o8qaT8RlpFHF45+2r4+/r4Z6ELjK/cOF1IhCh1CxmofDUHLkD1GiKVn89H2+ffNRHu6tHLrT4/zAkHkutJxDjWRTRz8un3+r6iTw+ef/VKLyYTVxVCFi2k3dDqZpo/+Qx9h4p6jxdXB981QC42vvDwoqGbFomnNOtg6bE/kwujl7/5K0jo8vgLwMYQFDAyM1E/noeXTAihLQp6jZ38VYR3ffrAQIp0wORURpvB88fr7Zg5o/MUnHoDPBAPJaTNsfv4+1tk86/gQzE7q4OX7xnF8+xeP3B0/GtNACMPIYGFkmVGDHFVv+5g+Fj+anlqHgGPqxrP3qY+Dqw88IJ8WBJgmDFXe5FAqUfDUljbnDn//B9I/784dbdbSnkIqTgM6VncvTmpxGcu3AI+JP7ffV6wzfP32UCf9g0cPjRZqR78/nF+eLl+biYyNhV0uQXCFw2ORiZny1Oz+zo9zS+lUnEEunRQ//WMMgUfP4cp78R3jL7ZGGdZe6ZA9OZVeOrwyW56JhMMCkMvldrtdSPQ/+EdCeGxiZmr+7lGtQMMgm0CHvqrQ0L13L6rDK98V2uJHmFj66Mny1ERYkgRkCfnigFwa6T/AXwgwJVKe3blaS6hcAnCaZzEBJaN/vnjHAeulj5dUBWzVQdAcAO/w4fTEmOAySRFFZEURVd4ETlE4828RzcjU/O9LiVC7SED23L7+Lq3qyoOEBUBLhEIuxNNbO9MAnqAip/Lnr67nc8lMLj8g+QBBKb9W6m9wiCWwCsxyMFkQxsr7D4YSAGSfGsb1WRQAYLzx4p1p4/jiUEhlzTB6ajBNQoWjK9MRK3hIYr0U4DWKDigurjoJP9QVhLZaLxaLDUlUXJTJcHn+bhrDIxtiAMZ3w+D5Rx5TlixxJpE9z+fLY4LgBmS8/pGREb+IDHrrWd7hiJby+Un4b2BD5KpZhyPbUFxB124yGghEJ3P9Vb+CkLoFYWb21lLsAtsUETgxUGdJ6urKO+BvcPvPOOlzUlIZRB8GxiBV+2N6TKKgBV319VJyMpmvgPyJxSjwUxkZ8flHKgE+kKwqyGGmyinFAO9QoXXwyWJQM0KSVP5mrgBxhLOVWHL53ls3OIPPNmViTRHUrIjEl17p4qkoxbUoPLTDwUfzwGGJB+C8aFg43/o6iCTXiPKOnCQ2gFFHNL+xsb4GLyG6HuRQMeGloLAeJRhDRMwfGM+dt+w3Lr30qO+WVlt0IwP8XZkKS5pZqQJLfDSZQ5nkB7wNACoZ1Cyn1ws2VKkHHI6S4MN5mapfFL3+6hoAuevDt6B4FfQhM99sgTXra4WRpL5bfZsMXr+fIkbFBW0L4seG0q+mxgS3zmCSd2R3G5JLGsjm64JYBDjXfFbLQznMK9VJ0MqKCpwolOB11IH9YClfR8cphGfmj2LHqjsMGzrafntuY/W3mKqCmmyCWQcAC1dnI4AfJ/rQxymATLYBP3JcUPIpLrECHOa8uqtHLJUigJf3ohZmdOcfrAOIpSC8IJ4P5KvoSQSh/KQWIq0wsvLNt+U2hrdvkJYKDPAXm9uPSGA9Ra6Yy/tdwQHQuoqPM0IXAAwYETgN4AZMVPZAfnd9FZRVr4tTPxKoYkbivHn4TXw/xdwthKeeoMlpKdiRhY/fCovD20MyjY9164Kpg5x+VcaQE6xLKeCISpy/5OCzVUu8wgkZ4HmP+g2XvxTN7UrBCnA44AMM+ZIOrlKFUaaqSBnU3skRLaoTIiCqFs13IqJ9pPA2TOrgi8uM1X7TOCO1NYvBmeJF/hyZfsAAlMvkEII1xbsLz5xzBRVF9Fbgi3KCdwOktOKVYGpGD1a9yHVSCCKwwGJVoUYH3guIqofCqAWpamhRuPPGM6rhxbSa4Zg+kCW1hzPoILyNPAIA4LhcvoyDDxQVFT4ln8zlRSnnAE3cqDeK/eAlsnXFC5LsgP/0g+qt+7SpaGny3mCJp7+Oeg6lUgkqbmFsfw49sIkhopi49YZZHH6xwLSoPIltLkfAgorBdQAj2l8NAkicfw2f1K9JHrjFfJBaV5iRRf+erYgu3zqPKCnVDPzphs8LOI+sB9CWBqugjZPwFSXkWsqAzQHrFS5fLbTUSVg29eiNsji4uEDYZudLEq+m0IL69+D5A/2SDxxZMV9FCXQEqiIYD8WX5x3RuuhSggNJGphGk+sSKJ53PRvlwdgCixjMrFeKGyX867zPu46wwldMQkznQ/HOiGiFIvNLMus0Vz3gfyT1JlEcfpFuQZBl0lci+J6r/fDy14qgZVw9FwWhk5LwD5J1TuEaaBZ3RSqDUr2ysVGpSwqHubBUbdTdFOQ8oMwHoqh8fB7+NgeoNqoBMMeKIkE4y++qpig8CwbHGqSCFUjcfmPmZnj7MjHjJvwQZnMfTQwad8Cp6uP8DbA1fGZDxDAU/mithJEY34/RGmSGrnDkv/+9Nj09izQ9PXXt2kQEAlCIyndzat6R3ABTBKEAn1f8oMv9fnEXX5XEUV/iFqZupUgfS4tUfWqtiiTemEXdHmKao2A2NjcFGqhI1WAd+AFdq+bh2XLwkJArFZPqP+OjpaLoCo/NlJd3fnw8t1TzFBKp2OhoKpXwpIeOHv/+cH9qJgJiUKxsVBocxjP98GV1xdcPcd4IfnOgKBpuJ/IEUhoVQRVFsKhvyC+u3pDNLImmSbGryGDQt5bzibsYhO6CQkV3hSAG10GxOpCLBrK59aKgTEx/c2WuVkjFQ3oBkeilRTk+Wkhvvvpi9priFoMiYiWB6cn4OBFcRtQP0sGXRE6PCFzCxJU0MXNt1fW/eBMB3PXfmvMY8LdXJgSO81UmIbAW/Tlq37O7XghklGAjD/mfCKmh3//f8vzVTU+cXCCWh9KDBXV9jZALcmJo68n0TFhwUc74Da9LaUw6AuvoWaqKNZ6VltHeND3K5Wevz+Kl+zFiRkzobRPfTuDjbEQhgJQ40Dv01XV425Cx90/yOUwNIP/Z/+dSIi5TJ0oNg4U/Wo0zEmc2lMLKx5jASZU1SBs5TkKDo5oZHUG0V+7w/hKx2nOGlTdfO9MYfJkiTjNoQgR3IoBgcBeM/x7GnzRmmQS/5avugseLliQX5OmfLSXMpSg1R25KKS2mGdAkF2Lpw/mpsOKnAawIVhiNj8C5msgtTG82o8jKv71mvjj4zNOcLoGIghHlOHgGyMppWov+AZw8JEvAdKnBQdoz54kzKnomaEzrsHmpjcippW+nx2i8HtzA380Xg1YEMVtxC7PAYlMgHvvP67nF7U1VCXXtAQbB+ikuiK/5ihq5gPEE9YkOgOPnS3UvV945Sqjl3T7MrkwMm4fOVgIkY7Un05ioKA0HfpnfklL6FUnxBzkOWGw2C6Tw6HUYPP+nbM2XAME/xtBR5/AvJ+uaHUDrju+8VPRx5SdLMUL6bEHrgKEGC5HTV6chFAyWotTM6BiK9VI2Gs0NSKIqqE0FsIXXyIjHH8Wb0iVS+DYigBvMOdTikVdLA0FOIfJeDyqQlqcIjQ4oaEyfqXqtw+aESFd1loRqr6bCQrCYXDfrAr4NDG/gHeaKXk5Ypij2mZZh6/TWZtFDTHFgINYGN0ER5PvzCFteAzFYRLMqRma3Egzp03CygmY3ZJoSImMIsrq0UxZEwWXooFhXZYTWIoNceDmN/9z4t2zsl9PGNitDqofXng4cPboJARjcDSol/IX6e/buVoKu8q20vlGBahpjgGY3tMdQxTFxBFmLuciBzoN3lDY28lFHYMDrFnbSpM+aECcWTxfbXHoQsuo0y8zRZGIXQ0dOTYmMqErhaBZnMZ9sM2jHh/Yrxeqyo5y+MqOXtlwYCIDUKMFgsDjpiMKvjFxJEcu/ZZmDU8np8McJtsm9bk4JtCqRy6MbVDBFp1kOklD+rEDYjqC1DM2UVk+ILAMQ1a1lfWnHn8fMiuq8t5p1ZCVFiHwaI9bpoV9O4zJWhhAS0yqn99W3qlQlTlW+SdR9Kk3h5Tka+XQErXnYvJ/G2TpEGCdUSfVD+h/V4jfvQMDRH+SE8lyItfxbSDNObk/HvwuxhhZirHaFemOv3+fXKmlBNACQV7ikyBc1mTTbSifTZaiv1jclRJYhpthlyQ22BjEsjdD1RwjPJzF+coHPINbJp5DT4Rd0AdRQwvgrrNmL1fVcNtmviaZvABKcvCjMvIK5TlWeLSh1HlphM6y1ddjHxo+mw27EjdfrIgBoDtd2XBCigp03J7OhE6fD17e0qFJzq1QJRypJuh6RqaurKGI/GB1QQcxNT4Yg02f12k3BtDEE37i5HHZzCmSKyRHNeYgZWk3lXGO3YsQyGfz+yRgcvD1KIw311bKktkzNKF0qwtxWs6HBoleYngsR2715nYntsyBKk3ebIUmDbnAKBMF7Qc2w7gYcefRRwszVkHUyc+NkIfgquEJcg1UlnU09jIBQwpc7otGAwwxnOFGY2owTQw6dzWLZcdgSetsOWcYzP4aVfkeyKtI1AU5ZD6xjpg1BeFqvjqmGYvEkxmYcXKGKIa42s/LWjAABP+/IbAS99RxGbHual0CNPwWC2u7LPp15tt2Qhvo+sKDJotcnoZz6Kw1I3sDahHesS+195OZJjM22h2jxMCJI0rMCTbyzEkT3ooRV212F5muzmHXTjxY9O3seNgfe7YZOTNdc4joknsm1TEWk0QWnDCTrijBzGLJOHr3Te2Qz/kuI1ZMArDu9GkO/C+FEUHWIWS0kBRGVT4dgux20NgQp95ibptkOR05du8Li0JrfLSzXrAv+JwHxhZ72UgzJXFnAJFBdwUQvAWE3BG4uafqINL35ZmXqMmyCrcPQSTxXwm4fFp55HhyFS5SSdO1VdI/9EWPNyWz8u15BHP9EZk0MSWFfolwF9LpQcJdKKQQWcXNbj0Y9D3vGEHhIL4eBr4FSrlQROZ9WrSxBOlzGXNEEsdbjRobh7YK+Uo+hR+hqBMsWWUdO2+7DeSHI2BOlma+pm7C8deaEQ10ruwxZsjQrgXUBUrAChg8ZyAsC2NP5ArFMjr/sDcTxB4ZJAEMKZkbCdU4sXurpTM6RVdyRVzTA12HRdoV2G7Ihlm4IOgmGkGtoUb9LEWhi6pisBMX8nihM3A2dQhO3F8ziUx+Gaxg5bfD8WlBLSEEl+33hbwqncPRs6HlC+2dOxpoRdx6y8QfqOp5Eq7N8rhqESCencNJymmWNyWysJ3MKhlSLL/pwB8sSJoXq4nVDNaVS0pGRVDtm3S/J9DIkSz8/lvGnk2HIktQTLBBVMGNzgL1RMOPgIe2OfNqkiUu9gLhSM/fLwMujKYULF6bhzXlBD7gSH9hQynMy29cZLzsIU4+efulRQbRGOM5uwz7imRfcuIzqcCT3QJiUaoCu2wjTaWKZmuohsBl+OarPp++cKgANnFD6q0IlB84wOPZZDFeC1OyFNVKfbkNy8NXFp/+WLRtJtdC5+5DZLEt0XSuPS800VsV9Va6xu3HLZOaT7qnw+QOr20p9G1aLCUFUAJDUQICHrNe1X8CNZyclkvj53JlzH9UY63YHPZvqMmRDryZwbXUjqNkClFbgVZqtEXMiKXRPMZ4VDNT7nKQ2TXc6Qay2F9BnZBpceU4/k2Z8d1/3ISv/+fm5M2ef/hq3vHQTpy5DlFNOqqt1dh/Ka5JGOBOfXrAsjTn/0y1PvPSLZdcaK/8x5qZ7JKtBXzFDi6SBvFeJfB1jLfvWe4bQ8/PFM2fOnPuKhkK9ZE9NQ8xRtZ0btDillcGEWY9FE7t7/RUTc/C0nmksW0r9meSAV6zmJwPRUgV8Emq3Sk2i1G0Yuv30LHB49uz3Cba37KlpSGJPxjSHzGFYk9c2y0W2Qla9etmFw1sx1ggmwHmNoVInHTRd4nw+QfSLkHseyixzYgxZcvmji2fOwufc588Zq5Ab1GVI0suCVo9y0OUurZy6U8AagzZZ/qSzmI7/KWvcwYcU5jGc6eeN+jaWgtzheSwc6qpiIt4lXWLjP1AIEcWfC6QZJaanZCp0d4Ia9sYk3fWohVhC+ciiWcTTWUxXrDJ94aiMeSHuOMCyIWT0fl9VEmbmGNZ5YgxZ5uZX585SDM+ee3oYZ09BxINJgGsEzUzOWNZwjz20fpt8r1NcM3jPabFL4O3dNKnIQbqSg7y6ks/kJNcVWngyF8ss8UGHISl8f06D8MyZi18OmUE7y3TMnixDVj6acakb/7IN0TjdAHbBsvx6YatTweb84QWLb0mDneGqWb4UlLKOfLWfyoZY3mT0YixSj+kSS66ip9A/T38ItUWqE4iJ/bC6jLEbFHDfm9cbBIM6tmUJ3chCJzFdWbBItLwFdkYc4PmqqGT4fsxAHVkxPJ+iBXWKofmqLdJoOySFLw0Eqce4aaqpMbf7kFydcKnhTCaTTOZKpfxuBfJEfCZ9Mpu604HDOymLfU/t4LbDHL/mA13kAzSo3/XOzBGWMTDsNXti47+hmdExPHP24g+JDkem2oNY2BeUBm995skG55qyljPkufbWdPyxxbOAkNJtn44BL1adcaUpOSBhzqnGO3g3Qs9Eal9ePHOmCcS5poX+HpOpPvluxDWStD50YEN0Rx7LxpfB72qfYKyC/huBBHM4QT1PtqqIuKqd2a36ve6JOUMGcZmzx+yJjX//9OyZZhYhxzgNiOlZSHQyk9logL51oNyIS5i3SAQZfdGWw23I2g1LGnuIQlpyqEIaXa/iuRbXbNqMc3vGkEVPQR2hLqXA4dPfQk0osc6ehrFXkAtI1WqjWBnoLyUnozwvchKKqT6ZlW+38xeDj2TW+C5aveAak/yGF6xNYMOPptkdfhK3uJNesyeSsngKE8QFc+FBp+5DZnNGwEUoRRR9Pp8o1TfydcUVuUrMycyNdinU+A2LFyM3QEjFjUC0GAyW+JJ61EyY2bRubOoZwqPPaUBqcEdHT1/GTE1simE7DUli3nKuCjgFVjl3+Iu4OZlt6y+uX2ZNDOUn4O79YJgz+b0sP6AujAj7BWKu9LE9Zk+k8PNxCMHtf3STsBYUGatwtB2yzKuIy8Ki4vfvQao/WzAFgiSetVPDAro4zZKmMModwd1lDp4PVOhJFlfkR8Z6mL5HCOVPVTPTjCHI6c+6G+spe9I+pDalg8iJ3mqlFAgUFeHakLYJBF9tvF1B6lkKC33a96The5Sw5nn47FoF9/eWN4lVz3rLnsjClzYIIp+fH1hWmZo+HYYgpmpWrohcPZ8MqEF4ZM7YRwT02N4jjv8kaxhiLrCEariHOa+2mSWalyQQUudJMWRjt56ePWu1pGd1NC/+7NEWj60y320Yeo7n/7xiHXe1Uir5XdITqtTqRDJkf1Dx0hHpMyqPocMw6l19PZnFBUOkrCQ9iLFWDM3Aq332xJKhry7aQojG5n7IiPKagvaOw6EZQamuJ6NGaJMNctKynpAxGCLam5pVTO91Dkev4GKdS/H6GgNrqjaWlMiR3HoVQlcCT/FUA+0YhmfOnsbtk8Ksix7Z0IjP5AVQIGvgNrpob2gSxOnUt9AVZqmwiwrn9flclVImwA8oU2li9Xi9ZU83Pj/XBkIE8YdR1ojUm0BrP2SZL8I0awXCzdZ1Ly5IT8yZGLLx27Zl00W6dK9Zh9o1WkWvlHLrkIYFg1Klv+7aB9vXupWpS/ZEPUVbDCE8HTph9RvowtcTbtwSHsiUNhqiTy1mRH60ZFCh53bGdPh2nDUxhFSTHqOj5+ioYQ4qY38Q1rjPqrfsCfT5aXsIaVWKvjV1sqbCXYZOslSGFCrZXxRwMUq1qu7wzqgxmXUe2BnTwechE0P59wgeF8lQOde2z7gm7l5o3oPWPXsCT3HO4ghbEKQg3jixJkLWI3ESWFPKndcr1CuSW9i3BN/MZTtjOn5DNjEMPYT4Fs/oIIfrXq3iM0SM26x6y57Y0A+tOcUxFH9OkN6zJ/WDHpHuy/D6gtWNfDKarXLCdIEYYTq7YJdAaeV89TtS8+Bz/Bn1b0pqyCZNe5qKiN2zJ3iXbT2FASLmGCek+I9oI3xScb00qXrrPVEopy0JVMLOXVyvMQaGJLGMe4Gjjuxuiedz6tKoNJ9A7Mx32RVDNvXDuSaxPC6laqLYd6KlKFZ+POYODuQmo/qzY1Qzs2TBMGW3fLG6QKgCqbHyNHBYDDjWRyRc3lY5fDjK6t5cD486Z0/k6KtOZkbj+ulLsxhoBNqdh5BB4TFAk/p9rsiRZe6o3WGalQTb59Qib+IpC7gqyitKMOfQjrKGf0dja77Yrh6fBU9hgHfmeOSt0cWPLpPesyfVl5UFbfs8AhiIZvt97vBdhtUns7LdiahtlUMtfgd3GNzlsyMur8HhGBZDmuLuLtkT+aSDs7eC+EOcsCdZiiKeKUGLavhoLr+x15A4t/CtzBqQ99ntWdgetWC4hJXXPL824gomHdoZwIlNenK856hN9RTdMTxz7vMj+SRLUX0kNSuIxUAgP1BXRkZ8Il6O4pJ24qw+mSU2mzGHX8QNDPvIZgTMcYnP+zkuo60QYArGNutZ5+wpfr+bpzBY/L7QdBNF12RqFGuK0UDdJxpHvzhpP2Zu5COHNhwuhli1Oo1z5sbcnJTkd71404q681G4liZOpncMyU1tqckwnzZRmw7iLWIKuUHth6FvaDF+wzydCM+3nDKnEpua6eDHMh4RoBiyzCFyCOiJWGdTz8YILXE32yV7Ol5A7KCKX3qa9491TqZY+Qt6jGU9aOVwOkGMyWTz+OLF4MdqsqBy+M+wG15SoOj31aPq4XjgsHACDFnm4KtzZ3rEEIzNbydajJJ34Plyjv5jHOpEhmw57GM0j8/K/wDBhgSltDuw6whUJU5R6Dc05U4dsydS+L5bNGOlix8NkWbQOiVTrPxt2C3mcRe9hcOpAjEmt+HQxND5D9zoFdU2PWeTa/ldxQUcUuB6yZ5Y5vHnZ1tBa48hgPj96Ekw/AcENXlHXmzlsGcMnf8Q1Cs71CoNHqH0IYeW24A7Z0/E06b61I7OYVWqt+wJMfwROOzXq7hWDFVy9oAhcLjHW9Z4kn4DQ/oVnbMnNv7gaRNsOlT2CFIWfz7BYhTFcJfPuVo5PJEeaoU2WqJx8Dm/oGLYU/ZEaieEEEuLc4y5ftRlIx/qYXC9+Rgt5VCf3BVDGWypWEwmM5nJbDYaDQT4NT9NwHrLnkjqUe+eQqeLXy70DKJ8BTgc4JOSlcPutpQemdM8/l2wxngXQhWoUa8Xi3VFmMLTiL1kT7h97ZytWHaQUjA2/w5ZQGObMWSbMfyCcpg5xqE+mSwd51CPaWjUhjENvSKInjVSFEXETc/6wlq37Imkvj97YgiBxY/U60Us1C57kr8R3GIls9bE4WzKguHR8eUnPS6l30KOrKsf2jdAXOrsJXti5Rufn9UgM8E7PjzG4bl/p3RN7Jw9sfF9umXYepidE/ZjRvbkJFs2pagXo5bsaXPiOIczm0bkbZBd5K1tXzs5nfvqwLoK2CF7Sqmbo5o4lOZjpgSQuzYcbltBrs20Xn7ockUOZStHuIPY9jni/z65mdFQ/DlhhiUdIhxagrCc1VfvI3wYMiezdsvAK6opoopG0uVjHEISHdKvgKAHTSz34TaZGX2pqSWAaRvPWED8/IZNAHh8aPd4rvA/ZXOy025j1IplCQGS6KC3lcRvR81sQjVKNvaAjHYtIHZgUd8ircHW/O5Md7v53+OPN2buoQA5stsNvbpgYOgkhf8ZOE7/m9AwdGoWxw5CZqjVU/SOIS5GxZsPH+uvr2koH/7r+NP9a5OYk21rbedv6icbUZWf8ccIUFZ/hRGoHXfFp/UUJoi17mcc2Ph9m6c7f9k8RWdfL8V9CiyjmcpRO5SvXybG6XnGHkOWHH5+zh60XjBsyjHaG9OU3eLZqsc0xPZbMAefy6ZShX6y0dRLcxecTkuYZrNq1LJ97RQg0g1vnYl47GRw2zzhwhLbdYvhu3G0Q6qzY+ZstqQMPjKvabSP2tjQb097QrD9azj3faqlxcIxPbR9/uFnKRND5sB2R829mPlV5MBmk+bwi1HSGUPwFKdz9hYOPz/sdqbxgt39AoN3QqYplf+03Yzxgu75otRHbBdvVtSbQPQ4+FjYxo6eIqc4xuLPni562PfI5vnHH8um34rftV0DXlkwKs8MsVXmSweMegN1GwzJza5LTd3p7NNbnUEkCVtXcGAaYXb0nh2DjvObxmVhfWz8lt2U7+LWuI1iaAmtyOgJCogdWPxSP6Rtq4dtzMjKgnVTlP3JmfH7lhu4mBt268SLCX1LFGDYeuQct6+ZC76ntTS48v3vmFb2bNYBw5rZKdm9lIlhux2mw3Srgi5wti9qdYhYMWyJFk+bU7SSdqimTVzKpj62e/irIXMysfMESM8SpnTYH5G6dJ8YG2r6Wjw+e+FXY696Dyh2AhHcfvvqqf1O9UsH5mTw5m32Qa/WLFYjZBedDz9LkHbZE1n4qJe1tJ5AfPpJiG3L4X07gFYWLFuiUu32JuJ70MoU8P1X7d7D6mW2zz57YmO/nT3bWfV6xRA3vBXanYMntocoh1+Y13B3ODYzeNt6bME+8Pk11CZ7IpsfvRktpG/j6W3ZQK/J0rQ5zYyPbs6zC1e0FzFKDAxZ+22oEP057WSeZ/cAABGKSURBVLInffvam8HwzLmPFiwew6INbOiBnSU9f4OYk2W7EoZKqjBr3xe6bzfv/BGxzZ6Yg55WtHsH8bO4rdu3j7rpRR4GhvH2VypdOmLMQhNZshXTjxOsTfaE29e6usATYAgeY5NYMTRQtHUEgz/FLRFBp9NrP41qvhv11f5I7fUDYhN5y4efv4Foxgri2e8TNrkwSdjuqzxvuUMGAo8OR7sAbLNUGHpgB/bgvVH2WPakb1/rGcHur+Pc58/Ny4uNH8gntk+/bTG97Oh/OpxYB4AM68wyN233Eq9eJscw7L597RQo/nz80gZ7V+EYvmVRWtZeUzUaf0S0yBs+JGF7he3wrVFt95vThPCjN84gGJtP5FY9JAe2L/28uSMeQiv7OTptW1b7WWJ/k92qrolGgZluX3vjdPFYVYokbLMijLRMCMmjjgeB6dswVljStkZp8GPtmISRPfWyfe3kdPbpo1HWqoesPGerhRgtmzFPost1pr/GzTiJjX1m/Ll1Pfj6DXrBnh6W4k0JF8+9Bbr4laVAiOgU7G9+3k4TM7dqH9Dosz26JrKqrTlemeT5Z+p5aKfmWra+/Ogt0acp0/KBJ/9l3OZxHPyvMUvME/u1M4OO60cXjN0/kLT/b78d/eswRHeaam+t4HlblI6buQVLav9j+zT/56bFzrSJeSw0uDhqcYkXtq4dXyDwernpJdrGRxfTt0eWowoksRO2eRav8n+tVyq0sY5WWr1siU3Zwrx0bJEHaGw+xbZmwCcltunTfUgObRac6H0DF7rlVi0g/hqy5ETynM1CInztBBYNbNeeeh1qXLYw3XYIMjpt9yRu4WHCLOqAnemhNZsZufWxTpL4JmzzvZwActr3Whh2Xl06NiSJK2G3zZMIeD2AJWKzPyzTTOePmgRkyxZElzBvDWFPQSd8H/G7ts/Bhb+IWcKCzrcNGLRYMK93xbMNQtO709fOI1dip7nU04LhSfY9y3NlW4MgTS0Ry2T7nPY4iGZQj1eXHtkqON7hEntXGIISzrZ2EVBp7GHKmqX2eE3r8CJd/VExdLKxJ7YKAK9v7pQXe2oY9q6HJD2PbcHMjQmqMHH0kihzMss86PGq3evmZVhY3DbP3TargDA1JHcA6c1hSFI7x7f3qKpy1VrrAG/f6yWtL437WeglxE9svp8TJUWYr50exVZNaz8kqQdjLs5sx6JdCo0bTJY9xguDj9zDVWYanb+hCxGWRkmhxdggeXejdW94v9b7jsnTYkhiTya8nMurHHvLQrlJT05yWfLwYkI9s632tpCPGRuFywew80p43lgm0qFhehz2qockdXVCymcm82YzCE4DFMyMNf7q0ZBqIP7JmBg6zUu2NMKLdiGmn+TEsXnrSljTU3Ye9hrTkNiD/zbUdhpSC4rCrFVJTnrftZ5EqaVf4tm32lOxgY3ISoBiQwRB1Q/CN/PTbdjbbJJ6MlHPOgLYsRSv1tfsKe2OVD6SrZNH2973YUuXDtWlEX0/p9Xheht4N12/v5/nkxwI6qnNjZVf2yHEag/+W804+HXscJYTmyAcu5KybIJjyeUTdtJduaw6Gn2741XdnnLeDbxfMO/nfNgBrh4Upo/ixuJxb9aRUS1NVw5JekcpRh3RjRERb6ryqgpIyY1ho2XyCa/zdqhlUQNDak9VOeWUDbqFP7rh5Xz9AT5TV4Rp2hjh9Ai2kVJWrs2PAYN4j34QfmtRxHMfmjKq11Cbk8nWifs9YxMd7UVj8ZcMzarXfOKxv+hAzhEY8CGKgUowKF17Yu2zbkDWcahx2cK05WcSn5t1YfO1/IjLWww4srnJ7GQyV9qg92zPNG1nOPm1+kgYgDud+lY9cBlTyGAejGi04pOSPLafFjc2vFLF5Y7s1E56sXf3dOluWeC4fuyo66+gpaG3rPBJ2gI08jBhWWxi2ditU/RhGcfmAar00J34sVvYJwjvSB0Ywa6/jsC6nxODYHDykiu8vBU7mfPvzD5harSBB+fL8Y7sesDBZyfpxVCTDZEqYZo0TT9dc7LrNxhtNZu2myCpb8HaeIHFSexLKa3xPAiMCOYG+44KM1dq8km0sYMhQgAPpzlOkhRREWgbnSwqQ2NvY1dlkAbclumnkVEHLph6CGs5FUM8V7DtaAXMSyOIXZ+yVQ4Z5nfxmk0hMnt0kivYOgEYr+1cq66XMpnShuBtTMI7HBjB4/dikMZu6l3wJpHRf5+yHdLg7ZTZaAaXmjzLYFCxUQG28FCkhtosVb/nWyjvDMV7hrF9mCYX7k4r2MMKCNTOV8deyLSzqfZ7ZrbiTfjLRye2ozpdv0pYy1Y9liwtC24OLXcWBJXjQIR4+OV6NCWEp1/VQj3i2A4/Upjbj/gg7A3kSnjDTqY+grewJ83fUr7V3DKEDJ1ORimtXNYON2tbTOSlaWQRUMxin4Rgnna4M8IMN4jqoac3dbTVQ0JSmzszgliBF1eEBA1NTI4LYnfdnNHK8uuU9eQ3BHYdr/PsRvc8xLJVD3dczAKLvkoUzQuYUQioLB3uUEcis5+l4z3gaMMyYQpb89ckAW8cidI7rf0QP/G74gheNa+emZcmbjXXh0jss9fqtzp+h5Z+9W1egOLmNJqbYjQnBbFFeklsrZ8Ajj/WUgxpOr6rc2EOW/WQMHHP4fxMGO+dBv8OUSFtnIPXqXEK5DKZokIR/EcTgvA5es0ulue/01pH0cUmPNZGWfTWq9469tWutqQ0nOjzusemdm4UQhda9vo2s6RxrKEH4rn09eyE1z/i4+hlDtp9KmJVa/+cp1feA4IpYsSt9P9unjDgPk6rR+a1krQLE8EWRS5FEbBXdb2VQVdld7dSDQoTyw83CzGZmE0IWgJP82fChBK1r+evca7ibm5tt0H7dmODJ0TRC5kF/BI8iIz9LL7GuML6b9NvoJvs9s0LffpWPQ1FPHXECZAFR4v+ZiFVsAd5IDPg5YSx8v6DzTS2kiVt9I5id4EpDD3fmY74fJUS3lXCT1ZG9sCSaY3BsJO51qrdLc1YEcQPSZwsKbSn4RcL6nV2xml9SGqwqYcfm9vSW+4NwnYwNLwC4+52SdLE1DdXjtKFWFxWF5IMoh2BQ6OJ9NLXX8xeEySlmKd9yZPYynEAO5vuBhHD4B7vWKP+lnOrnaWsHJLUD2+k5fHgxwVsu2k54IhNuQW8JwtS4WQ9aMIYTIIbqVZyePWZJrVjM1P7D3+fW0pj22NZo3gska4dPf5xfvpaJCzgV62j61uvSw3aRm4X/q/oVZQghr8VrfHS7JHu6HUZjR2+ZiNZg8V7BaKfZmbVW+ZSn5bR3rjytK+6roycmIQn84sjOYd6TYGyV5QUQZLCkZny9Oz+N198sbPzx84X33yzPDt1bWJMkIRqsYI2RalnHRm/T+EUX5J3lPwgr4HdYnEdY0K81poTIq21BAjurp46lmml8TsJi89gMAyPzU2HkaWNSex7oaOIl8ZkK6JvF8yDiE3LooHJDVWM8dSti17HGcaOyC5BakgucSAbCKC14rgSJGUojkFsWV3HdIkPYHvhdTyR7hZmHqZbNxCFTh+sHadLoOLqrQJ6MkVC2F3dzXmrJeNYfNAnYpwaWA9W13O0+Eevv/dS1kvrEtZw9yp7AD7eGzo52VBEdOW0hSI2QaH91FDS+f6RPbUbSa7oo7HS1K1ES6TEhm68djvnJhYf6QdY9VMzLPHcwgUvxbunQehd76/SSJXPST40hSK2lldbDPmyDpq6YvtSCtVI1JGRsKcptlD0ci4lDNDR1Re8lnltRFQq+dJu3YtzhbH5Tbl5MyauRr1RBhFF9SVaLrAmsauztGG4JqMjSR7yU6kfLCw9guyF1DGJPWkw8Yk6Svj8EHHSTsaKC2wkh92/chlsEAt/U1I7ctB7AHIjgCWu0VMTU76Sbq0gkDeMIGXxTsLaTBlPfJNQbcdsiIqXUAcaCufFnusQkojFLASveT7aUOil2SXaUEya5KNgmUSI+PpFBbsOgT+IQl4rbgDcCnaOw4aOPtUQo4COzR5ZdjhrGMZfN1azo/F71Gk0nXuCXHx5TOcRO9rvQgTgA1uxBqZ+EotIu1QqlXpAu6YDu2ENKLTt14CI4dkAhtVgqzjAM1oURW8F/2uESkL5YU1uXYoF6XmDRsbC4scLxNw9S3d9YQvmP8qCmpzS0uau6BupBPAed3jwpOTb4Hnw3QiQepmMWKSmBUwn2FC8prjikyBsKY1gYxWwMEUIbPh1UV2bcEuR5Tn9ALYlVEsdvhUGwS++uCyzreeeSGxzfkItiKOh57NrawGHigyfL0p4yY1CMzz1QiBOBF9Z8WJ+JHJ+cJ9VqYhT1wE87ACI16hseLUobWz2aoG0BnwgOD+8IUd/nIafbcrWZEoNL+XE3eWIWkwt5mi/HTCmtDDORyeTAcdklQv2A1iqX0RmS36AO+fnBEgzk5P0xv7ohq+KDiIwuVulCLqF8NTDWly/ZcGC4MKJm6qehMXV32LqqRnLzj0Q1fSns2PYqBRsR38uk+zHxkyOZI4+O+bK2M5Aa12qACPRBihgv08p0stv+GgpiWkKqGigtCH51N6RQvmPpVQTgDQhIczNF28kFm1L5/9jdkuy3JAhp+/Oqh1SFIi8gvUsNooI0qsbMe4S9DCO2hoQX1DDiqis8/xkCYJRDD8d2UYRb7ZXF3fHyg83YyZ0BoIkdrTy+ulSZ7r0ckFD0dz1hZFqvPbpdESCKIdGmf2ZAEglJ3p9KJQjaEy4oKJQ/hugb1FgSAFzw6/7vcCUWOeTuw0xqL4ESSr/cZRgzNTSkkx89ha8xDHa3sKOZC3nnoDHC+kbO+Uxalg574j2tCL4iagInoCvVIrFer1e5fy0e1pJQH+vBqUwzTeirg6C+s3MPlgKWbpUGRwSeejeW1RBk4ZXf0moNyu0Gjm5cPRwGnh0u4ydRcAGz9cbAWxoFo1Gs9F8EE0uOA8RK2qT+v0resuYcHn+bjrWun6sqvvo0fbbVUGTxhc3Q8Ru5x4h8fTW/FREULmkuUS1sl6s5zKTtCEFxGxeLpgDZuuiuLe+Z5R5UPmksfLyLTAvpKmKo78+svDyLXlBOxqkMNrdMQRApmqPgUma2FIUxSBeV1Rt1It7lcpGHWO4epWG4UGjUCcI4bGZ5R83C3HGsvnAEqaB291+JxJq0KV7B+2q24TIidrV+dlrY5IEXLqpzHJqnwbVmHAKZwinGy1LeGJ6/xWwR475dwPAu+/CxDTR8OrtdJvqthPLMPHC0NyT5fIEgol8ttyXw7kROIRuYmZ653AznZKJWQhtCtNwKWrrnWmglca3byRI++o2QBkr1OZ+3NmfLs9EwmEAtImAt2tTy/MPHy+lU6E24KkAjl5efIca2ETnF2/G2j+aWumVRxOF9NLR3W939penp6eQpqdn9+cf/nNus+YpxEKyVoVrUTwjSAst3H7rTr49Da/eudl1kYJWDhk5HkslEgVKiVQMOGO0CmO7F6TarYX770VATRpcfaCGx51I06ymPfitutaEojYksueTd2xBbXlceQmyeuIdfB1fiSrioYUHfwH+kAZX7yx1X2xqGXbZi0GYWPr+9vj7U8AWGlxd/KQgk9bnZNoPO+2nQXlOHdxe+Wvgp9Pwpe3btZRsKRk1s9f7zj2Ez3N/8fpfBj6TxldefuKRcdWwxwYtx7MHao0SB79uX/oL8kdpfOXe1oIWndhaR3PYyiE1tsyo5+DR9lurwrwRGjy/cmeuNirTJ+5yW7SVY3gpcnzh6Kft638d69Kexldf3L6xkIizdj5EB5TRgaOSGUp5Du4urpz/G3Cn0eCllWd3Hg8VRuMhhtEXgZuuAtdYg1hnNFGb++nZyvm/A3jNNDh+fWXx9vODywuJ1Kjc13qy0BlPJTyXD/68e2979dL7Dcxei4aBz9WV7Rf3Xt4+nNscUmlpbuvu7Y8Xt1dWrl8a/NshZ0/Dg4OD4+Pndbo0Pj74/wtrH+gDfaAP9IE+0N+B/h/PgnTcsLPmWQ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105887"/>
              </p:ext>
            </p:extLst>
          </p:nvPr>
        </p:nvGraphicFramePr>
        <p:xfrm>
          <a:off x="357158" y="285726"/>
          <a:ext cx="8358246" cy="62865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4331"/>
                <a:gridCol w="1774521"/>
                <a:gridCol w="1868261"/>
                <a:gridCol w="2231133"/>
              </a:tblGrid>
              <a:tr h="7279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PROGRAMA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INVERSIÓN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POBLACIÓN BENEFICIADA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ALCANCE GEOGRÁFICO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0691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u="none" strike="noStrike" dirty="0">
                          <a:effectLst/>
                        </a:rPr>
                        <a:t>TOTAL</a:t>
                      </a:r>
                      <a:endParaRPr lang="es-SV" sz="90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762565">
                <a:tc>
                  <a:txBody>
                    <a:bodyPr/>
                    <a:lstStyle/>
                    <a:p>
                      <a:pPr algn="ctr" fontAlgn="auto"/>
                      <a:r>
                        <a:rPr lang="es-SV" sz="1400" u="none" strike="noStrike" dirty="0">
                          <a:effectLst/>
                        </a:rPr>
                        <a:t>Protejamos las niñas y niñas del fuego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 smtClean="0">
                          <a:effectLst/>
                        </a:rPr>
                        <a:t>$72,346.46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SV" sz="1400" b="0" u="none" strike="noStrike" dirty="0" smtClean="0">
                          <a:effectLst/>
                        </a:rPr>
                        <a:t>1,360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SV" sz="1400" u="none" strike="noStrike">
                          <a:effectLst/>
                        </a:rPr>
                        <a:t>Centros escolares de Cojutepeque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</a:tr>
              <a:tr h="152512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Inspecciones en empresas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SV" sz="1400" b="0" u="none" strike="noStrike" dirty="0">
                          <a:effectLst/>
                        </a:rPr>
                        <a:t>Un Pick Up y  motobomba, 2 bomberos y un motorista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SV" sz="1400" b="0" u="none" strike="noStrike" dirty="0">
                          <a:effectLst/>
                        </a:rPr>
                        <a:t>12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</a:rPr>
                        <a:t>Departamento de Cuscatlán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</a:tr>
              <a:tr h="152512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</a:rPr>
                        <a:t>Emergencias atendidas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SV" sz="1400" b="0" u="none" strike="noStrike" dirty="0">
                          <a:effectLst/>
                        </a:rPr>
                        <a:t>Un Pick Up y  motobomba, 2 bomberos y un motorista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>
                          <a:effectLst/>
                        </a:rPr>
                        <a:t>136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Departamento de Cuscatlán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</a:tr>
              <a:tr h="152512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Plan </a:t>
                      </a:r>
                      <a:r>
                        <a:rPr lang="es-SV" sz="1400" u="none" strike="noStrike" dirty="0" smtClean="0">
                          <a:effectLst/>
                        </a:rPr>
                        <a:t>Pirotécnico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SV" sz="1400" b="0" u="none" strike="noStrike" dirty="0">
                          <a:effectLst/>
                        </a:rPr>
                        <a:t>Un Pick Up y  motobomba, 2 bomberos y un motorista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u="none" strike="noStrike" dirty="0">
                          <a:effectLst/>
                        </a:rPr>
                        <a:t>12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Departamento de Cuscatlán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16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51520" y="2428868"/>
            <a:ext cx="5214974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SV" sz="3600" b="1" dirty="0" smtClean="0">
                <a:solidFill>
                  <a:srgbClr val="0070C0"/>
                </a:solidFill>
              </a:rPr>
              <a:t>UNIDAD DE GÉNERO / PROCURADURÍA GENERAL DE LA REPÚBLICA (PGR)</a:t>
            </a:r>
            <a:endParaRPr kumimoji="0" lang="es-SV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5 Conector recto"/>
          <p:cNvCxnSpPr/>
          <p:nvPr/>
        </p:nvCxnSpPr>
        <p:spPr>
          <a:xfrm rot="5400000">
            <a:off x="3822695" y="3178173"/>
            <a:ext cx="35004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www.lapagina.com.sv/userfiles/Jan_2010/KRLD_PG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59408"/>
            <a:ext cx="2039116" cy="203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png;base64,iVBORw0KGgoAAAANSUhEUgAAAOEAAADhCAMAAAAJbSJIAAABs1BMVEX////9ZwD+ZwD9ZgABz//+ZgABZv7/agABz/4AZf7///0AaP8A1v8BZv+pPgAAXf4Afp0AYP2LtPYAW/0Aa/9zofYAV/3s7e33+/30ZQC/w8QAYfwAXvyBMAD4+Pj/bgDuYgAAZPMAW97t9fwAVP3eWwDeWgDnXwAA2P/ETgAAX+nO4Pva3N3KzM1EQUAAVtPg7PwAQaMANo0AUccAMoLQUwBTIQCdQAAAI1vY5vufOQDl7/zE2ftNUlSAMgAAMHuBKQCdv/q5TABOivq10PmEiYsAR7Khp6pbk/ohcfu20vmOOQB7qPlqm/puKQBLAABPGgBudngAG0ARDBUAG0g2ffo6FQAARriqra5ZFwCHsflIivkAK240e/tsGgAXAAAAocEAFUx8JAAAZnwAj6wkDgAlEx48KylKQT4AHVwiFTNKHQo/HhsqAAA3PkFiJwAwFy44GCVILSIwEQAiIEIqMTUWO0UFHSRPJBg6IjMKEChJNS4ATV8oVIYAveNohK1jjctAJREiAAAfQVoAAD1jYmEbHB9IEAA3AABZZGhEIiYAET1VCQAwLzBFMisgEyEAQ8JPIppcAAAgAElEQVR4nO19iV8a5/Y3M0SezEyAjozIZNCwiAQxdUVEUMMigqjVVLKo2DZtmrSm8d4sbZr2l/e2vzc3Tdvc3D/5PeeZFRwWzda+nxzu59YneYJz5nv2ZzkOxwf6QB/oA32gD/SB3iENDw/qNDz8vh/mTdLw4Pj566sr29svFj/WafHFi+2VldXz44N/c1bHL61uL95+fuOgtpBIjMZDcp9KTCg+mkp4Fi4fPL9/78XK+fG/I5+D49e3n/10VKOMMQSJbSL8E4aR47HUwub9xWerl/5WcI6vbj+6cbmQkg2+NPD6nNqnr8/KKjOaqB3cfrFy6X0/eE80eGnlzuOhlMywlDmGYZs+5o8qaT8RlpFHF45+2r4+/r4Z6ELjK/cOF1IhCh1CxmofDUHLkD1GiKVn89H2+ffNRHu6tHLrT4/zAkHkutJxDjWRTRz8un3+r6iTw+ef/VKLyYTVxVCFi2k3dDqZpo/+Qx9h4p6jxdXB981QC42vvDwoqGbFomnNOtg6bE/kwujl7/5K0jo8vgLwMYQFDAyM1E/noeXTAihLQp6jZ38VYR3ffrAQIp0wORURpvB88fr7Zg5o/MUnHoDPBAPJaTNsfv4+1tk86/gQzE7q4OX7xnF8+xeP3B0/GtNACMPIYGFkmVGDHFVv+5g+Fj+anlqHgGPqxrP3qY+Dqw88IJ8WBJgmDFXe5FAqUfDUljbnDn//B9I/784dbdbSnkIqTgM6VncvTmpxGcu3AI+JP7ffV6wzfP32UCf9g0cPjRZqR78/nF+eLl+biYyNhV0uQXCFw2ORiZny1Oz+zo9zS+lUnEEunRQ//WMMgUfP4cp78R3jL7ZGGdZe6ZA9OZVeOrwyW56JhMMCkMvldrtdSPQ/+EdCeGxiZmr+7lGtQMMgm0CHvqrQ0L13L6rDK98V2uJHmFj66Mny1ERYkgRkCfnigFwa6T/AXwgwJVKe3blaS6hcAnCaZzEBJaN/vnjHAeulj5dUBWzVQdAcAO/w4fTEmOAySRFFZEURVd4ETlE4828RzcjU/O9LiVC7SED23L7+Lq3qyoOEBUBLhEIuxNNbO9MAnqAip/Lnr67nc8lMLj8g+QBBKb9W6m9wiCWwCsxyMFkQxsr7D4YSAGSfGsb1WRQAYLzx4p1p4/jiUEhlzTB6ajBNQoWjK9MRK3hIYr0U4DWKDigurjoJP9QVhLZaLxaLDUlUXJTJcHn+bhrDIxtiAMZ3w+D5Rx5TlixxJpE9z+fLY4LgBmS8/pGREb+IDHrrWd7hiJby+Un4b2BD5KpZhyPbUFxB124yGghEJ3P9Vb+CkLoFYWb21lLsAtsUETgxUGdJ6urKO+BvcPvPOOlzUlIZRB8GxiBV+2N6TKKgBV319VJyMpmvgPyJxSjwUxkZ8flHKgE+kKwqyGGmyinFAO9QoXXwyWJQM0KSVP5mrgBxhLOVWHL53ls3OIPPNmViTRHUrIjEl17p4qkoxbUoPLTDwUfzwGGJB+C8aFg43/o6iCTXiPKOnCQ2gFFHNL+xsb4GLyG6HuRQMeGloLAeJRhDRMwfGM+dt+w3Lr30qO+WVlt0IwP8XZkKS5pZqQJLfDSZQ5nkB7wNACoZ1Cyn1ws2VKkHHI6S4MN5mapfFL3+6hoAuevDt6B4FfQhM99sgTXra4WRpL5bfZsMXr+fIkbFBW0L4seG0q+mxgS3zmCSd2R3G5JLGsjm64JYBDjXfFbLQznMK9VJ0MqKCpwolOB11IH9YClfR8cphGfmj2LHqjsMGzrafntuY/W3mKqCmmyCWQcAC1dnI4AfJ/rQxymATLYBP3JcUPIpLrECHOa8uqtHLJUigJf3ohZmdOcfrAOIpSC8IJ4P5KvoSQSh/KQWIq0wsvLNt+U2hrdvkJYKDPAXm9uPSGA9Ra6Yy/tdwQHQuoqPM0IXAAwYETgN4AZMVPZAfnd9FZRVr4tTPxKoYkbivHn4TXw/xdwthKeeoMlpKdiRhY/fCovD20MyjY9164Kpg5x+VcaQE6xLKeCISpy/5OCzVUu8wgkZ4HmP+g2XvxTN7UrBCnA44AMM+ZIOrlKFUaaqSBnU3skRLaoTIiCqFs13IqJ9pPA2TOrgi8uM1X7TOCO1NYvBmeJF/hyZfsAAlMvkEII1xbsLz5xzBRVF9Fbgi3KCdwOktOKVYGpGD1a9yHVSCCKwwGJVoUYH3guIqofCqAWpamhRuPPGM6rhxbSa4Zg+kCW1hzPoILyNPAIA4LhcvoyDDxQVFT4ln8zlRSnnAE3cqDeK/eAlsnXFC5LsgP/0g+qt+7SpaGny3mCJp7+Oeg6lUgkqbmFsfw49sIkhopi49YZZHH6xwLSoPIltLkfAgorBdQAj2l8NAkicfw2f1K9JHrjFfJBaV5iRRf+erYgu3zqPKCnVDPzphs8LOI+sB9CWBqugjZPwFSXkWsqAzQHrFS5fLbTUSVg29eiNsji4uEDYZudLEq+m0IL69+D5A/2SDxxZMV9FCXQEqiIYD8WX5x3RuuhSggNJGphGk+sSKJ53PRvlwdgCixjMrFeKGyX867zPu46wwldMQkznQ/HOiGiFIvNLMus0Vz3gfyT1JlEcfpFuQZBl0lci+J6r/fDy14qgZVw9FwWhk5LwD5J1TuEaaBZ3RSqDUr2ysVGpSwqHubBUbdTdFOQ8oMwHoqh8fB7+NgeoNqoBMMeKIkE4y++qpig8CwbHGqSCFUjcfmPmZnj7MjHjJvwQZnMfTQwad8Cp6uP8DbA1fGZDxDAU/mithJEY34/RGmSGrnDkv/+9Nj09izQ9PXXt2kQEAlCIyndzat6R3ABTBKEAn1f8oMv9fnEXX5XEUV/iFqZupUgfS4tUfWqtiiTemEXdHmKao2A2NjcFGqhI1WAd+AFdq+bh2XLwkJArFZPqP+OjpaLoCo/NlJd3fnw8t1TzFBKp2OhoKpXwpIeOHv/+cH9qJgJiUKxsVBocxjP98GV1xdcPcd4IfnOgKBpuJ/IEUhoVQRVFsKhvyC+u3pDNLImmSbGryGDQt5bzibsYhO6CQkV3hSAG10GxOpCLBrK59aKgTEx/c2WuVkjFQ3oBkeilRTk+Wkhvvvpi9priFoMiYiWB6cn4OBFcRtQP0sGXRE6PCFzCxJU0MXNt1fW/eBMB3PXfmvMY8LdXJgSO81UmIbAW/Tlq37O7XghklGAjD/mfCKmh3//f8vzVTU+cXCCWh9KDBXV9jZALcmJo68n0TFhwUc74Da9LaUw6AuvoWaqKNZ6VltHeND3K5Wevz+Kl+zFiRkzobRPfTuDjbEQhgJQ40Dv01XV425Cx90/yOUwNIP/Z/+dSIi5TJ0oNg4U/Wo0zEmc2lMLKx5jASZU1SBs5TkKDo5oZHUG0V+7w/hKx2nOGlTdfO9MYfJkiTjNoQgR3IoBgcBeM/x7GnzRmmQS/5avugseLliQX5OmfLSXMpSg1R25KKS2mGdAkF2Lpw/mpsOKnAawIVhiNj8C5msgtTG82o8jKv71mvjj4zNOcLoGIghHlOHgGyMppWov+AZw8JEvAdKnBQdoz54kzKnomaEzrsHmpjcippW+nx2i8HtzA380Xg1YEMVtxC7PAYlMgHvvP67nF7U1VCXXtAQbB+ikuiK/5ihq5gPEE9YkOgOPnS3UvV945Sqjl3T7MrkwMm4fOVgIkY7Un05ioKA0HfpnfklL6FUnxBzkOWGw2C6Tw6HUYPP+nbM2XAME/xtBR5/AvJ+uaHUDrju+8VPRx5SdLMUL6bEHrgKEGC5HTV6chFAyWotTM6BiK9VI2Gs0NSKIqqE0FsIXXyIjHH8Wb0iVS+DYigBvMOdTikVdLA0FOIfJeDyqQlqcIjQ4oaEyfqXqtw+aESFd1loRqr6bCQrCYXDfrAr4NDG/gHeaKXk5Ypij2mZZh6/TWZtFDTHFgINYGN0ER5PvzCFteAzFYRLMqRma3Egzp03CygmY3ZJoSImMIsrq0UxZEwWXooFhXZYTWIoNceDmN/9z4t2zsl9PGNitDqofXng4cPboJARjcDSol/IX6e/buVoKu8q20vlGBahpjgGY3tMdQxTFxBFmLuciBzoN3lDY28lFHYMDrFnbSpM+aECcWTxfbXHoQsuo0y8zRZGIXQ0dOTYmMqErhaBZnMZ9sM2jHh/Yrxeqyo5y+MqOXtlwYCIDUKMFgsDjpiMKvjFxJEcu/ZZmDU8np8McJtsm9bk4JtCqRy6MbVDBFp1kOklD+rEDYjqC1DM2UVk+ILAMQ1a1lfWnHn8fMiuq8t5p1ZCVFiHwaI9bpoV9O4zJWhhAS0yqn99W3qlQlTlW+SdR9Kk3h5Tka+XQErXnYvJ/G2TpEGCdUSfVD+h/V4jfvQMDRH+SE8lyItfxbSDNObk/HvwuxhhZirHaFemOv3+fXKmlBNACQV7ikyBc1mTTbSifTZaiv1jclRJYhpthlyQ22BjEsjdD1RwjPJzF+coHPINbJp5DT4Rd0AdRQwvgrrNmL1fVcNtmviaZvABKcvCjMvIK5TlWeLSh1HlphM6y1ddjHxo+mw27EjdfrIgBoDtd2XBCigp03J7OhE6fD17e0qFJzq1QJRypJuh6RqaurKGI/GB1QQcxNT4Yg02f12k3BtDEE37i5HHZzCmSKyRHNeYgZWk3lXGO3YsQyGfz+yRgcvD1KIw311bKktkzNKF0qwtxWs6HBoleYngsR2715nYntsyBKk3ebIUmDbnAKBMF7Qc2w7gYcefRRwszVkHUyc+NkIfgquEJcg1UlnU09jIBQwpc7otGAwwxnOFGY2owTQw6dzWLZcdgSetsOWcYzP4aVfkeyKtI1AU5ZD6xjpg1BeFqvjqmGYvEkxmYcXKGKIa42s/LWjAABP+/IbAS99RxGbHual0CNPwWC2u7LPp15tt2Qhvo+sKDJotcnoZz6Kw1I3sDahHesS+195OZJjM22h2jxMCJI0rMCTbyzEkT3ooRV212F5muzmHXTjxY9O3seNgfe7YZOTNdc4joknsm1TEWk0QWnDCTrijBzGLJOHr3Te2Qz/kuI1ZMArDu9GkO/C+FEUHWIWS0kBRGVT4dgux20NgQp95ibptkOR05du8Li0JrfLSzXrAv+JwHxhZ72UgzJXFnAJFBdwUQvAWE3BG4uafqINL35ZmXqMmyCrcPQSTxXwm4fFp55HhyFS5SSdO1VdI/9EWPNyWz8u15BHP9EZk0MSWFfolwF9LpQcJdKKQQWcXNbj0Y9D3vGEHhIL4eBr4FSrlQROZ9WrSxBOlzGXNEEsdbjRobh7YK+Uo+hR+hqBMsWWUdO2+7DeSHI2BOlma+pm7C8deaEQ10ruwxZsjQrgXUBUrAChg8ZyAsC2NP5ArFMjr/sDcTxB4ZJAEMKZkbCdU4sXurpTM6RVdyRVzTA12HRdoV2G7Ihlm4IOgmGkGtoUb9LEWhi6pisBMX8nihM3A2dQhO3F8ziUx+Gaxg5bfD8WlBLSEEl+33hbwqncPRs6HlC+2dOxpoRdx6y8QfqOp5Eq7N8rhqESCencNJymmWNyWysJ3MKhlSLL/pwB8sSJoXq4nVDNaVS0pGRVDtm3S/J9DIkSz8/lvGnk2HIktQTLBBVMGNzgL1RMOPgIe2OfNqkiUu9gLhSM/fLwMujKYULF6bhzXlBD7gSH9hQynMy29cZLzsIU4+efulRQbRGOM5uwz7imRfcuIzqcCT3QJiUaoCu2wjTaWKZmuohsBl+OarPp++cKgANnFD6q0IlB84wOPZZDFeC1OyFNVKfbkNy8NXFp/+WLRtJtdC5+5DZLEt0XSuPS800VsV9Va6xu3HLZOaT7qnw+QOr20p9G1aLCUFUAJDUQICHrNe1X8CNZyclkvj53JlzH9UY63YHPZvqMmRDryZwbXUjqNkClFbgVZqtEXMiKXRPMZ4VDNT7nKQ2TXc6Qay2F9BnZBpceU4/k2Z8d1/3ISv/+fm5M2ef/hq3vHQTpy5DlFNOqqt1dh/Ka5JGOBOfXrAsjTn/0y1PvPSLZdcaK/8x5qZ7JKtBXzFDi6SBvFeJfB1jLfvWe4bQ8/PFM2fOnPuKhkK9ZE9NQ8xRtZ0btDillcGEWY9FE7t7/RUTc/C0nmksW0r9meSAV6zmJwPRUgV8Emq3Sk2i1G0Yuv30LHB49uz3Cba37KlpSGJPxjSHzGFYk9c2y0W2Qla9etmFw1sx1ggmwHmNoVInHTRd4nw+QfSLkHseyixzYgxZcvmji2fOwufc588Zq5Ab1GVI0suCVo9y0OUurZy6U8AagzZZ/qSzmI7/KWvcwYcU5jGc6eeN+jaWgtzheSwc6qpiIt4lXWLjP1AIEcWfC6QZJaanZCp0d4Ia9sYk3fWohVhC+ciiWcTTWUxXrDJ94aiMeSHuOMCyIWT0fl9VEmbmGNZ5YgxZ5uZX585SDM+ee3oYZ09BxINJgGsEzUzOWNZwjz20fpt8r1NcM3jPabFL4O3dNKnIQbqSg7y6ks/kJNcVWngyF8ss8UGHISl8f06D8MyZi18OmUE7y3TMnixDVj6acakb/7IN0TjdAHbBsvx6YatTweb84QWLb0mDneGqWb4UlLKOfLWfyoZY3mT0YixSj+kSS66ip9A/T38ItUWqE4iJ/bC6jLEbFHDfm9cbBIM6tmUJ3chCJzFdWbBItLwFdkYc4PmqqGT4fsxAHVkxPJ+iBXWKofmqLdJoOySFLw0Eqce4aaqpMbf7kFydcKnhTCaTTOZKpfxuBfJEfCZ9Mpu604HDOymLfU/t4LbDHL/mA13kAzSo3/XOzBGWMTDsNXti47+hmdExPHP24g+JDkem2oNY2BeUBm995skG55qyljPkufbWdPyxxbOAkNJtn44BL1adcaUpOSBhzqnGO3g3Qs9Eal9ePHOmCcS5poX+HpOpPvluxDWStD50YEN0Rx7LxpfB72qfYKyC/huBBHM4QT1PtqqIuKqd2a36ve6JOUMGcZmzx+yJjX//9OyZZhYhxzgNiOlZSHQyk9logL51oNyIS5i3SAQZfdGWw23I2g1LGnuIQlpyqEIaXa/iuRbXbNqMc3vGkEVPQR2hLqXA4dPfQk0osc6ehrFXkAtI1WqjWBnoLyUnozwvchKKqT6ZlW+38xeDj2TW+C5aveAak/yGF6xNYMOPptkdfhK3uJNesyeSsngKE8QFc+FBp+5DZnNGwEUoRRR9Pp8o1TfydcUVuUrMycyNdinU+A2LFyM3QEjFjUC0GAyW+JJ61EyY2bRubOoZwqPPaUBqcEdHT1/GTE1simE7DUli3nKuCjgFVjl3+Iu4OZlt6y+uX2ZNDOUn4O79YJgz+b0sP6AujAj7BWKu9LE9Zk+k8PNxCMHtf3STsBYUGatwtB2yzKuIy8Ki4vfvQao/WzAFgiSetVPDAro4zZKmMModwd1lDp4PVOhJFlfkR8Z6mL5HCOVPVTPTjCHI6c+6G+spe9I+pDalg8iJ3mqlFAgUFeHakLYJBF9tvF1B6lkKC33a96The5Sw5nn47FoF9/eWN4lVz3rLnsjClzYIIp+fH1hWmZo+HYYgpmpWrohcPZ8MqEF4ZM7YRwT02N4jjv8kaxhiLrCEariHOa+2mSWalyQQUudJMWRjt56ePWu1pGd1NC/+7NEWj60y320Yeo7n/7xiHXe1Uir5XdITqtTqRDJkf1Dx0hHpMyqPocMw6l19PZnFBUOkrCQ9iLFWDM3Aq332xJKhry7aQojG5n7IiPKagvaOw6EZQamuJ6NGaJMNctKynpAxGCLam5pVTO91Dkev4GKdS/H6GgNrqjaWlMiR3HoVQlcCT/FUA+0YhmfOnsbtk8Ksix7Z0IjP5AVQIGvgNrpob2gSxOnUt9AVZqmwiwrn9flclVImwA8oU2li9Xi9ZU83Pj/XBkIE8YdR1ojUm0BrP2SZL8I0awXCzdZ1Ly5IT8yZGLLx27Zl00W6dK9Zh9o1WkWvlHLrkIYFg1Klv+7aB9vXupWpS/ZEPUVbDCE8HTph9RvowtcTbtwSHsiUNhqiTy1mRH60ZFCh53bGdPh2nDUxhFSTHqOj5+ioYQ4qY38Q1rjPqrfsCfT5aXsIaVWKvjV1sqbCXYZOslSGFCrZXxRwMUq1qu7wzqgxmXUe2BnTwechE0P59wgeF8lQOde2z7gm7l5o3oPWPXsCT3HO4ghbEKQg3jixJkLWI3ESWFPKndcr1CuSW9i3BN/MZTtjOn5DNjEMPYT4Fs/oIIfrXq3iM0SM26x6y57Y0A+tOcUxFH9OkN6zJ/WDHpHuy/D6gtWNfDKarXLCdIEYYTq7YJdAaeV89TtS8+Bz/Bn1b0pqyCZNe5qKiN2zJ3iXbT2FASLmGCek+I9oI3xScb00qXrrPVEopy0JVMLOXVyvMQaGJLGMe4Gjjuxuiedz6tKoNJ9A7Mx32RVDNvXDuSaxPC6laqLYd6KlKFZ+POYODuQmo/qzY1Qzs2TBMGW3fLG6QKgCqbHyNHBYDDjWRyRc3lY5fDjK6t5cD486Z0/k6KtOZkbj+ulLsxhoBNqdh5BB4TFAk/p9rsiRZe6o3WGalQTb59Qib+IpC7gqyitKMOfQjrKGf0dja77Yrh6fBU9hgHfmeOSt0cWPLpPesyfVl5UFbfs8AhiIZvt97vBdhtUns7LdiahtlUMtfgd3GNzlsyMur8HhGBZDmuLuLtkT+aSDs7eC+EOcsCdZiiKeKUGLavhoLr+x15A4t/CtzBqQ99ntWdgetWC4hJXXPL824gomHdoZwIlNenK856hN9RTdMTxz7vMj+SRLUX0kNSuIxUAgP1BXRkZ8Il6O4pJ24qw+mSU2mzGHX8QNDPvIZgTMcYnP+zkuo60QYArGNutZ5+wpfr+bpzBY/L7QdBNF12RqFGuK0UDdJxpHvzhpP2Zu5COHNhwuhli1Oo1z5sbcnJTkd71404q681G4liZOpncMyU1tqckwnzZRmw7iLWIKuUHth6FvaDF+wzydCM+3nDKnEpua6eDHMh4RoBiyzCFyCOiJWGdTz8YILXE32yV7Ol5A7KCKX3qa9491TqZY+Qt6jGU9aOVwOkGMyWTz+OLF4MdqsqBy+M+wG15SoOj31aPq4XjgsHACDFnm4KtzZ3rEEIzNbydajJJ34Plyjv5jHOpEhmw57GM0j8/K/wDBhgSltDuw6whUJU5R6Dc05U4dsydS+L5bNGOlix8NkWbQOiVTrPxt2C3mcRe9hcOpAjEmt+HQxND5D9zoFdU2PWeTa/ldxQUcUuB6yZ5Y5vHnZ1tBa48hgPj96Ekw/AcENXlHXmzlsGcMnf8Q1Cs71CoNHqH0IYeW24A7Z0/E06b61I7OYVWqt+wJMfwROOzXq7hWDFVy9oAhcLjHW9Z4kn4DQ/oVnbMnNv7gaRNsOlT2CFIWfz7BYhTFcJfPuVo5PJEeaoU2WqJx8Dm/oGLYU/ZEaieEEEuLc4y5ftRlIx/qYXC9+Rgt5VCf3BVDGWypWEwmM5nJbDYaDQT4NT9NwHrLnkjqUe+eQqeLXy70DKJ8BTgc4JOSlcPutpQemdM8/l2wxngXQhWoUa8Xi3VFmMLTiL1kT7h97ZytWHaQUjA2/w5ZQGObMWSbMfyCcpg5xqE+mSwd51CPaWjUhjENvSKInjVSFEXETc/6wlq37Imkvj97YgiBxY/U60Us1C57kr8R3GIls9bE4WzKguHR8eUnPS6l30KOrKsf2jdAXOrsJXti5Rufn9UgM8E7PjzG4bl/p3RN7Jw9sfF9umXYepidE/ZjRvbkJFs2pagXo5bsaXPiOIczm0bkbZBd5K1tXzs5nfvqwLoK2CF7Sqmbo5o4lOZjpgSQuzYcbltBrs20Xn7ockUOZStHuIPY9jni/z65mdFQ/DlhhiUdIhxagrCc1VfvI3wYMiezdsvAK6opoopG0uVjHEISHdKvgKAHTSz34TaZGX2pqSWAaRvPWED8/IZNAHh8aPd4rvA/ZXOy025j1IplCQGS6KC3lcRvR81sQjVKNvaAjHYtIHZgUd8ircHW/O5Md7v53+OPN2buoQA5stsNvbpgYOgkhf8ZOE7/m9AwdGoWxw5CZqjVU/SOIS5GxZsPH+uvr2koH/7r+NP9a5OYk21rbedv6icbUZWf8ccIUFZ/hRGoHXfFp/UUJoi17mcc2Ph9m6c7f9k8RWdfL8V9CiyjmcpRO5SvXybG6XnGHkOWHH5+zh60XjBsyjHaG9OU3eLZqsc0xPZbMAefy6ZShX6y0dRLcxecTkuYZrNq1LJ97RQg0g1vnYl47GRw2zzhwhLbdYvhu3G0Q6qzY+ZstqQMPjKvabSP2tjQb097QrD9azj3faqlxcIxPbR9/uFnKRND5sB2R829mPlV5MBmk+bwi1HSGUPwFKdz9hYOPz/sdqbxgt39AoN3QqYplf+03Yzxgu75otRHbBdvVtSbQPQ4+FjYxo6eIqc4xuLPni562PfI5vnHH8um34rftV0DXlkwKs8MsVXmSweMegN1GwzJza5LTd3p7NNbnUEkCVtXcGAaYXb0nh2DjvObxmVhfWz8lt2U7+LWuI1iaAmtyOgJCogdWPxSP6Rtq4dtzMjKgnVTlP3JmfH7lhu4mBt268SLCX1LFGDYeuQct6+ZC76ntTS48v3vmFb2bNYBw5rZKdm9lIlhux2mw3Srgi5wti9qdYhYMWyJFk+bU7SSdqimTVzKpj62e/irIXMysfMESM8SpnTYH5G6dJ8YG2r6Wjw+e+FXY696Dyh2AhHcfvvqqf1O9UsH5mTw5m32Qa/WLFYjZBedDz9LkHbZE1n4qJe1tJ5AfPpJiG3L4X07gFYWLFuiUu32JuJ70MoU8P1X7d7D6mW2zz57YmO/nT3bWfV6xRA3vBXanYMntocoh1+Y13B3ODYzeNt6bME+8Pk11CZ7IpsfvRktpG/j6W3ZQK/J0rQ5zYyPbs6zC1e0FzFKDAxZ+22oEP057WSeZ/cAABGKSURBVLInffvam8HwzLmPFiwew6INbOiBnSU9f4OYk2W7EoZKqjBr3xe6bzfv/BGxzZ6Yg55WtHsH8bO4rdu3j7rpRR4GhvH2VypdOmLMQhNZshXTjxOsTfaE29e6usATYAgeY5NYMTRQtHUEgz/FLRFBp9NrP41qvhv11f5I7fUDYhN5y4efv4Foxgri2e8TNrkwSdjuqzxvuUMGAo8OR7sAbLNUGHpgB/bgvVH2WPakb1/rGcHur+Pc58/Ny4uNH8gntk+/bTG97Oh/OpxYB4AM68wyN233Eq9eJscw7L597RQo/nz80gZ7V+EYvmVRWtZeUzUaf0S0yBs+JGF7he3wrVFt95vThPCjN84gGJtP5FY9JAe2L/28uSMeQiv7OTptW1b7WWJ/k92qrolGgZluX3vjdPFYVYokbLMijLRMCMmjjgeB6dswVljStkZp8GPtmISRPfWyfe3kdPbpo1HWqoesPGerhRgtmzFPost1pr/GzTiJjX1m/Ll1Pfj6DXrBnh6W4k0JF8+9Bbr4laVAiOgU7G9+3k4TM7dqH9Dosz26JrKqrTlemeT5Z+p5aKfmWra+/Ogt0acp0/KBJ/9l3OZxHPyvMUvME/u1M4OO60cXjN0/kLT/b78d/eswRHeaam+t4HlblI6buQVLav9j+zT/56bFzrSJeSw0uDhqcYkXtq4dXyDwernpJdrGRxfTt0eWowoksRO2eRav8n+tVyq0sY5WWr1siU3Zwrx0bJEHaGw+xbZmwCcltunTfUgObRac6H0DF7rlVi0g/hqy5ETynM1CInztBBYNbNeeeh1qXLYw3XYIMjpt9yRu4WHCLOqAnemhNZsZufWxTpL4JmzzvZwActr3Whh2Xl06NiSJK2G3zZMIeD2AJWKzPyzTTOePmgRkyxZElzBvDWFPQSd8H/G7ts/Bhb+IWcKCzrcNGLRYMK93xbMNQtO709fOI1dip7nU04LhSfY9y3NlW4MgTS0Ry2T7nPY4iGZQj1eXHtkqON7hEntXGIISzrZ2EVBp7GHKmqX2eE3r8CJd/VExdLKxJ7YKAK9v7pQXe2oY9q6HJD2PbcHMjQmqMHH0kihzMss86PGq3evmZVhY3DbP3TargDA1JHcA6c1hSFI7x7f3qKpy1VrrAG/f6yWtL437WeglxE9svp8TJUWYr50exVZNaz8kqQdjLs5sx6JdCo0bTJY9xguDj9zDVWYanb+hCxGWRkmhxdggeXejdW94v9b7jsnTYkhiTya8nMurHHvLQrlJT05yWfLwYkI9s632tpCPGRuFywew80p43lgm0qFhehz2qockdXVCymcm82YzCE4DFMyMNf7q0ZBqIP7JmBg6zUu2NMKLdiGmn+TEsXnrSljTU3Ye9hrTkNiD/zbUdhpSC4rCrFVJTnrftZ5EqaVf4tm32lOxgY3ISoBiQwRB1Q/CN/PTbdjbbJJ6MlHPOgLYsRSv1tfsKe2OVD6SrZNH2973YUuXDtWlEX0/p9Xheht4N12/v5/nkxwI6qnNjZVf2yHEag/+W804+HXscJYTmyAcu5KybIJjyeUTdtJduaw6Gn2741XdnnLeDbxfMO/nfNgBrh4Upo/ixuJxb9aRUS1NVw5JekcpRh3RjRERb6ryqgpIyY1ho2XyCa/zdqhlUQNDak9VOeWUDbqFP7rh5Xz9AT5TV4Rp2hjh9Ai2kVJWrs2PAYN4j34QfmtRxHMfmjKq11Cbk8nWifs9YxMd7UVj8ZcMzarXfOKxv+hAzhEY8CGKgUowKF17Yu2zbkDWcahx2cK05WcSn5t1YfO1/IjLWww4srnJ7GQyV9qg92zPNG1nOPm1+kgYgDud+lY9cBlTyGAejGi04pOSPLafFjc2vFLF5Y7s1E56sXf3dOluWeC4fuyo66+gpaG3rPBJ2gI08jBhWWxi2ditU/RhGcfmAar00J34sVvYJwjvSB0Ywa6/jsC6nxODYHDykiu8vBU7mfPvzD5harSBB+fL8Y7sesDBZyfpxVCTDZEqYZo0TT9dc7LrNxhtNZu2myCpb8HaeIHFSexLKa3xPAiMCOYG+44KM1dq8km0sYMhQgAPpzlOkhRREWgbnSwqQ2NvY1dlkAbclumnkVEHLph6CGs5FUM8V7DtaAXMSyOIXZ+yVQ4Z5nfxmk0hMnt0kivYOgEYr+1cq66XMpnShuBtTMI7HBjB4/dikMZu6l3wJpHRf5+yHdLg7ZTZaAaXmjzLYFCxUQG28FCkhtosVb/nWyjvDMV7hrF9mCYX7k4r2MMKCNTOV8deyLSzqfZ7ZrbiTfjLRye2ozpdv0pYy1Y9liwtC24OLXcWBJXjQIR4+OV6NCWEp1/VQj3i2A4/Upjbj/gg7A3kSnjDTqY+grewJ83fUr7V3DKEDJ1ORimtXNYON2tbTOSlaWQRUMxin4Rgnna4M8IMN4jqoac3dbTVQ0JSmzszgliBF1eEBA1NTI4LYnfdnNHK8uuU9eQ3BHYdr/PsRvc8xLJVD3dczAKLvkoUzQuYUQioLB3uUEcis5+l4z3gaMMyYQpb89ckAW8cidI7rf0QP/G74gheNa+emZcmbjXXh0jss9fqtzp+h5Z+9W1egOLmNJqbYjQnBbFFeklsrZ8Ajj/WUgxpOr6rc2EOW/WQMHHP4fxMGO+dBv8OUSFtnIPXqXEK5DKZokIR/EcTgvA5es0ulue/01pH0cUmPNZGWfTWq9469tWutqQ0nOjzusemdm4UQhda9vo2s6RxrKEH4rn09eyE1z/i4+hlDtp9KmJVa/+cp1feA4IpYsSt9P9unjDgPk6rR+a1krQLE8EWRS5FEbBXdb2VQVdld7dSDQoTyw83CzGZmE0IWgJP82fChBK1r+evca7ibm5tt0H7dmODJ0TRC5kF/BI8iIz9LL7GuML6b9NvoJvs9s0LffpWPQ1FPHXECZAFR4v+ZiFVsAd5IDPg5YSx8v6DzTS2kiVt9I5id4EpDD3fmY74fJUS3lXCT1ZG9sCSaY3BsJO51qrdLc1YEcQPSZwsKbSn4RcL6nV2xml9SGqwqYcfm9vSW+4NwnYwNLwC4+52SdLE1DdXjtKFWFxWF5IMoh2BQ6OJ9NLXX8xeEySlmKd9yZPYynEAO5vuBhHD4B7vWKP+lnOrnaWsHJLUD2+k5fHgxwVsu2k54IhNuQW8JwtS4WQ9aMIYTIIbqVZyePWZJrVjM1P7D3+fW0pj22NZo3gska4dPf5xfvpaJCzgV62j61uvSw3aRm4X/q/oVZQghr8VrfHS7JHu6HUZjR2+ZiNZg8V7BaKfZmbVW+ZSn5bR3rjytK+6roycmIQn84sjOYd6TYGyV5QUQZLCkZny9Oz+N198sbPzx84X33yzPDt1bWJMkIRqsYI2RalnHRm/T+EUX5J3lPwgr4HdYnEdY0K81poTIq21BAjurp46lmml8TsJi89gMAyPzU2HkaWNSex7oaOIl8ZkK6JvF8yDiE3LooHJDVWM8dSti17HGcaOyC5BakgucSAbCKC14rgSJGUojkFsWV3HdIkPYHvhdTyR7hZmHqZbNxCFTh+sHadLoOLqrQJ6MkVC2F3dzXmrJeNYfNAnYpwaWA9W13O0+Eevv/dS1kvrEtZw9yp7AD7eGzo52VBEdOW0hSI2QaH91FDS+f6RPbUbSa7oo7HS1K1ES6TEhm68djvnJhYf6QdY9VMzLPHcwgUvxbunQehd76/SSJXPST40hSK2lldbDPmyDpq6YvtSCtVI1JGRsKcptlD0ci4lDNDR1Re8lnltRFQq+dJu3YtzhbH5Tbl5MyauRr1RBhFF9SVaLrAmsauztGG4JqMjSR7yU6kfLCw9guyF1DGJPWkw8Yk6Svj8EHHSTsaKC2wkh92/chlsEAt/U1I7ctB7AHIjgCWu0VMTU76Sbq0gkDeMIGXxTsLaTBlPfJNQbcdsiIqXUAcaCufFnusQkojFLASveT7aUOil2SXaUEya5KNgmUSI+PpFBbsOgT+IQl4rbgDcCnaOw4aOPtUQo4COzR5ZdjhrGMZfN1azo/F71Gk0nXuCXHx5TOcRO9rvQgTgA1uxBqZ+EotIu1QqlXpAu6YDu2ENKLTt14CI4dkAhtVgqzjAM1oURW8F/2uESkL5YU1uXYoF6XmDRsbC4scLxNw9S3d9YQvmP8qCmpzS0uau6BupBPAed3jwpOTb4Hnw3QiQepmMWKSmBUwn2FC8prjikyBsKY1gYxWwMEUIbPh1UV2bcEuR5Tn9ALYlVEsdvhUGwS++uCyzreeeSGxzfkItiKOh57NrawGHigyfL0p4yY1CMzz1QiBOBF9Z8WJ+JHJ+cJ9VqYhT1wE87ACI16hseLUobWz2aoG0BnwgOD+8IUd/nIafbcrWZEoNL+XE3eWIWkwt5mi/HTCmtDDORyeTAcdklQv2A1iqX0RmS36AO+fnBEgzk5P0xv7ohq+KDiIwuVulCLqF8NTDWly/ZcGC4MKJm6qehMXV32LqqRnLzj0Q1fSns2PYqBRsR38uk+zHxkyOZI4+O+bK2M5Aa12qACPRBihgv08p0stv+GgpiWkKqGigtCH51N6RQvmPpVQTgDQhIczNF28kFm1L5/9jdkuy3JAhp+/Oqh1SFIi8gvUsNooI0qsbMe4S9DCO2hoQX1DDiqis8/xkCYJRDD8d2UYRb7ZXF3fHyg83YyZ0BoIkdrTy+ulSZ7r0ckFD0dz1hZFqvPbpdESCKIdGmf2ZAEglJ3p9KJQjaEy4oKJQ/hugb1FgSAFzw6/7vcCUWOeTuw0xqL4ESSr/cZRgzNTSkkx89ha8xDHa3sKOZC3nnoDHC+kbO+Uxalg574j2tCL4iagInoCvVIrFer1e5fy0e1pJQH+vBqUwzTeirg6C+s3MPlgKWbpUGRwSeejeW1RBk4ZXf0moNyu0Gjm5cPRwGnh0u4ydRcAGz9cbAWxoFo1Gs9F8EE0uOA8RK2qT+v0resuYcHn+bjrWun6sqvvo0fbbVUGTxhc3Q8Ru5x4h8fTW/FREULmkuUS1sl6s5zKTtCEFxGxeLpgDZuuiuLe+Z5R5UPmksfLyLTAvpKmKo78+svDyLXlBOxqkMNrdMQRApmqPgUma2FIUxSBeV1Rt1It7lcpGHWO4epWG4UGjUCcI4bGZ5R83C3HGsvnAEqaB291+JxJq0KV7B+2q24TIidrV+dlrY5IEXLqpzHJqnwbVmHAKZwinGy1LeGJ6/xWwR475dwPAu+/CxDTR8OrtdJvqthPLMPHC0NyT5fIEgol8ttyXw7kROIRuYmZ653AznZKJWQhtCtNwKWrrnWmglca3byRI++o2QBkr1OZ+3NmfLs9EwmEAtImAt2tTy/MPHy+lU6E24KkAjl5efIca2ETnF2/G2j+aWumVRxOF9NLR3W939penp6eQpqdn9+cf/nNus+YpxEKyVoVrUTwjSAst3H7rTr49Da/eudl1kYJWDhk5HkslEgVKiVQMOGO0CmO7F6TarYX770VATRpcfaCGx51I06ymPfitutaEojYksueTd2xBbXlceQmyeuIdfB1fiSrioYUHfwH+kAZX7yx1X2xqGXbZi0GYWPr+9vj7U8AWGlxd/KQgk9bnZNoPO+2nQXlOHdxe+Wvgp9Pwpe3btZRsKRk1s9f7zj2Ez3N/8fpfBj6TxldefuKRcdWwxwYtx7MHao0SB79uX/oL8kdpfOXe1oIWndhaR3PYyiE1tsyo5+DR9lurwrwRGjy/cmeuNirTJ+5yW7SVY3gpcnzh6Kft638d69Kexldf3L6xkIizdj5EB5TRgaOSGUp5Du4urpz/G3Cn0eCllWd3Hg8VRuMhhtEXgZuuAtdYg1hnNFGb++nZyvm/A3jNNDh+fWXx9vODywuJ1Kjc13qy0BlPJTyXD/68e2979dL7Dcxei4aBz9WV7Rf3Xt4+nNscUmlpbuvu7Y8Xt1dWrl8a/NshZ0/Dg4OD4+Pndbo0Pj74/wtrH+gDfaAP9IE+0N+B/h/PgnTcsLPm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8" name="AutoShape 4" descr="data:image/png;base64,iVBORw0KGgoAAAANSUhEUgAAAOEAAADhCAMAAAAJbSJIAAABs1BMVEX////9ZwD+ZwD9ZgABz//+ZgABZv7/agABz/4AZf7///0AaP8A1v8BZv+pPgAAXf4Afp0AYP2LtPYAW/0Aa/9zofYAV/3s7e33+/30ZQC/w8QAYfwAXvyBMAD4+Pj/bgDuYgAAZPMAW97t9fwAVP3eWwDeWgDnXwAA2P/ETgAAX+nO4Pva3N3KzM1EQUAAVtPg7PwAQaMANo0AUccAMoLQUwBTIQCdQAAAI1vY5vufOQDl7/zE2ftNUlSAMgAAMHuBKQCdv/q5TABOivq10PmEiYsAR7Khp6pbk/ohcfu20vmOOQB7qPlqm/puKQBLAABPGgBudngAG0ARDBUAG0g2ffo6FQAARriqra5ZFwCHsflIivkAK240e/tsGgAXAAAAocEAFUx8JAAAZnwAj6wkDgAlEx48KylKQT4AHVwiFTNKHQo/HhsqAAA3PkFiJwAwFy44GCVILSIwEQAiIEIqMTUWO0UFHSRPJBg6IjMKEChJNS4ATV8oVIYAveNohK1jjctAJREiAAAfQVoAAD1jYmEbHB9IEAA3AABZZGhEIiYAET1VCQAwLzBFMisgEyEAQ8JPIppcAAAgAElEQVR4nO19iV8a5/Y3M0SezEyAjozIZNCwiAQxdUVEUMMigqjVVLKo2DZtmrSm8d4sbZr2l/e2vzc3Tdvc3D/5PeeZFRwWzda+nxzu59YneYJz5nv2ZzkOxwf6QB/oA32gD/SB3iENDw/qNDz8vh/mTdLw4Pj566sr29svFj/WafHFi+2VldXz44N/c1bHL61uL95+fuOgtpBIjMZDcp9KTCg+mkp4Fi4fPL9/78XK+fG/I5+D49e3n/10VKOMMQSJbSL8E4aR47HUwub9xWerl/5WcI6vbj+6cbmQkg2+NPD6nNqnr8/KKjOaqB3cfrFy6X0/eE80eGnlzuOhlMywlDmGYZs+5o8qaT8RlpFHF45+2r4+/r4Z6ELjK/cOF1IhCh1CxmofDUHLkD1GiKVn89H2+ffNRHu6tHLrT4/zAkHkutJxDjWRTRz8un3+r6iTw+ef/VKLyYTVxVCFi2k3dDqZpo/+Qx9h4p6jxdXB981QC42vvDwoqGbFomnNOtg6bE/kwujl7/5K0jo8vgLwMYQFDAyM1E/noeXTAihLQp6jZ38VYR3ffrAQIp0wORURpvB88fr7Zg5o/MUnHoDPBAPJaTNsfv4+1tk86/gQzE7q4OX7xnF8+xeP3B0/GtNACMPIYGFkmVGDHFVv+5g+Fj+anlqHgGPqxrP3qY+Dqw88IJ8WBJgmDFXe5FAqUfDUljbnDn//B9I/784dbdbSnkIqTgM6VncvTmpxGcu3AI+JP7ffV6wzfP32UCf9g0cPjRZqR78/nF+eLl+biYyNhV0uQXCFw2ORiZny1Oz+zo9zS+lUnEEunRQ//WMMgUfP4cp78R3jL7ZGGdZe6ZA9OZVeOrwyW56JhMMCkMvldrtdSPQ/+EdCeGxiZmr+7lGtQMMgm0CHvqrQ0L13L6rDK98V2uJHmFj66Mny1ERYkgRkCfnigFwa6T/AXwgwJVKe3blaS6hcAnCaZzEBJaN/vnjHAeulj5dUBWzVQdAcAO/w4fTEmOAySRFFZEURVd4ETlE4828RzcjU/O9LiVC7SED23L7+Lq3qyoOEBUBLhEIuxNNbO9MAnqAip/Lnr67nc8lMLj8g+QBBKb9W6m9wiCWwCsxyMFkQxsr7D4YSAGSfGsb1WRQAYLzx4p1p4/jiUEhlzTB6ajBNQoWjK9MRK3hIYr0U4DWKDigurjoJP9QVhLZaLxaLDUlUXJTJcHn+bhrDIxtiAMZ3w+D5Rx5TlixxJpE9z+fLY4LgBmS8/pGREb+IDHrrWd7hiJby+Un4b2BD5KpZhyPbUFxB124yGghEJ3P9Vb+CkLoFYWb21lLsAtsUETgxUGdJ6urKO+BvcPvPOOlzUlIZRB8GxiBV+2N6TKKgBV319VJyMpmvgPyJxSjwUxkZ8flHKgE+kKwqyGGmyinFAO9QoXXwyWJQM0KSVP5mrgBxhLOVWHL53ls3OIPPNmViTRHUrIjEl17p4qkoxbUoPLTDwUfzwGGJB+C8aFg43/o6iCTXiPKOnCQ2gFFHNL+xsb4GLyG6HuRQMeGloLAeJRhDRMwfGM+dt+w3Lr30qO+WVlt0IwP8XZkKS5pZqQJLfDSZQ5nkB7wNACoZ1Cyn1ws2VKkHHI6S4MN5mapfFL3+6hoAuevDt6B4FfQhM99sgTXra4WRpL5bfZsMXr+fIkbFBW0L4seG0q+mxgS3zmCSd2R3G5JLGsjm64JYBDjXfFbLQznMK9VJ0MqKCpwolOB11IH9YClfR8cphGfmj2LHqjsMGzrafntuY/W3mKqCmmyCWQcAC1dnI4AfJ/rQxymATLYBP3JcUPIpLrECHOa8uqtHLJUigJf3ohZmdOcfrAOIpSC8IJ4P5KvoSQSh/KQWIq0wsvLNt+U2hrdvkJYKDPAXm9uPSGA9Ra6Yy/tdwQHQuoqPM0IXAAwYETgN4AZMVPZAfnd9FZRVr4tTPxKoYkbivHn4TXw/xdwthKeeoMlpKdiRhY/fCovD20MyjY9164Kpg5x+VcaQE6xLKeCISpy/5OCzVUu8wgkZ4HmP+g2XvxTN7UrBCnA44AMM+ZIOrlKFUaaqSBnU3skRLaoTIiCqFs13IqJ9pPA2TOrgi8uM1X7TOCO1NYvBmeJF/hyZfsAAlMvkEII1xbsLz5xzBRVF9Fbgi3KCdwOktOKVYGpGD1a9yHVSCCKwwGJVoUYH3guIqofCqAWpamhRuPPGM6rhxbSa4Zg+kCW1hzPoILyNPAIA4LhcvoyDDxQVFT4ln8zlRSnnAE3cqDeK/eAlsnXFC5LsgP/0g+qt+7SpaGny3mCJp7+Oeg6lUgkqbmFsfw49sIkhopi49YZZHH6xwLSoPIltLkfAgorBdQAj2l8NAkicfw2f1K9JHrjFfJBaV5iRRf+erYgu3zqPKCnVDPzphs8LOI+sB9CWBqugjZPwFSXkWsqAzQHrFS5fLbTUSVg29eiNsji4uEDYZudLEq+m0IL69+D5A/2SDxxZMV9FCXQEqiIYD8WX5x3RuuhSggNJGphGk+sSKJ53PRvlwdgCixjMrFeKGyX867zPu46wwldMQkznQ/HOiGiFIvNLMus0Vz3gfyT1JlEcfpFuQZBl0lci+J6r/fDy14qgZVw9FwWhk5LwD5J1TuEaaBZ3RSqDUr2ysVGpSwqHubBUbdTdFOQ8oMwHoqh8fB7+NgeoNqoBMMeKIkE4y++qpig8CwbHGqSCFUjcfmPmZnj7MjHjJvwQZnMfTQwad8Cp6uP8DbA1fGZDxDAU/mithJEY34/RGmSGrnDkv/+9Nj09izQ9PXXt2kQEAlCIyndzat6R3ABTBKEAn1f8oMv9fnEXX5XEUV/iFqZupUgfS4tUfWqtiiTemEXdHmKao2A2NjcFGqhI1WAd+AFdq+bh2XLwkJArFZPqP+OjpaLoCo/NlJd3fnw8t1TzFBKp2OhoKpXwpIeOHv/+cH9qJgJiUKxsVBocxjP98GV1xdcPcd4IfnOgKBpuJ/IEUhoVQRVFsKhvyC+u3pDNLImmSbGryGDQt5bzibsYhO6CQkV3hSAG10GxOpCLBrK59aKgTEx/c2WuVkjFQ3oBkeilRTk+Wkhvvvpi9priFoMiYiWB6cn4OBFcRtQP0sGXRE6PCFzCxJU0MXNt1fW/eBMB3PXfmvMY8LdXJgSO81UmIbAW/Tlq37O7XghklGAjD/mfCKmh3//f8vzVTU+cXCCWh9KDBXV9jZALcmJo68n0TFhwUc74Da9LaUw6AuvoWaqKNZ6VltHeND3K5Wevz+Kl+zFiRkzobRPfTuDjbEQhgJQ40Dv01XV425Cx90/yOUwNIP/Z/+dSIi5TJ0oNg4U/Wo0zEmc2lMLKx5jASZU1SBs5TkKDo5oZHUG0V+7w/hKx2nOGlTdfO9MYfJkiTjNoQgR3IoBgcBeM/x7GnzRmmQS/5avugseLliQX5OmfLSXMpSg1R25KKS2mGdAkF2Lpw/mpsOKnAawIVhiNj8C5msgtTG82o8jKv71mvjj4zNOcLoGIghHlOHgGyMppWov+AZw8JEvAdKnBQdoz54kzKnomaEzrsHmpjcippW+nx2i8HtzA380Xg1YEMVtxC7PAYlMgHvvP67nF7U1VCXXtAQbB+ikuiK/5ihq5gPEE9YkOgOPnS3UvV945Sqjl3T7MrkwMm4fOVgIkY7Un05ioKA0HfpnfklL6FUnxBzkOWGw2C6Tw6HUYPP+nbM2XAME/xtBR5/AvJ+uaHUDrju+8VPRx5SdLMUL6bEHrgKEGC5HTV6chFAyWotTM6BiK9VI2Gs0NSKIqqE0FsIXXyIjHH8Wb0iVS+DYigBvMOdTikVdLA0FOIfJeDyqQlqcIjQ4oaEyfqXqtw+aESFd1loRqr6bCQrCYXDfrAr4NDG/gHeaKXk5Ypij2mZZh6/TWZtFDTHFgINYGN0ER5PvzCFteAzFYRLMqRma3Egzp03CygmY3ZJoSImMIsrq0UxZEwWXooFhXZYTWIoNceDmN/9z4t2zsl9PGNitDqofXng4cPboJARjcDSol/IX6e/buVoKu8q20vlGBahpjgGY3tMdQxTFxBFmLuciBzoN3lDY28lFHYMDrFnbSpM+aECcWTxfbXHoQsuo0y8zRZGIXQ0dOTYmMqErhaBZnMZ9sM2jHh/Yrxeqyo5y+MqOXtlwYCIDUKMFgsDjpiMKvjFxJEcu/ZZmDU8np8McJtsm9bk4JtCqRy6MbVDBFp1kOklD+rEDYjqC1DM2UVk+ILAMQ1a1lfWnHn8fMiuq8t5p1ZCVFiHwaI9bpoV9O4zJWhhAS0yqn99W3qlQlTlW+SdR9Kk3h5Tka+XQErXnYvJ/G2TpEGCdUSfVD+h/V4jfvQMDRH+SE8lyItfxbSDNObk/HvwuxhhZirHaFemOv3+fXKmlBNACQV7ikyBc1mTTbSifTZaiv1jclRJYhpthlyQ22BjEsjdD1RwjPJzF+coHPINbJp5DT4Rd0AdRQwvgrrNmL1fVcNtmviaZvABKcvCjMvIK5TlWeLSh1HlphM6y1ddjHxo+mw27EjdfrIgBoDtd2XBCigp03J7OhE6fD17e0qFJzq1QJRypJuh6RqaurKGI/GB1QQcxNT4Yg02f12k3BtDEE37i5HHZzCmSKyRHNeYgZWk3lXGO3YsQyGfz+yRgcvD1KIw311bKktkzNKF0qwtxWs6HBoleYngsR2715nYntsyBKk3ebIUmDbnAKBMF7Qc2w7gYcefRRwszVkHUyc+NkIfgquEJcg1UlnU09jIBQwpc7otGAwwxnOFGY2owTQw6dzWLZcdgSetsOWcYzP4aVfkeyKtI1AU5ZD6xjpg1BeFqvjqmGYvEkxmYcXKGKIa42s/LWjAABP+/IbAS99RxGbHual0CNPwWC2u7LPp15tt2Qhvo+sKDJotcnoZz6Kw1I3sDahHesS+195OZJjM22h2jxMCJI0rMCTbyzEkT3ooRV212F5muzmHXTjxY9O3seNgfe7YZOTNdc4joknsm1TEWk0QWnDCTrijBzGLJOHr3Te2Qz/kuI1ZMArDu9GkO/C+FEUHWIWS0kBRGVT4dgux20NgQp95ibptkOR05du8Li0JrfLSzXrAv+JwHxhZ72UgzJXFnAJFBdwUQvAWE3BG4uafqINL35ZmXqMmyCrcPQSTxXwm4fFp55HhyFS5SSdO1VdI/9EWPNyWz8u15BHP9EZk0MSWFfolwF9LpQcJdKKQQWcXNbj0Y9D3vGEHhIL4eBr4FSrlQROZ9WrSxBOlzGXNEEsdbjRobh7YK+Uo+hR+hqBMsWWUdO2+7DeSHI2BOlma+pm7C8deaEQ10ruwxZsjQrgXUBUrAChg8ZyAsC2NP5ArFMjr/sDcTxB4ZJAEMKZkbCdU4sXurpTM6RVdyRVzTA12HRdoV2G7Ihlm4IOgmGkGtoUb9LEWhi6pisBMX8nihM3A2dQhO3F8ziUx+Gaxg5bfD8WlBLSEEl+33hbwqncPRs6HlC+2dOxpoRdx6y8QfqOp5Eq7N8rhqESCencNJymmWNyWysJ3MKhlSLL/pwB8sSJoXq4nVDNaVS0pGRVDtm3S/J9DIkSz8/lvGnk2HIktQTLBBVMGNzgL1RMOPgIe2OfNqkiUu9gLhSM/fLwMujKYULF6bhzXlBD7gSH9hQynMy29cZLzsIU4+efulRQbRGOM5uwz7imRfcuIzqcCT3QJiUaoCu2wjTaWKZmuohsBl+OarPp++cKgANnFD6q0IlB84wOPZZDFeC1OyFNVKfbkNy8NXFp/+WLRtJtdC5+5DZLEt0XSuPS800VsV9Va6xu3HLZOaT7qnw+QOr20p9G1aLCUFUAJDUQICHrNe1X8CNZyclkvj53JlzH9UY63YHPZvqMmRDryZwbXUjqNkClFbgVZqtEXMiKXRPMZ4VDNT7nKQ2TXc6Qay2F9BnZBpceU4/k2Z8d1/3ISv/+fm5M2ef/hq3vHQTpy5DlFNOqqt1dh/Ka5JGOBOfXrAsjTn/0y1PvPSLZdcaK/8x5qZ7JKtBXzFDi6SBvFeJfB1jLfvWe4bQ8/PFM2fOnPuKhkK9ZE9NQ8xRtZ0btDillcGEWY9FE7t7/RUTc/C0nmksW0r9meSAV6zmJwPRUgV8Emq3Sk2i1G0Yuv30LHB49uz3Cba37KlpSGJPxjSHzGFYk9c2y0W2Qla9etmFw1sx1ggmwHmNoVInHTRd4nw+QfSLkHseyixzYgxZcvmji2fOwufc588Zq5Ab1GVI0suCVo9y0OUurZy6U8AagzZZ/qSzmI7/KWvcwYcU5jGc6eeN+jaWgtzheSwc6qpiIt4lXWLjP1AIEcWfC6QZJaanZCp0d4Ia9sYk3fWohVhC+ciiWcTTWUxXrDJ94aiMeSHuOMCyIWT0fl9VEmbmGNZ5YgxZ5uZX585SDM+ee3oYZ09BxINJgGsEzUzOWNZwjz20fpt8r1NcM3jPabFL4O3dNKnIQbqSg7y6ks/kJNcVWngyF8ss8UGHISl8f06D8MyZi18OmUE7y3TMnixDVj6acakb/7IN0TjdAHbBsvx6YatTweb84QWLb0mDneGqWb4UlLKOfLWfyoZY3mT0YixSj+kSS66ip9A/T38ItUWqE4iJ/bC6jLEbFHDfm9cbBIM6tmUJ3chCJzFdWbBItLwFdkYc4PmqqGT4fsxAHVkxPJ+iBXWKofmqLdJoOySFLw0Eqce4aaqpMbf7kFydcKnhTCaTTOZKpfxuBfJEfCZ9Mpu604HDOymLfU/t4LbDHL/mA13kAzSo3/XOzBGWMTDsNXti47+hmdExPHP24g+JDkem2oNY2BeUBm995skG55qyljPkufbWdPyxxbOAkNJtn44BL1adcaUpOSBhzqnGO3g3Qs9Eal9ePHOmCcS5poX+HpOpPvluxDWStD50YEN0Rx7LxpfB72qfYKyC/huBBHM4QT1PtqqIuKqd2a36ve6JOUMGcZmzx+yJjX//9OyZZhYhxzgNiOlZSHQyk9logL51oNyIS5i3SAQZfdGWw23I2g1LGnuIQlpyqEIaXa/iuRbXbNqMc3vGkEVPQR2hLqXA4dPfQk0osc6ehrFXkAtI1WqjWBnoLyUnozwvchKKqT6ZlW+38xeDj2TW+C5aveAak/yGF6xNYMOPptkdfhK3uJNesyeSsngKE8QFc+FBp+5DZnNGwEUoRRR9Pp8o1TfydcUVuUrMycyNdinU+A2LFyM3QEjFjUC0GAyW+JJ61EyY2bRubOoZwqPPaUBqcEdHT1/GTE1simE7DUli3nKuCjgFVjl3+Iu4OZlt6y+uX2ZNDOUn4O79YJgz+b0sP6AujAj7BWKu9LE9Zk+k8PNxCMHtf3STsBYUGatwtB2yzKuIy8Ki4vfvQao/WzAFgiSetVPDAro4zZKmMModwd1lDp4PVOhJFlfkR8Z6mL5HCOVPVTPTjCHI6c+6G+spe9I+pDalg8iJ3mqlFAgUFeHakLYJBF9tvF1B6lkKC33a96The5Sw5nn47FoF9/eWN4lVz3rLnsjClzYIIp+fH1hWmZo+HYYgpmpWrohcPZ8MqEF4ZM7YRwT02N4jjv8kaxhiLrCEariHOa+2mSWalyQQUudJMWRjt56ePWu1pGd1NC/+7NEWj60y320Yeo7n/7xiHXe1Uir5XdITqtTqRDJkf1Dx0hHpMyqPocMw6l19PZnFBUOkrCQ9iLFWDM3Aq332xJKhry7aQojG5n7IiPKagvaOw6EZQamuJ6NGaJMNctKynpAxGCLam5pVTO91Dkev4GKdS/H6GgNrqjaWlMiR3HoVQlcCT/FUA+0YhmfOnsbtk8Ksix7Z0IjP5AVQIGvgNrpob2gSxOnUt9AVZqmwiwrn9flclVImwA8oU2li9Xi9ZU83Pj/XBkIE8YdR1ojUm0BrP2SZL8I0awXCzdZ1Ly5IT8yZGLLx27Zl00W6dK9Zh9o1WkWvlHLrkIYFg1Klv+7aB9vXupWpS/ZEPUVbDCE8HTph9RvowtcTbtwSHsiUNhqiTy1mRH60ZFCh53bGdPh2nDUxhFSTHqOj5+ioYQ4qY38Q1rjPqrfsCfT5aXsIaVWKvjV1sqbCXYZOslSGFCrZXxRwMUq1qu7wzqgxmXUe2BnTwechE0P59wgeF8lQOde2z7gm7l5o3oPWPXsCT3HO4ghbEKQg3jixJkLWI3ESWFPKndcr1CuSW9i3BN/MZTtjOn5DNjEMPYT4Fs/oIIfrXq3iM0SM26x6y57Y0A+tOcUxFH9OkN6zJ/WDHpHuy/D6gtWNfDKarXLCdIEYYTq7YJdAaeV89TtS8+Bz/Bn1b0pqyCZNe5qKiN2zJ3iXbT2FASLmGCek+I9oI3xScb00qXrrPVEopy0JVMLOXVyvMQaGJLGMe4Gjjuxuiedz6tKoNJ9A7Mx32RVDNvXDuSaxPC6laqLYd6KlKFZ+POYODuQmo/qzY1Qzs2TBMGW3fLG6QKgCqbHyNHBYDDjWRyRc3lY5fDjK6t5cD486Z0/k6KtOZkbj+ulLsxhoBNqdh5BB4TFAk/p9rsiRZe6o3WGalQTb59Qib+IpC7gqyitKMOfQjrKGf0dja77Yrh6fBU9hgHfmeOSt0cWPLpPesyfVl5UFbfs8AhiIZvt97vBdhtUns7LdiahtlUMtfgd3GNzlsyMur8HhGBZDmuLuLtkT+aSDs7eC+EOcsCdZiiKeKUGLavhoLr+x15A4t/CtzBqQ99ntWdgetWC4hJXXPL824gomHdoZwIlNenK856hN9RTdMTxz7vMj+SRLUX0kNSuIxUAgP1BXRkZ8Il6O4pJ24qw+mSU2mzGHX8QNDPvIZgTMcYnP+zkuo60QYArGNutZ5+wpfr+bpzBY/L7QdBNF12RqFGuK0UDdJxpHvzhpP2Zu5COHNhwuhli1Oo1z5sbcnJTkd71404q681G4liZOpncMyU1tqckwnzZRmw7iLWIKuUHth6FvaDF+wzydCM+3nDKnEpua6eDHMh4RoBiyzCFyCOiJWGdTz8YILXE32yV7Ol5A7KCKX3qa9491TqZY+Qt6jGU9aOVwOkGMyWTz+OLF4MdqsqBy+M+wG15SoOj31aPq4XjgsHACDFnm4KtzZ3rEEIzNbydajJJ34Plyjv5jHOpEhmw57GM0j8/K/wDBhgSltDuw6whUJU5R6Dc05U4dsydS+L5bNGOlix8NkWbQOiVTrPxt2C3mcRe9hcOpAjEmt+HQxND5D9zoFdU2PWeTa/ldxQUcUuB6yZ5Y5vHnZ1tBa48hgPj96Ekw/AcENXlHXmzlsGcMnf8Q1Cs71CoNHqH0IYeW24A7Z0/E06b61I7OYVWqt+wJMfwROOzXq7hWDFVy9oAhcLjHW9Z4kn4DQ/oVnbMnNv7gaRNsOlT2CFIWfz7BYhTFcJfPuVo5PJEeaoU2WqJx8Dm/oGLYU/ZEaieEEEuLc4y5ftRlIx/qYXC9+Rgt5VCf3BVDGWypWEwmM5nJbDYaDQT4NT9NwHrLnkjqUe+eQqeLXy70DKJ8BTgc4JOSlcPutpQemdM8/l2wxngXQhWoUa8Xi3VFmMLTiL1kT7h97ZytWHaQUjA2/w5ZQGObMWSbMfyCcpg5xqE+mSwd51CPaWjUhjENvSKInjVSFEXETc/6wlq37Imkvj97YgiBxY/U60Us1C57kr8R3GIls9bE4WzKguHR8eUnPS6l30KOrKsf2jdAXOrsJXti5Rufn9UgM8E7PjzG4bl/p3RN7Jw9sfF9umXYepidE/ZjRvbkJFs2pagXo5bsaXPiOIczm0bkbZBd5K1tXzs5nfvqwLoK2CF7Sqmbo5o4lOZjpgSQuzYcbltBrs20Xn7ockUOZStHuIPY9jni/z65mdFQ/DlhhiUdIhxagrCc1VfvI3wYMiezdsvAK6opoopG0uVjHEISHdKvgKAHTSz34TaZGX2pqSWAaRvPWED8/IZNAHh8aPd4rvA/ZXOy025j1IplCQGS6KC3lcRvR81sQjVKNvaAjHYtIHZgUd8ircHW/O5Md7v53+OPN2buoQA5stsNvbpgYOgkhf8ZOE7/m9AwdGoWxw5CZqjVU/SOIS5GxZsPH+uvr2koH/7r+NP9a5OYk21rbedv6icbUZWf8ccIUFZ/hRGoHXfFp/UUJoi17mcc2Ph9m6c7f9k8RWdfL8V9CiyjmcpRO5SvXybG6XnGHkOWHH5+zh60XjBsyjHaG9OU3eLZqsc0xPZbMAefy6ZShX6y0dRLcxecTkuYZrNq1LJ97RQg0g1vnYl47GRw2zzhwhLbdYvhu3G0Q6qzY+ZstqQMPjKvabSP2tjQb097QrD9azj3faqlxcIxPbR9/uFnKRND5sB2R829mPlV5MBmk+bwi1HSGUPwFKdz9hYOPz/sdqbxgt39AoN3QqYplf+03Yzxgu75otRHbBdvVtSbQPQ4+FjYxo6eIqc4xuLPni562PfI5vnHH8um34rftV0DXlkwKs8MsVXmSweMegN1GwzJza5LTd3p7NNbnUEkCVtXcGAaYXb0nh2DjvObxmVhfWz8lt2U7+LWuI1iaAmtyOgJCogdWPxSP6Rtq4dtzMjKgnVTlP3JmfH7lhu4mBt268SLCX1LFGDYeuQct6+ZC76ntTS48v3vmFb2bNYBw5rZKdm9lIlhux2mw3Srgi5wti9qdYhYMWyJFk+bU7SSdqimTVzKpj62e/irIXMysfMESM8SpnTYH5G6dJ8YG2r6Wjw+e+FXY696Dyh2AhHcfvvqqf1O9UsH5mTw5m32Qa/WLFYjZBedDz9LkHbZE1n4qJe1tJ5AfPpJiG3L4X07gFYWLFuiUu32JuJ70MoU8P1X7d7D6mW2zz57YmO/nT3bWfV6xRA3vBXanYMntocoh1+Y13B3ODYzeNt6bME+8Pk11CZ7IpsfvRktpG/j6W3ZQK/J0rQ5zYyPbs6zC1e0FzFKDAxZ+22oEP057WSeZ/cAABGKSURBVLInffvam8HwzLmPFiwew6INbOiBnSU9f4OYk2W7EoZKqjBr3xe6bzfv/BGxzZ6Yg55WtHsH8bO4rdu3j7rpRR4GhvH2VypdOmLMQhNZshXTjxOsTfaE29e6usATYAgeY5NYMTRQtHUEgz/FLRFBp9NrP41qvhv11f5I7fUDYhN5y4efv4Foxgri2e8TNrkwSdjuqzxvuUMGAo8OR7sAbLNUGHpgB/bgvVH2WPakb1/rGcHur+Pc58/Ny4uNH8gntk+/bTG97Oh/OpxYB4AM68wyN233Eq9eJscw7L597RQo/nz80gZ7V+EYvmVRWtZeUzUaf0S0yBs+JGF7he3wrVFt95vThPCjN84gGJtP5FY9JAe2L/28uSMeQiv7OTptW1b7WWJ/k92qrolGgZluX3vjdPFYVYokbLMijLRMCMmjjgeB6dswVljStkZp8GPtmISRPfWyfe3kdPbpo1HWqoesPGerhRgtmzFPost1pr/GzTiJjX1m/Ll1Pfj6DXrBnh6W4k0JF8+9Bbr4laVAiOgU7G9+3k4TM7dqH9Dosz26JrKqrTlemeT5Z+p5aKfmWra+/Ogt0acp0/KBJ/9l3OZxHPyvMUvME/u1M4OO60cXjN0/kLT/b78d/eswRHeaam+t4HlblI6buQVLav9j+zT/56bFzrSJeSw0uDhqcYkXtq4dXyDwernpJdrGRxfTt0eWowoksRO2eRav8n+tVyq0sY5WWr1siU3Zwrx0bJEHaGw+xbZmwCcltunTfUgObRac6H0DF7rlVi0g/hqy5ETynM1CInztBBYNbNeeeh1qXLYw3XYIMjpt9yRu4WHCLOqAnemhNZsZufWxTpL4JmzzvZwActr3Whh2Xl06NiSJK2G3zZMIeD2AJWKzPyzTTOePmgRkyxZElzBvDWFPQSd8H/G7ts/Bhb+IWcKCzrcNGLRYMK93xbMNQtO709fOI1dip7nU04LhSfY9y3NlW4MgTS0Ry2T7nPY4iGZQj1eXHtkqON7hEntXGIISzrZ2EVBp7GHKmqX2eE3r8CJd/VExdLKxJ7YKAK9v7pQXe2oY9q6HJD2PbcHMjQmqMHH0kihzMss86PGq3evmZVhY3DbP3TargDA1JHcA6c1hSFI7x7f3qKpy1VrrAG/f6yWtL437WeglxE9svp8TJUWYr50exVZNaz8kqQdjLs5sx6JdCo0bTJY9xguDj9zDVWYanb+hCxGWRkmhxdggeXejdW94v9b7jsnTYkhiTya8nMurHHvLQrlJT05yWfLwYkI9s632tpCPGRuFywew80p43lgm0qFhehz2qockdXVCymcm82YzCE4DFMyMNf7q0ZBqIP7JmBg6zUu2NMKLdiGmn+TEsXnrSljTU3Ye9hrTkNiD/zbUdhpSC4rCrFVJTnrftZ5EqaVf4tm32lOxgY3ISoBiQwRB1Q/CN/PTbdjbbJJ6MlHPOgLYsRSv1tfsKe2OVD6SrZNH2973YUuXDtWlEX0/p9Xheht4N12/v5/nkxwI6qnNjZVf2yHEag/+W804+HXscJYTmyAcu5KybIJjyeUTdtJduaw6Gn2741XdnnLeDbxfMO/nfNgBrh4Upo/ixuJxb9aRUS1NVw5JekcpRh3RjRERb6ryqgpIyY1ho2XyCa/zdqhlUQNDak9VOeWUDbqFP7rh5Xz9AT5TV4Rp2hjh9Ai2kVJWrs2PAYN4j34QfmtRxHMfmjKq11Cbk8nWifs9YxMd7UVj8ZcMzarXfOKxv+hAzhEY8CGKgUowKF17Yu2zbkDWcahx2cK05WcSn5t1YfO1/IjLWww4srnJ7GQyV9qg92zPNG1nOPm1+kgYgDud+lY9cBlTyGAejGi04pOSPLafFjc2vFLF5Y7s1E56sXf3dOluWeC4fuyo66+gpaG3rPBJ2gI08jBhWWxi2ditU/RhGcfmAar00J34sVvYJwjvSB0Ywa6/jsC6nxODYHDykiu8vBU7mfPvzD5harSBB+fL8Y7sesDBZyfpxVCTDZEqYZo0TT9dc7LrNxhtNZu2myCpb8HaeIHFSexLKa3xPAiMCOYG+44KM1dq8km0sYMhQgAPpzlOkhRREWgbnSwqQ2NvY1dlkAbclumnkVEHLph6CGs5FUM8V7DtaAXMSyOIXZ+yVQ4Z5nfxmk0hMnt0kivYOgEYr+1cq66XMpnShuBtTMI7HBjB4/dikMZu6l3wJpHRf5+yHdLg7ZTZaAaXmjzLYFCxUQG28FCkhtosVb/nWyjvDMV7hrF9mCYX7k4r2MMKCNTOV8deyLSzqfZ7ZrbiTfjLRye2ozpdv0pYy1Y9liwtC24OLXcWBJXjQIR4+OV6NCWEp1/VQj3i2A4/Upjbj/gg7A3kSnjDTqY+grewJ83fUr7V3DKEDJ1ORimtXNYON2tbTOSlaWQRUMxin4Rgnna4M8IMN4jqoac3dbTVQ0JSmzszgliBF1eEBA1NTI4LYnfdnNHK8uuU9eQ3BHYdr/PsRvc8xLJVD3dczAKLvkoUzQuYUQioLB3uUEcis5+l4z3gaMMyYQpb89ckAW8cidI7rf0QP/G74gheNa+emZcmbjXXh0jss9fqtzp+h5Z+9W1egOLmNJqbYjQnBbFFeklsrZ8Ajj/WUgxpOr6rc2EOW/WQMHHP4fxMGO+dBv8OUSFtnIPXqXEK5DKZokIR/EcTgvA5es0ulue/01pH0cUmPNZGWfTWq9469tWutqQ0nOjzusemdm4UQhda9vo2s6RxrKEH4rn09eyE1z/i4+hlDtp9KmJVa/+cp1feA4IpYsSt9P9unjDgPk6rR+a1krQLE8EWRS5FEbBXdb2VQVdld7dSDQoTyw83CzGZmE0IWgJP82fChBK1r+evca7ibm5tt0H7dmODJ0TRC5kF/BI8iIz9LL7GuML6b9NvoJvs9s0LffpWPQ1FPHXECZAFR4v+ZiFVsAd5IDPg5YSx8v6DzTS2kiVt9I5id4EpDD3fmY74fJUS3lXCT1ZG9sCSaY3BsJO51qrdLc1YEcQPSZwsKbSn4RcL6nV2xml9SGqwqYcfm9vSW+4NwnYwNLwC4+52SdLE1DdXjtKFWFxWF5IMoh2BQ6OJ9NLXX8xeEySlmKd9yZPYynEAO5vuBhHD4B7vWKP+lnOrnaWsHJLUD2+k5fHgxwVsu2k54IhNuQW8JwtS4WQ9aMIYTIIbqVZyePWZJrVjM1P7D3+fW0pj22NZo3gska4dPf5xfvpaJCzgV62j61uvSw3aRm4X/q/oVZQghr8VrfHS7JHu6HUZjR2+ZiNZg8V7BaKfZmbVW+ZSn5bR3rjytK+6roycmIQn84sjOYd6TYGyV5QUQZLCkZny9Oz+N198sbPzx84X33yzPDt1bWJMkIRqsYI2RalnHRm/T+EUX5J3lPwgr4HdYnEdY0K81poTIq21BAjurp46lmml8TsJi89gMAyPzU2HkaWNSex7oaOIl8ZkK6JvF8yDiE3LooHJDVWM8dSti17HGcaOyC5BakgucSAbCKC14rgSJGUojkFsWV3HdIkPYHvhdTyR7hZmHqZbNxCFTh+sHadLoOLqrQJ6MkVC2F3dzXmrJeNYfNAnYpwaWA9W13O0+Eevv/dS1kvrEtZw9yp7AD7eGzo52VBEdOW0hSI2QaH91FDS+f6RPbUbSa7oo7HS1K1ES6TEhm68djvnJhYf6QdY9VMzLPHcwgUvxbunQehd76/SSJXPST40hSK2lldbDPmyDpq6YvtSCtVI1JGRsKcptlD0ci4lDNDR1Re8lnltRFQq+dJu3YtzhbH5Tbl5MyauRr1RBhFF9SVaLrAmsauztGG4JqMjSR7yU6kfLCw9guyF1DGJPWkw8Yk6Svj8EHHSTsaKC2wkh92/chlsEAt/U1I7ctB7AHIjgCWu0VMTU76Sbq0gkDeMIGXxTsLaTBlPfJNQbcdsiIqXUAcaCufFnusQkojFLASveT7aUOil2SXaUEya5KNgmUSI+PpFBbsOgT+IQl4rbgDcCnaOw4aOPtUQo4COzR5ZdjhrGMZfN1azo/F71Gk0nXuCXHx5TOcRO9rvQgTgA1uxBqZ+EotIu1QqlXpAu6YDu2ENKLTt14CI4dkAhtVgqzjAM1oURW8F/2uESkL5YU1uXYoF6XmDRsbC4scLxNw9S3d9YQvmP8qCmpzS0uau6BupBPAed3jwpOTb4Hnw3QiQepmMWKSmBUwn2FC8prjikyBsKY1gYxWwMEUIbPh1UV2bcEuR5Tn9ALYlVEsdvhUGwS++uCyzreeeSGxzfkItiKOh57NrawGHigyfL0p4yY1CMzz1QiBOBF9Z8WJ+JHJ+cJ9VqYhT1wE87ACI16hseLUobWz2aoG0BnwgOD+8IUd/nIafbcrWZEoNL+XE3eWIWkwt5mi/HTCmtDDORyeTAcdklQv2A1iqX0RmS36AO+fnBEgzk5P0xv7ohq+KDiIwuVulCLqF8NTDWly/ZcGC4MKJm6qehMXV32LqqRnLzj0Q1fSns2PYqBRsR38uk+zHxkyOZI4+O+bK2M5Aa12qACPRBihgv08p0stv+GgpiWkKqGigtCH51N6RQvmPpVQTgDQhIczNF28kFm1L5/9jdkuy3JAhp+/Oqh1SFIi8gvUsNooI0qsbMe4S9DCO2hoQX1DDiqis8/xkCYJRDD8d2UYRb7ZXF3fHyg83YyZ0BoIkdrTy+ulSZ7r0ckFD0dz1hZFqvPbpdESCKIdGmf2ZAEglJ3p9KJQjaEy4oKJQ/hugb1FgSAFzw6/7vcCUWOeTuw0xqL4ESSr/cZRgzNTSkkx89ha8xDHa3sKOZC3nnoDHC+kbO+Uxalg574j2tCL4iagInoCvVIrFer1e5fy0e1pJQH+vBqUwzTeirg6C+s3MPlgKWbpUGRwSeejeW1RBk4ZXf0moNyu0Gjm5cPRwGnh0u4ydRcAGz9cbAWxoFo1Gs9F8EE0uOA8RK2qT+v0resuYcHn+bjrWun6sqvvo0fbbVUGTxhc3Q8Ru5x4h8fTW/FREULmkuUS1sl6s5zKTtCEFxGxeLpgDZuuiuLe+Z5R5UPmksfLyLTAvpKmKo78+svDyLXlBOxqkMNrdMQRApmqPgUma2FIUxSBeV1Rt1It7lcpGHWO4epWG4UGjUCcI4bGZ5R83C3HGsvnAEqaB291+JxJq0KV7B+2q24TIidrV+dlrY5IEXLqpzHJqnwbVmHAKZwinGy1LeGJ6/xWwR475dwPAu+/CxDTR8OrtdJvqthPLMPHC0NyT5fIEgol8ttyXw7kROIRuYmZ653AznZKJWQhtCtNwKWrrnWmglca3byRI++o2QBkr1OZ+3NmfLs9EwmEAtImAt2tTy/MPHy+lU6E24KkAjl5efIca2ETnF2/G2j+aWumVRxOF9NLR3W939penp6eQpqdn9+cf/nNus+YpxEKyVoVrUTwjSAst3H7rTr49Da/eudl1kYJWDhk5HkslEgVKiVQMOGO0CmO7F6TarYX770VATRpcfaCGx51I06ymPfitutaEojYksueTd2xBbXlceQmyeuIdfB1fiSrioYUHfwH+kAZX7yx1X2xqGXbZi0GYWPr+9vj7U8AWGlxd/KQgk9bnZNoPO+2nQXlOHdxe+Wvgp9Pwpe3btZRsKRk1s9f7zj2Ez3N/8fpfBj6TxldefuKRcdWwxwYtx7MHao0SB79uX/oL8kdpfOXe1oIWndhaR3PYyiE1tsyo5+DR9lurwrwRGjy/cmeuNirTJ+5yW7SVY3gpcnzh6Kft638d69Kexldf3L6xkIizdj5EB5TRgaOSGUp5Du4urpz/G3Cn0eCllWd3Hg8VRuMhhtEXgZuuAtdYg1hnNFGb++nZyvm/A3jNNDh+fWXx9vODywuJ1Kjc13qy0BlPJTyXD/68e2979dL7Dcxei4aBz9WV7Rf3Xt4+nNscUmlpbuvu7Y8Xt1dWrl8a/NshZ0/Dg4OD4+Pndbo0Pj74/wtrH+gDfaAP9IE+0N+B/h/PgnTcsLPmWQ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151921"/>
              </p:ext>
            </p:extLst>
          </p:nvPr>
        </p:nvGraphicFramePr>
        <p:xfrm>
          <a:off x="812800" y="620690"/>
          <a:ext cx="7791649" cy="54726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9699"/>
                <a:gridCol w="1119376"/>
                <a:gridCol w="1090405"/>
                <a:gridCol w="1462169"/>
              </a:tblGrid>
              <a:tr h="9996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PROGRAMA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POBLACIÓN BENEFICIADA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ALCANCE GEOGRÁFICO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84482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Mujeres</a:t>
                      </a:r>
                      <a:endParaRPr lang="es-SV" sz="1400" b="0" i="1" u="none" strike="noStrike"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TOTAL</a:t>
                      </a:r>
                      <a:endParaRPr lang="es-SV" sz="1400" b="0" i="1" u="none" strike="noStrike" dirty="0"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68141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Atencion a Grupo de Autoayuda a Mujeres Victimas de Violencia Intrafamiliar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238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238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DEPTO. DE CUSCATLAN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8141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Asentamiento </a:t>
                      </a:r>
                      <a:r>
                        <a:rPr lang="es-SV" sz="1400" u="none" strike="noStrike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de adultos mayores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DEPTO. DE CUSCATLAN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8141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Charlas Psicoeducativas en Prevencion de Violencia contra la mujer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300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300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DEPTO. DE CUSCATLAN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8141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Ponencias en prevencion de la violencia  a maestr@s de parvularia MINED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258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258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DEPTO. DE CUSCATLAN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8141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Asesorias Legales  y acompañamiento a victimas de violencia contra la mujer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226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226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DEPTO. DE CUSCATLAN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8141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Capacitación en prevencion y atencion a la violencia de Género y discriminacion CNR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40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40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DEPTO. DE CUSCATLAN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06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57158" y="2428868"/>
            <a:ext cx="5857916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s-SV" sz="3600" b="1" dirty="0" smtClean="0">
                <a:solidFill>
                  <a:srgbClr val="0070C0"/>
                </a:solidFill>
              </a:rPr>
              <a:t>POLICÍA NACIONAL CIVIL </a:t>
            </a:r>
            <a:endParaRPr kumimoji="0" lang="es-SV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5 Conector recto"/>
          <p:cNvCxnSpPr/>
          <p:nvPr/>
        </p:nvCxnSpPr>
        <p:spPr>
          <a:xfrm rot="5400000">
            <a:off x="3822695" y="3178173"/>
            <a:ext cx="35004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2071678"/>
            <a:ext cx="2286016" cy="228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44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png;base64,iVBORw0KGgoAAAANSUhEUgAAAOEAAADhCAMAAAAJbSJIAAABs1BMVEX////9ZwD+ZwD9ZgABz//+ZgABZv7/agABz/4AZf7///0AaP8A1v8BZv+pPgAAXf4Afp0AYP2LtPYAW/0Aa/9zofYAV/3s7e33+/30ZQC/w8QAYfwAXvyBMAD4+Pj/bgDuYgAAZPMAW97t9fwAVP3eWwDeWgDnXwAA2P/ETgAAX+nO4Pva3N3KzM1EQUAAVtPg7PwAQaMANo0AUccAMoLQUwBTIQCdQAAAI1vY5vufOQDl7/zE2ftNUlSAMgAAMHuBKQCdv/q5TABOivq10PmEiYsAR7Khp6pbk/ohcfu20vmOOQB7qPlqm/puKQBLAABPGgBudngAG0ARDBUAG0g2ffo6FQAARriqra5ZFwCHsflIivkAK240e/tsGgAXAAAAocEAFUx8JAAAZnwAj6wkDgAlEx48KylKQT4AHVwiFTNKHQo/HhsqAAA3PkFiJwAwFy44GCVILSIwEQAiIEIqMTUWO0UFHSRPJBg6IjMKEChJNS4ATV8oVIYAveNohK1jjctAJREiAAAfQVoAAD1jYmEbHB9IEAA3AABZZGhEIiYAET1VCQAwLzBFMisgEyEAQ8JPIppcAAAgAElEQVR4nO19iV8a5/Y3M0SezEyAjozIZNCwiAQxdUVEUMMigqjVVLKo2DZtmrSm8d4sbZr2l/e2vzc3Tdvc3D/5PeeZFRwWzda+nxzu59YneYJz5nv2ZzkOxwf6QB/oA32gD/SB3iENDw/qNDz8vh/mTdLw4Pj566sr29svFj/WafHFi+2VldXz44N/c1bHL61uL95+fuOgtpBIjMZDcp9KTCg+mkp4Fi4fPL9/78XK+fG/I5+D49e3n/10VKOMMQSJbSL8E4aR47HUwub9xWerl/5WcI6vbj+6cbmQkg2+NPD6nNqnr8/KKjOaqB3cfrFy6X0/eE80eGnlzuOhlMywlDmGYZs+5o8qaT8RlpFHF45+2r4+/r4Z6ELjK/cOF1IhCh1CxmofDUHLkD1GiKVn89H2+ffNRHu6tHLrT4/zAkHkutJxDjWRTRz8un3+r6iTw+ef/VKLyYTVxVCFi2k3dDqZpo/+Qx9h4p6jxdXB981QC42vvDwoqGbFomnNOtg6bE/kwujl7/5K0jo8vgLwMYQFDAyM1E/noeXTAihLQp6jZ38VYR3ffrAQIp0wORURpvB88fr7Zg5o/MUnHoDPBAPJaTNsfv4+1tk86/gQzE7q4OX7xnF8+xeP3B0/GtNACMPIYGFkmVGDHFVv+5g+Fj+anlqHgGPqxrP3qY+Dqw88IJ8WBJgmDFXe5FAqUfDUljbnDn//B9I/784dbdbSnkIqTgM6VncvTmpxGcu3AI+JP7ffV6wzfP32UCf9g0cPjRZqR78/nF+eLl+biYyNhV0uQXCFw2ORiZny1Oz+zo9zS+lUnEEunRQ//WMMgUfP4cp78R3jL7ZGGdZe6ZA9OZVeOrwyW56JhMMCkMvldrtdSPQ/+EdCeGxiZmr+7lGtQMMgm0CHvqrQ0L13L6rDK98V2uJHmFj66Mny1ERYkgRkCfnigFwa6T/AXwgwJVKe3blaS6hcAnCaZzEBJaN/vnjHAeulj5dUBWzVQdAcAO/w4fTEmOAySRFFZEURVd4ETlE4828RzcjU/O9LiVC7SED23L7+Lq3qyoOEBUBLhEIuxNNbO9MAnqAip/Lnr67nc8lMLj8g+QBBKb9W6m9wiCWwCsxyMFkQxsr7D4YSAGSfGsb1WRQAYLzx4p1p4/jiUEhlzTB6ajBNQoWjK9MRK3hIYr0U4DWKDigurjoJP9QVhLZaLxaLDUlUXJTJcHn+bhrDIxtiAMZ3w+D5Rx5TlixxJpE9z+fLY4LgBmS8/pGREb+IDHrrWd7hiJby+Un4b2BD5KpZhyPbUFxB124yGghEJ3P9Vb+CkLoFYWb21lLsAtsUETgxUGdJ6urKO+BvcPvPOOlzUlIZRB8GxiBV+2N6TKKgBV319VJyMpmvgPyJxSjwUxkZ8flHKgE+kKwqyGGmyinFAO9QoXXwyWJQM0KSVP5mrgBxhLOVWHL53ls3OIPPNmViTRHUrIjEl17p4qkoxbUoPLTDwUfzwGGJB+C8aFg43/o6iCTXiPKOnCQ2gFFHNL+xsb4GLyG6HuRQMeGloLAeJRhDRMwfGM+dt+w3Lr30qO+WVlt0IwP8XZkKS5pZqQJLfDSZQ5nkB7wNACoZ1Cyn1ws2VKkHHI6S4MN5mapfFL3+6hoAuevDt6B4FfQhM99sgTXra4WRpL5bfZsMXr+fIkbFBW0L4seG0q+mxgS3zmCSd2R3G5JLGsjm64JYBDjXfFbLQznMK9VJ0MqKCpwolOB11IH9YClfR8cphGfmj2LHqjsMGzrafntuY/W3mKqCmmyCWQcAC1dnI4AfJ/rQxymATLYBP3JcUPIpLrECHOa8uqtHLJUigJf3ohZmdOcfrAOIpSC8IJ4P5KvoSQSh/KQWIq0wsvLNt+U2hrdvkJYKDPAXm9uPSGA9Ra6Yy/tdwQHQuoqPM0IXAAwYETgN4AZMVPZAfnd9FZRVr4tTPxKoYkbivHn4TXw/xdwthKeeoMlpKdiRhY/fCovD20MyjY9164Kpg5x+VcaQE6xLKeCISpy/5OCzVUu8wgkZ4HmP+g2XvxTN7UrBCnA44AMM+ZIOrlKFUaaqSBnU3skRLaoTIiCqFs13IqJ9pPA2TOrgi8uM1X7TOCO1NYvBmeJF/hyZfsAAlMvkEII1xbsLz5xzBRVF9Fbgi3KCdwOktOKVYGpGD1a9yHVSCCKwwGJVoUYH3guIqofCqAWpamhRuPPGM6rhxbSa4Zg+kCW1hzPoILyNPAIA4LhcvoyDDxQVFT4ln8zlRSnnAE3cqDeK/eAlsnXFC5LsgP/0g+qt+7SpaGny3mCJp7+Oeg6lUgkqbmFsfw49sIkhopi49YZZHH6xwLSoPIltLkfAgorBdQAj2l8NAkicfw2f1K9JHrjFfJBaV5iRRf+erYgu3zqPKCnVDPzphs8LOI+sB9CWBqugjZPwFSXkWsqAzQHrFS5fLbTUSVg29eiNsji4uEDYZudLEq+m0IL69+D5A/2SDxxZMV9FCXQEqiIYD8WX5x3RuuhSggNJGphGk+sSKJ53PRvlwdgCixjMrFeKGyX867zPu46wwldMQkznQ/HOiGiFIvNLMus0Vz3gfyT1JlEcfpFuQZBl0lci+J6r/fDy14qgZVw9FwWhk5LwD5J1TuEaaBZ3RSqDUr2ysVGpSwqHubBUbdTdFOQ8oMwHoqh8fB7+NgeoNqoBMMeKIkE4y++qpig8CwbHGqSCFUjcfmPmZnj7MjHjJvwQZnMfTQwad8Cp6uP8DbA1fGZDxDAU/mithJEY34/RGmSGrnDkv/+9Nj09izQ9PXXt2kQEAlCIyndzat6R3ABTBKEAn1f8oMv9fnEXX5XEUV/iFqZupUgfS4tUfWqtiiTemEXdHmKao2A2NjcFGqhI1WAd+AFdq+bh2XLwkJArFZPqP+OjpaLoCo/NlJd3fnw8t1TzFBKp2OhoKpXwpIeOHv/+cH9qJgJiUKxsVBocxjP98GV1xdcPcd4IfnOgKBpuJ/IEUhoVQRVFsKhvyC+u3pDNLImmSbGryGDQt5bzibsYhO6CQkV3hSAG10GxOpCLBrK59aKgTEx/c2WuVkjFQ3oBkeilRTk+Wkhvvvpi9priFoMiYiWB6cn4OBFcRtQP0sGXRE6PCFzCxJU0MXNt1fW/eBMB3PXfmvMY8LdXJgSO81UmIbAW/Tlq37O7XghklGAjD/mfCKmh3//f8vzVTU+cXCCWh9KDBXV9jZALcmJo68n0TFhwUc74Da9LaUw6AuvoWaqKNZ6VltHeND3K5Wevz+Kl+zFiRkzobRPfTuDjbEQhgJQ40Dv01XV425Cx90/yOUwNIP/Z/+dSIi5TJ0oNg4U/Wo0zEmc2lMLKx5jASZU1SBs5TkKDo5oZHUG0V+7w/hKx2nOGlTdfO9MYfJkiTjNoQgR3IoBgcBeM/x7GnzRmmQS/5avugseLliQX5OmfLSXMpSg1R25KKS2mGdAkF2Lpw/mpsOKnAawIVhiNj8C5msgtTG82o8jKv71mvjj4zNOcLoGIghHlOHgGyMppWov+AZw8JEvAdKnBQdoz54kzKnomaEzrsHmpjcippW+nx2i8HtzA380Xg1YEMVtxC7PAYlMgHvvP67nF7U1VCXXtAQbB+ikuiK/5ihq5gPEE9YkOgOPnS3UvV945Sqjl3T7MrkwMm4fOVgIkY7Un05ioKA0HfpnfklL6FUnxBzkOWGw2C6Tw6HUYPP+nbM2XAME/xtBR5/AvJ+uaHUDrju+8VPRx5SdLMUL6bEHrgKEGC5HTV6chFAyWotTM6BiK9VI2Gs0NSKIqqE0FsIXXyIjHH8Wb0iVS+DYigBvMOdTikVdLA0FOIfJeDyqQlqcIjQ4oaEyfqXqtw+aESFd1loRqr6bCQrCYXDfrAr4NDG/gHeaKXk5Ypij2mZZh6/TWZtFDTHFgINYGN0ER5PvzCFteAzFYRLMqRma3Egzp03CygmY3ZJoSImMIsrq0UxZEwWXooFhXZYTWIoNceDmN/9z4t2zsl9PGNitDqofXng4cPboJARjcDSol/IX6e/buVoKu8q20vlGBahpjgGY3tMdQxTFxBFmLuciBzoN3lDY28lFHYMDrFnbSpM+aECcWTxfbXHoQsuo0y8zRZGIXQ0dOTYmMqErhaBZnMZ9sM2jHh/Yrxeqyo5y+MqOXtlwYCIDUKMFgsDjpiMKvjFxJEcu/ZZmDU8np8McJtsm9bk4JtCqRy6MbVDBFp1kOklD+rEDYjqC1DM2UVk+ILAMQ1a1lfWnHn8fMiuq8t5p1ZCVFiHwaI9bpoV9O4zJWhhAS0yqn99W3qlQlTlW+SdR9Kk3h5Tka+XQErXnYvJ/G2TpEGCdUSfVD+h/V4jfvQMDRH+SE8lyItfxbSDNObk/HvwuxhhZirHaFemOv3+fXKmlBNACQV7ikyBc1mTTbSifTZaiv1jclRJYhpthlyQ22BjEsjdD1RwjPJzF+coHPINbJp5DT4Rd0AdRQwvgrrNmL1fVcNtmviaZvABKcvCjMvIK5TlWeLSh1HlphM6y1ddjHxo+mw27EjdfrIgBoDtd2XBCigp03J7OhE6fD17e0qFJzq1QJRypJuh6RqaurKGI/GB1QQcxNT4Yg02f12k3BtDEE37i5HHZzCmSKyRHNeYgZWk3lXGO3YsQyGfz+yRgcvD1KIw311bKktkzNKF0qwtxWs6HBoleYngsR2715nYntsyBKk3ebIUmDbnAKBMF7Qc2w7gYcefRRwszVkHUyc+NkIfgquEJcg1UlnU09jIBQwpc7otGAwwxnOFGY2owTQw6dzWLZcdgSetsOWcYzP4aVfkeyKtI1AU5ZD6xjpg1BeFqvjqmGYvEkxmYcXKGKIa42s/LWjAABP+/IbAS99RxGbHual0CNPwWC2u7LPp15tt2Qhvo+sKDJotcnoZz6Kw1I3sDahHesS+195OZJjM22h2jxMCJI0rMCTbyzEkT3ooRV212F5muzmHXTjxY9O3seNgfe7YZOTNdc4joknsm1TEWk0QWnDCTrijBzGLJOHr3Te2Qz/kuI1ZMArDu9GkO/C+FEUHWIWS0kBRGVT4dgux20NgQp95ibptkOR05du8Li0JrfLSzXrAv+JwHxhZ72UgzJXFnAJFBdwUQvAWE3BG4uafqINL35ZmXqMmyCrcPQSTxXwm4fFp55HhyFS5SSdO1VdI/9EWPNyWz8u15BHP9EZk0MSWFfolwF9LpQcJdKKQQWcXNbj0Y9D3vGEHhIL4eBr4FSrlQROZ9WrSxBOlzGXNEEsdbjRobh7YK+Uo+hR+hqBMsWWUdO2+7DeSHI2BOlma+pm7C8deaEQ10ruwxZsjQrgXUBUrAChg8ZyAsC2NP5ArFMjr/sDcTxB4ZJAEMKZkbCdU4sXurpTM6RVdyRVzTA12HRdoV2G7Ihlm4IOgmGkGtoUb9LEWhi6pisBMX8nihM3A2dQhO3F8ziUx+Gaxg5bfD8WlBLSEEl+33hbwqncPRs6HlC+2dOxpoRdx6y8QfqOp5Eq7N8rhqESCencNJymmWNyWysJ3MKhlSLL/pwB8sSJoXq4nVDNaVS0pGRVDtm3S/J9DIkSz8/lvGnk2HIktQTLBBVMGNzgL1RMOPgIe2OfNqkiUu9gLhSM/fLwMujKYULF6bhzXlBD7gSH9hQynMy29cZLzsIU4+efulRQbRGOM5uwz7imRfcuIzqcCT3QJiUaoCu2wjTaWKZmuohsBl+OarPp++cKgANnFD6q0IlB84wOPZZDFeC1OyFNVKfbkNy8NXFp/+WLRtJtdC5+5DZLEt0XSuPS800VsV9Va6xu3HLZOaT7qnw+QOr20p9G1aLCUFUAJDUQICHrNe1X8CNZyclkvj53JlzH9UY63YHPZvqMmRDryZwbXUjqNkClFbgVZqtEXMiKXRPMZ4VDNT7nKQ2TXc6Qay2F9BnZBpceU4/k2Z8d1/3ISv/+fm5M2ef/hq3vHQTpy5DlFNOqqt1dh/Ka5JGOBOfXrAsjTn/0y1PvPSLZdcaK/8x5qZ7JKtBXzFDi6SBvFeJfB1jLfvWe4bQ8/PFM2fOnPuKhkK9ZE9NQ8xRtZ0btDillcGEWY9FE7t7/RUTc/C0nmksW0r9meSAV6zmJwPRUgV8Emq3Sk2i1G0Yuv30LHB49uz3Cba37KlpSGJPxjSHzGFYk9c2y0W2Qla9etmFw1sx1ggmwHmNoVInHTRd4nw+QfSLkHseyixzYgxZcvmji2fOwufc588Zq5Ab1GVI0suCVo9y0OUurZy6U8AagzZZ/qSzmI7/KWvcwYcU5jGc6eeN+jaWgtzheSwc6qpiIt4lXWLjP1AIEcWfC6QZJaanZCp0d4Ia9sYk3fWohVhC+ciiWcTTWUxXrDJ94aiMeSHuOMCyIWT0fl9VEmbmGNZ5YgxZ5uZX585SDM+ee3oYZ09BxINJgGsEzUzOWNZwjz20fpt8r1NcM3jPabFL4O3dNKnIQbqSg7y6ks/kJNcVWngyF8ss8UGHISl8f06D8MyZi18OmUE7y3TMnixDVj6acakb/7IN0TjdAHbBsvx6YatTweb84QWLb0mDneGqWb4UlLKOfLWfyoZY3mT0YixSj+kSS66ip9A/T38ItUWqE4iJ/bC6jLEbFHDfm9cbBIM6tmUJ3chCJzFdWbBItLwFdkYc4PmqqGT4fsxAHVkxPJ+iBXWKofmqLdJoOySFLw0Eqce4aaqpMbf7kFydcKnhTCaTTOZKpfxuBfJEfCZ9Mpu604HDOymLfU/t4LbDHL/mA13kAzSo3/XOzBGWMTDsNXti47+hmdExPHP24g+JDkem2oNY2BeUBm995skG55qyljPkufbWdPyxxbOAkNJtn44BL1adcaUpOSBhzqnGO3g3Qs9Eal9ePHOmCcS5poX+HpOpPvluxDWStD50YEN0Rx7LxpfB72qfYKyC/huBBHM4QT1PtqqIuKqd2a36ve6JOUMGcZmzx+yJjX//9OyZZhYhxzgNiOlZSHQyk9logL51oNyIS5i3SAQZfdGWw23I2g1LGnuIQlpyqEIaXa/iuRbXbNqMc3vGkEVPQR2hLqXA4dPfQk0osc6ehrFXkAtI1WqjWBnoLyUnozwvchKKqT6ZlW+38xeDj2TW+C5aveAak/yGF6xNYMOPptkdfhK3uJNesyeSsngKE8QFc+FBp+5DZnNGwEUoRRR9Pp8o1TfydcUVuUrMycyNdinU+A2LFyM3QEjFjUC0GAyW+JJ61EyY2bRubOoZwqPPaUBqcEdHT1/GTE1simE7DUli3nKuCjgFVjl3+Iu4OZlt6y+uX2ZNDOUn4O79YJgz+b0sP6AujAj7BWKu9LE9Zk+k8PNxCMHtf3STsBYUGatwtB2yzKuIy8Ki4vfvQao/WzAFgiSetVPDAro4zZKmMModwd1lDp4PVOhJFlfkR8Z6mL5HCOVPVTPTjCHI6c+6G+spe9I+pDalg8iJ3mqlFAgUFeHakLYJBF9tvF1B6lkKC33a96The5Sw5nn47FoF9/eWN4lVz3rLnsjClzYIIp+fH1hWmZo+HYYgpmpWrohcPZ8MqEF4ZM7YRwT02N4jjv8kaxhiLrCEariHOa+2mSWalyQQUudJMWRjt56ePWu1pGd1NC/+7NEWj60y320Yeo7n/7xiHXe1Uir5XdITqtTqRDJkf1Dx0hHpMyqPocMw6l19PZnFBUOkrCQ9iLFWDM3Aq332xJKhry7aQojG5n7IiPKagvaOw6EZQamuJ6NGaJMNctKynpAxGCLam5pVTO91Dkev4GKdS/H6GgNrqjaWlMiR3HoVQlcCT/FUA+0YhmfOnsbtk8Ksix7Z0IjP5AVQIGvgNrpob2gSxOnUt9AVZqmwiwrn9flclVImwA8oU2li9Xi9ZU83Pj/XBkIE8YdR1ojUm0BrP2SZL8I0awXCzdZ1Ly5IT8yZGLLx27Zl00W6dK9Zh9o1WkWvlHLrkIYFg1Klv+7aB9vXupWpS/ZEPUVbDCE8HTph9RvowtcTbtwSHsiUNhqiTy1mRH60ZFCh53bGdPh2nDUxhFSTHqOj5+ioYQ4qY38Q1rjPqrfsCfT5aXsIaVWKvjV1sqbCXYZOslSGFCrZXxRwMUq1qu7wzqgxmXUe2BnTwechE0P59wgeF8lQOde2z7gm7l5o3oPWPXsCT3HO4ghbEKQg3jixJkLWI3ESWFPKndcr1CuSW9i3BN/MZTtjOn5DNjEMPYT4Fs/oIIfrXq3iM0SM26x6y57Y0A+tOcUxFH9OkN6zJ/WDHpHuy/D6gtWNfDKarXLCdIEYYTq7YJdAaeV89TtS8+Bz/Bn1b0pqyCZNe5qKiN2zJ3iXbT2FASLmGCek+I9oI3xScb00qXrrPVEopy0JVMLOXVyvMQaGJLGMe4Gjjuxuiedz6tKoNJ9A7Mx32RVDNvXDuSaxPC6laqLYd6KlKFZ+POYODuQmo/qzY1Qzs2TBMGW3fLG6QKgCqbHyNHBYDDjWRyRc3lY5fDjK6t5cD486Z0/k6KtOZkbj+ulLsxhoBNqdh5BB4TFAk/p9rsiRZe6o3WGalQTb59Qib+IpC7gqyitKMOfQjrKGf0dja77Yrh6fBU9hgHfmeOSt0cWPLpPesyfVl5UFbfs8AhiIZvt97vBdhtUns7LdiahtlUMtfgd3GNzlsyMur8HhGBZDmuLuLtkT+aSDs7eC+EOcsCdZiiKeKUGLavhoLr+x15A4t/CtzBqQ99ntWdgetWC4hJXXPL824gomHdoZwIlNenK856hN9RTdMTxz7vMj+SRLUX0kNSuIxUAgP1BXRkZ8Il6O4pJ24qw+mSU2mzGHX8QNDPvIZgTMcYnP+zkuo60QYArGNutZ5+wpfr+bpzBY/L7QdBNF12RqFGuK0UDdJxpHvzhpP2Zu5COHNhwuhli1Oo1z5sbcnJTkd71404q681G4liZOpncMyU1tqckwnzZRmw7iLWIKuUHth6FvaDF+wzydCM+3nDKnEpua6eDHMh4RoBiyzCFyCOiJWGdTz8YILXE32yV7Ol5A7KCKX3qa9491TqZY+Qt6jGU9aOVwOkGMyWTz+OLF4MdqsqBy+M+wG15SoOj31aPq4XjgsHACDFnm4KtzZ3rEEIzNbydajJJ34Plyjv5jHOpEhmw57GM0j8/K/wDBhgSltDuw6whUJU5R6Dc05U4dsydS+L5bNGOlix8NkWbQOiVTrPxt2C3mcRe9hcOpAjEmt+HQxND5D9zoFdU2PWeTa/ldxQUcUuB6yZ5Y5vHnZ1tBa48hgPj96Ekw/AcENXlHXmzlsGcMnf8Q1Cs71CoNHqH0IYeW24A7Z0/E06b61I7OYVWqt+wJMfwROOzXq7hWDFVy9oAhcLjHW9Z4kn4DQ/oVnbMnNv7gaRNsOlT2CFIWfz7BYhTFcJfPuVo5PJEeaoU2WqJx8Dm/oGLYU/ZEaieEEEuLc4y5ftRlIx/qYXC9+Rgt5VCf3BVDGWypWEwmM5nJbDYaDQT4NT9NwHrLnkjqUe+eQqeLXy70DKJ8BTgc4JOSlcPutpQemdM8/l2wxngXQhWoUa8Xi3VFmMLTiL1kT7h97ZytWHaQUjA2/w5ZQGObMWSbMfyCcpg5xqE+mSwd51CPaWjUhjENvSKInjVSFEXETc/6wlq37Imkvj97YgiBxY/U60Us1C57kr8R3GIls9bE4WzKguHR8eUnPS6l30KOrKsf2jdAXOrsJXti5Rufn9UgM8E7PjzG4bl/p3RN7Jw9sfF9umXYepidE/ZjRvbkJFs2pagXo5bsaXPiOIczm0bkbZBd5K1tXzs5nfvqwLoK2CF7Sqmbo5o4lOZjpgSQuzYcbltBrs20Xn7ockUOZStHuIPY9jni/z65mdFQ/DlhhiUdIhxagrCc1VfvI3wYMiezdsvAK6opoopG0uVjHEISHdKvgKAHTSz34TaZGX2pqSWAaRvPWED8/IZNAHh8aPd4rvA/ZXOy025j1IplCQGS6KC3lcRvR81sQjVKNvaAjHYtIHZgUd8ircHW/O5Md7v53+OPN2buoQA5stsNvbpgYOgkhf8ZOE7/m9AwdGoWxw5CZqjVU/SOIS5GxZsPH+uvr2koH/7r+NP9a5OYk21rbedv6icbUZWf8ccIUFZ/hRGoHXfFp/UUJoi17mcc2Ph9m6c7f9k8RWdfL8V9CiyjmcpRO5SvXybG6XnGHkOWHH5+zh60XjBsyjHaG9OU3eLZqsc0xPZbMAefy6ZShX6y0dRLcxecTkuYZrNq1LJ97RQg0g1vnYl47GRw2zzhwhLbdYvhu3G0Q6qzY+ZstqQMPjKvabSP2tjQb097QrD9azj3faqlxcIxPbR9/uFnKRND5sB2R829mPlV5MBmk+bwi1HSGUPwFKdz9hYOPz/sdqbxgt39AoN3QqYplf+03Yzxgu75otRHbBdvVtSbQPQ4+FjYxo6eIqc4xuLPni562PfI5vnHH8um34rftV0DXlkwKs8MsVXmSweMegN1GwzJza5LTd3p7NNbnUEkCVtXcGAaYXb0nh2DjvObxmVhfWz8lt2U7+LWuI1iaAmtyOgJCogdWPxSP6Rtq4dtzMjKgnVTlP3JmfH7lhu4mBt268SLCX1LFGDYeuQct6+ZC76ntTS48v3vmFb2bNYBw5rZKdm9lIlhux2mw3Srgi5wti9qdYhYMWyJFk+bU7SSdqimTVzKpj62e/irIXMysfMESM8SpnTYH5G6dJ8YG2r6Wjw+e+FXY696Dyh2AhHcfvvqqf1O9UsH5mTw5m32Qa/WLFYjZBedDz9LkHbZE1n4qJe1tJ5AfPpJiG3L4X07gFYWLFuiUu32JuJ70MoU8P1X7d7D6mW2zz57YmO/nT3bWfV6xRA3vBXanYMntocoh1+Y13B3ODYzeNt6bME+8Pk11CZ7IpsfvRktpG/j6W3ZQK/J0rQ5zYyPbs6zC1e0FzFKDAxZ+22oEP057WSeZ/cAABGKSURBVLInffvam8HwzLmPFiwew6INbOiBnSU9f4OYk2W7EoZKqjBr3xe6bzfv/BGxzZ6Yg55WtHsH8bO4rdu3j7rpRR4GhvH2VypdOmLMQhNZshXTjxOsTfaE29e6usATYAgeY5NYMTRQtHUEgz/FLRFBp9NrP41qvhv11f5I7fUDYhN5y4efv4Foxgri2e8TNrkwSdjuqzxvuUMGAo8OR7sAbLNUGHpgB/bgvVH2WPakb1/rGcHur+Pc58/Ny4uNH8gntk+/bTG97Oh/OpxYB4AM68wyN233Eq9eJscw7L597RQo/nz80gZ7V+EYvmVRWtZeUzUaf0S0yBs+JGF7he3wrVFt95vThPCjN84gGJtP5FY9JAe2L/28uSMeQiv7OTptW1b7WWJ/k92qrolGgZluX3vjdPFYVYokbLMijLRMCMmjjgeB6dswVljStkZp8GPtmISRPfWyfe3kdPbpo1HWqoesPGerhRgtmzFPost1pr/GzTiJjX1m/Ll1Pfj6DXrBnh6W4k0JF8+9Bbr4laVAiOgU7G9+3k4TM7dqH9Dosz26JrKqrTlemeT5Z+p5aKfmWra+/Ogt0acp0/KBJ/9l3OZxHPyvMUvME/u1M4OO60cXjN0/kLT/b78d/eswRHeaam+t4HlblI6buQVLav9j+zT/56bFzrSJeSw0uDhqcYkXtq4dXyDwernpJdrGRxfTt0eWowoksRO2eRav8n+tVyq0sY5WWr1siU3Zwrx0bJEHaGw+xbZmwCcltunTfUgObRac6H0DF7rlVi0g/hqy5ETynM1CInztBBYNbNeeeh1qXLYw3XYIMjpt9yRu4WHCLOqAnemhNZsZufWxTpL4JmzzvZwActr3Whh2Xl06NiSJK2G3zZMIeD2AJWKzPyzTTOePmgRkyxZElzBvDWFPQSd8H/G7ts/Bhb+IWcKCzrcNGLRYMK93xbMNQtO709fOI1dip7nU04LhSfY9y3NlW4MgTS0Ry2T7nPY4iGZQj1eXHtkqON7hEntXGIISzrZ2EVBp7GHKmqX2eE3r8CJd/VExdLKxJ7YKAK9v7pQXe2oY9q6HJD2PbcHMjQmqMHH0kihzMss86PGq3evmZVhY3DbP3TargDA1JHcA6c1hSFI7x7f3qKpy1VrrAG/f6yWtL437WeglxE9svp8TJUWYr50exVZNaz8kqQdjLs5sx6JdCo0bTJY9xguDj9zDVWYanb+hCxGWRkmhxdggeXejdW94v9b7jsnTYkhiTya8nMurHHvLQrlJT05yWfLwYkI9s632tpCPGRuFywew80p43lgm0qFhehz2qockdXVCymcm82YzCE4DFMyMNf7q0ZBqIP7JmBg6zUu2NMKLdiGmn+TEsXnrSljTU3Ye9hrTkNiD/zbUdhpSC4rCrFVJTnrftZ5EqaVf4tm32lOxgY3ISoBiQwRB1Q/CN/PTbdjbbJJ6MlHPOgLYsRSv1tfsKe2OVD6SrZNH2973YUuXDtWlEX0/p9Xheht4N12/v5/nkxwI6qnNjZVf2yHEag/+W804+HXscJYTmyAcu5KybIJjyeUTdtJduaw6Gn2741XdnnLeDbxfMO/nfNgBrh4Upo/ixuJxb9aRUS1NVw5JekcpRh3RjRERb6ryqgpIyY1ho2XyCa/zdqhlUQNDak9VOeWUDbqFP7rh5Xz9AT5TV4Rp2hjh9Ai2kVJWrs2PAYN4j34QfmtRxHMfmjKq11Cbk8nWifs9YxMd7UVj8ZcMzarXfOKxv+hAzhEY8CGKgUowKF17Yu2zbkDWcahx2cK05WcSn5t1YfO1/IjLWww4srnJ7GQyV9qg92zPNG1nOPm1+kgYgDud+lY9cBlTyGAejGi04pOSPLafFjc2vFLF5Y7s1E56sXf3dOluWeC4fuyo66+gpaG3rPBJ2gI08jBhWWxi2ditU/RhGcfmAar00J34sVvYJwjvSB0Ywa6/jsC6nxODYHDykiu8vBU7mfPvzD5harSBB+fL8Y7sesDBZyfpxVCTDZEqYZo0TT9dc7LrNxhtNZu2myCpb8HaeIHFSexLKa3xPAiMCOYG+44KM1dq8km0sYMhQgAPpzlOkhRREWgbnSwqQ2NvY1dlkAbclumnkVEHLph6CGs5FUM8V7DtaAXMSyOIXZ+yVQ4Z5nfxmk0hMnt0kivYOgEYr+1cq66XMpnShuBtTMI7HBjB4/dikMZu6l3wJpHRf5+yHdLg7ZTZaAaXmjzLYFCxUQG28FCkhtosVb/nWyjvDMV7hrF9mCYX7k4r2MMKCNTOV8deyLSzqfZ7ZrbiTfjLRye2ozpdv0pYy1Y9liwtC24OLXcWBJXjQIR4+OV6NCWEp1/VQj3i2A4/Upjbj/gg7A3kSnjDTqY+grewJ83fUr7V3DKEDJ1ORimtXNYON2tbTOSlaWQRUMxin4Rgnna4M8IMN4jqoac3dbTVQ0JSmzszgliBF1eEBA1NTI4LYnfdnNHK8uuU9eQ3BHYdr/PsRvc8xLJVD3dczAKLvkoUzQuYUQioLB3uUEcis5+l4z3gaMMyYQpb89ckAW8cidI7rf0QP/G74gheNa+emZcmbjXXh0jss9fqtzp+h5Z+9W1egOLmNJqbYjQnBbFFeklsrZ8Ajj/WUgxpOr6rc2EOW/WQMHHP4fxMGO+dBv8OUSFtnIPXqXEK5DKZokIR/EcTgvA5es0ulue/01pH0cUmPNZGWfTWq9469tWutqQ0nOjzusemdm4UQhda9vo2s6RxrKEH4rn09eyE1z/i4+hlDtp9KmJVa/+cp1feA4IpYsSt9P9unjDgPk6rR+a1krQLE8EWRS5FEbBXdb2VQVdld7dSDQoTyw83CzGZmE0IWgJP82fChBK1r+evca7ibm5tt0H7dmODJ0TRC5kF/BI8iIz9LL7GuML6b9NvoJvs9s0LffpWPQ1FPHXECZAFR4v+ZiFVsAd5IDPg5YSx8v6DzTS2kiVt9I5id4EpDD3fmY74fJUS3lXCT1ZG9sCSaY3BsJO51qrdLc1YEcQPSZwsKbSn4RcL6nV2xml9SGqwqYcfm9vSW+4NwnYwNLwC4+52SdLE1DdXjtKFWFxWF5IMoh2BQ6OJ9NLXX8xeEySlmKd9yZPYynEAO5vuBhHD4B7vWKP+lnOrnaWsHJLUD2+k5fHgxwVsu2k54IhNuQW8JwtS4WQ9aMIYTIIbqVZyePWZJrVjM1P7D3+fW0pj22NZo3gska4dPf5xfvpaJCzgV62j61uvSw3aRm4X/q/oVZQghr8VrfHS7JHu6HUZjR2+ZiNZg8V7BaKfZmbVW+ZSn5bR3rjytK+6roycmIQn84sjOYd6TYGyV5QUQZLCkZny9Oz+N198sbPzx84X33yzPDt1bWJMkIRqsYI2RalnHRm/T+EUX5J3lPwgr4HdYnEdY0K81poTIq21BAjurp46lmml8TsJi89gMAyPzU2HkaWNSex7oaOIl8ZkK6JvF8yDiE3LooHJDVWM8dSti17HGcaOyC5BakgucSAbCKC14rgSJGUojkFsWV3HdIkPYHvhdTyR7hZmHqZbNxCFTh+sHadLoOLqrQJ6MkVC2F3dzXmrJeNYfNAnYpwaWA9W13O0+Eevv/dS1kvrEtZw9yp7AD7eGzo52VBEdOW0hSI2QaH91FDS+f6RPbUbSa7oo7HS1K1ES6TEhm68djvnJhYf6QdY9VMzLPHcwgUvxbunQehd76/SSJXPST40hSK2lldbDPmyDpq6YvtSCtVI1JGRsKcptlD0ci4lDNDR1Re8lnltRFQq+dJu3YtzhbH5Tbl5MyauRr1RBhFF9SVaLrAmsauztGG4JqMjSR7yU6kfLCw9guyF1DGJPWkw8Yk6Svj8EHHSTsaKC2wkh92/chlsEAt/U1I7ctB7AHIjgCWu0VMTU76Sbq0gkDeMIGXxTsLaTBlPfJNQbcdsiIqXUAcaCufFnusQkojFLASveT7aUOil2SXaUEya5KNgmUSI+PpFBbsOgT+IQl4rbgDcCnaOw4aOPtUQo4COzR5ZdjhrGMZfN1azo/F71Gk0nXuCXHx5TOcRO9rvQgTgA1uxBqZ+EotIu1QqlXpAu6YDu2ENKLTt14CI4dkAhtVgqzjAM1oURW8F/2uESkL5YU1uXYoF6XmDRsbC4scLxNw9S3d9YQvmP8qCmpzS0uau6BupBPAed3jwpOTb4Hnw3QiQepmMWKSmBUwn2FC8prjikyBsKY1gYxWwMEUIbPh1UV2bcEuR5Tn9ALYlVEsdvhUGwS++uCyzreeeSGxzfkItiKOh57NrawGHigyfL0p4yY1CMzz1QiBOBF9Z8WJ+JHJ+cJ9VqYhT1wE87ACI16hseLUobWz2aoG0BnwgOD+8IUd/nIafbcrWZEoNL+XE3eWIWkwt5mi/HTCmtDDORyeTAcdklQv2A1iqX0RmS36AO+fnBEgzk5P0xv7ohq+KDiIwuVulCLqF8NTDWly/ZcGC4MKJm6qehMXV32LqqRnLzj0Q1fSns2PYqBRsR38uk+zHxkyOZI4+O+bK2M5Aa12qACPRBihgv08p0stv+GgpiWkKqGigtCH51N6RQvmPpVQTgDQhIczNF28kFm1L5/9jdkuy3JAhp+/Oqh1SFIi8gvUsNooI0qsbMe4S9DCO2hoQX1DDiqis8/xkCYJRDD8d2UYRb7ZXF3fHyg83YyZ0BoIkdrTy+ulSZ7r0ckFD0dz1hZFqvPbpdESCKIdGmf2ZAEglJ3p9KJQjaEy4oKJQ/hugb1FgSAFzw6/7vcCUWOeTuw0xqL4ESSr/cZRgzNTSkkx89ha8xDHa3sKOZC3nnoDHC+kbO+Uxalg574j2tCL4iagInoCvVIrFer1e5fy0e1pJQH+vBqUwzTeirg6C+s3MPlgKWbpUGRwSeejeW1RBk4ZXf0moNyu0Gjm5cPRwGnh0u4ydRcAGz9cbAWxoFo1Gs9F8EE0uOA8RK2qT+v0resuYcHn+bjrWun6sqvvo0fbbVUGTxhc3Q8Ru5x4h8fTW/FREULmkuUS1sl6s5zKTtCEFxGxeLpgDZuuiuLe+Z5R5UPmksfLyLTAvpKmKo78+svDyLXlBOxqkMNrdMQRApmqPgUma2FIUxSBeV1Rt1It7lcpGHWO4epWG4UGjUCcI4bGZ5R83C3HGsvnAEqaB291+JxJq0KV7B+2q24TIidrV+dlrY5IEXLqpzHJqnwbVmHAKZwinGy1LeGJ6/xWwR475dwPAu+/CxDTR8OrtdJvqthPLMPHC0NyT5fIEgol8ttyXw7kROIRuYmZ653AznZKJWQhtCtNwKWrrnWmglca3byRI++o2QBkr1OZ+3NmfLs9EwmEAtImAt2tTy/MPHy+lU6E24KkAjl5efIca2ETnF2/G2j+aWumVRxOF9NLR3W939penp6eQpqdn9+cf/nNus+YpxEKyVoVrUTwjSAst3H7rTr49Da/eudl1kYJWDhk5HkslEgVKiVQMOGO0CmO7F6TarYX770VATRpcfaCGx51I06ymPfitutaEojYksueTd2xBbXlceQmyeuIdfB1fiSrioYUHfwH+kAZX7yx1X2xqGXbZi0GYWPr+9vj7U8AWGlxd/KQgk9bnZNoPO+2nQXlOHdxe+Wvgp9Pwpe3btZRsKRk1s9f7zj2Ez3N/8fpfBj6TxldefuKRcdWwxwYtx7MHao0SB79uX/oL8kdpfOXe1oIWndhaR3PYyiE1tsyo5+DR9lurwrwRGjy/cmeuNirTJ+5yW7SVY3gpcnzh6Kft638d69Kexldf3L6xkIizdj5EB5TRgaOSGUp5Du4urpz/G3Cn0eCllWd3Hg8VRuMhhtEXgZuuAtdYg1hnNFGb++nZyvm/A3jNNDh+fWXx9vODywuJ1Kjc13qy0BlPJTyXD/68e2979dL7Dcxei4aBz9WV7Rf3Xt4+nNscUmlpbuvu7Y8Xt1dWrl8a/NshZ0/Dg4OD4+Pndbo0Pj74/wtrH+gDfaAP9IE+0N+B/h/PgnTcsLPm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 dirty="0"/>
          </a:p>
        </p:txBody>
      </p:sp>
      <p:sp>
        <p:nvSpPr>
          <p:cNvPr id="8" name="AutoShape 4" descr="data:image/png;base64,iVBORw0KGgoAAAANSUhEUgAAAOEAAADhCAMAAAAJbSJIAAABs1BMVEX////9ZwD+ZwD9ZgABz//+ZgABZv7/agABz/4AZf7///0AaP8A1v8BZv+pPgAAXf4Afp0AYP2LtPYAW/0Aa/9zofYAV/3s7e33+/30ZQC/w8QAYfwAXvyBMAD4+Pj/bgDuYgAAZPMAW97t9fwAVP3eWwDeWgDnXwAA2P/ETgAAX+nO4Pva3N3KzM1EQUAAVtPg7PwAQaMANo0AUccAMoLQUwBTIQCdQAAAI1vY5vufOQDl7/zE2ftNUlSAMgAAMHuBKQCdv/q5TABOivq10PmEiYsAR7Khp6pbk/ohcfu20vmOOQB7qPlqm/puKQBLAABPGgBudngAG0ARDBUAG0g2ffo6FQAARriqra5ZFwCHsflIivkAK240e/tsGgAXAAAAocEAFUx8JAAAZnwAj6wkDgAlEx48KylKQT4AHVwiFTNKHQo/HhsqAAA3PkFiJwAwFy44GCVILSIwEQAiIEIqMTUWO0UFHSRPJBg6IjMKEChJNS4ATV8oVIYAveNohK1jjctAJREiAAAfQVoAAD1jYmEbHB9IEAA3AABZZGhEIiYAET1VCQAwLzBFMisgEyEAQ8JPIppcAAAgAElEQVR4nO19iV8a5/Y3M0SezEyAjozIZNCwiAQxdUVEUMMigqjVVLKo2DZtmrSm8d4sbZr2l/e2vzc3Tdvc3D/5PeeZFRwWzda+nxzu59YneYJz5nv2ZzkOxwf6QB/oA32gD/SB3iENDw/qNDz8vh/mTdLw4Pj566sr29svFj/WafHFi+2VldXz44N/c1bHL61uL95+fuOgtpBIjMZDcp9KTCg+mkp4Fi4fPL9/78XK+fG/I5+D49e3n/10VKOMMQSJbSL8E4aR47HUwub9xWerl/5WcI6vbj+6cbmQkg2+NPD6nNqnr8/KKjOaqB3cfrFy6X0/eE80eGnlzuOhlMywlDmGYZs+5o8qaT8RlpFHF45+2r4+/r4Z6ELjK/cOF1IhCh1CxmofDUHLkD1GiKVn89H2+ffNRHu6tHLrT4/zAkHkutJxDjWRTRz8un3+r6iTw+ef/VKLyYTVxVCFi2k3dDqZpo/+Qx9h4p6jxdXB981QC42vvDwoqGbFomnNOtg6bE/kwujl7/5K0jo8vgLwMYQFDAyM1E/noeXTAihLQp6jZ38VYR3ffrAQIp0wORURpvB88fr7Zg5o/MUnHoDPBAPJaTNsfv4+1tk86/gQzE7q4OX7xnF8+xeP3B0/GtNACMPIYGFkmVGDHFVv+5g+Fj+anlqHgGPqxrP3qY+Dqw88IJ8WBJgmDFXe5FAqUfDUljbnDn//B9I/784dbdbSnkIqTgM6VncvTmpxGcu3AI+JP7ffV6wzfP32UCf9g0cPjRZqR78/nF+eLl+biYyNhV0uQXCFw2ORiZny1Oz+zo9zS+lUnEEunRQ//WMMgUfP4cp78R3jL7ZGGdZe6ZA9OZVeOrwyW56JhMMCkMvldrtdSPQ/+EdCeGxiZmr+7lGtQMMgm0CHvqrQ0L13L6rDK98V2uJHmFj66Mny1ERYkgRkCfnigFwa6T/AXwgwJVKe3blaS6hcAnCaZzEBJaN/vnjHAeulj5dUBWzVQdAcAO/w4fTEmOAySRFFZEURVd4ETlE4828RzcjU/O9LiVC7SED23L7+Lq3qyoOEBUBLhEIuxNNbO9MAnqAip/Lnr67nc8lMLj8g+QBBKb9W6m9wiCWwCsxyMFkQxsr7D4YSAGSfGsb1WRQAYLzx4p1p4/jiUEhlzTB6ajBNQoWjK9MRK3hIYr0U4DWKDigurjoJP9QVhLZaLxaLDUlUXJTJcHn+bhrDIxtiAMZ3w+D5Rx5TlixxJpE9z+fLY4LgBmS8/pGREb+IDHrrWd7hiJby+Un4b2BD5KpZhyPbUFxB124yGghEJ3P9Vb+CkLoFYWb21lLsAtsUETgxUGdJ6urKO+BvcPvPOOlzUlIZRB8GxiBV+2N6TKKgBV319VJyMpmvgPyJxSjwUxkZ8flHKgE+kKwqyGGmyinFAO9QoXXwyWJQM0KSVP5mrgBxhLOVWHL53ls3OIPPNmViTRHUrIjEl17p4qkoxbUoPLTDwUfzwGGJB+C8aFg43/o6iCTXiPKOnCQ2gFFHNL+xsb4GLyG6HuRQMeGloLAeJRhDRMwfGM+dt+w3Lr30qO+WVlt0IwP8XZkKS5pZqQJLfDSZQ5nkB7wNACoZ1Cyn1ws2VKkHHI6S4MN5mapfFL3+6hoAuevDt6B4FfQhM99sgTXra4WRpL5bfZsMXr+fIkbFBW0L4seG0q+mxgS3zmCSd2R3G5JLGsjm64JYBDjXfFbLQznMK9VJ0MqKCpwolOB11IH9YClfR8cphGfmj2LHqjsMGzrafntuY/W3mKqCmmyCWQcAC1dnI4AfJ/rQxymATLYBP3JcUPIpLrECHOa8uqtHLJUigJf3ohZmdOcfrAOIpSC8IJ4P5KvoSQSh/KQWIq0wsvLNt+U2hrdvkJYKDPAXm9uPSGA9Ra6Yy/tdwQHQuoqPM0IXAAwYETgN4AZMVPZAfnd9FZRVr4tTPxKoYkbivHn4TXw/xdwthKeeoMlpKdiRhY/fCovD20MyjY9164Kpg5x+VcaQE6xLKeCISpy/5OCzVUu8wgkZ4HmP+g2XvxTN7UrBCnA44AMM+ZIOrlKFUaaqSBnU3skRLaoTIiCqFs13IqJ9pPA2TOrgi8uM1X7TOCO1NYvBmeJF/hyZfsAAlMvkEII1xbsLz5xzBRVF9Fbgi3KCdwOktOKVYGpGD1a9yHVSCCKwwGJVoUYH3guIqofCqAWpamhRuPPGM6rhxbSa4Zg+kCW1hzPoILyNPAIA4LhcvoyDDxQVFT4ln8zlRSnnAE3cqDeK/eAlsnXFC5LsgP/0g+qt+7SpaGny3mCJp7+Oeg6lUgkqbmFsfw49sIkhopi49YZZHH6xwLSoPIltLkfAgorBdQAj2l8NAkicfw2f1K9JHrjFfJBaV5iRRf+erYgu3zqPKCnVDPzphs8LOI+sB9CWBqugjZPwFSXkWsqAzQHrFS5fLbTUSVg29eiNsji4uEDYZudLEq+m0IL69+D5A/2SDxxZMV9FCXQEqiIYD8WX5x3RuuhSggNJGphGk+sSKJ53PRvlwdgCixjMrFeKGyX867zPu46wwldMQkznQ/HOiGiFIvNLMus0Vz3gfyT1JlEcfpFuQZBl0lci+J6r/fDy14qgZVw9FwWhk5LwD5J1TuEaaBZ3RSqDUr2ysVGpSwqHubBUbdTdFOQ8oMwHoqh8fB7+NgeoNqoBMMeKIkE4y++qpig8CwbHGqSCFUjcfmPmZnj7MjHjJvwQZnMfTQwad8Cp6uP8DbA1fGZDxDAU/mithJEY34/RGmSGrnDkv/+9Nj09izQ9PXXt2kQEAlCIyndzat6R3ABTBKEAn1f8oMv9fnEXX5XEUV/iFqZupUgfS4tUfWqtiiTemEXdHmKao2A2NjcFGqhI1WAd+AFdq+bh2XLwkJArFZPqP+OjpaLoCo/NlJd3fnw8t1TzFBKp2OhoKpXwpIeOHv/+cH9qJgJiUKxsVBocxjP98GV1xdcPcd4IfnOgKBpuJ/IEUhoVQRVFsKhvyC+u3pDNLImmSbGryGDQt5bzibsYhO6CQkV3hSAG10GxOpCLBrK59aKgTEx/c2WuVkjFQ3oBkeilRTk+Wkhvvvpi9priFoMiYiWB6cn4OBFcRtQP0sGXRE6PCFzCxJU0MXNt1fW/eBMB3PXfmvMY8LdXJgSO81UmIbAW/Tlq37O7XghklGAjD/mfCKmh3//f8vzVTU+cXCCWh9KDBXV9jZALcmJo68n0TFhwUc74Da9LaUw6AuvoWaqKNZ6VltHeND3K5Wevz+Kl+zFiRkzobRPfTuDjbEQhgJQ40Dv01XV425Cx90/yOUwNIP/Z/+dSIi5TJ0oNg4U/Wo0zEmc2lMLKx5jASZU1SBs5TkKDo5oZHUG0V+7w/hKx2nOGlTdfO9MYfJkiTjNoQgR3IoBgcBeM/x7GnzRmmQS/5avugseLliQX5OmfLSXMpSg1R25KKS2mGdAkF2Lpw/mpsOKnAawIVhiNj8C5msgtTG82o8jKv71mvjj4zNOcLoGIghHlOHgGyMppWov+AZw8JEvAdKnBQdoz54kzKnomaEzrsHmpjcippW+nx2i8HtzA380Xg1YEMVtxC7PAYlMgHvvP67nF7U1VCXXtAQbB+ikuiK/5ihq5gPEE9YkOgOPnS3UvV945Sqjl3T7MrkwMm4fOVgIkY7Un05ioKA0HfpnfklL6FUnxBzkOWGw2C6Tw6HUYPP+nbM2XAME/xtBR5/AvJ+uaHUDrju+8VPRx5SdLMUL6bEHrgKEGC5HTV6chFAyWotTM6BiK9VI2Gs0NSKIqqE0FsIXXyIjHH8Wb0iVS+DYigBvMOdTikVdLA0FOIfJeDyqQlqcIjQ4oaEyfqXqtw+aESFd1loRqr6bCQrCYXDfrAr4NDG/gHeaKXk5Ypij2mZZh6/TWZtFDTHFgINYGN0ER5PvzCFteAzFYRLMqRma3Egzp03CygmY3ZJoSImMIsrq0UxZEwWXooFhXZYTWIoNceDmN/9z4t2zsl9PGNitDqofXng4cPboJARjcDSol/IX6e/buVoKu8q20vlGBahpjgGY3tMdQxTFxBFmLuciBzoN3lDY28lFHYMDrFnbSpM+aECcWTxfbXHoQsuo0y8zRZGIXQ0dOTYmMqErhaBZnMZ9sM2jHh/Yrxeqyo5y+MqOXtlwYCIDUKMFgsDjpiMKvjFxJEcu/ZZmDU8np8McJtsm9bk4JtCqRy6MbVDBFp1kOklD+rEDYjqC1DM2UVk+ILAMQ1a1lfWnHn8fMiuq8t5p1ZCVFiHwaI9bpoV9O4zJWhhAS0yqn99W3qlQlTlW+SdR9Kk3h5Tka+XQErXnYvJ/G2TpEGCdUSfVD+h/V4jfvQMDRH+SE8lyItfxbSDNObk/HvwuxhhZirHaFemOv3+fXKmlBNACQV7ikyBc1mTTbSifTZaiv1jclRJYhpthlyQ22BjEsjdD1RwjPJzF+coHPINbJp5DT4Rd0AdRQwvgrrNmL1fVcNtmviaZvABKcvCjMvIK5TlWeLSh1HlphM6y1ddjHxo+mw27EjdfrIgBoDtd2XBCigp03J7OhE6fD17e0qFJzq1QJRypJuh6RqaurKGI/GB1QQcxNT4Yg02f12k3BtDEE37i5HHZzCmSKyRHNeYgZWk3lXGO3YsQyGfz+yRgcvD1KIw311bKktkzNKF0qwtxWs6HBoleYngsR2715nYntsyBKk3ebIUmDbnAKBMF7Qc2w7gYcefRRwszVkHUyc+NkIfgquEJcg1UlnU09jIBQwpc7otGAwwxnOFGY2owTQw6dzWLZcdgSetsOWcYzP4aVfkeyKtI1AU5ZD6xjpg1BeFqvjqmGYvEkxmYcXKGKIa42s/LWjAABP+/IbAS99RxGbHual0CNPwWC2u7LPp15tt2Qhvo+sKDJotcnoZz6Kw1I3sDahHesS+195OZJjM22h2jxMCJI0rMCTbyzEkT3ooRV212F5muzmHXTjxY9O3seNgfe7YZOTNdc4joknsm1TEWk0QWnDCTrijBzGLJOHr3Te2Qz/kuI1ZMArDu9GkO/C+FEUHWIWS0kBRGVT4dgux20NgQp95ibptkOR05du8Li0JrfLSzXrAv+JwHxhZ72UgzJXFnAJFBdwUQvAWE3BG4uafqINL35ZmXqMmyCrcPQSTxXwm4fFp55HhyFS5SSdO1VdI/9EWPNyWz8u15BHP9EZk0MSWFfolwF9LpQcJdKKQQWcXNbj0Y9D3vGEHhIL4eBr4FSrlQROZ9WrSxBOlzGXNEEsdbjRobh7YK+Uo+hR+hqBMsWWUdO2+7DeSHI2BOlma+pm7C8deaEQ10ruwxZsjQrgXUBUrAChg8ZyAsC2NP5ArFMjr/sDcTxB4ZJAEMKZkbCdU4sXurpTM6RVdyRVzTA12HRdoV2G7Ihlm4IOgmGkGtoUb9LEWhi6pisBMX8nihM3A2dQhO3F8ziUx+Gaxg5bfD8WlBLSEEl+33hbwqncPRs6HlC+2dOxpoRdx6y8QfqOp5Eq7N8rhqESCencNJymmWNyWysJ3MKhlSLL/pwB8sSJoXq4nVDNaVS0pGRVDtm3S/J9DIkSz8/lvGnk2HIktQTLBBVMGNzgL1RMOPgIe2OfNqkiUu9gLhSM/fLwMujKYULF6bhzXlBD7gSH9hQynMy29cZLzsIU4+efulRQbRGOM5uwz7imRfcuIzqcCT3QJiUaoCu2wjTaWKZmuohsBl+OarPp++cKgANnFD6q0IlB84wOPZZDFeC1OyFNVKfbkNy8NXFp/+WLRtJtdC5+5DZLEt0XSuPS800VsV9Va6xu3HLZOaT7qnw+QOr20p9G1aLCUFUAJDUQICHrNe1X8CNZyclkvj53JlzH9UY63YHPZvqMmRDryZwbXUjqNkClFbgVZqtEXMiKXRPMZ4VDNT7nKQ2TXc6Qay2F9BnZBpceU4/k2Z8d1/3ISv/+fm5M2ef/hq3vHQTpy5DlFNOqqt1dh/Ka5JGOBOfXrAsjTn/0y1PvPSLZdcaK/8x5qZ7JKtBXzFDi6SBvFeJfB1jLfvWe4bQ8/PFM2fOnPuKhkK9ZE9NQ8xRtZ0btDillcGEWY9FE7t7/RUTc/C0nmksW0r9meSAV6zmJwPRUgV8Emq3Sk2i1G0Yuv30LHB49uz3Cba37KlpSGJPxjSHzGFYk9c2y0W2Qla9etmFw1sx1ggmwHmNoVInHTRd4nw+QfSLkHseyixzYgxZcvmji2fOwufc588Zq5Ab1GVI0suCVo9y0OUurZy6U8AagzZZ/qSzmI7/KWvcwYcU5jGc6eeN+jaWgtzheSwc6qpiIt4lXWLjP1AIEcWfC6QZJaanZCp0d4Ia9sYk3fWohVhC+ciiWcTTWUxXrDJ94aiMeSHuOMCyIWT0fl9VEmbmGNZ5YgxZ5uZX585SDM+ee3oYZ09BxINJgGsEzUzOWNZwjz20fpt8r1NcM3jPabFL4O3dNKnIQbqSg7y6ks/kJNcVWngyF8ss8UGHISl8f06D8MyZi18OmUE7y3TMnixDVj6acakb/7IN0TjdAHbBsvx6YatTweb84QWLb0mDneGqWb4UlLKOfLWfyoZY3mT0YixSj+kSS66ip9A/T38ItUWqE4iJ/bC6jLEbFHDfm9cbBIM6tmUJ3chCJzFdWbBItLwFdkYc4PmqqGT4fsxAHVkxPJ+iBXWKofmqLdJoOySFLw0Eqce4aaqpMbf7kFydcKnhTCaTTOZKpfxuBfJEfCZ9Mpu604HDOymLfU/t4LbDHL/mA13kAzSo3/XOzBGWMTDsNXti47+hmdExPHP24g+JDkem2oNY2BeUBm995skG55qyljPkufbWdPyxxbOAkNJtn44BL1adcaUpOSBhzqnGO3g3Qs9Eal9ePHOmCcS5poX+HpOpPvluxDWStD50YEN0Rx7LxpfB72qfYKyC/huBBHM4QT1PtqqIuKqd2a36ve6JOUMGcZmzx+yJjX//9OyZZhYhxzgNiOlZSHQyk9logL51oNyIS5i3SAQZfdGWw23I2g1LGnuIQlpyqEIaXa/iuRbXbNqMc3vGkEVPQR2hLqXA4dPfQk0osc6ehrFXkAtI1WqjWBnoLyUnozwvchKKqT6ZlW+38xeDj2TW+C5aveAak/yGF6xNYMOPptkdfhK3uJNesyeSsngKE8QFc+FBp+5DZnNGwEUoRRR9Pp8o1TfydcUVuUrMycyNdinU+A2LFyM3QEjFjUC0GAyW+JJ61EyY2bRubOoZwqPPaUBqcEdHT1/GTE1simE7DUli3nKuCjgFVjl3+Iu4OZlt6y+uX2ZNDOUn4O79YJgz+b0sP6AujAj7BWKu9LE9Zk+k8PNxCMHtf3STsBYUGatwtB2yzKuIy8Ki4vfvQao/WzAFgiSetVPDAro4zZKmMModwd1lDp4PVOhJFlfkR8Z6mL5HCOVPVTPTjCHI6c+6G+spe9I+pDalg8iJ3mqlFAgUFeHakLYJBF9tvF1B6lkKC33a96The5Sw5nn47FoF9/eWN4lVz3rLnsjClzYIIp+fH1hWmZo+HYYgpmpWrohcPZ8MqEF4ZM7YRwT02N4jjv8kaxhiLrCEariHOa+2mSWalyQQUudJMWRjt56ePWu1pGd1NC/+7NEWj60y320Yeo7n/7xiHXe1Uir5XdITqtTqRDJkf1Dx0hHpMyqPocMw6l19PZnFBUOkrCQ9iLFWDM3Aq332xJKhry7aQojG5n7IiPKagvaOw6EZQamuJ6NGaJMNctKynpAxGCLam5pVTO91Dkev4GKdS/H6GgNrqjaWlMiR3HoVQlcCT/FUA+0YhmfOnsbtk8Ksix7Z0IjP5AVQIGvgNrpob2gSxOnUt9AVZqmwiwrn9flclVImwA8oU2li9Xi9ZU83Pj/XBkIE8YdR1ojUm0BrP2SZL8I0awXCzdZ1Ly5IT8yZGLLx27Zl00W6dK9Zh9o1WkWvlHLrkIYFg1Klv+7aB9vXupWpS/ZEPUVbDCE8HTph9RvowtcTbtwSHsiUNhqiTy1mRH60ZFCh53bGdPh2nDUxhFSTHqOj5+ioYQ4qY38Q1rjPqrfsCfT5aXsIaVWKvjV1sqbCXYZOslSGFCrZXxRwMUq1qu7wzqgxmXUe2BnTwechE0P59wgeF8lQOde2z7gm7l5o3oPWPXsCT3HO4ghbEKQg3jixJkLWI3ESWFPKndcr1CuSW9i3BN/MZTtjOn5DNjEMPYT4Fs/oIIfrXq3iM0SM26x6y57Y0A+tOcUxFH9OkN6zJ/WDHpHuy/D6gtWNfDKarXLCdIEYYTq7YJdAaeV89TtS8+Bz/Bn1b0pqyCZNe5qKiN2zJ3iXbT2FASLmGCek+I9oI3xScb00qXrrPVEopy0JVMLOXVyvMQaGJLGMe4Gjjuxuiedz6tKoNJ9A7Mx32RVDNvXDuSaxPC6laqLYd6KlKFZ+POYODuQmo/qzY1Qzs2TBMGW3fLG6QKgCqbHyNHBYDDjWRyRc3lY5fDjK6t5cD486Z0/k6KtOZkbj+ulLsxhoBNqdh5BB4TFAk/p9rsiRZe6o3WGalQTb59Qib+IpC7gqyitKMOfQjrKGf0dja77Yrh6fBU9hgHfmeOSt0cWPLpPesyfVl5UFbfs8AhiIZvt97vBdhtUns7LdiahtlUMtfgd3GNzlsyMur8HhGBZDmuLuLtkT+aSDs7eC+EOcsCdZiiKeKUGLavhoLr+x15A4t/CtzBqQ99ntWdgetWC4hJXXPL824gomHdoZwIlNenK856hN9RTdMTxz7vMj+SRLUX0kNSuIxUAgP1BXRkZ8Il6O4pJ24qw+mSU2mzGHX8QNDPvIZgTMcYnP+zkuo60QYArGNutZ5+wpfr+bpzBY/L7QdBNF12RqFGuK0UDdJxpHvzhpP2Zu5COHNhwuhli1Oo1z5sbcnJTkd71404q681G4liZOpncMyU1tqckwnzZRmw7iLWIKuUHth6FvaDF+wzydCM+3nDKnEpua6eDHMh4RoBiyzCFyCOiJWGdTz8YILXE32yV7Ol5A7KCKX3qa9491TqZY+Qt6jGU9aOVwOkGMyWTz+OLF4MdqsqBy+M+wG15SoOj31aPq4XjgsHACDFnm4KtzZ3rEEIzNbydajJJ34Plyjv5jHOpEhmw57GM0j8/K/wDBhgSltDuw6whUJU5R6Dc05U4dsydS+L5bNGOlix8NkWbQOiVTrPxt2C3mcRe9hcOpAjEmt+HQxND5D9zoFdU2PWeTa/ldxQUcUuB6yZ5Y5vHnZ1tBa48hgPj96Ekw/AcENXlHXmzlsGcMnf8Q1Cs71CoNHqH0IYeW24A7Z0/E06b61I7OYVWqt+wJMfwROOzXq7hWDFVy9oAhcLjHW9Z4kn4DQ/oVnbMnNv7gaRNsOlT2CFIWfz7BYhTFcJfPuVo5PJEeaoU2WqJx8Dm/oGLYU/ZEaieEEEuLc4y5ftRlIx/qYXC9+Rgt5VCf3BVDGWypWEwmM5nJbDYaDQT4NT9NwHrLnkjqUe+eQqeLXy70DKJ8BTgc4JOSlcPutpQemdM8/l2wxngXQhWoUa8Xi3VFmMLTiL1kT7h97ZytWHaQUjA2/w5ZQGObMWSbMfyCcpg5xqE+mSwd51CPaWjUhjENvSKInjVSFEXETc/6wlq37Imkvj97YgiBxY/U60Us1C57kr8R3GIls9bE4WzKguHR8eUnPS6l30KOrKsf2jdAXOrsJXti5Rufn9UgM8E7PjzG4bl/p3RN7Jw9sfF9umXYepidE/ZjRvbkJFs2pagXo5bsaXPiOIczm0bkbZBd5K1tXzs5nfvqwLoK2CF7Sqmbo5o4lOZjpgSQuzYcbltBrs20Xn7ockUOZStHuIPY9jni/z65mdFQ/DlhhiUdIhxagrCc1VfvI3wYMiezdsvAK6opoopG0uVjHEISHdKvgKAHTSz34TaZGX2pqSWAaRvPWED8/IZNAHh8aPd4rvA/ZXOy025j1IplCQGS6KC3lcRvR81sQjVKNvaAjHYtIHZgUd8ircHW/O5Md7v53+OPN2buoQA5stsNvbpgYOgkhf8ZOE7/m9AwdGoWxw5CZqjVU/SOIS5GxZsPH+uvr2koH/7r+NP9a5OYk21rbedv6icbUZWf8ccIUFZ/hRGoHXfFp/UUJoi17mcc2Ph9m6c7f9k8RWdfL8V9CiyjmcpRO5SvXybG6XnGHkOWHH5+zh60XjBsyjHaG9OU3eLZqsc0xPZbMAefy6ZShX6y0dRLcxecTkuYZrNq1LJ97RQg0g1vnYl47GRw2zzhwhLbdYvhu3G0Q6qzY+ZstqQMPjKvabSP2tjQb097QrD9azj3faqlxcIxPbR9/uFnKRND5sB2R829mPlV5MBmk+bwi1HSGUPwFKdz9hYOPz/sdqbxgt39AoN3QqYplf+03Yzxgu75otRHbBdvVtSbQPQ4+FjYxo6eIqc4xuLPni562PfI5vnHH8um34rftV0DXlkwKs8MsVXmSweMegN1GwzJza5LTd3p7NNbnUEkCVtXcGAaYXb0nh2DjvObxmVhfWz8lt2U7+LWuI1iaAmtyOgJCogdWPxSP6Rtq4dtzMjKgnVTlP3JmfH7lhu4mBt268SLCX1LFGDYeuQct6+ZC76ntTS48v3vmFb2bNYBw5rZKdm9lIlhux2mw3Srgi5wti9qdYhYMWyJFk+bU7SSdqimTVzKpj62e/irIXMysfMESM8SpnTYH5G6dJ8YG2r6Wjw+e+FXY696Dyh2AhHcfvvqqf1O9UsH5mTw5m32Qa/WLFYjZBedDz9LkHbZE1n4qJe1tJ5AfPpJiG3L4X07gFYWLFuiUu32JuJ70MoU8P1X7d7D6mW2zz57YmO/nT3bWfV6xRA3vBXanYMntocoh1+Y13B3ODYzeNt6bME+8Pk11CZ7IpsfvRktpG/j6W3ZQK/J0rQ5zYyPbs6zC1e0FzFKDAxZ+22oEP057WSeZ/cAABGKSURBVLInffvam8HwzLmPFiwew6INbOiBnSU9f4OYk2W7EoZKqjBr3xe6bzfv/BGxzZ6Yg55WtHsH8bO4rdu3j7rpRR4GhvH2VypdOmLMQhNZshXTjxOsTfaE29e6usATYAgeY5NYMTRQtHUEgz/FLRFBp9NrP41qvhv11f5I7fUDYhN5y4efv4Foxgri2e8TNrkwSdjuqzxvuUMGAo8OR7sAbLNUGHpgB/bgvVH2WPakb1/rGcHur+Pc58/Ny4uNH8gntk+/bTG97Oh/OpxYB4AM68wyN233Eq9eJscw7L597RQo/nz80gZ7V+EYvmVRWtZeUzUaf0S0yBs+JGF7he3wrVFt95vThPCjN84gGJtP5FY9JAe2L/28uSMeQiv7OTptW1b7WWJ/k92qrolGgZluX3vjdPFYVYokbLMijLRMCMmjjgeB6dswVljStkZp8GPtmISRPfWyfe3kdPbpo1HWqoesPGerhRgtmzFPost1pr/GzTiJjX1m/Ll1Pfj6DXrBnh6W4k0JF8+9Bbr4laVAiOgU7G9+3k4TM7dqH9Dosz26JrKqrTlemeT5Z+p5aKfmWra+/Ogt0acp0/KBJ/9l3OZxHPyvMUvME/u1M4OO60cXjN0/kLT/b78d/eswRHeaam+t4HlblI6buQVLav9j+zT/56bFzrSJeSw0uDhqcYkXtq4dXyDwernpJdrGRxfTt0eWowoksRO2eRav8n+tVyq0sY5WWr1siU3Zwrx0bJEHaGw+xbZmwCcltunTfUgObRac6H0DF7rlVi0g/hqy5ETynM1CInztBBYNbNeeeh1qXLYw3XYIMjpt9yRu4WHCLOqAnemhNZsZufWxTpL4JmzzvZwActr3Whh2Xl06NiSJK2G3zZMIeD2AJWKzPyzTTOePmgRkyxZElzBvDWFPQSd8H/G7ts/Bhb+IWcKCzrcNGLRYMK93xbMNQtO709fOI1dip7nU04LhSfY9y3NlW4MgTS0Ry2T7nPY4iGZQj1eXHtkqON7hEntXGIISzrZ2EVBp7GHKmqX2eE3r8CJd/VExdLKxJ7YKAK9v7pQXe2oY9q6HJD2PbcHMjQmqMHH0kihzMss86PGq3evmZVhY3DbP3TargDA1JHcA6c1hSFI7x7f3qKpy1VrrAG/f6yWtL437WeglxE9svp8TJUWYr50exVZNaz8kqQdjLs5sx6JdCo0bTJY9xguDj9zDVWYanb+hCxGWRkmhxdggeXejdW94v9b7jsnTYkhiTya8nMurHHvLQrlJT05yWfLwYkI9s632tpCPGRuFywew80p43lgm0qFhehz2qockdXVCymcm82YzCE4DFMyMNf7q0ZBqIP7JmBg6zUu2NMKLdiGmn+TEsXnrSljTU3Ye9hrTkNiD/zbUdhpSC4rCrFVJTnrftZ5EqaVf4tm32lOxgY3ISoBiQwRB1Q/CN/PTbdjbbJJ6MlHPOgLYsRSv1tfsKe2OVD6SrZNH2973YUuXDtWlEX0/p9Xheht4N12/v5/nkxwI6qnNjZVf2yHEag/+W804+HXscJYTmyAcu5KybIJjyeUTdtJduaw6Gn2741XdnnLeDbxfMO/nfNgBrh4Upo/ixuJxb9aRUS1NVw5JekcpRh3RjRERb6ryqgpIyY1ho2XyCa/zdqhlUQNDak9VOeWUDbqFP7rh5Xz9AT5TV4Rp2hjh9Ai2kVJWrs2PAYN4j34QfmtRxHMfmjKq11Cbk8nWifs9YxMd7UVj8ZcMzarXfOKxv+hAzhEY8CGKgUowKF17Yu2zbkDWcahx2cK05WcSn5t1YfO1/IjLWww4srnJ7GQyV9qg92zPNG1nOPm1+kgYgDud+lY9cBlTyGAejGi04pOSPLafFjc2vFLF5Y7s1E56sXf3dOluWeC4fuyo66+gpaG3rPBJ2gI08jBhWWxi2ditU/RhGcfmAar00J34sVvYJwjvSB0Ywa6/jsC6nxODYHDykiu8vBU7mfPvzD5harSBB+fL8Y7sesDBZyfpxVCTDZEqYZo0TT9dc7LrNxhtNZu2myCpb8HaeIHFSexLKa3xPAiMCOYG+44KM1dq8km0sYMhQgAPpzlOkhRREWgbnSwqQ2NvY1dlkAbclumnkVEHLph6CGs5FUM8V7DtaAXMSyOIXZ+yVQ4Z5nfxmk0hMnt0kivYOgEYr+1cq66XMpnShuBtTMI7HBjB4/dikMZu6l3wJpHRf5+yHdLg7ZTZaAaXmjzLYFCxUQG28FCkhtosVb/nWyjvDMV7hrF9mCYX7k4r2MMKCNTOV8deyLSzqfZ7ZrbiTfjLRye2ozpdv0pYy1Y9liwtC24OLXcWBJXjQIR4+OV6NCWEp1/VQj3i2A4/Upjbj/gg7A3kSnjDTqY+grewJ83fUr7V3DKEDJ1ORimtXNYON2tbTOSlaWQRUMxin4Rgnna4M8IMN4jqoac3dbTVQ0JSmzszgliBF1eEBA1NTI4LYnfdnNHK8uuU9eQ3BHYdr/PsRvc8xLJVD3dczAKLvkoUzQuYUQioLB3uUEcis5+l4z3gaMMyYQpb89ckAW8cidI7rf0QP/G74gheNa+emZcmbjXXh0jss9fqtzp+h5Z+9W1egOLmNJqbYjQnBbFFeklsrZ8Ajj/WUgxpOr6rc2EOW/WQMHHP4fxMGO+dBv8OUSFtnIPXqXEK5DKZokIR/EcTgvA5es0ulue/01pH0cUmPNZGWfTWq9469tWutqQ0nOjzusemdm4UQhda9vo2s6RxrKEH4rn09eyE1z/i4+hlDtp9KmJVa/+cp1feA4IpYsSt9P9unjDgPk6rR+a1krQLE8EWRS5FEbBXdb2VQVdld7dSDQoTyw83CzGZmE0IWgJP82fChBK1r+evca7ibm5tt0H7dmODJ0TRC5kF/BI8iIz9LL7GuML6b9NvoJvs9s0LffpWPQ1FPHXECZAFR4v+ZiFVsAd5IDPg5YSx8v6DzTS2kiVt9I5id4EpDD3fmY74fJUS3lXCT1ZG9sCSaY3BsJO51qrdLc1YEcQPSZwsKbSn4RcL6nV2xml9SGqwqYcfm9vSW+4NwnYwNLwC4+52SdLE1DdXjtKFWFxWF5IMoh2BQ6OJ9NLXX8xeEySlmKd9yZPYynEAO5vuBhHD4B7vWKP+lnOrnaWsHJLUD2+k5fHgxwVsu2k54IhNuQW8JwtS4WQ9aMIYTIIbqVZyePWZJrVjM1P7D3+fW0pj22NZo3gska4dPf5xfvpaJCzgV62j61uvSw3aRm4X/q/oVZQghr8VrfHS7JHu6HUZjR2+ZiNZg8V7BaKfZmbVW+ZSn5bR3rjytK+6roycmIQn84sjOYd6TYGyV5QUQZLCkZny9Oz+N198sbPzx84X33yzPDt1bWJMkIRqsYI2RalnHRm/T+EUX5J3lPwgr4HdYnEdY0K81poTIq21BAjurp46lmml8TsJi89gMAyPzU2HkaWNSex7oaOIl8ZkK6JvF8yDiE3LooHJDVWM8dSti17HGcaOyC5BakgucSAbCKC14rgSJGUojkFsWV3HdIkPYHvhdTyR7hZmHqZbNxCFTh+sHadLoOLqrQJ6MkVC2F3dzXmrJeNYfNAnYpwaWA9W13O0+Eevv/dS1kvrEtZw9yp7AD7eGzo52VBEdOW0hSI2QaH91FDS+f6RPbUbSa7oo7HS1K1ES6TEhm68djvnJhYf6QdY9VMzLPHcwgUvxbunQehd76/SSJXPST40hSK2lldbDPmyDpq6YvtSCtVI1JGRsKcptlD0ci4lDNDR1Re8lnltRFQq+dJu3YtzhbH5Tbl5MyauRr1RBhFF9SVaLrAmsauztGG4JqMjSR7yU6kfLCw9guyF1DGJPWkw8Yk6Svj8EHHSTsaKC2wkh92/chlsEAt/U1I7ctB7AHIjgCWu0VMTU76Sbq0gkDeMIGXxTsLaTBlPfJNQbcdsiIqXUAcaCufFnusQkojFLASveT7aUOil2SXaUEya5KNgmUSI+PpFBbsOgT+IQl4rbgDcCnaOw4aOPtUQo4COzR5ZdjhrGMZfN1azo/F71Gk0nXuCXHx5TOcRO9rvQgTgA1uxBqZ+EotIu1QqlXpAu6YDu2ENKLTt14CI4dkAhtVgqzjAM1oURW8F/2uESkL5YU1uXYoF6XmDRsbC4scLxNw9S3d9YQvmP8qCmpzS0uau6BupBPAed3jwpOTb4Hnw3QiQepmMWKSmBUwn2FC8prjikyBsKY1gYxWwMEUIbPh1UV2bcEuR5Tn9ALYlVEsdvhUGwS++uCyzreeeSGxzfkItiKOh57NrawGHigyfL0p4yY1CMzz1QiBOBF9Z8WJ+JHJ+cJ9VqYhT1wE87ACI16hseLUobWz2aoG0BnwgOD+8IUd/nIafbcrWZEoNL+XE3eWIWkwt5mi/HTCmtDDORyeTAcdklQv2A1iqX0RmS36AO+fnBEgzk5P0xv7ohq+KDiIwuVulCLqF8NTDWly/ZcGC4MKJm6qehMXV32LqqRnLzj0Q1fSns2PYqBRsR38uk+zHxkyOZI4+O+bK2M5Aa12qACPRBihgv08p0stv+GgpiWkKqGigtCH51N6RQvmPpVQTgDQhIczNF28kFm1L5/9jdkuy3JAhp+/Oqh1SFIi8gvUsNooI0qsbMe4S9DCO2hoQX1DDiqis8/xkCYJRDD8d2UYRb7ZXF3fHyg83YyZ0BoIkdrTy+ulSZ7r0ckFD0dz1hZFqvPbpdESCKIdGmf2ZAEglJ3p9KJQjaEy4oKJQ/hugb1FgSAFzw6/7vcCUWOeTuw0xqL4ESSr/cZRgzNTSkkx89ha8xDHa3sKOZC3nnoDHC+kbO+Uxalg574j2tCL4iagInoCvVIrFer1e5fy0e1pJQH+vBqUwzTeirg6C+s3MPlgKWbpUGRwSeejeW1RBk4ZXf0moNyu0Gjm5cPRwGnh0u4ydRcAGz9cbAWxoFo1Gs9F8EE0uOA8RK2qT+v0resuYcHn+bjrWun6sqvvo0fbbVUGTxhc3Q8Ru5x4h8fTW/FREULmkuUS1sl6s5zKTtCEFxGxeLpgDZuuiuLe+Z5R5UPmksfLyLTAvpKmKo78+svDyLXlBOxqkMNrdMQRApmqPgUma2FIUxSBeV1Rt1It7lcpGHWO4epWG4UGjUCcI4bGZ5R83C3HGsvnAEqaB291+JxJq0KV7B+2q24TIidrV+dlrY5IEXLqpzHJqnwbVmHAKZwinGy1LeGJ6/xWwR475dwPAu+/CxDTR8OrtdJvqthPLMPHC0NyT5fIEgol8ttyXw7kROIRuYmZ653AznZKJWQhtCtNwKWrrnWmglca3byRI++o2QBkr1OZ+3NmfLs9EwmEAtImAt2tTy/MPHy+lU6E24KkAjl5efIca2ETnF2/G2j+aWumVRxOF9NLR3W939penp6eQpqdn9+cf/nNus+YpxEKyVoVrUTwjSAst3H7rTr49Da/eudl1kYJWDhk5HkslEgVKiVQMOGO0CmO7F6TarYX770VATRpcfaCGx51I06ymPfitutaEojYksueTd2xBbXlceQmyeuIdfB1fiSrioYUHfwH+kAZX7yx1X2xqGXbZi0GYWPr+9vj7U8AWGlxd/KQgk9bnZNoPO+2nQXlOHdxe+Wvgp9Pwpe3btZRsKRk1s9f7zj2Ez3N/8fpfBj6TxldefuKRcdWwxwYtx7MHao0SB79uX/oL8kdpfOXe1oIWndhaR3PYyiE1tsyo5+DR9lurwrwRGjy/cmeuNirTJ+5yW7SVY3gpcnzh6Kft638d69Kexldf3L6xkIizdj5EB5TRgaOSGUp5Du4urpz/G3Cn0eCllWd3Hg8VRuMhhtEXgZuuAtdYg1hnNFGb++nZyvm/A3jNNDh+fWXx9vODywuJ1Kjc13qy0BlPJTyXD/68e2979dL7Dcxei4aBz9WV7Rf3Xt4+nNscUmlpbuvu7Y8Xt1dWrl8a/NshZ0/Dg4OD4+Pndbo0Pj74/wtrH+gDfaAP9IE+0N+B/h/PgnTcsLPmWQ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125648"/>
              </p:ext>
            </p:extLst>
          </p:nvPr>
        </p:nvGraphicFramePr>
        <p:xfrm>
          <a:off x="457200" y="620688"/>
          <a:ext cx="8229600" cy="5734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2592"/>
                <a:gridCol w="2304256"/>
                <a:gridCol w="1081584"/>
                <a:gridCol w="557393"/>
                <a:gridCol w="483074"/>
                <a:gridCol w="549961"/>
                <a:gridCol w="1010740"/>
              </a:tblGrid>
              <a:tr h="562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PROGRAMA (PREVENCIÓN)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8919" marR="8919" marT="891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PROYECTO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8919" marR="8919" marT="891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INVERSIÓN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8919" marR="8919" marT="891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POBLACIÓN BENEFICIADA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8919" marR="8919" marT="891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ALCANCE GEOGRÁFICO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8919" marR="8919" marT="891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7252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 dirty="0">
                          <a:effectLst/>
                        </a:rPr>
                        <a:t>Mujeres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919" marR="8919" marT="89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 dirty="0">
                          <a:effectLst/>
                        </a:rPr>
                        <a:t>Hombres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919" marR="8919" marT="89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TOTAL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919" marR="8919" marT="8919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1042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Implementación de filosofía de Policía Comunitaria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919" marR="8919" marT="89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 dirty="0" smtClean="0">
                          <a:effectLst/>
                        </a:rPr>
                        <a:t> 1. Despliegue territorial  del personal policial .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919" marR="8919" marT="89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$4,020,000.00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919" marR="8919" marT="89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 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919" marR="8919" marT="89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 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919" marR="8919" marT="89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 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919" marR="8919" marT="89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 dirty="0" smtClean="0">
                          <a:effectLst/>
                        </a:rPr>
                        <a:t>16 municipios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919" marR="8919" marT="8919" marB="0" anchor="ctr"/>
                </a:tc>
              </a:tr>
              <a:tr h="895932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 dirty="0" smtClean="0">
                          <a:effectLst/>
                        </a:rPr>
                        <a:t> 2.  Prevención  de violencia.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919" marR="8919" marT="89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$108, 000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919" marR="8919" marT="89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 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919" marR="8919" marT="89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 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919" marR="8919" marT="89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 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919" marR="8919" marT="89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 dirty="0" smtClean="0">
                          <a:effectLst/>
                        </a:rPr>
                        <a:t>16 municipios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919" marR="8919" marT="8919" marB="0" anchor="ctr"/>
                </a:tc>
              </a:tr>
              <a:tr h="11876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Plan El Salvador Seguro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919" marR="8919" marT="89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 dirty="0" smtClean="0">
                          <a:effectLst/>
                        </a:rPr>
                        <a:t>1. Despliegue  territorial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919" marR="8919" marT="89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$321,440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919" marR="8919" marT="89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 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919" marR="8919" marT="89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 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919" marR="8919" marT="89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 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919" marR="8919" marT="891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Cojutepeque</a:t>
                      </a:r>
                      <a:r>
                        <a:rPr lang="pt-BR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pt-BR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San Pedro Perulapán, Santa Cruz Michapa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919" marR="8919" marT="8919" marB="0" anchor="ctr"/>
                </a:tc>
              </a:tr>
              <a:tr h="133347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 dirty="0" smtClean="0">
                          <a:effectLst/>
                        </a:rPr>
                        <a:t>2. Planes preventivos en 12 centros escolares.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919" marR="8919" marT="89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$74,550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919" marR="8919" marT="89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 smtClean="0">
                          <a:effectLst/>
                        </a:rPr>
                        <a:t>11,182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919" marR="8919" marT="89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 smtClean="0">
                          <a:effectLst/>
                        </a:rPr>
                        <a:t>11,573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919" marR="8919" marT="89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 smtClean="0">
                          <a:effectLst/>
                        </a:rPr>
                        <a:t>22,759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919" marR="8919" marT="8919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458383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TOTAL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919" marR="8919" marT="89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 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919" marR="8919" marT="89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$4,523,990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919" marR="8919" marT="891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919" marR="8919" marT="891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919" marR="8919" marT="891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919" marR="8919" marT="891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8919" marR="8919" marT="891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2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png;base64,iVBORw0KGgoAAAANSUhEUgAAAOEAAADhCAMAAAAJbSJIAAABs1BMVEX////9ZwD+ZwD9ZgABz//+ZgABZv7/agABz/4AZf7///0AaP8A1v8BZv+pPgAAXf4Afp0AYP2LtPYAW/0Aa/9zofYAV/3s7e33+/30ZQC/w8QAYfwAXvyBMAD4+Pj/bgDuYgAAZPMAW97t9fwAVP3eWwDeWgDnXwAA2P/ETgAAX+nO4Pva3N3KzM1EQUAAVtPg7PwAQaMANo0AUccAMoLQUwBTIQCdQAAAI1vY5vufOQDl7/zE2ftNUlSAMgAAMHuBKQCdv/q5TABOivq10PmEiYsAR7Khp6pbk/ohcfu20vmOOQB7qPlqm/puKQBLAABPGgBudngAG0ARDBUAG0g2ffo6FQAARriqra5ZFwCHsflIivkAK240e/tsGgAXAAAAocEAFUx8JAAAZnwAj6wkDgAlEx48KylKQT4AHVwiFTNKHQo/HhsqAAA3PkFiJwAwFy44GCVILSIwEQAiIEIqMTUWO0UFHSRPJBg6IjMKEChJNS4ATV8oVIYAveNohK1jjctAJREiAAAfQVoAAD1jYmEbHB9IEAA3AABZZGhEIiYAET1VCQAwLzBFMisgEyEAQ8JPIppcAAAgAElEQVR4nO19iV8a5/Y3M0SezEyAjozIZNCwiAQxdUVEUMMigqjVVLKo2DZtmrSm8d4sbZr2l/e2vzc3Tdvc3D/5PeeZFRwWzda+nxzu59YneYJz5nv2ZzkOxwf6QB/oA32gD/SB3iENDw/qNDz8vh/mTdLw4Pj566sr29svFj/WafHFi+2VldXz44N/c1bHL61uL95+fuOgtpBIjMZDcp9KTCg+mkp4Fi4fPL9/78XK+fG/I5+D49e3n/10VKOMMQSJbSL8E4aR47HUwub9xWerl/5WcI6vbj+6cbmQkg2+NPD6nNqnr8/KKjOaqB3cfrFy6X0/eE80eGnlzuOhlMywlDmGYZs+5o8qaT8RlpFHF45+2r4+/r4Z6ELjK/cOF1IhCh1CxmofDUHLkD1GiKVn89H2+ffNRHu6tHLrT4/zAkHkutJxDjWRTRz8un3+r6iTw+ef/VKLyYTVxVCFi2k3dDqZpo/+Qx9h4p6jxdXB981QC42vvDwoqGbFomnNOtg6bE/kwujl7/5K0jo8vgLwMYQFDAyM1E/noeXTAihLQp6jZ38VYR3ffrAQIp0wORURpvB88fr7Zg5o/MUnHoDPBAPJaTNsfv4+1tk86/gQzE7q4OX7xnF8+xeP3B0/GtNACMPIYGFkmVGDHFVv+5g+Fj+anlqHgGPqxrP3qY+Dqw88IJ8WBJgmDFXe5FAqUfDUljbnDn//B9I/784dbdbSnkIqTgM6VncvTmpxGcu3AI+JP7ffV6wzfP32UCf9g0cPjRZqR78/nF+eLl+biYyNhV0uQXCFw2ORiZny1Oz+zo9zS+lUnEEunRQ//WMMgUfP4cp78R3jL7ZGGdZe6ZA9OZVeOrwyW56JhMMCkMvldrtdSPQ/+EdCeGxiZmr+7lGtQMMgm0CHvqrQ0L13L6rDK98V2uJHmFj66Mny1ERYkgRkCfnigFwa6T/AXwgwJVKe3blaS6hcAnCaZzEBJaN/vnjHAeulj5dUBWzVQdAcAO/w4fTEmOAySRFFZEURVd4ETlE4828RzcjU/O9LiVC7SED23L7+Lq3qyoOEBUBLhEIuxNNbO9MAnqAip/Lnr67nc8lMLj8g+QBBKb9W6m9wiCWwCsxyMFkQxsr7D4YSAGSfGsb1WRQAYLzx4p1p4/jiUEhlzTB6ajBNQoWjK9MRK3hIYr0U4DWKDigurjoJP9QVhLZaLxaLDUlUXJTJcHn+bhrDIxtiAMZ3w+D5Rx5TlixxJpE9z+fLY4LgBmS8/pGREb+IDHrrWd7hiJby+Un4b2BD5KpZhyPbUFxB124yGghEJ3P9Vb+CkLoFYWb21lLsAtsUETgxUGdJ6urKO+BvcPvPOOlzUlIZRB8GxiBV+2N6TKKgBV319VJyMpmvgPyJxSjwUxkZ8flHKgE+kKwqyGGmyinFAO9QoXXwyWJQM0KSVP5mrgBxhLOVWHL53ls3OIPPNmViTRHUrIjEl17p4qkoxbUoPLTDwUfzwGGJB+C8aFg43/o6iCTXiPKOnCQ2gFFHNL+xsb4GLyG6HuRQMeGloLAeJRhDRMwfGM+dt+w3Lr30qO+WVlt0IwP8XZkKS5pZqQJLfDSZQ5nkB7wNACoZ1Cyn1ws2VKkHHI6S4MN5mapfFL3+6hoAuevDt6B4FfQhM99sgTXra4WRpL5bfZsMXr+fIkbFBW0L4seG0q+mxgS3zmCSd2R3G5JLGsjm64JYBDjXfFbLQznMK9VJ0MqKCpwolOB11IH9YClfR8cphGfmj2LHqjsMGzrafntuY/W3mKqCmmyCWQcAC1dnI4AfJ/rQxymATLYBP3JcUPIpLrECHOa8uqtHLJUigJf3ohZmdOcfrAOIpSC8IJ4P5KvoSQSh/KQWIq0wsvLNt+U2hrdvkJYKDPAXm9uPSGA9Ra6Yy/tdwQHQuoqPM0IXAAwYETgN4AZMVPZAfnd9FZRVr4tTPxKoYkbivHn4TXw/xdwthKeeoMlpKdiRhY/fCovD20MyjY9164Kpg5x+VcaQE6xLKeCISpy/5OCzVUu8wgkZ4HmP+g2XvxTN7UrBCnA44AMM+ZIOrlKFUaaqSBnU3skRLaoTIiCqFs13IqJ9pPA2TOrgi8uM1X7TOCO1NYvBmeJF/hyZfsAAlMvkEII1xbsLz5xzBRVF9Fbgi3KCdwOktOKVYGpGD1a9yHVSCCKwwGJVoUYH3guIqofCqAWpamhRuPPGM6rhxbSa4Zg+kCW1hzPoILyNPAIA4LhcvoyDDxQVFT4ln8zlRSnnAE3cqDeK/eAlsnXFC5LsgP/0g+qt+7SpaGny3mCJp7+Oeg6lUgkqbmFsfw49sIkhopi49YZZHH6xwLSoPIltLkfAgorBdQAj2l8NAkicfw2f1K9JHrjFfJBaV5iRRf+erYgu3zqPKCnVDPzphs8LOI+sB9CWBqugjZPwFSXkWsqAzQHrFS5fLbTUSVg29eiNsji4uEDYZudLEq+m0IL69+D5A/2SDxxZMV9FCXQEqiIYD8WX5x3RuuhSggNJGphGk+sSKJ53PRvlwdgCixjMrFeKGyX867zPu46wwldMQkznQ/HOiGiFIvNLMus0Vz3gfyT1JlEcfpFuQZBl0lci+J6r/fDy14qgZVw9FwWhk5LwD5J1TuEaaBZ3RSqDUr2ysVGpSwqHubBUbdTdFOQ8oMwHoqh8fB7+NgeoNqoBMMeKIkE4y++qpig8CwbHGqSCFUjcfmPmZnj7MjHjJvwQZnMfTQwad8Cp6uP8DbA1fGZDxDAU/mithJEY34/RGmSGrnDkv/+9Nj09izQ9PXXt2kQEAlCIyndzat6R3ABTBKEAn1f8oMv9fnEXX5XEUV/iFqZupUgfS4tUfWqtiiTemEXdHmKao2A2NjcFGqhI1WAd+AFdq+bh2XLwkJArFZPqP+OjpaLoCo/NlJd3fnw8t1TzFBKp2OhoKpXwpIeOHv/+cH9qJgJiUKxsVBocxjP98GV1xdcPcd4IfnOgKBpuJ/IEUhoVQRVFsKhvyC+u3pDNLImmSbGryGDQt5bzibsYhO6CQkV3hSAG10GxOpCLBrK59aKgTEx/c2WuVkjFQ3oBkeilRTk+Wkhvvvpi9priFoMiYiWB6cn4OBFcRtQP0sGXRE6PCFzCxJU0MXNt1fW/eBMB3PXfmvMY8LdXJgSO81UmIbAW/Tlq37O7XghklGAjD/mfCKmh3//f8vzVTU+cXCCWh9KDBXV9jZALcmJo68n0TFhwUc74Da9LaUw6AuvoWaqKNZ6VltHeND3K5Wevz+Kl+zFiRkzobRPfTuDjbEQhgJQ40Dv01XV425Cx90/yOUwNIP/Z/+dSIi5TJ0oNg4U/Wo0zEmc2lMLKx5jASZU1SBs5TkKDo5oZHUG0V+7w/hKx2nOGlTdfO9MYfJkiTjNoQgR3IoBgcBeM/x7GnzRmmQS/5avugseLliQX5OmfLSXMpSg1R25KKS2mGdAkF2Lpw/mpsOKnAawIVhiNj8C5msgtTG82o8jKv71mvjj4zNOcLoGIghHlOHgGyMppWov+AZw8JEvAdKnBQdoz54kzKnomaEzrsHmpjcippW+nx2i8HtzA380Xg1YEMVtxC7PAYlMgHvvP67nF7U1VCXXtAQbB+ikuiK/5ihq5gPEE9YkOgOPnS3UvV945Sqjl3T7MrkwMm4fOVgIkY7Un05ioKA0HfpnfklL6FUnxBzkOWGw2C6Tw6HUYPP+nbM2XAME/xtBR5/AvJ+uaHUDrju+8VPRx5SdLMUL6bEHrgKEGC5HTV6chFAyWotTM6BiK9VI2Gs0NSKIqqE0FsIXXyIjHH8Wb0iVS+DYigBvMOdTikVdLA0FOIfJeDyqQlqcIjQ4oaEyfqXqtw+aESFd1loRqr6bCQrCYXDfrAr4NDG/gHeaKXk5Ypij2mZZh6/TWZtFDTHFgINYGN0ER5PvzCFteAzFYRLMqRma3Egzp03CygmY3ZJoSImMIsrq0UxZEwWXooFhXZYTWIoNceDmN/9z4t2zsl9PGNitDqofXng4cPboJARjcDSol/IX6e/buVoKu8q20vlGBahpjgGY3tMdQxTFxBFmLuciBzoN3lDY28lFHYMDrFnbSpM+aECcWTxfbXHoQsuo0y8zRZGIXQ0dOTYmMqErhaBZnMZ9sM2jHh/Yrxeqyo5y+MqOXtlwYCIDUKMFgsDjpiMKvjFxJEcu/ZZmDU8np8McJtsm9bk4JtCqRy6MbVDBFp1kOklD+rEDYjqC1DM2UVk+ILAMQ1a1lfWnHn8fMiuq8t5p1ZCVFiHwaI9bpoV9O4zJWhhAS0yqn99W3qlQlTlW+SdR9Kk3h5Tka+XQErXnYvJ/G2TpEGCdUSfVD+h/V4jfvQMDRH+SE8lyItfxbSDNObk/HvwuxhhZirHaFemOv3+fXKmlBNACQV7ikyBc1mTTbSifTZaiv1jclRJYhpthlyQ22BjEsjdD1RwjPJzF+coHPINbJp5DT4Rd0AdRQwvgrrNmL1fVcNtmviaZvABKcvCjMvIK5TlWeLSh1HlphM6y1ddjHxo+mw27EjdfrIgBoDtd2XBCigp03J7OhE6fD17e0qFJzq1QJRypJuh6RqaurKGI/GB1QQcxNT4Yg02f12k3BtDEE37i5HHZzCmSKyRHNeYgZWk3lXGO3YsQyGfz+yRgcvD1KIw311bKktkzNKF0qwtxWs6HBoleYngsR2715nYntsyBKk3ebIUmDbnAKBMF7Qc2w7gYcefRRwszVkHUyc+NkIfgquEJcg1UlnU09jIBQwpc7otGAwwxnOFGY2owTQw6dzWLZcdgSetsOWcYzP4aVfkeyKtI1AU5ZD6xjpg1BeFqvjqmGYvEkxmYcXKGKIa42s/LWjAABP+/IbAS99RxGbHual0CNPwWC2u7LPp15tt2Qhvo+sKDJotcnoZz6Kw1I3sDahHesS+195OZJjM22h2jxMCJI0rMCTbyzEkT3ooRV212F5muzmHXTjxY9O3seNgfe7YZOTNdc4joknsm1TEWk0QWnDCTrijBzGLJOHr3Te2Qz/kuI1ZMArDu9GkO/C+FEUHWIWS0kBRGVT4dgux20NgQp95ibptkOR05du8Li0JrfLSzXrAv+JwHxhZ72UgzJXFnAJFBdwUQvAWE3BG4uafqINL35ZmXqMmyCrcPQSTxXwm4fFp55HhyFS5SSdO1VdI/9EWPNyWz8u15BHP9EZk0MSWFfolwF9LpQcJdKKQQWcXNbj0Y9D3vGEHhIL4eBr4FSrlQROZ9WrSxBOlzGXNEEsdbjRobh7YK+Uo+hR+hqBMsWWUdO2+7DeSHI2BOlma+pm7C8deaEQ10ruwxZsjQrgXUBUrAChg8ZyAsC2NP5ArFMjr/sDcTxB4ZJAEMKZkbCdU4sXurpTM6RVdyRVzTA12HRdoV2G7Ihlm4IOgmGkGtoUb9LEWhi6pisBMX8nihM3A2dQhO3F8ziUx+Gaxg5bfD8WlBLSEEl+33hbwqncPRs6HlC+2dOxpoRdx6y8QfqOp5Eq7N8rhqESCencNJymmWNyWysJ3MKhlSLL/pwB8sSJoXq4nVDNaVS0pGRVDtm3S/J9DIkSz8/lvGnk2HIktQTLBBVMGNzgL1RMOPgIe2OfNqkiUu9gLhSM/fLwMujKYULF6bhzXlBD7gSH9hQynMy29cZLzsIU4+efulRQbRGOM5uwz7imRfcuIzqcCT3QJiUaoCu2wjTaWKZmuohsBl+OarPp++cKgANnFD6q0IlB84wOPZZDFeC1OyFNVKfbkNy8NXFp/+WLRtJtdC5+5DZLEt0XSuPS800VsV9Va6xu3HLZOaT7qnw+QOr20p9G1aLCUFUAJDUQICHrNe1X8CNZyclkvj53JlzH9UY63YHPZvqMmRDryZwbXUjqNkClFbgVZqtEXMiKXRPMZ4VDNT7nKQ2TXc6Qay2F9BnZBpceU4/k2Z8d1/3ISv/+fm5M2ef/hq3vHQTpy5DlFNOqqt1dh/Ka5JGOBOfXrAsjTn/0y1PvPSLZdcaK/8x5qZ7JKtBXzFDi6SBvFeJfB1jLfvWe4bQ8/PFM2fOnPuKhkK9ZE9NQ8xRtZ0btDillcGEWY9FE7t7/RUTc/C0nmksW0r9meSAV6zmJwPRUgV8Emq3Sk2i1G0Yuv30LHB49uz3Cba37KlpSGJPxjSHzGFYk9c2y0W2Qla9etmFw1sx1ggmwHmNoVInHTRd4nw+QfSLkHseyixzYgxZcvmji2fOwufc588Zq5Ab1GVI0suCVo9y0OUurZy6U8AagzZZ/qSzmI7/KWvcwYcU5jGc6eeN+jaWgtzheSwc6qpiIt4lXWLjP1AIEcWfC6QZJaanZCp0d4Ia9sYk3fWohVhC+ciiWcTTWUxXrDJ94aiMeSHuOMCyIWT0fl9VEmbmGNZ5YgxZ5uZX585SDM+ee3oYZ09BxINJgGsEzUzOWNZwjz20fpt8r1NcM3jPabFL4O3dNKnIQbqSg7y6ks/kJNcVWngyF8ss8UGHISl8f06D8MyZi18OmUE7y3TMnixDVj6acakb/7IN0TjdAHbBsvx6YatTweb84QWLb0mDneGqWb4UlLKOfLWfyoZY3mT0YixSj+kSS66ip9A/T38ItUWqE4iJ/bC6jLEbFHDfm9cbBIM6tmUJ3chCJzFdWbBItLwFdkYc4PmqqGT4fsxAHVkxPJ+iBXWKofmqLdJoOySFLw0Eqce4aaqpMbf7kFydcKnhTCaTTOZKpfxuBfJEfCZ9Mpu604HDOymLfU/t4LbDHL/mA13kAzSo3/XOzBGWMTDsNXti47+hmdExPHP24g+JDkem2oNY2BeUBm995skG55qyljPkufbWdPyxxbOAkNJtn44BL1adcaUpOSBhzqnGO3g3Qs9Eal9ePHOmCcS5poX+HpOpPvluxDWStD50YEN0Rx7LxpfB72qfYKyC/huBBHM4QT1PtqqIuKqd2a36ve6JOUMGcZmzx+yJjX//9OyZZhYhxzgNiOlZSHQyk9logL51oNyIS5i3SAQZfdGWw23I2g1LGnuIQlpyqEIaXa/iuRbXbNqMc3vGkEVPQR2hLqXA4dPfQk0osc6ehrFXkAtI1WqjWBnoLyUnozwvchKKqT6ZlW+38xeDj2TW+C5aveAak/yGF6xNYMOPptkdfhK3uJNesyeSsngKE8QFc+FBp+5DZnNGwEUoRRR9Pp8o1TfydcUVuUrMycyNdinU+A2LFyM3QEjFjUC0GAyW+JJ61EyY2bRubOoZwqPPaUBqcEdHT1/GTE1simE7DUli3nKuCjgFVjl3+Iu4OZlt6y+uX2ZNDOUn4O79YJgz+b0sP6AujAj7BWKu9LE9Zk+k8PNxCMHtf3STsBYUGatwtB2yzKuIy8Ki4vfvQao/WzAFgiSetVPDAro4zZKmMModwd1lDp4PVOhJFlfkR8Z6mL5HCOVPVTPTjCHI6c+6G+spe9I+pDalg8iJ3mqlFAgUFeHakLYJBF9tvF1B6lkKC33a96The5Sw5nn47FoF9/eWN4lVz3rLnsjClzYIIp+fH1hWmZo+HYYgpmpWrohcPZ8MqEF4ZM7YRwT02N4jjv8kaxhiLrCEariHOa+2mSWalyQQUudJMWRjt56ePWu1pGd1NC/+7NEWj60y320Yeo7n/7xiHXe1Uir5XdITqtTqRDJkf1Dx0hHpMyqPocMw6l19PZnFBUOkrCQ9iLFWDM3Aq332xJKhry7aQojG5n7IiPKagvaOw6EZQamuJ6NGaJMNctKynpAxGCLam5pVTO91Dkev4GKdS/H6GgNrqjaWlMiR3HoVQlcCT/FUA+0YhmfOnsbtk8Ksix7Z0IjP5AVQIGvgNrpob2gSxOnUt9AVZqmwiwrn9flclVImwA8oU2li9Xi9ZU83Pj/XBkIE8YdR1ojUm0BrP2SZL8I0awXCzdZ1Ly5IT8yZGLLx27Zl00W6dK9Zh9o1WkWvlHLrkIYFg1Klv+7aB9vXupWpS/ZEPUVbDCE8HTph9RvowtcTbtwSHsiUNhqiTy1mRH60ZFCh53bGdPh2nDUxhFSTHqOj5+ioYQ4qY38Q1rjPqrfsCfT5aXsIaVWKvjV1sqbCXYZOslSGFCrZXxRwMUq1qu7wzqgxmXUe2BnTwechE0P59wgeF8lQOde2z7gm7l5o3oPWPXsCT3HO4ghbEKQg3jixJkLWI3ESWFPKndcr1CuSW9i3BN/MZTtjOn5DNjEMPYT4Fs/oIIfrXq3iM0SM26x6y57Y0A+tOcUxFH9OkN6zJ/WDHpHuy/D6gtWNfDKarXLCdIEYYTq7YJdAaeV89TtS8+Bz/Bn1b0pqyCZNe5qKiN2zJ3iXbT2FASLmGCek+I9oI3xScb00qXrrPVEopy0JVMLOXVyvMQaGJLGMe4Gjjuxuiedz6tKoNJ9A7Mx32RVDNvXDuSaxPC6laqLYd6KlKFZ+POYODuQmo/qzY1Qzs2TBMGW3fLG6QKgCqbHyNHBYDDjWRyRc3lY5fDjK6t5cD486Z0/k6KtOZkbj+ulLsxhoBNqdh5BB4TFAk/p9rsiRZe6o3WGalQTb59Qib+IpC7gqyitKMOfQjrKGf0dja77Yrh6fBU9hgHfmeOSt0cWPLpPesyfVl5UFbfs8AhiIZvt97vBdhtUns7LdiahtlUMtfgd3GNzlsyMur8HhGBZDmuLuLtkT+aSDs7eC+EOcsCdZiiKeKUGLavhoLr+x15A4t/CtzBqQ99ntWdgetWC4hJXXPL824gomHdoZwIlNenK856hN9RTdMTxz7vMj+SRLUX0kNSuIxUAgP1BXRkZ8Il6O4pJ24qw+mSU2mzGHX8QNDPvIZgTMcYnP+zkuo60QYArGNutZ5+wpfr+bpzBY/L7QdBNF12RqFGuK0UDdJxpHvzhpP2Zu5COHNhwuhli1Oo1z5sbcnJTkd71404q681G4liZOpncMyU1tqckwnzZRmw7iLWIKuUHth6FvaDF+wzydCM+3nDKnEpua6eDHMh4RoBiyzCFyCOiJWGdTz8YILXE32yV7Ol5A7KCKX3qa9491TqZY+Qt6jGU9aOVwOkGMyWTz+OLF4MdqsqBy+M+wG15SoOj31aPq4XjgsHACDFnm4KtzZ3rEEIzNbydajJJ34Plyjv5jHOpEhmw57GM0j8/K/wDBhgSltDuw6whUJU5R6Dc05U4dsydS+L5bNGOlix8NkWbQOiVTrPxt2C3mcRe9hcOpAjEmt+HQxND5D9zoFdU2PWeTa/ldxQUcUuB6yZ5Y5vHnZ1tBa48hgPj96Ekw/AcENXlHXmzlsGcMnf8Q1Cs71CoNHqH0IYeW24A7Z0/E06b61I7OYVWqt+wJMfwROOzXq7hWDFVy9oAhcLjHW9Z4kn4DQ/oVnbMnNv7gaRNsOlT2CFIWfz7BYhTFcJfPuVo5PJEeaoU2WqJx8Dm/oGLYU/ZEaieEEEuLc4y5ftRlIx/qYXC9+Rgt5VCf3BVDGWypWEwmM5nJbDYaDQT4NT9NwHrLnkjqUe+eQqeLXy70DKJ8BTgc4JOSlcPutpQemdM8/l2wxngXQhWoUa8Xi3VFmMLTiL1kT7h97ZytWHaQUjA2/w5ZQGObMWSbMfyCcpg5xqE+mSwd51CPaWjUhjENvSKInjVSFEXETc/6wlq37Imkvj97YgiBxY/U60Us1C57kr8R3GIls9bE4WzKguHR8eUnPS6l30KOrKsf2jdAXOrsJXti5Rufn9UgM8E7PjzG4bl/p3RN7Jw9sfF9umXYepidE/ZjRvbkJFs2pagXo5bsaXPiOIczm0bkbZBd5K1tXzs5nfvqwLoK2CF7Sqmbo5o4lOZjpgSQuzYcbltBrs20Xn7ockUOZStHuIPY9jni/z65mdFQ/DlhhiUdIhxagrCc1VfvI3wYMiezdsvAK6opoopG0uVjHEISHdKvgKAHTSz34TaZGX2pqSWAaRvPWED8/IZNAHh8aPd4rvA/ZXOy025j1IplCQGS6KC3lcRvR81sQjVKNvaAjHYtIHZgUd8ircHW/O5Md7v53+OPN2buoQA5stsNvbpgYOgkhf8ZOE7/m9AwdGoWxw5CZqjVU/SOIS5GxZsPH+uvr2koH/7r+NP9a5OYk21rbedv6icbUZWf8ccIUFZ/hRGoHXfFp/UUJoi17mcc2Ph9m6c7f9k8RWdfL8V9CiyjmcpRO5SvXybG6XnGHkOWHH5+zh60XjBsyjHaG9OU3eLZqsc0xPZbMAefy6ZShX6y0dRLcxecTkuYZrNq1LJ97RQg0g1vnYl47GRw2zzhwhLbdYvhu3G0Q6qzY+ZstqQMPjKvabSP2tjQb097QrD9azj3faqlxcIxPbR9/uFnKRND5sB2R829mPlV5MBmk+bwi1HSGUPwFKdz9hYOPz/sdqbxgt39AoN3QqYplf+03Yzxgu75otRHbBdvVtSbQPQ4+FjYxo6eIqc4xuLPni562PfI5vnHH8um34rftV0DXlkwKs8MsVXmSweMegN1GwzJza5LTd3p7NNbnUEkCVtXcGAaYXb0nh2DjvObxmVhfWz8lt2U7+LWuI1iaAmtyOgJCogdWPxSP6Rtq4dtzMjKgnVTlP3JmfH7lhu4mBt268SLCX1LFGDYeuQct6+ZC76ntTS48v3vmFb2bNYBw5rZKdm9lIlhux2mw3Srgi5wti9qdYhYMWyJFk+bU7SSdqimTVzKpj62e/irIXMysfMESM8SpnTYH5G6dJ8YG2r6Wjw+e+FXY696Dyh2AhHcfvvqqf1O9UsH5mTw5m32Qa/WLFYjZBedDz9LkHbZE1n4qJe1tJ5AfPpJiG3L4X07gFYWLFuiUu32JuJ70MoU8P1X7d7D6mW2zz57YmO/nT3bWfV6xRA3vBXanYMntocoh1+Y13B3ODYzeNt6bME+8Pk11CZ7IpsfvRktpG/j6W3ZQK/J0rQ5zYyPbs6zC1e0FzFKDAxZ+22oEP057WSeZ/cAABGKSURBVLInffvam8HwzLmPFiwew6INbOiBnSU9f4OYk2W7EoZKqjBr3xe6bzfv/BGxzZ6Yg55WtHsH8bO4rdu3j7rpRR4GhvH2VypdOmLMQhNZshXTjxOsTfaE29e6usATYAgeY5NYMTRQtHUEgz/FLRFBp9NrP41qvhv11f5I7fUDYhN5y4efv4Foxgri2e8TNrkwSdjuqzxvuUMGAo8OR7sAbLNUGHpgB/bgvVH2WPakb1/rGcHur+Pc58/Ny4uNH8gntk+/bTG97Oh/OpxYB4AM68wyN233Eq9eJscw7L597RQo/nz80gZ7V+EYvmVRWtZeUzUaf0S0yBs+JGF7he3wrVFt95vThPCjN84gGJtP5FY9JAe2L/28uSMeQiv7OTptW1b7WWJ/k92qrolGgZluX3vjdPFYVYokbLMijLRMCMmjjgeB6dswVljStkZp8GPtmISRPfWyfe3kdPbpo1HWqoesPGerhRgtmzFPost1pr/GzTiJjX1m/Ll1Pfj6DXrBnh6W4k0JF8+9Bbr4laVAiOgU7G9+3k4TM7dqH9Dosz26JrKqrTlemeT5Z+p5aKfmWra+/Ogt0acp0/KBJ/9l3OZxHPyvMUvME/u1M4OO60cXjN0/kLT/b78d/eswRHeaam+t4HlblI6buQVLav9j+zT/56bFzrSJeSw0uDhqcYkXtq4dXyDwernpJdrGRxfTt0eWowoksRO2eRav8n+tVyq0sY5WWr1siU3Zwrx0bJEHaGw+xbZmwCcltunTfUgObRac6H0DF7rlVi0g/hqy5ETynM1CInztBBYNbNeeeh1qXLYw3XYIMjpt9yRu4WHCLOqAnemhNZsZufWxTpL4JmzzvZwActr3Whh2Xl06NiSJK2G3zZMIeD2AJWKzPyzTTOePmgRkyxZElzBvDWFPQSd8H/G7ts/Bhb+IWcKCzrcNGLRYMK93xbMNQtO709fOI1dip7nU04LhSfY9y3NlW4MgTS0Ry2T7nPY4iGZQj1eXHtkqON7hEntXGIISzrZ2EVBp7GHKmqX2eE3r8CJd/VExdLKxJ7YKAK9v7pQXe2oY9q6HJD2PbcHMjQmqMHH0kihzMss86PGq3evmZVhY3DbP3TargDA1JHcA6c1hSFI7x7f3qKpy1VrrAG/f6yWtL437WeglxE9svp8TJUWYr50exVZNaz8kqQdjLs5sx6JdCo0bTJY9xguDj9zDVWYanb+hCxGWRkmhxdggeXejdW94v9b7jsnTYkhiTya8nMurHHvLQrlJT05yWfLwYkI9s632tpCPGRuFywew80p43lgm0qFhehz2qockdXVCymcm82YzCE4DFMyMNf7q0ZBqIP7JmBg6zUu2NMKLdiGmn+TEsXnrSljTU3Ye9hrTkNiD/zbUdhpSC4rCrFVJTnrftZ5EqaVf4tm32lOxgY3ISoBiQwRB1Q/CN/PTbdjbbJJ6MlHPOgLYsRSv1tfsKe2OVD6SrZNH2973YUuXDtWlEX0/p9Xheht4N12/v5/nkxwI6qnNjZVf2yHEag/+W804+HXscJYTmyAcu5KybIJjyeUTdtJduaw6Gn2741XdnnLeDbxfMO/nfNgBrh4Upo/ixuJxb9aRUS1NVw5JekcpRh3RjRERb6ryqgpIyY1ho2XyCa/zdqhlUQNDak9VOeWUDbqFP7rh5Xz9AT5TV4Rp2hjh9Ai2kVJWrs2PAYN4j34QfmtRxHMfmjKq11Cbk8nWifs9YxMd7UVj8ZcMzarXfOKxv+hAzhEY8CGKgUowKF17Yu2zbkDWcahx2cK05WcSn5t1YfO1/IjLWww4srnJ7GQyV9qg92zPNG1nOPm1+kgYgDud+lY9cBlTyGAejGi04pOSPLafFjc2vFLF5Y7s1E56sXf3dOluWeC4fuyo66+gpaG3rPBJ2gI08jBhWWxi2ditU/RhGcfmAar00J34sVvYJwjvSB0Ywa6/jsC6nxODYHDykiu8vBU7mfPvzD5harSBB+fL8Y7sesDBZyfpxVCTDZEqYZo0TT9dc7LrNxhtNZu2myCpb8HaeIHFSexLKa3xPAiMCOYG+44KM1dq8km0sYMhQgAPpzlOkhRREWgbnSwqQ2NvY1dlkAbclumnkVEHLph6CGs5FUM8V7DtaAXMSyOIXZ+yVQ4Z5nfxmk0hMnt0kivYOgEYr+1cq66XMpnShuBtTMI7HBjB4/dikMZu6l3wJpHRf5+yHdLg7ZTZaAaXmjzLYFCxUQG28FCkhtosVb/nWyjvDMV7hrF9mCYX7k4r2MMKCNTOV8deyLSzqfZ7ZrbiTfjLRye2ozpdv0pYy1Y9liwtC24OLXcWBJXjQIR4+OV6NCWEp1/VQj3i2A4/Upjbj/gg7A3kSnjDTqY+grewJ83fUr7V3DKEDJ1ORimtXNYON2tbTOSlaWQRUMxin4Rgnna4M8IMN4jqoac3dbTVQ0JSmzszgliBF1eEBA1NTI4LYnfdnNHK8uuU9eQ3BHYdr/PsRvc8xLJVD3dczAKLvkoUzQuYUQioLB3uUEcis5+l4z3gaMMyYQpb89ckAW8cidI7rf0QP/G74gheNa+emZcmbjXXh0jss9fqtzp+h5Z+9W1egOLmNJqbYjQnBbFFeklsrZ8Ajj/WUgxpOr6rc2EOW/WQMHHP4fxMGO+dBv8OUSFtnIPXqXEK5DKZokIR/EcTgvA5es0ulue/01pH0cUmPNZGWfTWq9469tWutqQ0nOjzusemdm4UQhda9vo2s6RxrKEH4rn09eyE1z/i4+hlDtp9KmJVa/+cp1feA4IpYsSt9P9unjDgPk6rR+a1krQLE8EWRS5FEbBXdb2VQVdld7dSDQoTyw83CzGZmE0IWgJP82fChBK1r+evca7ibm5tt0H7dmODJ0TRC5kF/BI8iIz9LL7GuML6b9NvoJvs9s0LffpWPQ1FPHXECZAFR4v+ZiFVsAd5IDPg5YSx8v6DzTS2kiVt9I5id4EpDD3fmY74fJUS3lXCT1ZG9sCSaY3BsJO51qrdLc1YEcQPSZwsKbSn4RcL6nV2xml9SGqwqYcfm9vSW+4NwnYwNLwC4+52SdLE1DdXjtKFWFxWF5IMoh2BQ6OJ9NLXX8xeEySlmKd9yZPYynEAO5vuBhHD4B7vWKP+lnOrnaWsHJLUD2+k5fHgxwVsu2k54IhNuQW8JwtS4WQ9aMIYTIIbqVZyePWZJrVjM1P7D3+fW0pj22NZo3gska4dPf5xfvpaJCzgV62j61uvSw3aRm4X/q/oVZQghr8VrfHS7JHu6HUZjR2+ZiNZg8V7BaKfZmbVW+ZSn5bR3rjytK+6roycmIQn84sjOYd6TYGyV5QUQZLCkZny9Oz+N198sbPzx84X33yzPDt1bWJMkIRqsYI2RalnHRm/T+EUX5J3lPwgr4HdYnEdY0K81poTIq21BAjurp46lmml8TsJi89gMAyPzU2HkaWNSex7oaOIl8ZkK6JvF8yDiE3LooHJDVWM8dSti17HGcaOyC5BakgucSAbCKC14rgSJGUojkFsWV3HdIkPYHvhdTyR7hZmHqZbNxCFTh+sHadLoOLqrQJ6MkVC2F3dzXmrJeNYfNAnYpwaWA9W13O0+Eevv/dS1kvrEtZw9yp7AD7eGzo52VBEdOW0hSI2QaH91FDS+f6RPbUbSa7oo7HS1K1ES6TEhm68djvnJhYf6QdY9VMzLPHcwgUvxbunQehd76/SSJXPST40hSK2lldbDPmyDpq6YvtSCtVI1JGRsKcptlD0ci4lDNDR1Re8lnltRFQq+dJu3YtzhbH5Tbl5MyauRr1RBhFF9SVaLrAmsauztGG4JqMjSR7yU6kfLCw9guyF1DGJPWkw8Yk6Svj8EHHSTsaKC2wkh92/chlsEAt/U1I7ctB7AHIjgCWu0VMTU76Sbq0gkDeMIGXxTsLaTBlPfJNQbcdsiIqXUAcaCufFnusQkojFLASveT7aUOil2SXaUEya5KNgmUSI+PpFBbsOgT+IQl4rbgDcCnaOw4aOPtUQo4COzR5ZdjhrGMZfN1azo/F71Gk0nXuCXHx5TOcRO9rvQgTgA1uxBqZ+EotIu1QqlXpAu6YDu2ENKLTt14CI4dkAhtVgqzjAM1oURW8F/2uESkL5YU1uXYoF6XmDRsbC4scLxNw9S3d9YQvmP8qCmpzS0uau6BupBPAed3jwpOTb4Hnw3QiQepmMWKSmBUwn2FC8prjikyBsKY1gYxWwMEUIbPh1UV2bcEuR5Tn9ALYlVEsdvhUGwS++uCyzreeeSGxzfkItiKOh57NrawGHigyfL0p4yY1CMzz1QiBOBF9Z8WJ+JHJ+cJ9VqYhT1wE87ACI16hseLUobWz2aoG0BnwgOD+8IUd/nIafbcrWZEoNL+XE3eWIWkwt5mi/HTCmtDDORyeTAcdklQv2A1iqX0RmS36AO+fnBEgzk5P0xv7ohq+KDiIwuVulCLqF8NTDWly/ZcGC4MKJm6qehMXV32LqqRnLzj0Q1fSns2PYqBRsR38uk+zHxkyOZI4+O+bK2M5Aa12qACPRBihgv08p0stv+GgpiWkKqGigtCH51N6RQvmPpVQTgDQhIczNF28kFm1L5/9jdkuy3JAhp+/Oqh1SFIi8gvUsNooI0qsbMe4S9DCO2hoQX1DDiqis8/xkCYJRDD8d2UYRb7ZXF3fHyg83YyZ0BoIkdrTy+ulSZ7r0ckFD0dz1hZFqvPbpdESCKIdGmf2ZAEglJ3p9KJQjaEy4oKJQ/hugb1FgSAFzw6/7vcCUWOeTuw0xqL4ESSr/cZRgzNTSkkx89ha8xDHa3sKOZC3nnoDHC+kbO+Uxalg574j2tCL4iagInoCvVIrFer1e5fy0e1pJQH+vBqUwzTeirg6C+s3MPlgKWbpUGRwSeejeW1RBk4ZXf0moNyu0Gjm5cPRwGnh0u4ydRcAGz9cbAWxoFo1Gs9F8EE0uOA8RK2qT+v0resuYcHn+bjrWun6sqvvo0fbbVUGTxhc3Q8Ru5x4h8fTW/FREULmkuUS1sl6s5zKTtCEFxGxeLpgDZuuiuLe+Z5R5UPmksfLyLTAvpKmKo78+svDyLXlBOxqkMNrdMQRApmqPgUma2FIUxSBeV1Rt1It7lcpGHWO4epWG4UGjUCcI4bGZ5R83C3HGsvnAEqaB291+JxJq0KV7B+2q24TIidrV+dlrY5IEXLqpzHJqnwbVmHAKZwinGy1LeGJ6/xWwR475dwPAu+/CxDTR8OrtdJvqthPLMPHC0NyT5fIEgol8ttyXw7kROIRuYmZ653AznZKJWQhtCtNwKWrrnWmglca3byRI++o2QBkr1OZ+3NmfLs9EwmEAtImAt2tTy/MPHy+lU6E24KkAjl5efIca2ETnF2/G2j+aWumVRxOF9NLR3W939penp6eQpqdn9+cf/nNus+YpxEKyVoVrUTwjSAst3H7rTr49Da/eudl1kYJWDhk5HkslEgVKiVQMOGO0CmO7F6TarYX770VATRpcfaCGx51I06ymPfitutaEojYksueTd2xBbXlceQmyeuIdfB1fiSrioYUHfwH+kAZX7yx1X2xqGXbZi0GYWPr+9vj7U8AWGlxd/KQgk9bnZNoPO+2nQXlOHdxe+Wvgp9Pwpe3btZRsKRk1s9f7zj2Ez3N/8fpfBj6TxldefuKRcdWwxwYtx7MHao0SB79uX/oL8kdpfOXe1oIWndhaR3PYyiE1tsyo5+DR9lurwrwRGjy/cmeuNirTJ+5yW7SVY3gpcnzh6Kft638d69Kexldf3L6xkIizdj5EB5TRgaOSGUp5Du4urpz/G3Cn0eCllWd3Hg8VRuMhhtEXgZuuAtdYg1hnNFGb++nZyvm/A3jNNDh+fWXx9vODywuJ1Kjc13qy0BlPJTyXD/68e2979dL7Dcxei4aBz9WV7Rf3Xt4+nNscUmlpbuvu7Y8Xt1dWrl8a/NshZ0/Dg4OD4+Pndbo0Pj74/wtrH+gDfaAP9IE+0N+B/h/PgnTcsLPm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 dirty="0"/>
          </a:p>
        </p:txBody>
      </p:sp>
      <p:sp>
        <p:nvSpPr>
          <p:cNvPr id="8" name="AutoShape 4" descr="data:image/png;base64,iVBORw0KGgoAAAANSUhEUgAAAOEAAADhCAMAAAAJbSJIAAABs1BMVEX////9ZwD+ZwD9ZgABz//+ZgABZv7/agABz/4AZf7///0AaP8A1v8BZv+pPgAAXf4Afp0AYP2LtPYAW/0Aa/9zofYAV/3s7e33+/30ZQC/w8QAYfwAXvyBMAD4+Pj/bgDuYgAAZPMAW97t9fwAVP3eWwDeWgDnXwAA2P/ETgAAX+nO4Pva3N3KzM1EQUAAVtPg7PwAQaMANo0AUccAMoLQUwBTIQCdQAAAI1vY5vufOQDl7/zE2ftNUlSAMgAAMHuBKQCdv/q5TABOivq10PmEiYsAR7Khp6pbk/ohcfu20vmOOQB7qPlqm/puKQBLAABPGgBudngAG0ARDBUAG0g2ffo6FQAARriqra5ZFwCHsflIivkAK240e/tsGgAXAAAAocEAFUx8JAAAZnwAj6wkDgAlEx48KylKQT4AHVwiFTNKHQo/HhsqAAA3PkFiJwAwFy44GCVILSIwEQAiIEIqMTUWO0UFHSRPJBg6IjMKEChJNS4ATV8oVIYAveNohK1jjctAJREiAAAfQVoAAD1jYmEbHB9IEAA3AABZZGhEIiYAET1VCQAwLzBFMisgEyEAQ8JPIppcAAAgAElEQVR4nO19iV8a5/Y3M0SezEyAjozIZNCwiAQxdUVEUMMigqjVVLKo2DZtmrSm8d4sbZr2l/e2vzc3Tdvc3D/5PeeZFRwWzda+nxzu59YneYJz5nv2ZzkOxwf6QB/oA32gD/SB3iENDw/qNDz8vh/mTdLw4Pj566sr29svFj/WafHFi+2VldXz44N/c1bHL61uL95+fuOgtpBIjMZDcp9KTCg+mkp4Fi4fPL9/78XK+fG/I5+D49e3n/10VKOMMQSJbSL8E4aR47HUwub9xWerl/5WcI6vbj+6cbmQkg2+NPD6nNqnr8/KKjOaqB3cfrFy6X0/eE80eGnlzuOhlMywlDmGYZs+5o8qaT8RlpFHF45+2r4+/r4Z6ELjK/cOF1IhCh1CxmofDUHLkD1GiKVn89H2+ffNRHu6tHLrT4/zAkHkutJxDjWRTRz8un3+r6iTw+ef/VKLyYTVxVCFi2k3dDqZpo/+Qx9h4p6jxdXB981QC42vvDwoqGbFomnNOtg6bE/kwujl7/5K0jo8vgLwMYQFDAyM1E/noeXTAihLQp6jZ38VYR3ffrAQIp0wORURpvB88fr7Zg5o/MUnHoDPBAPJaTNsfv4+1tk86/gQzE7q4OX7xnF8+xeP3B0/GtNACMPIYGFkmVGDHFVv+5g+Fj+anlqHgGPqxrP3qY+Dqw88IJ8WBJgmDFXe5FAqUfDUljbnDn//B9I/784dbdbSnkIqTgM6VncvTmpxGcu3AI+JP7ffV6wzfP32UCf9g0cPjRZqR78/nF+eLl+biYyNhV0uQXCFw2ORiZny1Oz+zo9zS+lUnEEunRQ//WMMgUfP4cp78R3jL7ZGGdZe6ZA9OZVeOrwyW56JhMMCkMvldrtdSPQ/+EdCeGxiZmr+7lGtQMMgm0CHvqrQ0L13L6rDK98V2uJHmFj66Mny1ERYkgRkCfnigFwa6T/AXwgwJVKe3blaS6hcAnCaZzEBJaN/vnjHAeulj5dUBWzVQdAcAO/w4fTEmOAySRFFZEURVd4ETlE4828RzcjU/O9LiVC7SED23L7+Lq3qyoOEBUBLhEIuxNNbO9MAnqAip/Lnr67nc8lMLj8g+QBBKb9W6m9wiCWwCsxyMFkQxsr7D4YSAGSfGsb1WRQAYLzx4p1p4/jiUEhlzTB6ajBNQoWjK9MRK3hIYr0U4DWKDigurjoJP9QVhLZaLxaLDUlUXJTJcHn+bhrDIxtiAMZ3w+D5Rx5TlixxJpE9z+fLY4LgBmS8/pGREb+IDHrrWd7hiJby+Un4b2BD5KpZhyPbUFxB124yGghEJ3P9Vb+CkLoFYWb21lLsAtsUETgxUGdJ6urKO+BvcPvPOOlzUlIZRB8GxiBV+2N6TKKgBV319VJyMpmvgPyJxSjwUxkZ8flHKgE+kKwqyGGmyinFAO9QoXXwyWJQM0KSVP5mrgBxhLOVWHL53ls3OIPPNmViTRHUrIjEl17p4qkoxbUoPLTDwUfzwGGJB+C8aFg43/o6iCTXiPKOnCQ2gFFHNL+xsb4GLyG6HuRQMeGloLAeJRhDRMwfGM+dt+w3Lr30qO+WVlt0IwP8XZkKS5pZqQJLfDSZQ5nkB7wNACoZ1Cyn1ws2VKkHHI6S4MN5mapfFL3+6hoAuevDt6B4FfQhM99sgTXra4WRpL5bfZsMXr+fIkbFBW0L4seG0q+mxgS3zmCSd2R3G5JLGsjm64JYBDjXfFbLQznMK9VJ0MqKCpwolOB11IH9YClfR8cphGfmj2LHqjsMGzrafntuY/W3mKqCmmyCWQcAC1dnI4AfJ/rQxymATLYBP3JcUPIpLrECHOa8uqtHLJUigJf3ohZmdOcfrAOIpSC8IJ4P5KvoSQSh/KQWIq0wsvLNt+U2hrdvkJYKDPAXm9uPSGA9Ra6Yy/tdwQHQuoqPM0IXAAwYETgN4AZMVPZAfnd9FZRVr4tTPxKoYkbivHn4TXw/xdwthKeeoMlpKdiRhY/fCovD20MyjY9164Kpg5x+VcaQE6xLKeCISpy/5OCzVUu8wgkZ4HmP+g2XvxTN7UrBCnA44AMM+ZIOrlKFUaaqSBnU3skRLaoTIiCqFs13IqJ9pPA2TOrgi8uM1X7TOCO1NYvBmeJF/hyZfsAAlMvkEII1xbsLz5xzBRVF9Fbgi3KCdwOktOKVYGpGD1a9yHVSCCKwwGJVoUYH3guIqofCqAWpamhRuPPGM6rhxbSa4Zg+kCW1hzPoILyNPAIA4LhcvoyDDxQVFT4ln8zlRSnnAE3cqDeK/eAlsnXFC5LsgP/0g+qt+7SpaGny3mCJp7+Oeg6lUgkqbmFsfw49sIkhopi49YZZHH6xwLSoPIltLkfAgorBdQAj2l8NAkicfw2f1K9JHrjFfJBaV5iRRf+erYgu3zqPKCnVDPzphs8LOI+sB9CWBqugjZPwFSXkWsqAzQHrFS5fLbTUSVg29eiNsji4uEDYZudLEq+m0IL69+D5A/2SDxxZMV9FCXQEqiIYD8WX5x3RuuhSggNJGphGk+sSKJ53PRvlwdgCixjMrFeKGyX867zPu46wwldMQkznQ/HOiGiFIvNLMus0Vz3gfyT1JlEcfpFuQZBl0lci+J6r/fDy14qgZVw9FwWhk5LwD5J1TuEaaBZ3RSqDUr2ysVGpSwqHubBUbdTdFOQ8oMwHoqh8fB7+NgeoNqoBMMeKIkE4y++qpig8CwbHGqSCFUjcfmPmZnj7MjHjJvwQZnMfTQwad8Cp6uP8DbA1fGZDxDAU/mithJEY34/RGmSGrnDkv/+9Nj09izQ9PXXt2kQEAlCIyndzat6R3ABTBKEAn1f8oMv9fnEXX5XEUV/iFqZupUgfS4tUfWqtiiTemEXdHmKao2A2NjcFGqhI1WAd+AFdq+bh2XLwkJArFZPqP+OjpaLoCo/NlJd3fnw8t1TzFBKp2OhoKpXwpIeOHv/+cH9qJgJiUKxsVBocxjP98GV1xdcPcd4IfnOgKBpuJ/IEUhoVQRVFsKhvyC+u3pDNLImmSbGryGDQt5bzibsYhO6CQkV3hSAG10GxOpCLBrK59aKgTEx/c2WuVkjFQ3oBkeilRTk+Wkhvvvpi9priFoMiYiWB6cn4OBFcRtQP0sGXRE6PCFzCxJU0MXNt1fW/eBMB3PXfmvMY8LdXJgSO81UmIbAW/Tlq37O7XghklGAjD/mfCKmh3//f8vzVTU+cXCCWh9KDBXV9jZALcmJo68n0TFhwUc74Da9LaUw6AuvoWaqKNZ6VltHeND3K5Wevz+Kl+zFiRkzobRPfTuDjbEQhgJQ40Dv01XV425Cx90/yOUwNIP/Z/+dSIi5TJ0oNg4U/Wo0zEmc2lMLKx5jASZU1SBs5TkKDo5oZHUG0V+7w/hKx2nOGlTdfO9MYfJkiTjNoQgR3IoBgcBeM/x7GnzRmmQS/5avugseLliQX5OmfLSXMpSg1R25KKS2mGdAkF2Lpw/mpsOKnAawIVhiNj8C5msgtTG82o8jKv71mvjj4zNOcLoGIghHlOHgGyMppWov+AZw8JEvAdKnBQdoz54kzKnomaEzrsHmpjcippW+nx2i8HtzA380Xg1YEMVtxC7PAYlMgHvvP67nF7U1VCXXtAQbB+ikuiK/5ihq5gPEE9YkOgOPnS3UvV945Sqjl3T7MrkwMm4fOVgIkY7Un05ioKA0HfpnfklL6FUnxBzkOWGw2C6Tw6HUYPP+nbM2XAME/xtBR5/AvJ+uaHUDrju+8VPRx5SdLMUL6bEHrgKEGC5HTV6chFAyWotTM6BiK9VI2Gs0NSKIqqE0FsIXXyIjHH8Wb0iVS+DYigBvMOdTikVdLA0FOIfJeDyqQlqcIjQ4oaEyfqXqtw+aESFd1loRqr6bCQrCYXDfrAr4NDG/gHeaKXk5Ypij2mZZh6/TWZtFDTHFgINYGN0ER5PvzCFteAzFYRLMqRma3Egzp03CygmY3ZJoSImMIsrq0UxZEwWXooFhXZYTWIoNceDmN/9z4t2zsl9PGNitDqofXng4cPboJARjcDSol/IX6e/buVoKu8q20vlGBahpjgGY3tMdQxTFxBFmLuciBzoN3lDY28lFHYMDrFnbSpM+aECcWTxfbXHoQsuo0y8zRZGIXQ0dOTYmMqErhaBZnMZ9sM2jHh/Yrxeqyo5y+MqOXtlwYCIDUKMFgsDjpiMKvjFxJEcu/ZZmDU8np8McJtsm9bk4JtCqRy6MbVDBFp1kOklD+rEDYjqC1DM2UVk+ILAMQ1a1lfWnHn8fMiuq8t5p1ZCVFiHwaI9bpoV9O4zJWhhAS0yqn99W3qlQlTlW+SdR9Kk3h5Tka+XQErXnYvJ/G2TpEGCdUSfVD+h/V4jfvQMDRH+SE8lyItfxbSDNObk/HvwuxhhZirHaFemOv3+fXKmlBNACQV7ikyBc1mTTbSifTZaiv1jclRJYhpthlyQ22BjEsjdD1RwjPJzF+coHPINbJp5DT4Rd0AdRQwvgrrNmL1fVcNtmviaZvABKcvCjMvIK5TlWeLSh1HlphM6y1ddjHxo+mw27EjdfrIgBoDtd2XBCigp03J7OhE6fD17e0qFJzq1QJRypJuh6RqaurKGI/GB1QQcxNT4Yg02f12k3BtDEE37i5HHZzCmSKyRHNeYgZWk3lXGO3YsQyGfz+yRgcvD1KIw311bKktkzNKF0qwtxWs6HBoleYngsR2715nYntsyBKk3ebIUmDbnAKBMF7Qc2w7gYcefRRwszVkHUyc+NkIfgquEJcg1UlnU09jIBQwpc7otGAwwxnOFGY2owTQw6dzWLZcdgSetsOWcYzP4aVfkeyKtI1AU5ZD6xjpg1BeFqvjqmGYvEkxmYcXKGKIa42s/LWjAABP+/IbAS99RxGbHual0CNPwWC2u7LPp15tt2Qhvo+sKDJotcnoZz6Kw1I3sDahHesS+195OZJjM22h2jxMCJI0rMCTbyzEkT3ooRV212F5muzmHXTjxY9O3seNgfe7YZOTNdc4joknsm1TEWk0QWnDCTrijBzGLJOHr3Te2Qz/kuI1ZMArDu9GkO/C+FEUHWIWS0kBRGVT4dgux20NgQp95ibptkOR05du8Li0JrfLSzXrAv+JwHxhZ72UgzJXFnAJFBdwUQvAWE3BG4uafqINL35ZmXqMmyCrcPQSTxXwm4fFp55HhyFS5SSdO1VdI/9EWPNyWz8u15BHP9EZk0MSWFfolwF9LpQcJdKKQQWcXNbj0Y9D3vGEHhIL4eBr4FSrlQROZ9WrSxBOlzGXNEEsdbjRobh7YK+Uo+hR+hqBMsWWUdO2+7DeSHI2BOlma+pm7C8deaEQ10ruwxZsjQrgXUBUrAChg8ZyAsC2NP5ArFMjr/sDcTxB4ZJAEMKZkbCdU4sXurpTM6RVdyRVzTA12HRdoV2G7Ihlm4IOgmGkGtoUb9LEWhi6pisBMX8nihM3A2dQhO3F8ziUx+Gaxg5bfD8WlBLSEEl+33hbwqncPRs6HlC+2dOxpoRdx6y8QfqOp5Eq7N8rhqESCencNJymmWNyWysJ3MKhlSLL/pwB8sSJoXq4nVDNaVS0pGRVDtm3S/J9DIkSz8/lvGnk2HIktQTLBBVMGNzgL1RMOPgIe2OfNqkiUu9gLhSM/fLwMujKYULF6bhzXlBD7gSH9hQynMy29cZLzsIU4+efulRQbRGOM5uwz7imRfcuIzqcCT3QJiUaoCu2wjTaWKZmuohsBl+OarPp++cKgANnFD6q0IlB84wOPZZDFeC1OyFNVKfbkNy8NXFp/+WLRtJtdC5+5DZLEt0XSuPS800VsV9Va6xu3HLZOaT7qnw+QOr20p9G1aLCUFUAJDUQICHrNe1X8CNZyclkvj53JlzH9UY63YHPZvqMmRDryZwbXUjqNkClFbgVZqtEXMiKXRPMZ4VDNT7nKQ2TXc6Qay2F9BnZBpceU4/k2Z8d1/3ISv/+fm5M2ef/hq3vHQTpy5DlFNOqqt1dh/Ka5JGOBOfXrAsjTn/0y1PvPSLZdcaK/8x5qZ7JKtBXzFDi6SBvFeJfB1jLfvWe4bQ8/PFM2fOnPuKhkK9ZE9NQ8xRtZ0btDillcGEWY9FE7t7/RUTc/C0nmksW0r9meSAV6zmJwPRUgV8Emq3Sk2i1G0Yuv30LHB49uz3Cba37KlpSGJPxjSHzGFYk9c2y0W2Qla9etmFw1sx1ggmwHmNoVInHTRd4nw+QfSLkHseyixzYgxZcvmji2fOwufc588Zq5Ab1GVI0suCVo9y0OUurZy6U8AagzZZ/qSzmI7/KWvcwYcU5jGc6eeN+jaWgtzheSwc6qpiIt4lXWLjP1AIEcWfC6QZJaanZCp0d4Ia9sYk3fWohVhC+ciiWcTTWUxXrDJ94aiMeSHuOMCyIWT0fl9VEmbmGNZ5YgxZ5uZX585SDM+ee3oYZ09BxINJgGsEzUzOWNZwjz20fpt8r1NcM3jPabFL4O3dNKnIQbqSg7y6ks/kJNcVWngyF8ss8UGHISl8f06D8MyZi18OmUE7y3TMnixDVj6acakb/7IN0TjdAHbBsvx6YatTweb84QWLb0mDneGqWb4UlLKOfLWfyoZY3mT0YixSj+kSS66ip9A/T38ItUWqE4iJ/bC6jLEbFHDfm9cbBIM6tmUJ3chCJzFdWbBItLwFdkYc4PmqqGT4fsxAHVkxPJ+iBXWKofmqLdJoOySFLw0Eqce4aaqpMbf7kFydcKnhTCaTTOZKpfxuBfJEfCZ9Mpu604HDOymLfU/t4LbDHL/mA13kAzSo3/XOzBGWMTDsNXti47+hmdExPHP24g+JDkem2oNY2BeUBm995skG55qyljPkufbWdPyxxbOAkNJtn44BL1adcaUpOSBhzqnGO3g3Qs9Eal9ePHOmCcS5poX+HpOpPvluxDWStD50YEN0Rx7LxpfB72qfYKyC/huBBHM4QT1PtqqIuKqd2a36ve6JOUMGcZmzx+yJjX//9OyZZhYhxzgNiOlZSHQyk9logL51oNyIS5i3SAQZfdGWw23I2g1LGnuIQlpyqEIaXa/iuRbXbNqMc3vGkEVPQR2hLqXA4dPfQk0osc6ehrFXkAtI1WqjWBnoLyUnozwvchKKqT6ZlW+38xeDj2TW+C5aveAak/yGF6xNYMOPptkdfhK3uJNesyeSsngKE8QFc+FBp+5DZnNGwEUoRRR9Pp8o1TfydcUVuUrMycyNdinU+A2LFyM3QEjFjUC0GAyW+JJ61EyY2bRubOoZwqPPaUBqcEdHT1/GTE1simE7DUli3nKuCjgFVjl3+Iu4OZlt6y+uX2ZNDOUn4O79YJgz+b0sP6AujAj7BWKu9LE9Zk+k8PNxCMHtf3STsBYUGatwtB2yzKuIy8Ki4vfvQao/WzAFgiSetVPDAro4zZKmMModwd1lDp4PVOhJFlfkR8Z6mL5HCOVPVTPTjCHI6c+6G+spe9I+pDalg8iJ3mqlFAgUFeHakLYJBF9tvF1B6lkKC33a96The5Sw5nn47FoF9/eWN4lVz3rLnsjClzYIIp+fH1hWmZo+HYYgpmpWrohcPZ8MqEF4ZM7YRwT02N4jjv8kaxhiLrCEariHOa+2mSWalyQQUudJMWRjt56ePWu1pGd1NC/+7NEWj60y320Yeo7n/7xiHXe1Uir5XdITqtTqRDJkf1Dx0hHpMyqPocMw6l19PZnFBUOkrCQ9iLFWDM3Aq332xJKhry7aQojG5n7IiPKagvaOw6EZQamuJ6NGaJMNctKynpAxGCLam5pVTO91Dkev4GKdS/H6GgNrqjaWlMiR3HoVQlcCT/FUA+0YhmfOnsbtk8Ksix7Z0IjP5AVQIGvgNrpob2gSxOnUt9AVZqmwiwrn9flclVImwA8oU2li9Xi9ZU83Pj/XBkIE8YdR1ojUm0BrP2SZL8I0awXCzdZ1Ly5IT8yZGLLx27Zl00W6dK9Zh9o1WkWvlHLrkIYFg1Klv+7aB9vXupWpS/ZEPUVbDCE8HTph9RvowtcTbtwSHsiUNhqiTy1mRH60ZFCh53bGdPh2nDUxhFSTHqOj5+ioYQ4qY38Q1rjPqrfsCfT5aXsIaVWKvjV1sqbCXYZOslSGFCrZXxRwMUq1qu7wzqgxmXUe2BnTwechE0P59wgeF8lQOde2z7gm7l5o3oPWPXsCT3HO4ghbEKQg3jixJkLWI3ESWFPKndcr1CuSW9i3BN/MZTtjOn5DNjEMPYT4Fs/oIIfrXq3iM0SM26x6y57Y0A+tOcUxFH9OkN6zJ/WDHpHuy/D6gtWNfDKarXLCdIEYYTq7YJdAaeV89TtS8+Bz/Bn1b0pqyCZNe5qKiN2zJ3iXbT2FASLmGCek+I9oI3xScb00qXrrPVEopy0JVMLOXVyvMQaGJLGMe4Gjjuxuiedz6tKoNJ9A7Mx32RVDNvXDuSaxPC6laqLYd6KlKFZ+POYODuQmo/qzY1Qzs2TBMGW3fLG6QKgCqbHyNHBYDDjWRyRc3lY5fDjK6t5cD486Z0/k6KtOZkbj+ulLsxhoBNqdh5BB4TFAk/p9rsiRZe6o3WGalQTb59Qib+IpC7gqyitKMOfQjrKGf0dja77Yrh6fBU9hgHfmeOSt0cWPLpPesyfVl5UFbfs8AhiIZvt97vBdhtUns7LdiahtlUMtfgd3GNzlsyMur8HhGBZDmuLuLtkT+aSDs7eC+EOcsCdZiiKeKUGLavhoLr+x15A4t/CtzBqQ99ntWdgetWC4hJXXPL824gomHdoZwIlNenK856hN9RTdMTxz7vMj+SRLUX0kNSuIxUAgP1BXRkZ8Il6O4pJ24qw+mSU2mzGHX8QNDPvIZgTMcYnP+zkuo60QYArGNutZ5+wpfr+bpzBY/L7QdBNF12RqFGuK0UDdJxpHvzhpP2Zu5COHNhwuhli1Oo1z5sbcnJTkd71404q681G4liZOpncMyU1tqckwnzZRmw7iLWIKuUHth6FvaDF+wzydCM+3nDKnEpua6eDHMh4RoBiyzCFyCOiJWGdTz8YILXE32yV7Ol5A7KCKX3qa9491TqZY+Qt6jGU9aOVwOkGMyWTz+OLF4MdqsqBy+M+wG15SoOj31aPq4XjgsHACDFnm4KtzZ3rEEIzNbydajJJ34Plyjv5jHOpEhmw57GM0j8/K/wDBhgSltDuw6whUJU5R6Dc05U4dsydS+L5bNGOlix8NkWbQOiVTrPxt2C3mcRe9hcOpAjEmt+HQxND5D9zoFdU2PWeTa/ldxQUcUuB6yZ5Y5vHnZ1tBa48hgPj96Ekw/AcENXlHXmzlsGcMnf8Q1Cs71CoNHqH0IYeW24A7Z0/E06b61I7OYVWqt+wJMfwROOzXq7hWDFVy9oAhcLjHW9Z4kn4DQ/oVnbMnNv7gaRNsOlT2CFIWfz7BYhTFcJfPuVo5PJEeaoU2WqJx8Dm/oGLYU/ZEaieEEEuLc4y5ftRlIx/qYXC9+Rgt5VCf3BVDGWypWEwmM5nJbDYaDQT4NT9NwHrLnkjqUe+eQqeLXy70DKJ8BTgc4JOSlcPutpQemdM8/l2wxngXQhWoUa8Xi3VFmMLTiL1kT7h97ZytWHaQUjA2/w5ZQGObMWSbMfyCcpg5xqE+mSwd51CPaWjUhjENvSKInjVSFEXETc/6wlq37Imkvj97YgiBxY/U60Us1C57kr8R3GIls9bE4WzKguHR8eUnPS6l30KOrKsf2jdAXOrsJXti5Rufn9UgM8E7PjzG4bl/p3RN7Jw9sfF9umXYepidE/ZjRvbkJFs2pagXo5bsaXPiOIczm0bkbZBd5K1tXzs5nfvqwLoK2CF7Sqmbo5o4lOZjpgSQuzYcbltBrs20Xn7ockUOZStHuIPY9jni/z65mdFQ/DlhhiUdIhxagrCc1VfvI3wYMiezdsvAK6opoopG0uVjHEISHdKvgKAHTSz34TaZGX2pqSWAaRvPWED8/IZNAHh8aPd4rvA/ZXOy025j1IplCQGS6KC3lcRvR81sQjVKNvaAjHYtIHZgUd8ircHW/O5Md7v53+OPN2buoQA5stsNvbpgYOgkhf8ZOE7/m9AwdGoWxw5CZqjVU/SOIS5GxZsPH+uvr2koH/7r+NP9a5OYk21rbedv6icbUZWf8ccIUFZ/hRGoHXfFp/UUJoi17mcc2Ph9m6c7f9k8RWdfL8V9CiyjmcpRO5SvXybG6XnGHkOWHH5+zh60XjBsyjHaG9OU3eLZqsc0xPZbMAefy6ZShX6y0dRLcxecTkuYZrNq1LJ97RQg0g1vnYl47GRw2zzhwhLbdYvhu3G0Q6qzY+ZstqQMPjKvabSP2tjQb097QrD9azj3faqlxcIxPbR9/uFnKRND5sB2R829mPlV5MBmk+bwi1HSGUPwFKdz9hYOPz/sdqbxgt39AoN3QqYplf+03Yzxgu75otRHbBdvVtSbQPQ4+FjYxo6eIqc4xuLPni562PfI5vnHH8um34rftV0DXlkwKs8MsVXmSweMegN1GwzJza5LTd3p7NNbnUEkCVtXcGAaYXb0nh2DjvObxmVhfWz8lt2U7+LWuI1iaAmtyOgJCogdWPxSP6Rtq4dtzMjKgnVTlP3JmfH7lhu4mBt268SLCX1LFGDYeuQct6+ZC76ntTS48v3vmFb2bNYBw5rZKdm9lIlhux2mw3Srgi5wti9qdYhYMWyJFk+bU7SSdqimTVzKpj62e/irIXMysfMESM8SpnTYH5G6dJ8YG2r6Wjw+e+FXY696Dyh2AhHcfvvqqf1O9UsH5mTw5m32Qa/WLFYjZBedDz9LkHbZE1n4qJe1tJ5AfPpJiG3L4X07gFYWLFuiUu32JuJ70MoU8P1X7d7D6mW2zz57YmO/nT3bWfV6xRA3vBXanYMntocoh1+Y13B3ODYzeNt6bME+8Pk11CZ7IpsfvRktpG/j6W3ZQK/J0rQ5zYyPbs6zC1e0FzFKDAxZ+22oEP057WSeZ/cAABGKSURBVLInffvam8HwzLmPFiwew6INbOiBnSU9f4OYk2W7EoZKqjBr3xe6bzfv/BGxzZ6Yg55WtHsH8bO4rdu3j7rpRR4GhvH2VypdOmLMQhNZshXTjxOsTfaE29e6usATYAgeY5NYMTRQtHUEgz/FLRFBp9NrP41qvhv11f5I7fUDYhN5y4efv4Foxgri2e8TNrkwSdjuqzxvuUMGAo8OR7sAbLNUGHpgB/bgvVH2WPakb1/rGcHur+Pc58/Ny4uNH8gntk+/bTG97Oh/OpxYB4AM68wyN233Eq9eJscw7L597RQo/nz80gZ7V+EYvmVRWtZeUzUaf0S0yBs+JGF7he3wrVFt95vThPCjN84gGJtP5FY9JAe2L/28uSMeQiv7OTptW1b7WWJ/k92qrolGgZluX3vjdPFYVYokbLMijLRMCMmjjgeB6dswVljStkZp8GPtmISRPfWyfe3kdPbpo1HWqoesPGerhRgtmzFPost1pr/GzTiJjX1m/Ll1Pfj6DXrBnh6W4k0JF8+9Bbr4laVAiOgU7G9+3k4TM7dqH9Dosz26JrKqrTlemeT5Z+p5aKfmWra+/Ogt0acp0/KBJ/9l3OZxHPyvMUvME/u1M4OO60cXjN0/kLT/b78d/eswRHeaam+t4HlblI6buQVLav9j+zT/56bFzrSJeSw0uDhqcYkXtq4dXyDwernpJdrGRxfTt0eWowoksRO2eRav8n+tVyq0sY5WWr1siU3Zwrx0bJEHaGw+xbZmwCcltunTfUgObRac6H0DF7rlVi0g/hqy5ETynM1CInztBBYNbNeeeh1qXLYw3XYIMjpt9yRu4WHCLOqAnemhNZsZufWxTpL4JmzzvZwActr3Whh2Xl06NiSJK2G3zZMIeD2AJWKzPyzTTOePmgRkyxZElzBvDWFPQSd8H/G7ts/Bhb+IWcKCzrcNGLRYMK93xbMNQtO709fOI1dip7nU04LhSfY9y3NlW4MgTS0Ry2T7nPY4iGZQj1eXHtkqON7hEntXGIISzrZ2EVBp7GHKmqX2eE3r8CJd/VExdLKxJ7YKAK9v7pQXe2oY9q6HJD2PbcHMjQmqMHH0kihzMss86PGq3evmZVhY3DbP3TargDA1JHcA6c1hSFI7x7f3qKpy1VrrAG/f6yWtL437WeglxE9svp8TJUWYr50exVZNaz8kqQdjLs5sx6JdCo0bTJY9xguDj9zDVWYanb+hCxGWRkmhxdggeXejdW94v9b7jsnTYkhiTya8nMurHHvLQrlJT05yWfLwYkI9s632tpCPGRuFywew80p43lgm0qFhehz2qockdXVCymcm82YzCE4DFMyMNf7q0ZBqIP7JmBg6zUu2NMKLdiGmn+TEsXnrSljTU3Ye9hrTkNiD/zbUdhpSC4rCrFVJTnrftZ5EqaVf4tm32lOxgY3ISoBiQwRB1Q/CN/PTbdjbbJJ6MlHPOgLYsRSv1tfsKe2OVD6SrZNH2973YUuXDtWlEX0/p9Xheht4N12/v5/nkxwI6qnNjZVf2yHEag/+W804+HXscJYTmyAcu5KybIJjyeUTdtJduaw6Gn2741XdnnLeDbxfMO/nfNgBrh4Upo/ixuJxb9aRUS1NVw5JekcpRh3RjRERb6ryqgpIyY1ho2XyCa/zdqhlUQNDak9VOeWUDbqFP7rh5Xz9AT5TV4Rp2hjh9Ai2kVJWrs2PAYN4j34QfmtRxHMfmjKq11Cbk8nWifs9YxMd7UVj8ZcMzarXfOKxv+hAzhEY8CGKgUowKF17Yu2zbkDWcahx2cK05WcSn5t1YfO1/IjLWww4srnJ7GQyV9qg92zPNG1nOPm1+kgYgDud+lY9cBlTyGAejGi04pOSPLafFjc2vFLF5Y7s1E56sXf3dOluWeC4fuyo66+gpaG3rPBJ2gI08jBhWWxi2ditU/RhGcfmAar00J34sVvYJwjvSB0Ywa6/jsC6nxODYHDykiu8vBU7mfPvzD5harSBB+fL8Y7sesDBZyfpxVCTDZEqYZo0TT9dc7LrNxhtNZu2myCpb8HaeIHFSexLKa3xPAiMCOYG+44KM1dq8km0sYMhQgAPpzlOkhRREWgbnSwqQ2NvY1dlkAbclumnkVEHLph6CGs5FUM8V7DtaAXMSyOIXZ+yVQ4Z5nfxmk0hMnt0kivYOgEYr+1cq66XMpnShuBtTMI7HBjB4/dikMZu6l3wJpHRf5+yHdLg7ZTZaAaXmjzLYFCxUQG28FCkhtosVb/nWyjvDMV7hrF9mCYX7k4r2MMKCNTOV8deyLSzqfZ7ZrbiTfjLRye2ozpdv0pYy1Y9liwtC24OLXcWBJXjQIR4+OV6NCWEp1/VQj3i2A4/Upjbj/gg7A3kSnjDTqY+grewJ83fUr7V3DKEDJ1ORimtXNYON2tbTOSlaWQRUMxin4Rgnna4M8IMN4jqoac3dbTVQ0JSmzszgliBF1eEBA1NTI4LYnfdnNHK8uuU9eQ3BHYdr/PsRvc8xLJVD3dczAKLvkoUzQuYUQioLB3uUEcis5+l4z3gaMMyYQpb89ckAW8cidI7rf0QP/G74gheNa+emZcmbjXXh0jss9fqtzp+h5Z+9W1egOLmNJqbYjQnBbFFeklsrZ8Ajj/WUgxpOr6rc2EOW/WQMHHP4fxMGO+dBv8OUSFtnIPXqXEK5DKZokIR/EcTgvA5es0ulue/01pH0cUmPNZGWfTWq9469tWutqQ0nOjzusemdm4UQhda9vo2s6RxrKEH4rn09eyE1z/i4+hlDtp9KmJVa/+cp1feA4IpYsSt9P9unjDgPk6rR+a1krQLE8EWRS5FEbBXdb2VQVdld7dSDQoTyw83CzGZmE0IWgJP82fChBK1r+evca7ibm5tt0H7dmODJ0TRC5kF/BI8iIz9LL7GuML6b9NvoJvs9s0LffpWPQ1FPHXECZAFR4v+ZiFVsAd5IDPg5YSx8v6DzTS2kiVt9I5id4EpDD3fmY74fJUS3lXCT1ZG9sCSaY3BsJO51qrdLc1YEcQPSZwsKbSn4RcL6nV2xml9SGqwqYcfm9vSW+4NwnYwNLwC4+52SdLE1DdXjtKFWFxWF5IMoh2BQ6OJ9NLXX8xeEySlmKd9yZPYynEAO5vuBhHD4B7vWKP+lnOrnaWsHJLUD2+k5fHgxwVsu2k54IhNuQW8JwtS4WQ9aMIYTIIbqVZyePWZJrVjM1P7D3+fW0pj22NZo3gska4dPf5xfvpaJCzgV62j61uvSw3aRm4X/q/oVZQghr8VrfHS7JHu6HUZjR2+ZiNZg8V7BaKfZmbVW+ZSn5bR3rjytK+6roycmIQn84sjOYd6TYGyV5QUQZLCkZny9Oz+N198sbPzx84X33yzPDt1bWJMkIRqsYI2RalnHRm/T+EUX5J3lPwgr4HdYnEdY0K81poTIq21BAjurp46lmml8TsJi89gMAyPzU2HkaWNSex7oaOIl8ZkK6JvF8yDiE3LooHJDVWM8dSti17HGcaOyC5BakgucSAbCKC14rgSJGUojkFsWV3HdIkPYHvhdTyR7hZmHqZbNxCFTh+sHadLoOLqrQJ6MkVC2F3dzXmrJeNYfNAnYpwaWA9W13O0+Eevv/dS1kvrEtZw9yp7AD7eGzo52VBEdOW0hSI2QaH91FDS+f6RPbUbSa7oo7HS1K1ES6TEhm68djvnJhYf6QdY9VMzLPHcwgUvxbunQehd76/SSJXPST40hSK2lldbDPmyDpq6YvtSCtVI1JGRsKcptlD0ci4lDNDR1Re8lnltRFQq+dJu3YtzhbH5Tbl5MyauRr1RBhFF9SVaLrAmsauztGG4JqMjSR7yU6kfLCw9guyF1DGJPWkw8Yk6Svj8EHHSTsaKC2wkh92/chlsEAt/U1I7ctB7AHIjgCWu0VMTU76Sbq0gkDeMIGXxTsLaTBlPfJNQbcdsiIqXUAcaCufFnusQkojFLASveT7aUOil2SXaUEya5KNgmUSI+PpFBbsOgT+IQl4rbgDcCnaOw4aOPtUQo4COzR5ZdjhrGMZfN1azo/F71Gk0nXuCXHx5TOcRO9rvQgTgA1uxBqZ+EotIu1QqlXpAu6YDu2ENKLTt14CI4dkAhtVgqzjAM1oURW8F/2uESkL5YU1uXYoF6XmDRsbC4scLxNw9S3d9YQvmP8qCmpzS0uau6BupBPAed3jwpOTb4Hnw3QiQepmMWKSmBUwn2FC8prjikyBsKY1gYxWwMEUIbPh1UV2bcEuR5Tn9ALYlVEsdvhUGwS++uCyzreeeSGxzfkItiKOh57NrawGHigyfL0p4yY1CMzz1QiBOBF9Z8WJ+JHJ+cJ9VqYhT1wE87ACI16hseLUobWz2aoG0BnwgOD+8IUd/nIafbcrWZEoNL+XE3eWIWkwt5mi/HTCmtDDORyeTAcdklQv2A1iqX0RmS36AO+fnBEgzk5P0xv7ohq+KDiIwuVulCLqF8NTDWly/ZcGC4MKJm6qehMXV32LqqRnLzj0Q1fSns2PYqBRsR38uk+zHxkyOZI4+O+bK2M5Aa12qACPRBihgv08p0stv+GgpiWkKqGigtCH51N6RQvmPpVQTgDQhIczNF28kFm1L5/9jdkuy3JAhp+/Oqh1SFIi8gvUsNooI0qsbMe4S9DCO2hoQX1DDiqis8/xkCYJRDD8d2UYRb7ZXF3fHyg83YyZ0BoIkdrTy+ulSZ7r0ckFD0dz1hZFqvPbpdESCKIdGmf2ZAEglJ3p9KJQjaEy4oKJQ/hugb1FgSAFzw6/7vcCUWOeTuw0xqL4ESSr/cZRgzNTSkkx89ha8xDHa3sKOZC3nnoDHC+kbO+Uxalg574j2tCL4iagInoCvVIrFer1e5fy0e1pJQH+vBqUwzTeirg6C+s3MPlgKWbpUGRwSeejeW1RBk4ZXf0moNyu0Gjm5cPRwGnh0u4ydRcAGz9cbAWxoFo1Gs9F8EE0uOA8RK2qT+v0resuYcHn+bjrWun6sqvvo0fbbVUGTxhc3Q8Ru5x4h8fTW/FREULmkuUS1sl6s5zKTtCEFxGxeLpgDZuuiuLe+Z5R5UPmksfLyLTAvpKmKo78+svDyLXlBOxqkMNrdMQRApmqPgUma2FIUxSBeV1Rt1It7lcpGHWO4epWG4UGjUCcI4bGZ5R83C3HGsvnAEqaB291+JxJq0KV7B+2q24TIidrV+dlrY5IEXLqpzHJqnwbVmHAKZwinGy1LeGJ6/xWwR475dwPAu+/CxDTR8OrtdJvqthPLMPHC0NyT5fIEgol8ttyXw7kROIRuYmZ653AznZKJWQhtCtNwKWrrnWmglca3byRI++o2QBkr1OZ+3NmfLs9EwmEAtImAt2tTy/MPHy+lU6E24KkAjl5efIca2ETnF2/G2j+aWumVRxOF9NLR3W939penp6eQpqdn9+cf/nNus+YpxEKyVoVrUTwjSAst3H7rTr49Da/eudl1kYJWDhk5HkslEgVKiVQMOGO0CmO7F6TarYX770VATRpcfaCGx51I06ymPfitutaEojYksueTd2xBbXlceQmyeuIdfB1fiSrioYUHfwH+kAZX7yx1X2xqGXbZi0GYWPr+9vj7U8AWGlxd/KQgk9bnZNoPO+2nQXlOHdxe+Wvgp9Pwpe3btZRsKRk1s9f7zj2Ez3N/8fpfBj6TxldefuKRcdWwxwYtx7MHao0SB79uX/oL8kdpfOXe1oIWndhaR3PYyiE1tsyo5+DR9lurwrwRGjy/cmeuNirTJ+5yW7SVY3gpcnzh6Kft638d69Kexldf3L6xkIizdj5EB5TRgaOSGUp5Du4urpz/G3Cn0eCllWd3Hg8VRuMhhtEXgZuuAtdYg1hnNFGb++nZyvm/A3jNNDh+fWXx9vODywuJ1Kjc13qy0BlPJTyXD/68e2979dL7Dcxei4aBz9WV7Rf3Xt4+nNscUmlpbuvu7Y8Xt1dWrl8a/NshZ0/Dg4OD4+Pndbo0Pj74/wtrH+gDfaAP9IE+0N+B/h/PgnTcsLPmWQ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470464"/>
              </p:ext>
            </p:extLst>
          </p:nvPr>
        </p:nvGraphicFramePr>
        <p:xfrm>
          <a:off x="460376" y="404665"/>
          <a:ext cx="8360096" cy="61206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3432"/>
                <a:gridCol w="3672408"/>
                <a:gridCol w="1008112"/>
                <a:gridCol w="1296144"/>
              </a:tblGrid>
              <a:tr h="85132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PROGRAMA</a:t>
                      </a:r>
                      <a:r>
                        <a:rPr lang="es-SV" sz="14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(SEGURIDAD)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PROYECTO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INVERSIÓN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ALCANCE GEOGRÁFICO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39973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PREVENCION DEL DELITO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 dirty="0">
                          <a:effectLst/>
                        </a:rPr>
                        <a:t>RECUPERACION DE TERRITORIOS </a:t>
                      </a:r>
                      <a:r>
                        <a:rPr lang="es-SV" sz="1400" u="none" strike="noStrike" dirty="0" smtClean="0">
                          <a:effectLst/>
                        </a:rPr>
                        <a:t>/</a:t>
                      </a:r>
                      <a:r>
                        <a:rPr lang="es-SV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s-SV" sz="1400" u="none" strike="noStrike" dirty="0" smtClean="0">
                          <a:effectLst/>
                        </a:rPr>
                        <a:t>PATRULLAJES POLICIALES,</a:t>
                      </a:r>
                      <a:r>
                        <a:rPr lang="es-SV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s-SV" sz="1400" u="none" strike="noStrike" dirty="0" smtClean="0">
                          <a:effectLst/>
                        </a:rPr>
                        <a:t>PATRULLAJES </a:t>
                      </a:r>
                      <a:r>
                        <a:rPr lang="es-SV" sz="1400" u="none" strike="noStrike" dirty="0">
                          <a:effectLst/>
                        </a:rPr>
                        <a:t>CONJUNTOS PNC- FA. 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</a:rPr>
                        <a:t>3,020,824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</a:rPr>
                        <a:t>16 MUNICIPIOS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</a:tr>
              <a:tr h="129755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</a:rPr>
                        <a:t>INVESTIGACION CRIMINAL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 dirty="0">
                          <a:effectLst/>
                        </a:rPr>
                        <a:t> DESARTICULACION DE ESTRUCTURAS CRIMINALES                                                                          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</a:rPr>
                        <a:t>629,264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</a:rPr>
                        <a:t>16 MUNICIPIOS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</a:tr>
              <a:tr h="9336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</a:rPr>
                        <a:t>MOTIVACION DE PERSONAL POLICIAL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 dirty="0">
                          <a:effectLst/>
                        </a:rPr>
                        <a:t>PROGRAMA INTEGRAL DE SALUD Y AUTOCUIDO.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53,600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</a:rPr>
                        <a:t>100% PERSONAL POLICIAL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</a:tr>
              <a:tr h="1250087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>
                          <a:effectLst/>
                        </a:rPr>
                        <a:t>BONIFICACION AL PERSONAL POLICIAL.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288,100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97% PERSONAL POLICIAL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</a:tr>
              <a:tr h="34812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</a:rPr>
                        <a:t>TOTAL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</a:rPr>
                        <a:t> 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</a:rPr>
                        <a:t>4523,990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97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642918"/>
            <a:ext cx="7943848" cy="1000132"/>
          </a:xfrm>
        </p:spPr>
        <p:txBody>
          <a:bodyPr>
            <a:normAutofit fontScale="90000"/>
          </a:bodyPr>
          <a:lstStyle/>
          <a:p>
            <a:r>
              <a:rPr lang="es-SV" sz="2700" b="1" dirty="0" smtClean="0">
                <a:solidFill>
                  <a:srgbClr val="0070C0"/>
                </a:solidFill>
              </a:rPr>
              <a:t>EN EL PROGRAMA FILOSOFÍA DE POLICÍA COMUNITARIA	</a:t>
            </a:r>
            <a:br>
              <a:rPr lang="es-SV" sz="2700" b="1" dirty="0" smtClean="0">
                <a:solidFill>
                  <a:srgbClr val="0070C0"/>
                </a:solidFill>
              </a:rPr>
            </a:br>
            <a:r>
              <a:rPr lang="es-SV" sz="2700" b="1" dirty="0" smtClean="0">
                <a:solidFill>
                  <a:srgbClr val="0070C0"/>
                </a:solidFill>
              </a:rPr>
              <a:t>PROYECTO PREVENCIÓN DE VIOLENCIA</a:t>
            </a:r>
            <a:r>
              <a:rPr lang="es-SV" b="1" dirty="0" smtClean="0">
                <a:solidFill>
                  <a:srgbClr val="0070C0"/>
                </a:solidFill>
              </a:rPr>
              <a:t/>
            </a:r>
            <a:br>
              <a:rPr lang="es-SV" b="1" dirty="0" smtClean="0">
                <a:solidFill>
                  <a:srgbClr val="0070C0"/>
                </a:solidFill>
              </a:rPr>
            </a:br>
            <a:endParaRPr lang="es-SV" b="1" dirty="0">
              <a:solidFill>
                <a:srgbClr val="0070C0"/>
              </a:solidFill>
            </a:endParaRPr>
          </a:p>
        </p:txBody>
      </p:sp>
      <p:pic>
        <p:nvPicPr>
          <p:cNvPr id="4" name="3 Imagen" descr="C:\Users\usuario 4898\Music\Desktop\Documents CU 180\FOTOS EVENTOS\FOTOS DE COMUNITARIA SAN AGUSTIN\SAM_11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60" y="1571612"/>
            <a:ext cx="3372018" cy="2990978"/>
          </a:xfrm>
          <a:prstGeom prst="rect">
            <a:avLst/>
          </a:prstGeom>
          <a:noFill/>
          <a:ln cmpd="sng">
            <a:solidFill>
              <a:srgbClr val="00B0F0">
                <a:alpha val="15000"/>
              </a:srgbClr>
            </a:solidFill>
          </a:ln>
          <a:effectLst>
            <a:outerShdw dir="11100000" sx="82000" sy="82000" algn="ctr" rotWithShape="0">
              <a:srgbClr val="00B0F0">
                <a:alpha val="34000"/>
              </a:srgbClr>
            </a:outerShdw>
          </a:effectLst>
        </p:spPr>
      </p:pic>
      <p:pic>
        <p:nvPicPr>
          <p:cNvPr id="5" name="Picture 2" descr="F:\DCIM\100PHOTO\SAM_2060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1571612"/>
            <a:ext cx="3208026" cy="2871915"/>
          </a:xfrm>
          <a:prstGeom prst="rect">
            <a:avLst/>
          </a:prstGeom>
          <a:noFill/>
          <a:ln>
            <a:noFill/>
          </a:ln>
          <a:effectLst>
            <a:glow rad="101600">
              <a:srgbClr val="4BACC6">
                <a:satMod val="175000"/>
                <a:alpha val="40000"/>
              </a:srgbClr>
            </a:glow>
            <a:innerShdw blurRad="685800" dist="279400" dir="13500000">
              <a:srgbClr val="92D050">
                <a:alpha val="50000"/>
              </a:srgbClr>
            </a:innerShdw>
          </a:effectLst>
          <a:extLst/>
        </p:spPr>
      </p:pic>
      <p:pic>
        <p:nvPicPr>
          <p:cNvPr id="6" name="5 Imagen" descr="C:\Users\usuario 4898\Music\Desktop\INSP MOLINA\FOTOS\ESPERANZA\DSC_097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5" y="1571612"/>
            <a:ext cx="2928926" cy="3000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C:\Users\usuario 4898\Music\Desktop\FOTOS DE DIFERENTES EVENTOS\DSC_0368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1000"/>
                    </a14:imgEffect>
                    <a14:imgEffect>
                      <a14:brightnessContrast bright="-9000"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4357694"/>
            <a:ext cx="3152562" cy="2500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 descr="C:\Users\usuario 4898\Music\Desktop\Documents CU 180\FOTOS EVENTOS\PANDILLEROS DE SPP\FOTOS SPP\DSCI117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225" y="4572008"/>
            <a:ext cx="2969775" cy="2285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C:\Users\usuario 4898\Music\Desktop\Documents CU 180\FOTOS EVENTOS\PANDILLEROS DE SPP\FOTOS SPP\SAM_3266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5" r="-1231" b="10953"/>
          <a:stretch/>
        </p:blipFill>
        <p:spPr bwMode="auto">
          <a:xfrm>
            <a:off x="-71470" y="4327277"/>
            <a:ext cx="3286148" cy="25307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0527767"/>
              </p:ext>
            </p:extLst>
          </p:nvPr>
        </p:nvGraphicFramePr>
        <p:xfrm>
          <a:off x="214280" y="142851"/>
          <a:ext cx="8644001" cy="64079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642"/>
                <a:gridCol w="1918070"/>
                <a:gridCol w="1000132"/>
                <a:gridCol w="636595"/>
                <a:gridCol w="605071"/>
                <a:gridCol w="529438"/>
                <a:gridCol w="2658053"/>
              </a:tblGrid>
              <a:tr h="4857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PROGRAMA</a:t>
                      </a:r>
                      <a:endParaRPr lang="es-SV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PROYECTO</a:t>
                      </a:r>
                      <a:endParaRPr lang="es-SV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INVERSIÓN</a:t>
                      </a:r>
                      <a:endParaRPr lang="es-SV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POBLACIÓN BENEFICIADA</a:t>
                      </a:r>
                      <a:endParaRPr lang="es-SV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ALCANCE GEOGRÁFICO</a:t>
                      </a:r>
                      <a:endParaRPr lang="es-SV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628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u="none" strike="noStrike" dirty="0">
                          <a:effectLst/>
                        </a:rPr>
                        <a:t>Mujeres</a:t>
                      </a:r>
                      <a:endParaRPr lang="es-SV" sz="90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u="none" strike="noStrike" dirty="0">
                          <a:effectLst/>
                        </a:rPr>
                        <a:t>Hombres</a:t>
                      </a:r>
                      <a:endParaRPr lang="es-SV" sz="90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u="none" strike="noStrike" dirty="0">
                          <a:effectLst/>
                        </a:rPr>
                        <a:t>TOTAL</a:t>
                      </a:r>
                      <a:endParaRPr lang="es-SV" sz="900" b="1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76678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VACUNACION HUMANA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u="none" strike="noStrike" dirty="0">
                          <a:effectLst/>
                        </a:rPr>
                        <a:t>Aplicación de Vacunas del Esquema Nacional a todos los ciclos de vida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$389,718.62 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70,922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>
                          <a:effectLst/>
                        </a:rPr>
                        <a:t>57,479</a:t>
                      </a:r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>
                          <a:effectLst/>
                        </a:rPr>
                        <a:t>128,401</a:t>
                      </a:r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17 Municipios atendidos por SIBASI </a:t>
                      </a:r>
                      <a:r>
                        <a:rPr lang="es-SV" sz="1400" u="none" strike="noStrike" dirty="0" smtClean="0">
                          <a:effectLst/>
                        </a:rPr>
                        <a:t>Cuscatlán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</a:tr>
              <a:tr h="21045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NUTRICIÓN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u="none" strike="noStrike" dirty="0">
                          <a:effectLst/>
                        </a:rPr>
                        <a:t>Entrega Bimensual de Harina Fortificada a Niñas y Niños de 6 meses a menores de 5 años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$45,450.00 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1,356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1,086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>
                          <a:effectLst/>
                        </a:rPr>
                        <a:t>2,442</a:t>
                      </a:r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Monte San Juan, Tenancingo, San </a:t>
                      </a:r>
                      <a:r>
                        <a:rPr lang="es-SV" sz="1400" u="none" strike="noStrike" dirty="0" smtClean="0">
                          <a:effectLst/>
                        </a:rPr>
                        <a:t>Cristóbal, </a:t>
                      </a:r>
                      <a:r>
                        <a:rPr lang="es-SV" sz="1400" u="none" strike="noStrike" dirty="0">
                          <a:effectLst/>
                        </a:rPr>
                        <a:t>Santa Cruz Michapa, San </a:t>
                      </a:r>
                      <a:r>
                        <a:rPr lang="es-SV" sz="1400" u="none" strike="noStrike" dirty="0" smtClean="0">
                          <a:effectLst/>
                        </a:rPr>
                        <a:t>Ramón, </a:t>
                      </a:r>
                      <a:r>
                        <a:rPr lang="es-SV" sz="1400" u="none" strike="noStrike" dirty="0">
                          <a:effectLst/>
                        </a:rPr>
                        <a:t>Suchitoto, Oratorio de </a:t>
                      </a:r>
                      <a:r>
                        <a:rPr lang="es-SV" sz="1400" u="none" strike="noStrike" dirty="0" smtClean="0">
                          <a:effectLst/>
                        </a:rPr>
                        <a:t>Concepción, </a:t>
                      </a:r>
                      <a:r>
                        <a:rPr lang="es-SV" sz="1400" u="none" strike="noStrike" dirty="0">
                          <a:effectLst/>
                        </a:rPr>
                        <a:t>El Rosario, Santa Cruz </a:t>
                      </a:r>
                      <a:r>
                        <a:rPr lang="es-SV" sz="1400" u="none" strike="noStrike" dirty="0" err="1">
                          <a:effectLst/>
                        </a:rPr>
                        <a:t>Analquito</a:t>
                      </a:r>
                      <a:r>
                        <a:rPr lang="es-SV" sz="1400" u="none" strike="noStrike" dirty="0">
                          <a:effectLst/>
                        </a:rPr>
                        <a:t>, San Emigdio y </a:t>
                      </a:r>
                      <a:r>
                        <a:rPr lang="es-SV" sz="1400" u="none" strike="noStrike" dirty="0" smtClean="0">
                          <a:effectLst/>
                        </a:rPr>
                        <a:t>Paraíso </a:t>
                      </a:r>
                      <a:r>
                        <a:rPr lang="es-SV" sz="1400" u="none" strike="noStrike" dirty="0">
                          <a:effectLst/>
                        </a:rPr>
                        <a:t>de Osorio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</a:tr>
              <a:tr h="2104564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u="none" strike="noStrike" dirty="0">
                          <a:effectLst/>
                        </a:rPr>
                        <a:t>Entrega Mensual de Harina Fortificada a Embarazadas y Madres lactantes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$10,800.00 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843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0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843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Monte San Juan, </a:t>
                      </a:r>
                      <a:r>
                        <a:rPr lang="es-SV" sz="1400" u="none" strike="noStrike" dirty="0" err="1">
                          <a:effectLst/>
                        </a:rPr>
                        <a:t>Tenancingo</a:t>
                      </a:r>
                      <a:r>
                        <a:rPr lang="es-SV" sz="1400" u="none" strike="noStrike" dirty="0">
                          <a:effectLst/>
                        </a:rPr>
                        <a:t>, San </a:t>
                      </a:r>
                      <a:r>
                        <a:rPr lang="es-SV" sz="1400" u="none" strike="noStrike" dirty="0" smtClean="0">
                          <a:effectLst/>
                        </a:rPr>
                        <a:t>Cristóbal, </a:t>
                      </a:r>
                      <a:r>
                        <a:rPr lang="es-SV" sz="1400" u="none" strike="noStrike" dirty="0">
                          <a:effectLst/>
                        </a:rPr>
                        <a:t>Santa Cruz </a:t>
                      </a:r>
                      <a:r>
                        <a:rPr lang="es-SV" sz="1400" u="none" strike="noStrike" dirty="0" err="1">
                          <a:effectLst/>
                        </a:rPr>
                        <a:t>Michapa</a:t>
                      </a:r>
                      <a:r>
                        <a:rPr lang="es-SV" sz="1400" u="none" strike="noStrike" dirty="0">
                          <a:effectLst/>
                        </a:rPr>
                        <a:t>, San </a:t>
                      </a:r>
                      <a:r>
                        <a:rPr lang="es-SV" sz="1400" u="none" strike="noStrike" dirty="0" smtClean="0">
                          <a:effectLst/>
                        </a:rPr>
                        <a:t>Ramón, </a:t>
                      </a:r>
                      <a:r>
                        <a:rPr lang="es-SV" sz="1400" u="none" strike="noStrike" dirty="0" err="1">
                          <a:effectLst/>
                        </a:rPr>
                        <a:t>Suchitoto</a:t>
                      </a:r>
                      <a:r>
                        <a:rPr lang="es-SV" sz="1400" u="none" strike="noStrike" dirty="0">
                          <a:effectLst/>
                        </a:rPr>
                        <a:t>, Oratorio de </a:t>
                      </a:r>
                      <a:r>
                        <a:rPr lang="es-SV" sz="1400" u="none" strike="noStrike" dirty="0" smtClean="0">
                          <a:effectLst/>
                        </a:rPr>
                        <a:t>Concepción, </a:t>
                      </a:r>
                      <a:r>
                        <a:rPr lang="es-SV" sz="1400" u="none" strike="noStrike" dirty="0">
                          <a:effectLst/>
                        </a:rPr>
                        <a:t>El Rosario, Santa Cruz </a:t>
                      </a:r>
                      <a:r>
                        <a:rPr lang="es-SV" sz="1400" u="none" strike="noStrike" dirty="0" err="1">
                          <a:effectLst/>
                        </a:rPr>
                        <a:t>Analquito</a:t>
                      </a:r>
                      <a:r>
                        <a:rPr lang="es-SV" sz="1400" u="none" strike="noStrike" dirty="0">
                          <a:effectLst/>
                        </a:rPr>
                        <a:t>, San Emigdio y </a:t>
                      </a:r>
                      <a:r>
                        <a:rPr lang="es-SV" sz="1400" u="none" strike="noStrike" dirty="0" smtClean="0">
                          <a:effectLst/>
                        </a:rPr>
                        <a:t>Paraíso </a:t>
                      </a:r>
                      <a:r>
                        <a:rPr lang="es-SV" sz="1400" u="none" strike="noStrike" dirty="0">
                          <a:effectLst/>
                        </a:rPr>
                        <a:t>de Osorio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</a:tr>
              <a:tr h="61994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SALUD BUCAL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u="none" strike="noStrike" dirty="0">
                          <a:effectLst/>
                        </a:rPr>
                        <a:t>Equipo </a:t>
                      </a:r>
                      <a:r>
                        <a:rPr lang="es-SV" sz="1200" u="none" strike="noStrike" dirty="0" smtClean="0">
                          <a:effectLst/>
                        </a:rPr>
                        <a:t>Móvil Odontológico </a:t>
                      </a:r>
                      <a:r>
                        <a:rPr lang="es-SV" sz="1200" u="none" strike="noStrike" dirty="0">
                          <a:effectLst/>
                        </a:rPr>
                        <a:t>para </a:t>
                      </a:r>
                      <a:r>
                        <a:rPr lang="es-SV" sz="1200" u="none" strike="noStrike" dirty="0" smtClean="0">
                          <a:effectLst/>
                        </a:rPr>
                        <a:t>atención </a:t>
                      </a:r>
                      <a:r>
                        <a:rPr lang="es-SV" sz="1200" u="none" strike="noStrike" dirty="0">
                          <a:effectLst/>
                        </a:rPr>
                        <a:t>de escolares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$174,914.02 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>
                          <a:effectLst/>
                        </a:rPr>
                        <a:t>8,236</a:t>
                      </a:r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>
                          <a:effectLst/>
                        </a:rPr>
                        <a:t>7,677</a:t>
                      </a:r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15,913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17 Municipios atendidos por SIBASI </a:t>
                      </a:r>
                      <a:r>
                        <a:rPr lang="es-SV" sz="1400" u="none" strike="noStrike" dirty="0" smtClean="0">
                          <a:effectLst/>
                        </a:rPr>
                        <a:t>Cuscatlán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383" marR="7383" marT="738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30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48680"/>
            <a:ext cx="4847548" cy="505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9552" y="5591562"/>
            <a:ext cx="808888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5000" b="1" dirty="0" smtClean="0">
                <a:solidFill>
                  <a:schemeClr val="accent1"/>
                </a:solidFill>
                <a:latin typeface="Constantia" pitchFamily="18" charset="0"/>
              </a:rPr>
              <a:t>Coordinación de Gabinete</a:t>
            </a:r>
            <a:endParaRPr lang="es-SV" sz="5000" b="1" dirty="0">
              <a:solidFill>
                <a:schemeClr val="accent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76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-32" y="2428868"/>
            <a:ext cx="5857916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SV" sz="2800" b="1" dirty="0" smtClean="0">
                <a:solidFill>
                  <a:srgbClr val="0070C0"/>
                </a:solidFill>
              </a:rPr>
              <a:t>GOBERNACIÓN POLÍTICA DEPARTAMENTAL DE CUSCATLÁN</a:t>
            </a:r>
            <a:endParaRPr kumimoji="0" lang="es-SV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5 Conector recto"/>
          <p:cNvCxnSpPr/>
          <p:nvPr/>
        </p:nvCxnSpPr>
        <p:spPr>
          <a:xfrm rot="5400000">
            <a:off x="3821107" y="3178173"/>
            <a:ext cx="35004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F:\LOGO RENDICIÓN\ministeriogo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0891" y="2500306"/>
            <a:ext cx="2945071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png;base64,iVBORw0KGgoAAAANSUhEUgAAAOEAAADhCAMAAAAJbSJIAAABs1BMVEX////9ZwD+ZwD9ZgABz//+ZgABZv7/agABz/4AZf7///0AaP8A1v8BZv+pPgAAXf4Afp0AYP2LtPYAW/0Aa/9zofYAV/3s7e33+/30ZQC/w8QAYfwAXvyBMAD4+Pj/bgDuYgAAZPMAW97t9fwAVP3eWwDeWgDnXwAA2P/ETgAAX+nO4Pva3N3KzM1EQUAAVtPg7PwAQaMANo0AUccAMoLQUwBTIQCdQAAAI1vY5vufOQDl7/zE2ftNUlSAMgAAMHuBKQCdv/q5TABOivq10PmEiYsAR7Khp6pbk/ohcfu20vmOOQB7qPlqm/puKQBLAABPGgBudngAG0ARDBUAG0g2ffo6FQAARriqra5ZFwCHsflIivkAK240e/tsGgAXAAAAocEAFUx8JAAAZnwAj6wkDgAlEx48KylKQT4AHVwiFTNKHQo/HhsqAAA3PkFiJwAwFy44GCVILSIwEQAiIEIqMTUWO0UFHSRPJBg6IjMKEChJNS4ATV8oVIYAveNohK1jjctAJREiAAAfQVoAAD1jYmEbHB9IEAA3AABZZGhEIiYAET1VCQAwLzBFMisgEyEAQ8JPIppcAAAgAElEQVR4nO19iV8a5/Y3M0SezEyAjozIZNCwiAQxdUVEUMMigqjVVLKo2DZtmrSm8d4sbZr2l/e2vzc3Tdvc3D/5PeeZFRwWzda+nxzu59YneYJz5nv2ZzkOxwf6QB/oA32gD/SB3iENDw/qNDz8vh/mTdLw4Pj566sr29svFj/WafHFi+2VldXz44N/c1bHL61uL95+fuOgtpBIjMZDcp9KTCg+mkp4Fi4fPL9/78XK+fG/I5+D49e3n/10VKOMMQSJbSL8E4aR47HUwub9xWerl/5WcI6vbj+6cbmQkg2+NPD6nNqnr8/KKjOaqB3cfrFy6X0/eE80eGnlzuOhlMywlDmGYZs+5o8qaT8RlpFHF45+2r4+/r4Z6ELjK/cOF1IhCh1CxmofDUHLkD1GiKVn89H2+ffNRHu6tHLrT4/zAkHkutJxDjWRTRz8un3+r6iTw+ef/VKLyYTVxVCFi2k3dDqZpo/+Qx9h4p6jxdXB981QC42vvDwoqGbFomnNOtg6bE/kwujl7/5K0jo8vgLwMYQFDAyM1E/noeXTAihLQp6jZ38VYR3ffrAQIp0wORURpvB88fr7Zg5o/MUnHoDPBAPJaTNsfv4+1tk86/gQzE7q4OX7xnF8+xeP3B0/GtNACMPIYGFkmVGDHFVv+5g+Fj+anlqHgGPqxrP3qY+Dqw88IJ8WBJgmDFXe5FAqUfDUljbnDn//B9I/784dbdbSnkIqTgM6VncvTmpxGcu3AI+JP7ffV6wzfP32UCf9g0cPjRZqR78/nF+eLl+biYyNhV0uQXCFw2ORiZny1Oz+zo9zS+lUnEEunRQ//WMMgUfP4cp78R3jL7ZGGdZe6ZA9OZVeOrwyW56JhMMCkMvldrtdSPQ/+EdCeGxiZmr+7lGtQMMgm0CHvqrQ0L13L6rDK98V2uJHmFj66Mny1ERYkgRkCfnigFwa6T/AXwgwJVKe3blaS6hcAnCaZzEBJaN/vnjHAeulj5dUBWzVQdAcAO/w4fTEmOAySRFFZEURVd4ETlE4828RzcjU/O9LiVC7SED23L7+Lq3qyoOEBUBLhEIuxNNbO9MAnqAip/Lnr67nc8lMLj8g+QBBKb9W6m9wiCWwCsxyMFkQxsr7D4YSAGSfGsb1WRQAYLzx4p1p4/jiUEhlzTB6ajBNQoWjK9MRK3hIYr0U4DWKDigurjoJP9QVhLZaLxaLDUlUXJTJcHn+bhrDIxtiAMZ3w+D5Rx5TlixxJpE9z+fLY4LgBmS8/pGREb+IDHrrWd7hiJby+Un4b2BD5KpZhyPbUFxB124yGghEJ3P9Vb+CkLoFYWb21lLsAtsUETgxUGdJ6urKO+BvcPvPOOlzUlIZRB8GxiBV+2N6TKKgBV319VJyMpmvgPyJxSjwUxkZ8flHKgE+kKwqyGGmyinFAO9QoXXwyWJQM0KSVP5mrgBxhLOVWHL53ls3OIPPNmViTRHUrIjEl17p4qkoxbUoPLTDwUfzwGGJB+C8aFg43/o6iCTXiPKOnCQ2gFFHNL+xsb4GLyG6HuRQMeGloLAeJRhDRMwfGM+dt+w3Lr30qO+WVlt0IwP8XZkKS5pZqQJLfDSZQ5nkB7wNACoZ1Cyn1ws2VKkHHI6S4MN5mapfFL3+6hoAuevDt6B4FfQhM99sgTXra4WRpL5bfZsMXr+fIkbFBW0L4seG0q+mxgS3zmCSd2R3G5JLGsjm64JYBDjXfFbLQznMK9VJ0MqKCpwolOB11IH9YClfR8cphGfmj2LHqjsMGzrafntuY/W3mKqCmmyCWQcAC1dnI4AfJ/rQxymATLYBP3JcUPIpLrECHOa8uqtHLJUigJf3ohZmdOcfrAOIpSC8IJ4P5KvoSQSh/KQWIq0wsvLNt+U2hrdvkJYKDPAXm9uPSGA9Ra6Yy/tdwQHQuoqPM0IXAAwYETgN4AZMVPZAfnd9FZRVr4tTPxKoYkbivHn4TXw/xdwthKeeoMlpKdiRhY/fCovD20MyjY9164Kpg5x+VcaQE6xLKeCISpy/5OCzVUu8wgkZ4HmP+g2XvxTN7UrBCnA44AMM+ZIOrlKFUaaqSBnU3skRLaoTIiCqFs13IqJ9pPA2TOrgi8uM1X7TOCO1NYvBmeJF/hyZfsAAlMvkEII1xbsLz5xzBRVF9Fbgi3KCdwOktOKVYGpGD1a9yHVSCCKwwGJVoUYH3guIqofCqAWpamhRuPPGM6rhxbSa4Zg+kCW1hzPoILyNPAIA4LhcvoyDDxQVFT4ln8zlRSnnAE3cqDeK/eAlsnXFC5LsgP/0g+qt+7SpaGny3mCJp7+Oeg6lUgkqbmFsfw49sIkhopi49YZZHH6xwLSoPIltLkfAgorBdQAj2l8NAkicfw2f1K9JHrjFfJBaV5iRRf+erYgu3zqPKCnVDPzphs8LOI+sB9CWBqugjZPwFSXkWsqAzQHrFS5fLbTUSVg29eiNsji4uEDYZudLEq+m0IL69+D5A/2SDxxZMV9FCXQEqiIYD8WX5x3RuuhSggNJGphGk+sSKJ53PRvlwdgCixjMrFeKGyX867zPu46wwldMQkznQ/HOiGiFIvNLMus0Vz3gfyT1JlEcfpFuQZBl0lci+J6r/fDy14qgZVw9FwWhk5LwD5J1TuEaaBZ3RSqDUr2ysVGpSwqHubBUbdTdFOQ8oMwHoqh8fB7+NgeoNqoBMMeKIkE4y++qpig8CwbHGqSCFUjcfmPmZnj7MjHjJvwQZnMfTQwad8Cp6uP8DbA1fGZDxDAU/mithJEY34/RGmSGrnDkv/+9Nj09izQ9PXXt2kQEAlCIyndzat6R3ABTBKEAn1f8oMv9fnEXX5XEUV/iFqZupUgfS4tUfWqtiiTemEXdHmKao2A2NjcFGqhI1WAd+AFdq+bh2XLwkJArFZPqP+OjpaLoCo/NlJd3fnw8t1TzFBKp2OhoKpXwpIeOHv/+cH9qJgJiUKxsVBocxjP98GV1xdcPcd4IfnOgKBpuJ/IEUhoVQRVFsKhvyC+u3pDNLImmSbGryGDQt5bzibsYhO6CQkV3hSAG10GxOpCLBrK59aKgTEx/c2WuVkjFQ3oBkeilRTk+Wkhvvvpi9priFoMiYiWB6cn4OBFcRtQP0sGXRE6PCFzCxJU0MXNt1fW/eBMB3PXfmvMY8LdXJgSO81UmIbAW/Tlq37O7XghklGAjD/mfCKmh3//f8vzVTU+cXCCWh9KDBXV9jZALcmJo68n0TFhwUc74Da9LaUw6AuvoWaqKNZ6VltHeND3K5Wevz+Kl+zFiRkzobRPfTuDjbEQhgJQ40Dv01XV425Cx90/yOUwNIP/Z/+dSIi5TJ0oNg4U/Wo0zEmc2lMLKx5jASZU1SBs5TkKDo5oZHUG0V+7w/hKx2nOGlTdfO9MYfJkiTjNoQgR3IoBgcBeM/x7GnzRmmQS/5avugseLliQX5OmfLSXMpSg1R25KKS2mGdAkF2Lpw/mpsOKnAawIVhiNj8C5msgtTG82o8jKv71mvjj4zNOcLoGIghHlOHgGyMppWov+AZw8JEvAdKnBQdoz54kzKnomaEzrsHmpjcippW+nx2i8HtzA380Xg1YEMVtxC7PAYlMgHvvP67nF7U1VCXXtAQbB+ikuiK/5ihq5gPEE9YkOgOPnS3UvV945Sqjl3T7MrkwMm4fOVgIkY7Un05ioKA0HfpnfklL6FUnxBzkOWGw2C6Tw6HUYPP+nbM2XAME/xtBR5/AvJ+uaHUDrju+8VPRx5SdLMUL6bEHrgKEGC5HTV6chFAyWotTM6BiK9VI2Gs0NSKIqqE0FsIXXyIjHH8Wb0iVS+DYigBvMOdTikVdLA0FOIfJeDyqQlqcIjQ4oaEyfqXqtw+aESFd1loRqr6bCQrCYXDfrAr4NDG/gHeaKXk5Ypij2mZZh6/TWZtFDTHFgINYGN0ER5PvzCFteAzFYRLMqRma3Egzp03CygmY3ZJoSImMIsrq0UxZEwWXooFhXZYTWIoNceDmN/9z4t2zsl9PGNitDqofXng4cPboJARjcDSol/IX6e/buVoKu8q20vlGBahpjgGY3tMdQxTFxBFmLuciBzoN3lDY28lFHYMDrFnbSpM+aECcWTxfbXHoQsuo0y8zRZGIXQ0dOTYmMqErhaBZnMZ9sM2jHh/Yrxeqyo5y+MqOXtlwYCIDUKMFgsDjpiMKvjFxJEcu/ZZmDU8np8McJtsm9bk4JtCqRy6MbVDBFp1kOklD+rEDYjqC1DM2UVk+ILAMQ1a1lfWnHn8fMiuq8t5p1ZCVFiHwaI9bpoV9O4zJWhhAS0yqn99W3qlQlTlW+SdR9Kk3h5Tka+XQErXnYvJ/G2TpEGCdUSfVD+h/V4jfvQMDRH+SE8lyItfxbSDNObk/HvwuxhhZirHaFemOv3+fXKmlBNACQV7ikyBc1mTTbSifTZaiv1jclRJYhpthlyQ22BjEsjdD1RwjPJzF+coHPINbJp5DT4Rd0AdRQwvgrrNmL1fVcNtmviaZvABKcvCjMvIK5TlWeLSh1HlphM6y1ddjHxo+mw27EjdfrIgBoDtd2XBCigp03J7OhE6fD17e0qFJzq1QJRypJuh6RqaurKGI/GB1QQcxNT4Yg02f12k3BtDEE37i5HHZzCmSKyRHNeYgZWk3lXGO3YsQyGfz+yRgcvD1KIw311bKktkzNKF0qwtxWs6HBoleYngsR2715nYntsyBKk3ebIUmDbnAKBMF7Qc2w7gYcefRRwszVkHUyc+NkIfgquEJcg1UlnU09jIBQwpc7otGAwwxnOFGY2owTQw6dzWLZcdgSetsOWcYzP4aVfkeyKtI1AU5ZD6xjpg1BeFqvjqmGYvEkxmYcXKGKIa42s/LWjAABP+/IbAS99RxGbHual0CNPwWC2u7LPp15tt2Qhvo+sKDJotcnoZz6Kw1I3sDahHesS+195OZJjM22h2jxMCJI0rMCTbyzEkT3ooRV212F5muzmHXTjxY9O3seNgfe7YZOTNdc4joknsm1TEWk0QWnDCTrijBzGLJOHr3Te2Qz/kuI1ZMArDu9GkO/C+FEUHWIWS0kBRGVT4dgux20NgQp95ibptkOR05du8Li0JrfLSzXrAv+JwHxhZ72UgzJXFnAJFBdwUQvAWE3BG4uafqINL35ZmXqMmyCrcPQSTxXwm4fFp55HhyFS5SSdO1VdI/9EWPNyWz8u15BHP9EZk0MSWFfolwF9LpQcJdKKQQWcXNbj0Y9D3vGEHhIL4eBr4FSrlQROZ9WrSxBOlzGXNEEsdbjRobh7YK+Uo+hR+hqBMsWWUdO2+7DeSHI2BOlma+pm7C8deaEQ10ruwxZsjQrgXUBUrAChg8ZyAsC2NP5ArFMjr/sDcTxB4ZJAEMKZkbCdU4sXurpTM6RVdyRVzTA12HRdoV2G7Ihlm4IOgmGkGtoUb9LEWhi6pisBMX8nihM3A2dQhO3F8ziUx+Gaxg5bfD8WlBLSEEl+33hbwqncPRs6HlC+2dOxpoRdx6y8QfqOp5Eq7N8rhqESCencNJymmWNyWysJ3MKhlSLL/pwB8sSJoXq4nVDNaVS0pGRVDtm3S/J9DIkSz8/lvGnk2HIktQTLBBVMGNzgL1RMOPgIe2OfNqkiUu9gLhSM/fLwMujKYULF6bhzXlBD7gSH9hQynMy29cZLzsIU4+efulRQbRGOM5uwz7imRfcuIzqcCT3QJiUaoCu2wjTaWKZmuohsBl+OarPp++cKgANnFD6q0IlB84wOPZZDFeC1OyFNVKfbkNy8NXFp/+WLRtJtdC5+5DZLEt0XSuPS800VsV9Va6xu3HLZOaT7qnw+QOr20p9G1aLCUFUAJDUQICHrNe1X8CNZyclkvj53JlzH9UY63YHPZvqMmRDryZwbXUjqNkClFbgVZqtEXMiKXRPMZ4VDNT7nKQ2TXc6Qay2F9BnZBpceU4/k2Z8d1/3ISv/+fm5M2ef/hq3vHQTpy5DlFNOqqt1dh/Ka5JGOBOfXrAsjTn/0y1PvPSLZdcaK/8x5qZ7JKtBXzFDi6SBvFeJfB1jLfvWe4bQ8/PFM2fOnPuKhkK9ZE9NQ8xRtZ0btDillcGEWY9FE7t7/RUTc/C0nmksW0r9meSAV6zmJwPRUgV8Emq3Sk2i1G0Yuv30LHB49uz3Cba37KlpSGJPxjSHzGFYk9c2y0W2Qla9etmFw1sx1ggmwHmNoVInHTRd4nw+QfSLkHseyixzYgxZcvmji2fOwufc588Zq5Ab1GVI0suCVo9y0OUurZy6U8AagzZZ/qSzmI7/KWvcwYcU5jGc6eeN+jaWgtzheSwc6qpiIt4lXWLjP1AIEcWfC6QZJaanZCp0d4Ia9sYk3fWohVhC+ciiWcTTWUxXrDJ94aiMeSHuOMCyIWT0fl9VEmbmGNZ5YgxZ5uZX585SDM+ee3oYZ09BxINJgGsEzUzOWNZwjz20fpt8r1NcM3jPabFL4O3dNKnIQbqSg7y6ks/kJNcVWngyF8ss8UGHISl8f06D8MyZi18OmUE7y3TMnixDVj6acakb/7IN0TjdAHbBsvx6YatTweb84QWLb0mDneGqWb4UlLKOfLWfyoZY3mT0YixSj+kSS66ip9A/T38ItUWqE4iJ/bC6jLEbFHDfm9cbBIM6tmUJ3chCJzFdWbBItLwFdkYc4PmqqGT4fsxAHVkxPJ+iBXWKofmqLdJoOySFLw0Eqce4aaqpMbf7kFydcKnhTCaTTOZKpfxuBfJEfCZ9Mpu604HDOymLfU/t4LbDHL/mA13kAzSo3/XOzBGWMTDsNXti47+hmdExPHP24g+JDkem2oNY2BeUBm995skG55qyljPkufbWdPyxxbOAkNJtn44BL1adcaUpOSBhzqnGO3g3Qs9Eal9ePHOmCcS5poX+HpOpPvluxDWStD50YEN0Rx7LxpfB72qfYKyC/huBBHM4QT1PtqqIuKqd2a36ve6JOUMGcZmzx+yJjX//9OyZZhYhxzgNiOlZSHQyk9logL51oNyIS5i3SAQZfdGWw23I2g1LGnuIQlpyqEIaXa/iuRbXbNqMc3vGkEVPQR2hLqXA4dPfQk0osc6ehrFXkAtI1WqjWBnoLyUnozwvchKKqT6ZlW+38xeDj2TW+C5aveAak/yGF6xNYMOPptkdfhK3uJNesyeSsngKE8QFc+FBp+5DZnNGwEUoRRR9Pp8o1TfydcUVuUrMycyNdinU+A2LFyM3QEjFjUC0GAyW+JJ61EyY2bRubOoZwqPPaUBqcEdHT1/GTE1simE7DUli3nKuCjgFVjl3+Iu4OZlt6y+uX2ZNDOUn4O79YJgz+b0sP6AujAj7BWKu9LE9Zk+k8PNxCMHtf3STsBYUGatwtB2yzKuIy8Ki4vfvQao/WzAFgiSetVPDAro4zZKmMModwd1lDp4PVOhJFlfkR8Z6mL5HCOVPVTPTjCHI6c+6G+spe9I+pDalg8iJ3mqlFAgUFeHakLYJBF9tvF1B6lkKC33a96The5Sw5nn47FoF9/eWN4lVz3rLnsjClzYIIp+fH1hWmZo+HYYgpmpWrohcPZ8MqEF4ZM7YRwT02N4jjv8kaxhiLrCEariHOa+2mSWalyQQUudJMWRjt56ePWu1pGd1NC/+7NEWj60y320Yeo7n/7xiHXe1Uir5XdITqtTqRDJkf1Dx0hHpMyqPocMw6l19PZnFBUOkrCQ9iLFWDM3Aq332xJKhry7aQojG5n7IiPKagvaOw6EZQamuJ6NGaJMNctKynpAxGCLam5pVTO91Dkev4GKdS/H6GgNrqjaWlMiR3HoVQlcCT/FUA+0YhmfOnsbtk8Ksix7Z0IjP5AVQIGvgNrpob2gSxOnUt9AVZqmwiwrn9flclVImwA8oU2li9Xi9ZU83Pj/XBkIE8YdR1ojUm0BrP2SZL8I0awXCzdZ1Ly5IT8yZGLLx27Zl00W6dK9Zh9o1WkWvlHLrkIYFg1Klv+7aB9vXupWpS/ZEPUVbDCE8HTph9RvowtcTbtwSHsiUNhqiTy1mRH60ZFCh53bGdPh2nDUxhFSTHqOj5+ioYQ4qY38Q1rjPqrfsCfT5aXsIaVWKvjV1sqbCXYZOslSGFCrZXxRwMUq1qu7wzqgxmXUe2BnTwechE0P59wgeF8lQOde2z7gm7l5o3oPWPXsCT3HO4ghbEKQg3jixJkLWI3ESWFPKndcr1CuSW9i3BN/MZTtjOn5DNjEMPYT4Fs/oIIfrXq3iM0SM26x6y57Y0A+tOcUxFH9OkN6zJ/WDHpHuy/D6gtWNfDKarXLCdIEYYTq7YJdAaeV89TtS8+Bz/Bn1b0pqyCZNe5qKiN2zJ3iXbT2FASLmGCek+I9oI3xScb00qXrrPVEopy0JVMLOXVyvMQaGJLGMe4Gjjuxuiedz6tKoNJ9A7Mx32RVDNvXDuSaxPC6laqLYd6KlKFZ+POYODuQmo/qzY1Qzs2TBMGW3fLG6QKgCqbHyNHBYDDjWRyRc3lY5fDjK6t5cD486Z0/k6KtOZkbj+ulLsxhoBNqdh5BB4TFAk/p9rsiRZe6o3WGalQTb59Qib+IpC7gqyitKMOfQjrKGf0dja77Yrh6fBU9hgHfmeOSt0cWPLpPesyfVl5UFbfs8AhiIZvt97vBdhtUns7LdiahtlUMtfgd3GNzlsyMur8HhGBZDmuLuLtkT+aSDs7eC+EOcsCdZiiKeKUGLavhoLr+x15A4t/CtzBqQ99ntWdgetWC4hJXXPL824gomHdoZwIlNenK856hN9RTdMTxz7vMj+SRLUX0kNSuIxUAgP1BXRkZ8Il6O4pJ24qw+mSU2mzGHX8QNDPvIZgTMcYnP+zkuo60QYArGNutZ5+wpfr+bpzBY/L7QdBNF12RqFGuK0UDdJxpHvzhpP2Zu5COHNhwuhli1Oo1z5sbcnJTkd71404q681G4liZOpncMyU1tqckwnzZRmw7iLWIKuUHth6FvaDF+wzydCM+3nDKnEpua6eDHMh4RoBiyzCFyCOiJWGdTz8YILXE32yV7Ol5A7KCKX3qa9491TqZY+Qt6jGU9aOVwOkGMyWTz+OLF4MdqsqBy+M+wG15SoOj31aPq4XjgsHACDFnm4KtzZ3rEEIzNbydajJJ34Plyjv5jHOpEhmw57GM0j8/K/wDBhgSltDuw6whUJU5R6Dc05U4dsydS+L5bNGOlix8NkWbQOiVTrPxt2C3mcRe9hcOpAjEmt+HQxND5D9zoFdU2PWeTa/ldxQUcUuB6yZ5Y5vHnZ1tBa48hgPj96Ekw/AcENXlHXmzlsGcMnf8Q1Cs71CoNHqH0IYeW24A7Z0/E06b61I7OYVWqt+wJMfwROOzXq7hWDFVy9oAhcLjHW9Z4kn4DQ/oVnbMnNv7gaRNsOlT2CFIWfz7BYhTFcJfPuVo5PJEeaoU2WqJx8Dm/oGLYU/ZEaieEEEuLc4y5ftRlIx/qYXC9+Rgt5VCf3BVDGWypWEwmM5nJbDYaDQT4NT9NwHrLnkjqUe+eQqeLXy70DKJ8BTgc4JOSlcPutpQemdM8/l2wxngXQhWoUa8Xi3VFmMLTiL1kT7h97ZytWHaQUjA2/w5ZQGObMWSbMfyCcpg5xqE+mSwd51CPaWjUhjENvSKInjVSFEXETc/6wlq37Imkvj97YgiBxY/U60Us1C57kr8R3GIls9bE4WzKguHR8eUnPS6l30KOrKsf2jdAXOrsJXti5Rufn9UgM8E7PjzG4bl/p3RN7Jw9sfF9umXYepidE/ZjRvbkJFs2pagXo5bsaXPiOIczm0bkbZBd5K1tXzs5nfvqwLoK2CF7Sqmbo5o4lOZjpgSQuzYcbltBrs20Xn7ockUOZStHuIPY9jni/z65mdFQ/DlhhiUdIhxagrCc1VfvI3wYMiezdsvAK6opoopG0uVjHEISHdKvgKAHTSz34TaZGX2pqSWAaRvPWED8/IZNAHh8aPd4rvA/ZXOy025j1IplCQGS6KC3lcRvR81sQjVKNvaAjHYtIHZgUd8ircHW/O5Md7v53+OPN2buoQA5stsNvbpgYOgkhf8ZOE7/m9AwdGoWxw5CZqjVU/SOIS5GxZsPH+uvr2koH/7r+NP9a5OYk21rbedv6icbUZWf8ccIUFZ/hRGoHXfFp/UUJoi17mcc2Ph9m6c7f9k8RWdfL8V9CiyjmcpRO5SvXybG6XnGHkOWHH5+zh60XjBsyjHaG9OU3eLZqsc0xPZbMAefy6ZShX6y0dRLcxecTkuYZrNq1LJ97RQg0g1vnYl47GRw2zzhwhLbdYvhu3G0Q6qzY+ZstqQMPjKvabSP2tjQb097QrD9azj3faqlxcIxPbR9/uFnKRND5sB2R829mPlV5MBmk+bwi1HSGUPwFKdz9hYOPz/sdqbxgt39AoN3QqYplf+03Yzxgu75otRHbBdvVtSbQPQ4+FjYxo6eIqc4xuLPni562PfI5vnHH8um34rftV0DXlkwKs8MsVXmSweMegN1GwzJza5LTd3p7NNbnUEkCVtXcGAaYXb0nh2DjvObxmVhfWz8lt2U7+LWuI1iaAmtyOgJCogdWPxSP6Rtq4dtzMjKgnVTlP3JmfH7lhu4mBt268SLCX1LFGDYeuQct6+ZC76ntTS48v3vmFb2bNYBw5rZKdm9lIlhux2mw3Srgi5wti9qdYhYMWyJFk+bU7SSdqimTVzKpj62e/irIXMysfMESM8SpnTYH5G6dJ8YG2r6Wjw+e+FXY696Dyh2AhHcfvvqqf1O9UsH5mTw5m32Qa/WLFYjZBedDz9LkHbZE1n4qJe1tJ5AfPpJiG3L4X07gFYWLFuiUu32JuJ70MoU8P1X7d7D6mW2zz57YmO/nT3bWfV6xRA3vBXanYMntocoh1+Y13B3ODYzeNt6bME+8Pk11CZ7IpsfvRktpG/j6W3ZQK/J0rQ5zYyPbs6zC1e0FzFKDAxZ+22oEP057WSeZ/cAABGKSURBVLInffvam8HwzLmPFiwew6INbOiBnSU9f4OYk2W7EoZKqjBr3xe6bzfv/BGxzZ6Yg55WtHsH8bO4rdu3j7rpRR4GhvH2VypdOmLMQhNZshXTjxOsTfaE29e6usATYAgeY5NYMTRQtHUEgz/FLRFBp9NrP41qvhv11f5I7fUDYhN5y4efv4Foxgri2e8TNrkwSdjuqzxvuUMGAo8OR7sAbLNUGHpgB/bgvVH2WPakb1/rGcHur+Pc58/Ny4uNH8gntk+/bTG97Oh/OpxYB4AM68wyN233Eq9eJscw7L597RQo/nz80gZ7V+EYvmVRWtZeUzUaf0S0yBs+JGF7he3wrVFt95vThPCjN84gGJtP5FY9JAe2L/28uSMeQiv7OTptW1b7WWJ/k92qrolGgZluX3vjdPFYVYokbLMijLRMCMmjjgeB6dswVljStkZp8GPtmISRPfWyfe3kdPbpo1HWqoesPGerhRgtmzFPost1pr/GzTiJjX1m/Ll1Pfj6DXrBnh6W4k0JF8+9Bbr4laVAiOgU7G9+3k4TM7dqH9Dosz26JrKqrTlemeT5Z+p5aKfmWra+/Ogt0acp0/KBJ/9l3OZxHPyvMUvME/u1M4OO60cXjN0/kLT/b78d/eswRHeaam+t4HlblI6buQVLav9j+zT/56bFzrSJeSw0uDhqcYkXtq4dXyDwernpJdrGRxfTt0eWowoksRO2eRav8n+tVyq0sY5WWr1siU3Zwrx0bJEHaGw+xbZmwCcltunTfUgObRac6H0DF7rlVi0g/hqy5ETynM1CInztBBYNbNeeeh1qXLYw3XYIMjpt9yRu4WHCLOqAnemhNZsZufWxTpL4JmzzvZwActr3Whh2Xl06NiSJK2G3zZMIeD2AJWKzPyzTTOePmgRkyxZElzBvDWFPQSd8H/G7ts/Bhb+IWcKCzrcNGLRYMK93xbMNQtO709fOI1dip7nU04LhSfY9y3NlW4MgTS0Ry2T7nPY4iGZQj1eXHtkqON7hEntXGIISzrZ2EVBp7GHKmqX2eE3r8CJd/VExdLKxJ7YKAK9v7pQXe2oY9q6HJD2PbcHMjQmqMHH0kihzMss86PGq3evmZVhY3DbP3TargDA1JHcA6c1hSFI7x7f3qKpy1VrrAG/f6yWtL437WeglxE9svp8TJUWYr50exVZNaz8kqQdjLs5sx6JdCo0bTJY9xguDj9zDVWYanb+hCxGWRkmhxdggeXejdW94v9b7jsnTYkhiTya8nMurHHvLQrlJT05yWfLwYkI9s632tpCPGRuFywew80p43lgm0qFhehz2qockdXVCymcm82YzCE4DFMyMNf7q0ZBqIP7JmBg6zUu2NMKLdiGmn+TEsXnrSljTU3Ye9hrTkNiD/zbUdhpSC4rCrFVJTnrftZ5EqaVf4tm32lOxgY3ISoBiQwRB1Q/CN/PTbdjbbJJ6MlHPOgLYsRSv1tfsKe2OVD6SrZNH2973YUuXDtWlEX0/p9Xheht4N12/v5/nkxwI6qnNjZVf2yHEag/+W804+HXscJYTmyAcu5KybIJjyeUTdtJduaw6Gn2741XdnnLeDbxfMO/nfNgBrh4Upo/ixuJxb9aRUS1NVw5JekcpRh3RjRERb6ryqgpIyY1ho2XyCa/zdqhlUQNDak9VOeWUDbqFP7rh5Xz9AT5TV4Rp2hjh9Ai2kVJWrs2PAYN4j34QfmtRxHMfmjKq11Cbk8nWifs9YxMd7UVj8ZcMzarXfOKxv+hAzhEY8CGKgUowKF17Yu2zbkDWcahx2cK05WcSn5t1YfO1/IjLWww4srnJ7GQyV9qg92zPNG1nOPm1+kgYgDud+lY9cBlTyGAejGi04pOSPLafFjc2vFLF5Y7s1E56sXf3dOluWeC4fuyo66+gpaG3rPBJ2gI08jBhWWxi2ditU/RhGcfmAar00J34sVvYJwjvSB0Ywa6/jsC6nxODYHDykiu8vBU7mfPvzD5harSBB+fL8Y7sesDBZyfpxVCTDZEqYZo0TT9dc7LrNxhtNZu2myCpb8HaeIHFSexLKa3xPAiMCOYG+44KM1dq8km0sYMhQgAPpzlOkhRREWgbnSwqQ2NvY1dlkAbclumnkVEHLph6CGs5FUM8V7DtaAXMSyOIXZ+yVQ4Z5nfxmk0hMnt0kivYOgEYr+1cq66XMpnShuBtTMI7HBjB4/dikMZu6l3wJpHRf5+yHdLg7ZTZaAaXmjzLYFCxUQG28FCkhtosVb/nWyjvDMV7hrF9mCYX7k4r2MMKCNTOV8deyLSzqfZ7ZrbiTfjLRye2ozpdv0pYy1Y9liwtC24OLXcWBJXjQIR4+OV6NCWEp1/VQj3i2A4/Upjbj/gg7A3kSnjDTqY+grewJ83fUr7V3DKEDJ1ORimtXNYON2tbTOSlaWQRUMxin4Rgnna4M8IMN4jqoac3dbTVQ0JSmzszgliBF1eEBA1NTI4LYnfdnNHK8uuU9eQ3BHYdr/PsRvc8xLJVD3dczAKLvkoUzQuYUQioLB3uUEcis5+l4z3gaMMyYQpb89ckAW8cidI7rf0QP/G74gheNa+emZcmbjXXh0jss9fqtzp+h5Z+9W1egOLmNJqbYjQnBbFFeklsrZ8Ajj/WUgxpOr6rc2EOW/WQMHHP4fxMGO+dBv8OUSFtnIPXqXEK5DKZokIR/EcTgvA5es0ulue/01pH0cUmPNZGWfTWq9469tWutqQ0nOjzusemdm4UQhda9vo2s6RxrKEH4rn09eyE1z/i4+hlDtp9KmJVa/+cp1feA4IpYsSt9P9unjDgPk6rR+a1krQLE8EWRS5FEbBXdb2VQVdld7dSDQoTyw83CzGZmE0IWgJP82fChBK1r+evca7ibm5tt0H7dmODJ0TRC5kF/BI8iIz9LL7GuML6b9NvoJvs9s0LffpWPQ1FPHXECZAFR4v+ZiFVsAd5IDPg5YSx8v6DzTS2kiVt9I5id4EpDD3fmY74fJUS3lXCT1ZG9sCSaY3BsJO51qrdLc1YEcQPSZwsKbSn4RcL6nV2xml9SGqwqYcfm9vSW+4NwnYwNLwC4+52SdLE1DdXjtKFWFxWF5IMoh2BQ6OJ9NLXX8xeEySlmKd9yZPYynEAO5vuBhHD4B7vWKP+lnOrnaWsHJLUD2+k5fHgxwVsu2k54IhNuQW8JwtS4WQ9aMIYTIIbqVZyePWZJrVjM1P7D3+fW0pj22NZo3gska4dPf5xfvpaJCzgV62j61uvSw3aRm4X/q/oVZQghr8VrfHS7JHu6HUZjR2+ZiNZg8V7BaKfZmbVW+ZSn5bR3rjytK+6roycmIQn84sjOYd6TYGyV5QUQZLCkZny9Oz+N198sbPzx84X33yzPDt1bWJMkIRqsYI2RalnHRm/T+EUX5J3lPwgr4HdYnEdY0K81poTIq21BAjurp46lmml8TsJi89gMAyPzU2HkaWNSex7oaOIl8ZkK6JvF8yDiE3LooHJDVWM8dSti17HGcaOyC5BakgucSAbCKC14rgSJGUojkFsWV3HdIkPYHvhdTyR7hZmHqZbNxCFTh+sHadLoOLqrQJ6MkVC2F3dzXmrJeNYfNAnYpwaWA9W13O0+Eevv/dS1kvrEtZw9yp7AD7eGzo52VBEdOW0hSI2QaH91FDS+f6RPbUbSa7oo7HS1K1ES6TEhm68djvnJhYf6QdY9VMzLPHcwgUvxbunQehd76/SSJXPST40hSK2lldbDPmyDpq6YvtSCtVI1JGRsKcptlD0ci4lDNDR1Re8lnltRFQq+dJu3YtzhbH5Tbl5MyauRr1RBhFF9SVaLrAmsauztGG4JqMjSR7yU6kfLCw9guyF1DGJPWkw8Yk6Svj8EHHSTsaKC2wkh92/chlsEAt/U1I7ctB7AHIjgCWu0VMTU76Sbq0gkDeMIGXxTsLaTBlPfJNQbcdsiIqXUAcaCufFnusQkojFLASveT7aUOil2SXaUEya5KNgmUSI+PpFBbsOgT+IQl4rbgDcCnaOw4aOPtUQo4COzR5ZdjhrGMZfN1azo/F71Gk0nXuCXHx5TOcRO9rvQgTgA1uxBqZ+EotIu1QqlXpAu6YDu2ENKLTt14CI4dkAhtVgqzjAM1oURW8F/2uESkL5YU1uXYoF6XmDRsbC4scLxNw9S3d9YQvmP8qCmpzS0uau6BupBPAed3jwpOTb4Hnw3QiQepmMWKSmBUwn2FC8prjikyBsKY1gYxWwMEUIbPh1UV2bcEuR5Tn9ALYlVEsdvhUGwS++uCyzreeeSGxzfkItiKOh57NrawGHigyfL0p4yY1CMzz1QiBOBF9Z8WJ+JHJ+cJ9VqYhT1wE87ACI16hseLUobWz2aoG0BnwgOD+8IUd/nIafbcrWZEoNL+XE3eWIWkwt5mi/HTCmtDDORyeTAcdklQv2A1iqX0RmS36AO+fnBEgzk5P0xv7ohq+KDiIwuVulCLqF8NTDWly/ZcGC4MKJm6qehMXV32LqqRnLzj0Q1fSns2PYqBRsR38uk+zHxkyOZI4+O+bK2M5Aa12qACPRBihgv08p0stv+GgpiWkKqGigtCH51N6RQvmPpVQTgDQhIczNF28kFm1L5/9jdkuy3JAhp+/Oqh1SFIi8gvUsNooI0qsbMe4S9DCO2hoQX1DDiqis8/xkCYJRDD8d2UYRb7ZXF3fHyg83YyZ0BoIkdrTy+ulSZ7r0ckFD0dz1hZFqvPbpdESCKIdGmf2ZAEglJ3p9KJQjaEy4oKJQ/hugb1FgSAFzw6/7vcCUWOeTuw0xqL4ESSr/cZRgzNTSkkx89ha8xDHa3sKOZC3nnoDHC+kbO+Uxalg574j2tCL4iagInoCvVIrFer1e5fy0e1pJQH+vBqUwzTeirg6C+s3MPlgKWbpUGRwSeejeW1RBk4ZXf0moNyu0Gjm5cPRwGnh0u4ydRcAGz9cbAWxoFo1Gs9F8EE0uOA8RK2qT+v0resuYcHn+bjrWun6sqvvo0fbbVUGTxhc3Q8Ru5x4h8fTW/FREULmkuUS1sl6s5zKTtCEFxGxeLpgDZuuiuLe+Z5R5UPmksfLyLTAvpKmKo78+svDyLXlBOxqkMNrdMQRApmqPgUma2FIUxSBeV1Rt1It7lcpGHWO4epWG4UGjUCcI4bGZ5R83C3HGsvnAEqaB291+JxJq0KV7B+2q24TIidrV+dlrY5IEXLqpzHJqnwbVmHAKZwinGy1LeGJ6/xWwR475dwPAu+/CxDTR8OrtdJvqthPLMPHC0NyT5fIEgol8ttyXw7kROIRuYmZ653AznZKJWQhtCtNwKWrrnWmglca3byRI++o2QBkr1OZ+3NmfLs9EwmEAtImAt2tTy/MPHy+lU6E24KkAjl5efIca2ETnF2/G2j+aWumVRxOF9NLR3W939penp6eQpqdn9+cf/nNus+YpxEKyVoVrUTwjSAst3H7rTr49Da/eudl1kYJWDhk5HkslEgVKiVQMOGO0CmO7F6TarYX770VATRpcfaCGx51I06ymPfitutaEojYksueTd2xBbXlceQmyeuIdfB1fiSrioYUHfwH+kAZX7yx1X2xqGXbZi0GYWPr+9vj7U8AWGlxd/KQgk9bnZNoPO+2nQXlOHdxe+Wvgp9Pwpe3btZRsKRk1s9f7zj2Ez3N/8fpfBj6TxldefuKRcdWwxwYtx7MHao0SB79uX/oL8kdpfOXe1oIWndhaR3PYyiE1tsyo5+DR9lurwrwRGjy/cmeuNirTJ+5yW7SVY3gpcnzh6Kft638d69Kexldf3L6xkIizdj5EB5TRgaOSGUp5Du4urpz/G3Cn0eCllWd3Hg8VRuMhhtEXgZuuAtdYg1hnNFGb++nZyvm/A3jNNDh+fWXx9vODywuJ1Kjc13qy0BlPJTyXD/68e2979dL7Dcxei4aBz9WV7Rf3Xt4+nNscUmlpbuvu7Y8Xt1dWrl8a/NshZ0/Dg4OD4+Pndbo0Pj74/wtrH+gDfaAP9IE+0N+B/h/PgnTcsLPm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8" name="AutoShape 4" descr="data:image/png;base64,iVBORw0KGgoAAAANSUhEUgAAAOEAAADhCAMAAAAJbSJIAAABs1BMVEX////9ZwD+ZwD9ZgABz//+ZgABZv7/agABz/4AZf7///0AaP8A1v8BZv+pPgAAXf4Afp0AYP2LtPYAW/0Aa/9zofYAV/3s7e33+/30ZQC/w8QAYfwAXvyBMAD4+Pj/bgDuYgAAZPMAW97t9fwAVP3eWwDeWgDnXwAA2P/ETgAAX+nO4Pva3N3KzM1EQUAAVtPg7PwAQaMANo0AUccAMoLQUwBTIQCdQAAAI1vY5vufOQDl7/zE2ftNUlSAMgAAMHuBKQCdv/q5TABOivq10PmEiYsAR7Khp6pbk/ohcfu20vmOOQB7qPlqm/puKQBLAABPGgBudngAG0ARDBUAG0g2ffo6FQAARriqra5ZFwCHsflIivkAK240e/tsGgAXAAAAocEAFUx8JAAAZnwAj6wkDgAlEx48KylKQT4AHVwiFTNKHQo/HhsqAAA3PkFiJwAwFy44GCVILSIwEQAiIEIqMTUWO0UFHSRPJBg6IjMKEChJNS4ATV8oVIYAveNohK1jjctAJREiAAAfQVoAAD1jYmEbHB9IEAA3AABZZGhEIiYAET1VCQAwLzBFMisgEyEAQ8JPIppcAAAgAElEQVR4nO19iV8a5/Y3M0SezEyAjozIZNCwiAQxdUVEUMMigqjVVLKo2DZtmrSm8d4sbZr2l/e2vzc3Tdvc3D/5PeeZFRwWzda+nxzu59YneYJz5nv2ZzkOxwf6QB/oA32gD/SB3iENDw/qNDz8vh/mTdLw4Pj566sr29svFj/WafHFi+2VldXz44N/c1bHL61uL95+fuOgtpBIjMZDcp9KTCg+mkp4Fi4fPL9/78XK+fG/I5+D49e3n/10VKOMMQSJbSL8E4aR47HUwub9xWerl/5WcI6vbj+6cbmQkg2+NPD6nNqnr8/KKjOaqB3cfrFy6X0/eE80eGnlzuOhlMywlDmGYZs+5o8qaT8RlpFHF45+2r4+/r4Z6ELjK/cOF1IhCh1CxmofDUHLkD1GiKVn89H2+ffNRHu6tHLrT4/zAkHkutJxDjWRTRz8un3+r6iTw+ef/VKLyYTVxVCFi2k3dDqZpo/+Qx9h4p6jxdXB981QC42vvDwoqGbFomnNOtg6bE/kwujl7/5K0jo8vgLwMYQFDAyM1E/noeXTAihLQp6jZ38VYR3ffrAQIp0wORURpvB88fr7Zg5o/MUnHoDPBAPJaTNsfv4+1tk86/gQzE7q4OX7xnF8+xeP3B0/GtNACMPIYGFkmVGDHFVv+5g+Fj+anlqHgGPqxrP3qY+Dqw88IJ8WBJgmDFXe5FAqUfDUljbnDn//B9I/784dbdbSnkIqTgM6VncvTmpxGcu3AI+JP7ffV6wzfP32UCf9g0cPjRZqR78/nF+eLl+biYyNhV0uQXCFw2ORiZny1Oz+zo9zS+lUnEEunRQ//WMMgUfP4cp78R3jL7ZGGdZe6ZA9OZVeOrwyW56JhMMCkMvldrtdSPQ/+EdCeGxiZmr+7lGtQMMgm0CHvqrQ0L13L6rDK98V2uJHmFj66Mny1ERYkgRkCfnigFwa6T/AXwgwJVKe3blaS6hcAnCaZzEBJaN/vnjHAeulj5dUBWzVQdAcAO/w4fTEmOAySRFFZEURVd4ETlE4828RzcjU/O9LiVC7SED23L7+Lq3qyoOEBUBLhEIuxNNbO9MAnqAip/Lnr67nc8lMLj8g+QBBKb9W6m9wiCWwCsxyMFkQxsr7D4YSAGSfGsb1WRQAYLzx4p1p4/jiUEhlzTB6ajBNQoWjK9MRK3hIYr0U4DWKDigurjoJP9QVhLZaLxaLDUlUXJTJcHn+bhrDIxtiAMZ3w+D5Rx5TlixxJpE9z+fLY4LgBmS8/pGREb+IDHrrWd7hiJby+Un4b2BD5KpZhyPbUFxB124yGghEJ3P9Vb+CkLoFYWb21lLsAtsUETgxUGdJ6urKO+BvcPvPOOlzUlIZRB8GxiBV+2N6TKKgBV319VJyMpmvgPyJxSjwUxkZ8flHKgE+kKwqyGGmyinFAO9QoXXwyWJQM0KSVP5mrgBxhLOVWHL53ls3OIPPNmViTRHUrIjEl17p4qkoxbUoPLTDwUfzwGGJB+C8aFg43/o6iCTXiPKOnCQ2gFFHNL+xsb4GLyG6HuRQMeGloLAeJRhDRMwfGM+dt+w3Lr30qO+WVlt0IwP8XZkKS5pZqQJLfDSZQ5nkB7wNACoZ1Cyn1ws2VKkHHI6S4MN5mapfFL3+6hoAuevDt6B4FfQhM99sgTXra4WRpL5bfZsMXr+fIkbFBW0L4seG0q+mxgS3zmCSd2R3G5JLGsjm64JYBDjXfFbLQznMK9VJ0MqKCpwolOB11IH9YClfR8cphGfmj2LHqjsMGzrafntuY/W3mKqCmmyCWQcAC1dnI4AfJ/rQxymATLYBP3JcUPIpLrECHOa8uqtHLJUigJf3ohZmdOcfrAOIpSC8IJ4P5KvoSQSh/KQWIq0wsvLNt+U2hrdvkJYKDPAXm9uPSGA9Ra6Yy/tdwQHQuoqPM0IXAAwYETgN4AZMVPZAfnd9FZRVr4tTPxKoYkbivHn4TXw/xdwthKeeoMlpKdiRhY/fCovD20MyjY9164Kpg5x+VcaQE6xLKeCISpy/5OCzVUu8wgkZ4HmP+g2XvxTN7UrBCnA44AMM+ZIOrlKFUaaqSBnU3skRLaoTIiCqFs13IqJ9pPA2TOrgi8uM1X7TOCO1NYvBmeJF/hyZfsAAlMvkEII1xbsLz5xzBRVF9Fbgi3KCdwOktOKVYGpGD1a9yHVSCCKwwGJVoUYH3guIqofCqAWpamhRuPPGM6rhxbSa4Zg+kCW1hzPoILyNPAIA4LhcvoyDDxQVFT4ln8zlRSnnAE3cqDeK/eAlsnXFC5LsgP/0g+qt+7SpaGny3mCJp7+Oeg6lUgkqbmFsfw49sIkhopi49YZZHH6xwLSoPIltLkfAgorBdQAj2l8NAkicfw2f1K9JHrjFfJBaV5iRRf+erYgu3zqPKCnVDPzphs8LOI+sB9CWBqugjZPwFSXkWsqAzQHrFS5fLbTUSVg29eiNsji4uEDYZudLEq+m0IL69+D5A/2SDxxZMV9FCXQEqiIYD8WX5x3RuuhSggNJGphGk+sSKJ53PRvlwdgCixjMrFeKGyX867zPu46wwldMQkznQ/HOiGiFIvNLMus0Vz3gfyT1JlEcfpFuQZBl0lci+J6r/fDy14qgZVw9FwWhk5LwD5J1TuEaaBZ3RSqDUr2ysVGpSwqHubBUbdTdFOQ8oMwHoqh8fB7+NgeoNqoBMMeKIkE4y++qpig8CwbHGqSCFUjcfmPmZnj7MjHjJvwQZnMfTQwad8Cp6uP8DbA1fGZDxDAU/mithJEY34/RGmSGrnDkv/+9Nj09izQ9PXXt2kQEAlCIyndzat6R3ABTBKEAn1f8oMv9fnEXX5XEUV/iFqZupUgfS4tUfWqtiiTemEXdHmKao2A2NjcFGqhI1WAd+AFdq+bh2XLwkJArFZPqP+OjpaLoCo/NlJd3fnw8t1TzFBKp2OhoKpXwpIeOHv/+cH9qJgJiUKxsVBocxjP98GV1xdcPcd4IfnOgKBpuJ/IEUhoVQRVFsKhvyC+u3pDNLImmSbGryGDQt5bzibsYhO6CQkV3hSAG10GxOpCLBrK59aKgTEx/c2WuVkjFQ3oBkeilRTk+Wkhvvvpi9priFoMiYiWB6cn4OBFcRtQP0sGXRE6PCFzCxJU0MXNt1fW/eBMB3PXfmvMY8LdXJgSO81UmIbAW/Tlq37O7XghklGAjD/mfCKmh3//f8vzVTU+cXCCWh9KDBXV9jZALcmJo68n0TFhwUc74Da9LaUw6AuvoWaqKNZ6VltHeND3K5Wevz+Kl+zFiRkzobRPfTuDjbEQhgJQ40Dv01XV425Cx90/yOUwNIP/Z/+dSIi5TJ0oNg4U/Wo0zEmc2lMLKx5jASZU1SBs5TkKDo5oZHUG0V+7w/hKx2nOGlTdfO9MYfJkiTjNoQgR3IoBgcBeM/x7GnzRmmQS/5avugseLliQX5OmfLSXMpSg1R25KKS2mGdAkF2Lpw/mpsOKnAawIVhiNj8C5msgtTG82o8jKv71mvjj4zNOcLoGIghHlOHgGyMppWov+AZw8JEvAdKnBQdoz54kzKnomaEzrsHmpjcippW+nx2i8HtzA380Xg1YEMVtxC7PAYlMgHvvP67nF7U1VCXXtAQbB+ikuiK/5ihq5gPEE9YkOgOPnS3UvV945Sqjl3T7MrkwMm4fOVgIkY7Un05ioKA0HfpnfklL6FUnxBzkOWGw2C6Tw6HUYPP+nbM2XAME/xtBR5/AvJ+uaHUDrju+8VPRx5SdLMUL6bEHrgKEGC5HTV6chFAyWotTM6BiK9VI2Gs0NSKIqqE0FsIXXyIjHH8Wb0iVS+DYigBvMOdTikVdLA0FOIfJeDyqQlqcIjQ4oaEyfqXqtw+aESFd1loRqr6bCQrCYXDfrAr4NDG/gHeaKXk5Ypij2mZZh6/TWZtFDTHFgINYGN0ER5PvzCFteAzFYRLMqRma3Egzp03CygmY3ZJoSImMIsrq0UxZEwWXooFhXZYTWIoNceDmN/9z4t2zsl9PGNitDqofXng4cPboJARjcDSol/IX6e/buVoKu8q20vlGBahpjgGY3tMdQxTFxBFmLuciBzoN3lDY28lFHYMDrFnbSpM+aECcWTxfbXHoQsuo0y8zRZGIXQ0dOTYmMqErhaBZnMZ9sM2jHh/Yrxeqyo5y+MqOXtlwYCIDUKMFgsDjpiMKvjFxJEcu/ZZmDU8np8McJtsm9bk4JtCqRy6MbVDBFp1kOklD+rEDYjqC1DM2UVk+ILAMQ1a1lfWnHn8fMiuq8t5p1ZCVFiHwaI9bpoV9O4zJWhhAS0yqn99W3qlQlTlW+SdR9Kk3h5Tka+XQErXnYvJ/G2TpEGCdUSfVD+h/V4jfvQMDRH+SE8lyItfxbSDNObk/HvwuxhhZirHaFemOv3+fXKmlBNACQV7ikyBc1mTTbSifTZaiv1jclRJYhpthlyQ22BjEsjdD1RwjPJzF+coHPINbJp5DT4Rd0AdRQwvgrrNmL1fVcNtmviaZvABKcvCjMvIK5TlWeLSh1HlphM6y1ddjHxo+mw27EjdfrIgBoDtd2XBCigp03J7OhE6fD17e0qFJzq1QJRypJuh6RqaurKGI/GB1QQcxNT4Yg02f12k3BtDEE37i5HHZzCmSKyRHNeYgZWk3lXGO3YsQyGfz+yRgcvD1KIw311bKktkzNKF0qwtxWs6HBoleYngsR2715nYntsyBKk3ebIUmDbnAKBMF7Qc2w7gYcefRRwszVkHUyc+NkIfgquEJcg1UlnU09jIBQwpc7otGAwwxnOFGY2owTQw6dzWLZcdgSetsOWcYzP4aVfkeyKtI1AU5ZD6xjpg1BeFqvjqmGYvEkxmYcXKGKIa42s/LWjAABP+/IbAS99RxGbHual0CNPwWC2u7LPp15tt2Qhvo+sKDJotcnoZz6Kw1I3sDahHesS+195OZJjM22h2jxMCJI0rMCTbyzEkT3ooRV212F5muzmHXTjxY9O3seNgfe7YZOTNdc4joknsm1TEWk0QWnDCTrijBzGLJOHr3Te2Qz/kuI1ZMArDu9GkO/C+FEUHWIWS0kBRGVT4dgux20NgQp95ibptkOR05du8Li0JrfLSzXrAv+JwHxhZ72UgzJXFnAJFBdwUQvAWE3BG4uafqINL35ZmXqMmyCrcPQSTxXwm4fFp55HhyFS5SSdO1VdI/9EWPNyWz8u15BHP9EZk0MSWFfolwF9LpQcJdKKQQWcXNbj0Y9D3vGEHhIL4eBr4FSrlQROZ9WrSxBOlzGXNEEsdbjRobh7YK+Uo+hR+hqBMsWWUdO2+7DeSHI2BOlma+pm7C8deaEQ10ruwxZsjQrgXUBUrAChg8ZyAsC2NP5ArFMjr/sDcTxB4ZJAEMKZkbCdU4sXurpTM6RVdyRVzTA12HRdoV2G7Ihlm4IOgmGkGtoUb9LEWhi6pisBMX8nihM3A2dQhO3F8ziUx+Gaxg5bfD8WlBLSEEl+33hbwqncPRs6HlC+2dOxpoRdx6y8QfqOp5Eq7N8rhqESCencNJymmWNyWysJ3MKhlSLL/pwB8sSJoXq4nVDNaVS0pGRVDtm3S/J9DIkSz8/lvGnk2HIktQTLBBVMGNzgL1RMOPgIe2OfNqkiUu9gLhSM/fLwMujKYULF6bhzXlBD7gSH9hQynMy29cZLzsIU4+efulRQbRGOM5uwz7imRfcuIzqcCT3QJiUaoCu2wjTaWKZmuohsBl+OarPp++cKgANnFD6q0IlB84wOPZZDFeC1OyFNVKfbkNy8NXFp/+WLRtJtdC5+5DZLEt0XSuPS800VsV9Va6xu3HLZOaT7qnw+QOr20p9G1aLCUFUAJDUQICHrNe1X8CNZyclkvj53JlzH9UY63YHPZvqMmRDryZwbXUjqNkClFbgVZqtEXMiKXRPMZ4VDNT7nKQ2TXc6Qay2F9BnZBpceU4/k2Z8d1/3ISv/+fm5M2ef/hq3vHQTpy5DlFNOqqt1dh/Ka5JGOBOfXrAsjTn/0y1PvPSLZdcaK/8x5qZ7JKtBXzFDi6SBvFeJfB1jLfvWe4bQ8/PFM2fOnPuKhkK9ZE9NQ8xRtZ0btDillcGEWY9FE7t7/RUTc/C0nmksW0r9meSAV6zmJwPRUgV8Emq3Sk2i1G0Yuv30LHB49uz3Cba37KlpSGJPxjSHzGFYk9c2y0W2Qla9etmFw1sx1ggmwHmNoVInHTRd4nw+QfSLkHseyixzYgxZcvmji2fOwufc588Zq5Ab1GVI0suCVo9y0OUurZy6U8AagzZZ/qSzmI7/KWvcwYcU5jGc6eeN+jaWgtzheSwc6qpiIt4lXWLjP1AIEcWfC6QZJaanZCp0d4Ia9sYk3fWohVhC+ciiWcTTWUxXrDJ94aiMeSHuOMCyIWT0fl9VEmbmGNZ5YgxZ5uZX585SDM+ee3oYZ09BxINJgGsEzUzOWNZwjz20fpt8r1NcM3jPabFL4O3dNKnIQbqSg7y6ks/kJNcVWngyF8ss8UGHISl8f06D8MyZi18OmUE7y3TMnixDVj6acakb/7IN0TjdAHbBsvx6YatTweb84QWLb0mDneGqWb4UlLKOfLWfyoZY3mT0YixSj+kSS66ip9A/T38ItUWqE4iJ/bC6jLEbFHDfm9cbBIM6tmUJ3chCJzFdWbBItLwFdkYc4PmqqGT4fsxAHVkxPJ+iBXWKofmqLdJoOySFLw0Eqce4aaqpMbf7kFydcKnhTCaTTOZKpfxuBfJEfCZ9Mpu604HDOymLfU/t4LbDHL/mA13kAzSo3/XOzBGWMTDsNXti47+hmdExPHP24g+JDkem2oNY2BeUBm995skG55qyljPkufbWdPyxxbOAkNJtn44BL1adcaUpOSBhzqnGO3g3Qs9Eal9ePHOmCcS5poX+HpOpPvluxDWStD50YEN0Rx7LxpfB72qfYKyC/huBBHM4QT1PtqqIuKqd2a36ve6JOUMGcZmzx+yJjX//9OyZZhYhxzgNiOlZSHQyk9logL51oNyIS5i3SAQZfdGWw23I2g1LGnuIQlpyqEIaXa/iuRbXbNqMc3vGkEVPQR2hLqXA4dPfQk0osc6ehrFXkAtI1WqjWBnoLyUnozwvchKKqT6ZlW+38xeDj2TW+C5aveAak/yGF6xNYMOPptkdfhK3uJNesyeSsngKE8QFc+FBp+5DZnNGwEUoRRR9Pp8o1TfydcUVuUrMycyNdinU+A2LFyM3QEjFjUC0GAyW+JJ61EyY2bRubOoZwqPPaUBqcEdHT1/GTE1simE7DUli3nKuCjgFVjl3+Iu4OZlt6y+uX2ZNDOUn4O79YJgz+b0sP6AujAj7BWKu9LE9Zk+k8PNxCMHtf3STsBYUGatwtB2yzKuIy8Ki4vfvQao/WzAFgiSetVPDAro4zZKmMModwd1lDp4PVOhJFlfkR8Z6mL5HCOVPVTPTjCHI6c+6G+spe9I+pDalg8iJ3mqlFAgUFeHakLYJBF9tvF1B6lkKC33a96The5Sw5nn47FoF9/eWN4lVz3rLnsjClzYIIp+fH1hWmZo+HYYgpmpWrohcPZ8MqEF4ZM7YRwT02N4jjv8kaxhiLrCEariHOa+2mSWalyQQUudJMWRjt56ePWu1pGd1NC/+7NEWj60y320Yeo7n/7xiHXe1Uir5XdITqtTqRDJkf1Dx0hHpMyqPocMw6l19PZnFBUOkrCQ9iLFWDM3Aq332xJKhry7aQojG5n7IiPKagvaOw6EZQamuJ6NGaJMNctKynpAxGCLam5pVTO91Dkev4GKdS/H6GgNrqjaWlMiR3HoVQlcCT/FUA+0YhmfOnsbtk8Ksix7Z0IjP5AVQIGvgNrpob2gSxOnUt9AVZqmwiwrn9flclVImwA8oU2li9Xi9ZU83Pj/XBkIE8YdR1ojUm0BrP2SZL8I0awXCzdZ1Ly5IT8yZGLLx27Zl00W6dK9Zh9o1WkWvlHLrkIYFg1Klv+7aB9vXupWpS/ZEPUVbDCE8HTph9RvowtcTbtwSHsiUNhqiTy1mRH60ZFCh53bGdPh2nDUxhFSTHqOj5+ioYQ4qY38Q1rjPqrfsCfT5aXsIaVWKvjV1sqbCXYZOslSGFCrZXxRwMUq1qu7wzqgxmXUe2BnTwechE0P59wgeF8lQOde2z7gm7l5o3oPWPXsCT3HO4ghbEKQg3jixJkLWI3ESWFPKndcr1CuSW9i3BN/MZTtjOn5DNjEMPYT4Fs/oIIfrXq3iM0SM26x6y57Y0A+tOcUxFH9OkN6zJ/WDHpHuy/D6gtWNfDKarXLCdIEYYTq7YJdAaeV89TtS8+Bz/Bn1b0pqyCZNe5qKiN2zJ3iXbT2FASLmGCek+I9oI3xScb00qXrrPVEopy0JVMLOXVyvMQaGJLGMe4Gjjuxuiedz6tKoNJ9A7Mx32RVDNvXDuSaxPC6laqLYd6KlKFZ+POYODuQmo/qzY1Qzs2TBMGW3fLG6QKgCqbHyNHBYDDjWRyRc3lY5fDjK6t5cD486Z0/k6KtOZkbj+ulLsxhoBNqdh5BB4TFAk/p9rsiRZe6o3WGalQTb59Qib+IpC7gqyitKMOfQjrKGf0dja77Yrh6fBU9hgHfmeOSt0cWPLpPesyfVl5UFbfs8AhiIZvt97vBdhtUns7LdiahtlUMtfgd3GNzlsyMur8HhGBZDmuLuLtkT+aSDs7eC+EOcsCdZiiKeKUGLavhoLr+x15A4t/CtzBqQ99ntWdgetWC4hJXXPL824gomHdoZwIlNenK856hN9RTdMTxz7vMj+SRLUX0kNSuIxUAgP1BXRkZ8Il6O4pJ24qw+mSU2mzGHX8QNDPvIZgTMcYnP+zkuo60QYArGNutZ5+wpfr+bpzBY/L7QdBNF12RqFGuK0UDdJxpHvzhpP2Zu5COHNhwuhli1Oo1z5sbcnJTkd71404q681G4liZOpncMyU1tqckwnzZRmw7iLWIKuUHth6FvaDF+wzydCM+3nDKnEpua6eDHMh4RoBiyzCFyCOiJWGdTz8YILXE32yV7Ol5A7KCKX3qa9491TqZY+Qt6jGU9aOVwOkGMyWTz+OLF4MdqsqBy+M+wG15SoOj31aPq4XjgsHACDFnm4KtzZ3rEEIzNbydajJJ34Plyjv5jHOpEhmw57GM0j8/K/wDBhgSltDuw6whUJU5R6Dc05U4dsydS+L5bNGOlix8NkWbQOiVTrPxt2C3mcRe9hcOpAjEmt+HQxND5D9zoFdU2PWeTa/ldxQUcUuB6yZ5Y5vHnZ1tBa48hgPj96Ekw/AcENXlHXmzlsGcMnf8Q1Cs71CoNHqH0IYeW24A7Z0/E06b61I7OYVWqt+wJMfwROOzXq7hWDFVy9oAhcLjHW9Z4kn4DQ/oVnbMnNv7gaRNsOlT2CFIWfz7BYhTFcJfPuVo5PJEeaoU2WqJx8Dm/oGLYU/ZEaieEEEuLc4y5ftRlIx/qYXC9+Rgt5VCf3BVDGWypWEwmM5nJbDYaDQT4NT9NwHrLnkjqUe+eQqeLXy70DKJ8BTgc4JOSlcPutpQemdM8/l2wxngXQhWoUa8Xi3VFmMLTiL1kT7h97ZytWHaQUjA2/w5ZQGObMWSbMfyCcpg5xqE+mSwd51CPaWjUhjENvSKInjVSFEXETc/6wlq37Imkvj97YgiBxY/U60Us1C57kr8R3GIls9bE4WzKguHR8eUnPS6l30KOrKsf2jdAXOrsJXti5Rufn9UgM8E7PjzG4bl/p3RN7Jw9sfF9umXYepidE/ZjRvbkJFs2pagXo5bsaXPiOIczm0bkbZBd5K1tXzs5nfvqwLoK2CF7Sqmbo5o4lOZjpgSQuzYcbltBrs20Xn7ockUOZStHuIPY9jni/z65mdFQ/DlhhiUdIhxagrCc1VfvI3wYMiezdsvAK6opoopG0uVjHEISHdKvgKAHTSz34TaZGX2pqSWAaRvPWED8/IZNAHh8aPd4rvA/ZXOy025j1IplCQGS6KC3lcRvR81sQjVKNvaAjHYtIHZgUd8ircHW/O5Md7v53+OPN2buoQA5stsNvbpgYOgkhf8ZOE7/m9AwdGoWxw5CZqjVU/SOIS5GxZsPH+uvr2koH/7r+NP9a5OYk21rbedv6icbUZWf8ccIUFZ/hRGoHXfFp/UUJoi17mcc2Ph9m6c7f9k8RWdfL8V9CiyjmcpRO5SvXybG6XnGHkOWHH5+zh60XjBsyjHaG9OU3eLZqsc0xPZbMAefy6ZShX6y0dRLcxecTkuYZrNq1LJ97RQg0g1vnYl47GRw2zzhwhLbdYvhu3G0Q6qzY+ZstqQMPjKvabSP2tjQb097QrD9azj3faqlxcIxPbR9/uFnKRND5sB2R829mPlV5MBmk+bwi1HSGUPwFKdz9hYOPz/sdqbxgt39AoN3QqYplf+03Yzxgu75otRHbBdvVtSbQPQ4+FjYxo6eIqc4xuLPni562PfI5vnHH8um34rftV0DXlkwKs8MsVXmSweMegN1GwzJza5LTd3p7NNbnUEkCVtXcGAaYXb0nh2DjvObxmVhfWz8lt2U7+LWuI1iaAmtyOgJCogdWPxSP6Rtq4dtzMjKgnVTlP3JmfH7lhu4mBt268SLCX1LFGDYeuQct6+ZC76ntTS48v3vmFb2bNYBw5rZKdm9lIlhux2mw3Srgi5wti9qdYhYMWyJFk+bU7SSdqimTVzKpj62e/irIXMysfMESM8SpnTYH5G6dJ8YG2r6Wjw+e+FXY696Dyh2AhHcfvvqqf1O9UsH5mTw5m32Qa/WLFYjZBedDz9LkHbZE1n4qJe1tJ5AfPpJiG3L4X07gFYWLFuiUu32JuJ70MoU8P1X7d7D6mW2zz57YmO/nT3bWfV6xRA3vBXanYMntocoh1+Y13B3ODYzeNt6bME+8Pk11CZ7IpsfvRktpG/j6W3ZQK/J0rQ5zYyPbs6zC1e0FzFKDAxZ+22oEP057WSeZ/cAABGKSURBVLInffvam8HwzLmPFiwew6INbOiBnSU9f4OYk2W7EoZKqjBr3xe6bzfv/BGxzZ6Yg55WtHsH8bO4rdu3j7rpRR4GhvH2VypdOmLMQhNZshXTjxOsTfaE29e6usATYAgeY5NYMTRQtHUEgz/FLRFBp9NrP41qvhv11f5I7fUDYhN5y4efv4Foxgri2e8TNrkwSdjuqzxvuUMGAo8OR7sAbLNUGHpgB/bgvVH2WPakb1/rGcHur+Pc58/Ny4uNH8gntk+/bTG97Oh/OpxYB4AM68wyN233Eq9eJscw7L597RQo/nz80gZ7V+EYvmVRWtZeUzUaf0S0yBs+JGF7he3wrVFt95vThPCjN84gGJtP5FY9JAe2L/28uSMeQiv7OTptW1b7WWJ/k92qrolGgZluX3vjdPFYVYokbLMijLRMCMmjjgeB6dswVljStkZp8GPtmISRPfWyfe3kdPbpo1HWqoesPGerhRgtmzFPost1pr/GzTiJjX1m/Ll1Pfj6DXrBnh6W4k0JF8+9Bbr4laVAiOgU7G9+3k4TM7dqH9Dosz26JrKqrTlemeT5Z+p5aKfmWra+/Ogt0acp0/KBJ/9l3OZxHPyvMUvME/u1M4OO60cXjN0/kLT/b78d/eswRHeaam+t4HlblI6buQVLav9j+zT/56bFzrSJeSw0uDhqcYkXtq4dXyDwernpJdrGRxfTt0eWowoksRO2eRav8n+tVyq0sY5WWr1siU3Zwrx0bJEHaGw+xbZmwCcltunTfUgObRac6H0DF7rlVi0g/hqy5ETynM1CInztBBYNbNeeeh1qXLYw3XYIMjpt9yRu4WHCLOqAnemhNZsZufWxTpL4JmzzvZwActr3Whh2Xl06NiSJK2G3zZMIeD2AJWKzPyzTTOePmgRkyxZElzBvDWFPQSd8H/G7ts/Bhb+IWcKCzrcNGLRYMK93xbMNQtO709fOI1dip7nU04LhSfY9y3NlW4MgTS0Ry2T7nPY4iGZQj1eXHtkqON7hEntXGIISzrZ2EVBp7GHKmqX2eE3r8CJd/VExdLKxJ7YKAK9v7pQXe2oY9q6HJD2PbcHMjQmqMHH0kihzMss86PGq3evmZVhY3DbP3TargDA1JHcA6c1hSFI7x7f3qKpy1VrrAG/f6yWtL437WeglxE9svp8TJUWYr50exVZNaz8kqQdjLs5sx6JdCo0bTJY9xguDj9zDVWYanb+hCxGWRkmhxdggeXejdW94v9b7jsnTYkhiTya8nMurHHvLQrlJT05yWfLwYkI9s632tpCPGRuFywew80p43lgm0qFhehz2qockdXVCymcm82YzCE4DFMyMNf7q0ZBqIP7JmBg6zUu2NMKLdiGmn+TEsXnrSljTU3Ye9hrTkNiD/zbUdhpSC4rCrFVJTnrftZ5EqaVf4tm32lOxgY3ISoBiQwRB1Q/CN/PTbdjbbJJ6MlHPOgLYsRSv1tfsKe2OVD6SrZNH2973YUuXDtWlEX0/p9Xheht4N12/v5/nkxwI6qnNjZVf2yHEag/+W804+HXscJYTmyAcu5KybIJjyeUTdtJduaw6Gn2741XdnnLeDbxfMO/nfNgBrh4Upo/ixuJxb9aRUS1NVw5JekcpRh3RjRERb6ryqgpIyY1ho2XyCa/zdqhlUQNDak9VOeWUDbqFP7rh5Xz9AT5TV4Rp2hjh9Ai2kVJWrs2PAYN4j34QfmtRxHMfmjKq11Cbk8nWifs9YxMd7UVj8ZcMzarXfOKxv+hAzhEY8CGKgUowKF17Yu2zbkDWcahx2cK05WcSn5t1YfO1/IjLWww4srnJ7GQyV9qg92zPNG1nOPm1+kgYgDud+lY9cBlTyGAejGi04pOSPLafFjc2vFLF5Y7s1E56sXf3dOluWeC4fuyo66+gpaG3rPBJ2gI08jBhWWxi2ditU/RhGcfmAar00J34sVvYJwjvSB0Ywa6/jsC6nxODYHDykiu8vBU7mfPvzD5harSBB+fL8Y7sesDBZyfpxVCTDZEqYZo0TT9dc7LrNxhtNZu2myCpb8HaeIHFSexLKa3xPAiMCOYG+44KM1dq8km0sYMhQgAPpzlOkhRREWgbnSwqQ2NvY1dlkAbclumnkVEHLph6CGs5FUM8V7DtaAXMSyOIXZ+yVQ4Z5nfxmk0hMnt0kivYOgEYr+1cq66XMpnShuBtTMI7HBjB4/dikMZu6l3wJpHRf5+yHdLg7ZTZaAaXmjzLYFCxUQG28FCkhtosVb/nWyjvDMV7hrF9mCYX7k4r2MMKCNTOV8deyLSzqfZ7ZrbiTfjLRye2ozpdv0pYy1Y9liwtC24OLXcWBJXjQIR4+OV6NCWEp1/VQj3i2A4/Upjbj/gg7A3kSnjDTqY+grewJ83fUr7V3DKEDJ1ORimtXNYON2tbTOSlaWQRUMxin4Rgnna4M8IMN4jqoac3dbTVQ0JSmzszgliBF1eEBA1NTI4LYnfdnNHK8uuU9eQ3BHYdr/PsRvc8xLJVD3dczAKLvkoUzQuYUQioLB3uUEcis5+l4z3gaMMyYQpb89ckAW8cidI7rf0QP/G74gheNa+emZcmbjXXh0jss9fqtzp+h5Z+9W1egOLmNJqbYjQnBbFFeklsrZ8Ajj/WUgxpOr6rc2EOW/WQMHHP4fxMGO+dBv8OUSFtnIPXqXEK5DKZokIR/EcTgvA5es0ulue/01pH0cUmPNZGWfTWq9469tWutqQ0nOjzusemdm4UQhda9vo2s6RxrKEH4rn09eyE1z/i4+hlDtp9KmJVa/+cp1feA4IpYsSt9P9unjDgPk6rR+a1krQLE8EWRS5FEbBXdb2VQVdld7dSDQoTyw83CzGZmE0IWgJP82fChBK1r+evca7ibm5tt0H7dmODJ0TRC5kF/BI8iIz9LL7GuML6b9NvoJvs9s0LffpWPQ1FPHXECZAFR4v+ZiFVsAd5IDPg5YSx8v6DzTS2kiVt9I5id4EpDD3fmY74fJUS3lXCT1ZG9sCSaY3BsJO51qrdLc1YEcQPSZwsKbSn4RcL6nV2xml9SGqwqYcfm9vSW+4NwnYwNLwC4+52SdLE1DdXjtKFWFxWF5IMoh2BQ6OJ9NLXX8xeEySlmKd9yZPYynEAO5vuBhHD4B7vWKP+lnOrnaWsHJLUD2+k5fHgxwVsu2k54IhNuQW8JwtS4WQ9aMIYTIIbqVZyePWZJrVjM1P7D3+fW0pj22NZo3gska4dPf5xfvpaJCzgV62j61uvSw3aRm4X/q/oVZQghr8VrfHS7JHu6HUZjR2+ZiNZg8V7BaKfZmbVW+ZSn5bR3rjytK+6roycmIQn84sjOYd6TYGyV5QUQZLCkZny9Oz+N198sbPzx84X33yzPDt1bWJMkIRqsYI2RalnHRm/T+EUX5J3lPwgr4HdYnEdY0K81poTIq21BAjurp46lmml8TsJi89gMAyPzU2HkaWNSex7oaOIl8ZkK6JvF8yDiE3LooHJDVWM8dSti17HGcaOyC5BakgucSAbCKC14rgSJGUojkFsWV3HdIkPYHvhdTyR7hZmHqZbNxCFTh+sHadLoOLqrQJ6MkVC2F3dzXmrJeNYfNAnYpwaWA9W13O0+Eevv/dS1kvrEtZw9yp7AD7eGzo52VBEdOW0hSI2QaH91FDS+f6RPbUbSa7oo7HS1K1ES6TEhm68djvnJhYf6QdY9VMzLPHcwgUvxbunQehd76/SSJXPST40hSK2lldbDPmyDpq6YvtSCtVI1JGRsKcptlD0ci4lDNDR1Re8lnltRFQq+dJu3YtzhbH5Tbl5MyauRr1RBhFF9SVaLrAmsauztGG4JqMjSR7yU6kfLCw9guyF1DGJPWkw8Yk6Svj8EHHSTsaKC2wkh92/chlsEAt/U1I7ctB7AHIjgCWu0VMTU76Sbq0gkDeMIGXxTsLaTBlPfJNQbcdsiIqXUAcaCufFnusQkojFLASveT7aUOil2SXaUEya5KNgmUSI+PpFBbsOgT+IQl4rbgDcCnaOw4aOPtUQo4COzR5ZdjhrGMZfN1azo/F71Gk0nXuCXHx5TOcRO9rvQgTgA1uxBqZ+EotIu1QqlXpAu6YDu2ENKLTt14CI4dkAhtVgqzjAM1oURW8F/2uESkL5YU1uXYoF6XmDRsbC4scLxNw9S3d9YQvmP8qCmpzS0uau6BupBPAed3jwpOTb4Hnw3QiQepmMWKSmBUwn2FC8prjikyBsKY1gYxWwMEUIbPh1UV2bcEuR5Tn9ALYlVEsdvhUGwS++uCyzreeeSGxzfkItiKOh57NrawGHigyfL0p4yY1CMzz1QiBOBF9Z8WJ+JHJ+cJ9VqYhT1wE87ACI16hseLUobWz2aoG0BnwgOD+8IUd/nIafbcrWZEoNL+XE3eWIWkwt5mi/HTCmtDDORyeTAcdklQv2A1iqX0RmS36AO+fnBEgzk5P0xv7ohq+KDiIwuVulCLqF8NTDWly/ZcGC4MKJm6qehMXV32LqqRnLzj0Q1fSns2PYqBRsR38uk+zHxkyOZI4+O+bK2M5Aa12qACPRBihgv08p0stv+GgpiWkKqGigtCH51N6RQvmPpVQTgDQhIczNF28kFm1L5/9jdkuy3JAhp+/Oqh1SFIi8gvUsNooI0qsbMe4S9DCO2hoQX1DDiqis8/xkCYJRDD8d2UYRb7ZXF3fHyg83YyZ0BoIkdrTy+ulSZ7r0ckFD0dz1hZFqvPbpdESCKIdGmf2ZAEglJ3p9KJQjaEy4oKJQ/hugb1FgSAFzw6/7vcCUWOeTuw0xqL4ESSr/cZRgzNTSkkx89ha8xDHa3sKOZC3nnoDHC+kbO+Uxalg574j2tCL4iagInoCvVIrFer1e5fy0e1pJQH+vBqUwzTeirg6C+s3MPlgKWbpUGRwSeejeW1RBk4ZXf0moNyu0Gjm5cPRwGnh0u4ydRcAGz9cbAWxoFo1Gs9F8EE0uOA8RK2qT+v0resuYcHn+bjrWun6sqvvo0fbbVUGTxhc3Q8Ru5x4h8fTW/FREULmkuUS1sl6s5zKTtCEFxGxeLpgDZuuiuLe+Z5R5UPmksfLyLTAvpKmKo78+svDyLXlBOxqkMNrdMQRApmqPgUma2FIUxSBeV1Rt1It7lcpGHWO4epWG4UGjUCcI4bGZ5R83C3HGsvnAEqaB291+JxJq0KV7B+2q24TIidrV+dlrY5IEXLqpzHJqnwbVmHAKZwinGy1LeGJ6/xWwR475dwPAu+/CxDTR8OrtdJvqthPLMPHC0NyT5fIEgol8ttyXw7kROIRuYmZ653AznZKJWQhtCtNwKWrrnWmglca3byRI++o2QBkr1OZ+3NmfLs9EwmEAtImAt2tTy/MPHy+lU6E24KkAjl5efIca2ETnF2/G2j+aWumVRxOF9NLR3W939penp6eQpqdn9+cf/nNus+YpxEKyVoVrUTwjSAst3H7rTr49Da/eudl1kYJWDhk5HkslEgVKiVQMOGO0CmO7F6TarYX770VATRpcfaCGx51I06ymPfitutaEojYksueTd2xBbXlceQmyeuIdfB1fiSrioYUHfwH+kAZX7yx1X2xqGXbZi0GYWPr+9vj7U8AWGlxd/KQgk9bnZNoPO+2nQXlOHdxe+Wvgp9Pwpe3btZRsKRk1s9f7zj2Ez3N/8fpfBj6TxldefuKRcdWwxwYtx7MHao0SB79uX/oL8kdpfOXe1oIWndhaR3PYyiE1tsyo5+DR9lurwrwRGjy/cmeuNirTJ+5yW7SVY3gpcnzh6Kft638d69Kexldf3L6xkIizdj5EB5TRgaOSGUp5Du4urpz/G3Cn0eCllWd3Hg8VRuMhhtEXgZuuAtdYg1hnNFGb++nZyvm/A3jNNDh+fWXx9vODywuJ1Kjc13qy0BlPJTyXD/68e2979dL7Dcxei4aBz9WV7Rf3Xt4+nNscUmlpbuvu7Y8Xt1dWrl8a/NshZ0/Dg4OD4+Pndbo0Pj74/wtrH+gDfaAP9IE+0N+B/h/PgnTcsLPmWQ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graphicFrame>
        <p:nvGraphicFramePr>
          <p:cNvPr id="5" name="2 Gráfico" title="ACTIVIDADES ADMINISTRATIVAS PERIODO JUNIO 20163 A JUNIO 20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9644169"/>
              </p:ext>
            </p:extLst>
          </p:nvPr>
        </p:nvGraphicFramePr>
        <p:xfrm>
          <a:off x="251520" y="260648"/>
          <a:ext cx="8640960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238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data:image/png;base64,iVBORw0KGgoAAAANSUhEUgAAAOEAAADhCAMAAAAJbSJIAAABs1BMVEX////9ZwD+ZwD9ZgABz//+ZgABZv7/agABz/4AZf7///0AaP8A1v8BZv+pPgAAXf4Afp0AYP2LtPYAW/0Aa/9zofYAV/3s7e33+/30ZQC/w8QAYfwAXvyBMAD4+Pj/bgDuYgAAZPMAW97t9fwAVP3eWwDeWgDnXwAA2P/ETgAAX+nO4Pva3N3KzM1EQUAAVtPg7PwAQaMANo0AUccAMoLQUwBTIQCdQAAAI1vY5vufOQDl7/zE2ftNUlSAMgAAMHuBKQCdv/q5TABOivq10PmEiYsAR7Khp6pbk/ohcfu20vmOOQB7qPlqm/puKQBLAABPGgBudngAG0ARDBUAG0g2ffo6FQAARriqra5ZFwCHsflIivkAK240e/tsGgAXAAAAocEAFUx8JAAAZnwAj6wkDgAlEx48KylKQT4AHVwiFTNKHQo/HhsqAAA3PkFiJwAwFy44GCVILSIwEQAiIEIqMTUWO0UFHSRPJBg6IjMKEChJNS4ATV8oVIYAveNohK1jjctAJREiAAAfQVoAAD1jYmEbHB9IEAA3AABZZGhEIiYAET1VCQAwLzBFMisgEyEAQ8JPIppcAAAgAElEQVR4nO19iV8a5/Y3M0SezEyAjozIZNCwiAQxdUVEUMMigqjVVLKo2DZtmrSm8d4sbZr2l/e2vzc3Tdvc3D/5PeeZFRwWzda+nxzu59YneYJz5nv2ZzkOxwf6QB/oA32gD/SB3iENDw/qNDz8vh/mTdLw4Pj566sr29svFj/WafHFi+2VldXz44N/c1bHL61uL95+fuOgtpBIjMZDcp9KTCg+mkp4Fi4fPL9/78XK+fG/I5+D49e3n/10VKOMMQSJbSL8E4aR47HUwub9xWerl/5WcI6vbj+6cbmQkg2+NPD6nNqnr8/KKjOaqB3cfrFy6X0/eE80eGnlzuOhlMywlDmGYZs+5o8qaT8RlpFHF45+2r4+/r4Z6ELjK/cOF1IhCh1CxmofDUHLkD1GiKVn89H2+ffNRHu6tHLrT4/zAkHkutJxDjWRTRz8un3+r6iTw+ef/VKLyYTVxVCFi2k3dDqZpo/+Qx9h4p6jxdXB981QC42vvDwoqGbFomnNOtg6bE/kwujl7/5K0jo8vgLwMYQFDAyM1E/noeXTAihLQp6jZ38VYR3ffrAQIp0wORURpvB88fr7Zg5o/MUnHoDPBAPJaTNsfv4+1tk86/gQzE7q4OX7xnF8+xeP3B0/GtNACMPIYGFkmVGDHFVv+5g+Fj+anlqHgGPqxrP3qY+Dqw88IJ8WBJgmDFXe5FAqUfDUljbnDn//B9I/784dbdbSnkIqTgM6VncvTmpxGcu3AI+JP7ffV6wzfP32UCf9g0cPjRZqR78/nF+eLl+biYyNhV0uQXCFw2ORiZny1Oz+zo9zS+lUnEEunRQ//WMMgUfP4cp78R3jL7ZGGdZe6ZA9OZVeOrwyW56JhMMCkMvldrtdSPQ/+EdCeGxiZmr+7lGtQMMgm0CHvqrQ0L13L6rDK98V2uJHmFj66Mny1ERYkgRkCfnigFwa6T/AXwgwJVKe3blaS6hcAnCaZzEBJaN/vnjHAeulj5dUBWzVQdAcAO/w4fTEmOAySRFFZEURVd4ETlE4828RzcjU/O9LiVC7SED23L7+Lq3qyoOEBUBLhEIuxNNbO9MAnqAip/Lnr67nc8lMLj8g+QBBKb9W6m9wiCWwCsxyMFkQxsr7D4YSAGSfGsb1WRQAYLzx4p1p4/jiUEhlzTB6ajBNQoWjK9MRK3hIYr0U4DWKDigurjoJP9QVhLZaLxaLDUlUXJTJcHn+bhrDIxtiAMZ3w+D5Rx5TlixxJpE9z+fLY4LgBmS8/pGREb+IDHrrWd7hiJby+Un4b2BD5KpZhyPbUFxB124yGghEJ3P9Vb+CkLoFYWb21lLsAtsUETgxUGdJ6urKO+BvcPvPOOlzUlIZRB8GxiBV+2N6TKKgBV319VJyMpmvgPyJxSjwUxkZ8flHKgE+kKwqyGGmyinFAO9QoXXwyWJQM0KSVP5mrgBxhLOVWHL53ls3OIPPNmViTRHUrIjEl17p4qkoxbUoPLTDwUfzwGGJB+C8aFg43/o6iCTXiPKOnCQ2gFFHNL+xsb4GLyG6HuRQMeGloLAeJRhDRMwfGM+dt+w3Lr30qO+WVlt0IwP8XZkKS5pZqQJLfDSZQ5nkB7wNACoZ1Cyn1ws2VKkHHI6S4MN5mapfFL3+6hoAuevDt6B4FfQhM99sgTXra4WRpL5bfZsMXr+fIkbFBW0L4seG0q+mxgS3zmCSd2R3G5JLGsjm64JYBDjXfFbLQznMK9VJ0MqKCpwolOB11IH9YClfR8cphGfmj2LHqjsMGzrafntuY/W3mKqCmmyCWQcAC1dnI4AfJ/rQxymATLYBP3JcUPIpLrECHOa8uqtHLJUigJf3ohZmdOcfrAOIpSC8IJ4P5KvoSQSh/KQWIq0wsvLNt+U2hrdvkJYKDPAXm9uPSGA9Ra6Yy/tdwQHQuoqPM0IXAAwYETgN4AZMVPZAfnd9FZRVr4tTPxKoYkbivHn4TXw/xdwthKeeoMlpKdiRhY/fCovD20MyjY9164Kpg5x+VcaQE6xLKeCISpy/5OCzVUu8wgkZ4HmP+g2XvxTN7UrBCnA44AMM+ZIOrlKFUaaqSBnU3skRLaoTIiCqFs13IqJ9pPA2TOrgi8uM1X7TOCO1NYvBmeJF/hyZfsAAlMvkEII1xbsLz5xzBRVF9Fbgi3KCdwOktOKVYGpGD1a9yHVSCCKwwGJVoUYH3guIqofCqAWpamhRuPPGM6rhxbSa4Zg+kCW1hzPoILyNPAIA4LhcvoyDDxQVFT4ln8zlRSnnAE3cqDeK/eAlsnXFC5LsgP/0g+qt+7SpaGny3mCJp7+Oeg6lUgkqbmFsfw49sIkhopi49YZZHH6xwLSoPIltLkfAgorBdQAj2l8NAkicfw2f1K9JHrjFfJBaV5iRRf+erYgu3zqPKCnVDPzphs8LOI+sB9CWBqugjZPwFSXkWsqAzQHrFS5fLbTUSVg29eiNsji4uEDYZudLEq+m0IL69+D5A/2SDxxZMV9FCXQEqiIYD8WX5x3RuuhSggNJGphGk+sSKJ53PRvlwdgCixjMrFeKGyX867zPu46wwldMQkznQ/HOiGiFIvNLMus0Vz3gfyT1JlEcfpFuQZBl0lci+J6r/fDy14qgZVw9FwWhk5LwD5J1TuEaaBZ3RSqDUr2ysVGpSwqHubBUbdTdFOQ8oMwHoqh8fB7+NgeoNqoBMMeKIkE4y++qpig8CwbHGqSCFUjcfmPmZnj7MjHjJvwQZnMfTQwad8Cp6uP8DbA1fGZDxDAU/mithJEY34/RGmSGrnDkv/+9Nj09izQ9PXXt2kQEAlCIyndzat6R3ABTBKEAn1f8oMv9fnEXX5XEUV/iFqZupUgfS4tUfWqtiiTemEXdHmKao2A2NjcFGqhI1WAd+AFdq+bh2XLwkJArFZPqP+OjpaLoCo/NlJd3fnw8t1TzFBKp2OhoKpXwpIeOHv/+cH9qJgJiUKxsVBocxjP98GV1xdcPcd4IfnOgKBpuJ/IEUhoVQRVFsKhvyC+u3pDNLImmSbGryGDQt5bzibsYhO6CQkV3hSAG10GxOpCLBrK59aKgTEx/c2WuVkjFQ3oBkeilRTk+Wkhvvvpi9priFoMiYiWB6cn4OBFcRtQP0sGXRE6PCFzCxJU0MXNt1fW/eBMB3PXfmvMY8LdXJgSO81UmIbAW/Tlq37O7XghklGAjD/mfCKmh3//f8vzVTU+cXCCWh9KDBXV9jZALcmJo68n0TFhwUc74Da9LaUw6AuvoWaqKNZ6VltHeND3K5Wevz+Kl+zFiRkzobRPfTuDjbEQhgJQ40Dv01XV425Cx90/yOUwNIP/Z/+dSIi5TJ0oNg4U/Wo0zEmc2lMLKx5jASZU1SBs5TkKDo5oZHUG0V+7w/hKx2nOGlTdfO9MYfJkiTjNoQgR3IoBgcBeM/x7GnzRmmQS/5avugseLliQX5OmfLSXMpSg1R25KKS2mGdAkF2Lpw/mpsOKnAawIVhiNj8C5msgtTG82o8jKv71mvjj4zNOcLoGIghHlOHgGyMppWov+AZw8JEvAdKnBQdoz54kzKnomaEzrsHmpjcippW+nx2i8HtzA380Xg1YEMVtxC7PAYlMgHvvP67nF7U1VCXXtAQbB+ikuiK/5ihq5gPEE9YkOgOPnS3UvV945Sqjl3T7MrkwMm4fOVgIkY7Un05ioKA0HfpnfklL6FUnxBzkOWGw2C6Tw6HUYPP+nbM2XAME/xtBR5/AvJ+uaHUDrju+8VPRx5SdLMUL6bEHrgKEGC5HTV6chFAyWotTM6BiK9VI2Gs0NSKIqqE0FsIXXyIjHH8Wb0iVS+DYigBvMOdTikVdLA0FOIfJeDyqQlqcIjQ4oaEyfqXqtw+aESFd1loRqr6bCQrCYXDfrAr4NDG/gHeaKXk5Ypij2mZZh6/TWZtFDTHFgINYGN0ER5PvzCFteAzFYRLMqRma3Egzp03CygmY3ZJoSImMIsrq0UxZEwWXooFhXZYTWIoNceDmN/9z4t2zsl9PGNitDqofXng4cPboJARjcDSol/IX6e/buVoKu8q20vlGBahpjgGY3tMdQxTFxBFmLuciBzoN3lDY28lFHYMDrFnbSpM+aECcWTxfbXHoQsuo0y8zRZGIXQ0dOTYmMqErhaBZnMZ9sM2jHh/Yrxeqyo5y+MqOXtlwYCIDUKMFgsDjpiMKvjFxJEcu/ZZmDU8np8McJtsm9bk4JtCqRy6MbVDBFp1kOklD+rEDYjqC1DM2UVk+ILAMQ1a1lfWnHn8fMiuq8t5p1ZCVFiHwaI9bpoV9O4zJWhhAS0yqn99W3qlQlTlW+SdR9Kk3h5Tka+XQErXnYvJ/G2TpEGCdUSfVD+h/V4jfvQMDRH+SE8lyItfxbSDNObk/HvwuxhhZirHaFemOv3+fXKmlBNACQV7ikyBc1mTTbSifTZaiv1jclRJYhpthlyQ22BjEsjdD1RwjPJzF+coHPINbJp5DT4Rd0AdRQwvgrrNmL1fVcNtmviaZvABKcvCjMvIK5TlWeLSh1HlphM6y1ddjHxo+mw27EjdfrIgBoDtd2XBCigp03J7OhE6fD17e0qFJzq1QJRypJuh6RqaurKGI/GB1QQcxNT4Yg02f12k3BtDEE37i5HHZzCmSKyRHNeYgZWk3lXGO3YsQyGfz+yRgcvD1KIw311bKktkzNKF0qwtxWs6HBoleYngsR2715nYntsyBKk3ebIUmDbnAKBMF7Qc2w7gYcefRRwszVkHUyc+NkIfgquEJcg1UlnU09jIBQwpc7otGAwwxnOFGY2owTQw6dzWLZcdgSetsOWcYzP4aVfkeyKtI1AU5ZD6xjpg1BeFqvjqmGYvEkxmYcXKGKIa42s/LWjAABP+/IbAS99RxGbHual0CNPwWC2u7LPp15tt2Qhvo+sKDJotcnoZz6Kw1I3sDahHesS+195OZJjM22h2jxMCJI0rMCTbyzEkT3ooRV212F5muzmHXTjxY9O3seNgfe7YZOTNdc4joknsm1TEWk0QWnDCTrijBzGLJOHr3Te2Qz/kuI1ZMArDu9GkO/C+FEUHWIWS0kBRGVT4dgux20NgQp95ibptkOR05du8Li0JrfLSzXrAv+JwHxhZ72UgzJXFnAJFBdwUQvAWE3BG4uafqINL35ZmXqMmyCrcPQSTxXwm4fFp55HhyFS5SSdO1VdI/9EWPNyWz8u15BHP9EZk0MSWFfolwF9LpQcJdKKQQWcXNbj0Y9D3vGEHhIL4eBr4FSrlQROZ9WrSxBOlzGXNEEsdbjRobh7YK+Uo+hR+hqBMsWWUdO2+7DeSHI2BOlma+pm7C8deaEQ10ruwxZsjQrgXUBUrAChg8ZyAsC2NP5ArFMjr/sDcTxB4ZJAEMKZkbCdU4sXurpTM6RVdyRVzTA12HRdoV2G7Ihlm4IOgmGkGtoUb9LEWhi6pisBMX8nihM3A2dQhO3F8ziUx+Gaxg5bfD8WlBLSEEl+33hbwqncPRs6HlC+2dOxpoRdx6y8QfqOp5Eq7N8rhqESCencNJymmWNyWysJ3MKhlSLL/pwB8sSJoXq4nVDNaVS0pGRVDtm3S/J9DIkSz8/lvGnk2HIktQTLBBVMGNzgL1RMOPgIe2OfNqkiUu9gLhSM/fLwMujKYULF6bhzXlBD7gSH9hQynMy29cZLzsIU4+efulRQbRGOM5uwz7imRfcuIzqcCT3QJiUaoCu2wjTaWKZmuohsBl+OarPp++cKgANnFD6q0IlB84wOPZZDFeC1OyFNVKfbkNy8NXFp/+WLRtJtdC5+5DZLEt0XSuPS800VsV9Va6xu3HLZOaT7qnw+QOr20p9G1aLCUFUAJDUQICHrNe1X8CNZyclkvj53JlzH9UY63YHPZvqMmRDryZwbXUjqNkClFbgVZqtEXMiKXRPMZ4VDNT7nKQ2TXc6Qay2F9BnZBpceU4/k2Z8d1/3ISv/+fm5M2ef/hq3vHQTpy5DlFNOqqt1dh/Ka5JGOBOfXrAsjTn/0y1PvPSLZdcaK/8x5qZ7JKtBXzFDi6SBvFeJfB1jLfvWe4bQ8/PFM2fOnPuKhkK9ZE9NQ8xRtZ0btDillcGEWY9FE7t7/RUTc/C0nmksW0r9meSAV6zmJwPRUgV8Emq3Sk2i1G0Yuv30LHB49uz3Cba37KlpSGJPxjSHzGFYk9c2y0W2Qla9etmFw1sx1ggmwHmNoVInHTRd4nw+QfSLkHseyixzYgxZcvmji2fOwufc588Zq5Ab1GVI0suCVo9y0OUurZy6U8AagzZZ/qSzmI7/KWvcwYcU5jGc6eeN+jaWgtzheSwc6qpiIt4lXWLjP1AIEcWfC6QZJaanZCp0d4Ia9sYk3fWohVhC+ciiWcTTWUxXrDJ94aiMeSHuOMCyIWT0fl9VEmbmGNZ5YgxZ5uZX585SDM+ee3oYZ09BxINJgGsEzUzOWNZwjz20fpt8r1NcM3jPabFL4O3dNKnIQbqSg7y6ks/kJNcVWngyF8ss8UGHISl8f06D8MyZi18OmUE7y3TMnixDVj6acakb/7IN0TjdAHbBsvx6YatTweb84QWLb0mDneGqWb4UlLKOfLWfyoZY3mT0YixSj+kSS66ip9A/T38ItUWqE4iJ/bC6jLEbFHDfm9cbBIM6tmUJ3chCJzFdWbBItLwFdkYc4PmqqGT4fsxAHVkxPJ+iBXWKofmqLdJoOySFLw0Eqce4aaqpMbf7kFydcKnhTCaTTOZKpfxuBfJEfCZ9Mpu604HDOymLfU/t4LbDHL/mA13kAzSo3/XOzBGWMTDsNXti47+hmdExPHP24g+JDkem2oNY2BeUBm995skG55qyljPkufbWdPyxxbOAkNJtn44BL1adcaUpOSBhzqnGO3g3Qs9Eal9ePHOmCcS5poX+HpOpPvluxDWStD50YEN0Rx7LxpfB72qfYKyC/huBBHM4QT1PtqqIuKqd2a36ve6JOUMGcZmzx+yJjX//9OyZZhYhxzgNiOlZSHQyk9logL51oNyIS5i3SAQZfdGWw23I2g1LGnuIQlpyqEIaXa/iuRbXbNqMc3vGkEVPQR2hLqXA4dPfQk0osc6ehrFXkAtI1WqjWBnoLyUnozwvchKKqT6ZlW+38xeDj2TW+C5aveAak/yGF6xNYMOPptkdfhK3uJNesyeSsngKE8QFc+FBp+5DZnNGwEUoRRR9Pp8o1TfydcUVuUrMycyNdinU+A2LFyM3QEjFjUC0GAyW+JJ61EyY2bRubOoZwqPPaUBqcEdHT1/GTE1simE7DUli3nKuCjgFVjl3+Iu4OZlt6y+uX2ZNDOUn4O79YJgz+b0sP6AujAj7BWKu9LE9Zk+k8PNxCMHtf3STsBYUGatwtB2yzKuIy8Ki4vfvQao/WzAFgiSetVPDAro4zZKmMModwd1lDp4PVOhJFlfkR8Z6mL5HCOVPVTPTjCHI6c+6G+spe9I+pDalg8iJ3mqlFAgUFeHakLYJBF9tvF1B6lkKC33a96The5Sw5nn47FoF9/eWN4lVz3rLnsjClzYIIp+fH1hWmZo+HYYgpmpWrohcPZ8MqEF4ZM7YRwT02N4jjv8kaxhiLrCEariHOa+2mSWalyQQUudJMWRjt56ePWu1pGd1NC/+7NEWj60y320Yeo7n/7xiHXe1Uir5XdITqtTqRDJkf1Dx0hHpMyqPocMw6l19PZnFBUOkrCQ9iLFWDM3Aq332xJKhry7aQojG5n7IiPKagvaOw6EZQamuJ6NGaJMNctKynpAxGCLam5pVTO91Dkev4GKdS/H6GgNrqjaWlMiR3HoVQlcCT/FUA+0YhmfOnsbtk8Ksix7Z0IjP5AVQIGvgNrpob2gSxOnUt9AVZqmwiwrn9flclVImwA8oU2li9Xi9ZU83Pj/XBkIE8YdR1ojUm0BrP2SZL8I0awXCzdZ1Ly5IT8yZGLLx27Zl00W6dK9Zh9o1WkWvlHLrkIYFg1Klv+7aB9vXupWpS/ZEPUVbDCE8HTph9RvowtcTbtwSHsiUNhqiTy1mRH60ZFCh53bGdPh2nDUxhFSTHqOj5+ioYQ4qY38Q1rjPqrfsCfT5aXsIaVWKvjV1sqbCXYZOslSGFCrZXxRwMUq1qu7wzqgxmXUe2BnTwechE0P59wgeF8lQOde2z7gm7l5o3oPWPXsCT3HO4ghbEKQg3jixJkLWI3ESWFPKndcr1CuSW9i3BN/MZTtjOn5DNjEMPYT4Fs/oIIfrXq3iM0SM26x6y57Y0A+tOcUxFH9OkN6zJ/WDHpHuy/D6gtWNfDKarXLCdIEYYTq7YJdAaeV89TtS8+Bz/Bn1b0pqyCZNe5qKiN2zJ3iXbT2FASLmGCek+I9oI3xScb00qXrrPVEopy0JVMLOXVyvMQaGJLGMe4Gjjuxuiedz6tKoNJ9A7Mx32RVDNvXDuSaxPC6laqLYd6KlKFZ+POYODuQmo/qzY1Qzs2TBMGW3fLG6QKgCqbHyNHBYDDjWRyRc3lY5fDjK6t5cD486Z0/k6KtOZkbj+ulLsxhoBNqdh5BB4TFAk/p9rsiRZe6o3WGalQTb59Qib+IpC7gqyitKMOfQjrKGf0dja77Yrh6fBU9hgHfmeOSt0cWPLpPesyfVl5UFbfs8AhiIZvt97vBdhtUns7LdiahtlUMtfgd3GNzlsyMur8HhGBZDmuLuLtkT+aSDs7eC+EOcsCdZiiKeKUGLavhoLr+x15A4t/CtzBqQ99ntWdgetWC4hJXXPL824gomHdoZwIlNenK856hN9RTdMTxz7vMj+SRLUX0kNSuIxUAgP1BXRkZ8Il6O4pJ24qw+mSU2mzGHX8QNDPvIZgTMcYnP+zkuo60QYArGNutZ5+wpfr+bpzBY/L7QdBNF12RqFGuK0UDdJxpHvzhpP2Zu5COHNhwuhli1Oo1z5sbcnJTkd71404q681G4liZOpncMyU1tqckwnzZRmw7iLWIKuUHth6FvaDF+wzydCM+3nDKnEpua6eDHMh4RoBiyzCFyCOiJWGdTz8YILXE32yV7Ol5A7KCKX3qa9491TqZY+Qt6jGU9aOVwOkGMyWTz+OLF4MdqsqBy+M+wG15SoOj31aPq4XjgsHACDFnm4KtzZ3rEEIzNbydajJJ34Plyjv5jHOpEhmw57GM0j8/K/wDBhgSltDuw6whUJU5R6Dc05U4dsydS+L5bNGOlix8NkWbQOiVTrPxt2C3mcRe9hcOpAjEmt+HQxND5D9zoFdU2PWeTa/ldxQUcUuB6yZ5Y5vHnZ1tBa48hgPj96Ekw/AcENXlHXmzlsGcMnf8Q1Cs71CoNHqH0IYeW24A7Z0/E06b61I7OYVWqt+wJMfwROOzXq7hWDFVy9oAhcLjHW9Z4kn4DQ/oVnbMnNv7gaRNsOlT2CFIWfz7BYhTFcJfPuVo5PJEeaoU2WqJx8Dm/oGLYU/ZEaieEEEuLc4y5ftRlIx/qYXC9+Rgt5VCf3BVDGWypWEwmM5nJbDYaDQT4NT9NwHrLnkjqUe+eQqeLXy70DKJ8BTgc4JOSlcPutpQemdM8/l2wxngXQhWoUa8Xi3VFmMLTiL1kT7h97ZytWHaQUjA2/w5ZQGObMWSbMfyCcpg5xqE+mSwd51CPaWjUhjENvSKInjVSFEXETc/6wlq37Imkvj97YgiBxY/U60Us1C57kr8R3GIls9bE4WzKguHR8eUnPS6l30KOrKsf2jdAXOrsJXti5Rufn9UgM8E7PjzG4bl/p3RN7Jw9sfF9umXYepidE/ZjRvbkJFs2pagXo5bsaXPiOIczm0bkbZBd5K1tXzs5nfvqwLoK2CF7Sqmbo5o4lOZjpgSQuzYcbltBrs20Xn7ockUOZStHuIPY9jni/z65mdFQ/DlhhiUdIhxagrCc1VfvI3wYMiezdsvAK6opoopG0uVjHEISHdKvgKAHTSz34TaZGX2pqSWAaRvPWED8/IZNAHh8aPd4rvA/ZXOy025j1IplCQGS6KC3lcRvR81sQjVKNvaAjHYtIHZgUd8ircHW/O5Md7v53+OPN2buoQA5stsNvbpgYOgkhf8ZOE7/m9AwdGoWxw5CZqjVU/SOIS5GxZsPH+uvr2koH/7r+NP9a5OYk21rbedv6icbUZWf8ccIUFZ/hRGoHXfFp/UUJoi17mcc2Ph9m6c7f9k8RWdfL8V9CiyjmcpRO5SvXybG6XnGHkOWHH5+zh60XjBsyjHaG9OU3eLZqsc0xPZbMAefy6ZShX6y0dRLcxecTkuYZrNq1LJ97RQg0g1vnYl47GRw2zzhwhLbdYvhu3G0Q6qzY+ZstqQMPjKvabSP2tjQb097QrD9azj3faqlxcIxPbR9/uFnKRND5sB2R829mPlV5MBmk+bwi1HSGUPwFKdz9hYOPz/sdqbxgt39AoN3QqYplf+03Yzxgu75otRHbBdvVtSbQPQ4+FjYxo6eIqc4xuLPni562PfI5vnHH8um34rftV0DXlkwKs8MsVXmSweMegN1GwzJza5LTd3p7NNbnUEkCVtXcGAaYXb0nh2DjvObxmVhfWz8lt2U7+LWuI1iaAmtyOgJCogdWPxSP6Rtq4dtzMjKgnVTlP3JmfH7lhu4mBt268SLCX1LFGDYeuQct6+ZC76ntTS48v3vmFb2bNYBw5rZKdm9lIlhux2mw3Srgi5wti9qdYhYMWyJFk+bU7SSdqimTVzKpj62e/irIXMysfMESM8SpnTYH5G6dJ8YG2r6Wjw+e+FXY696Dyh2AhHcfvvqqf1O9UsH5mTw5m32Qa/WLFYjZBedDz9LkHbZE1n4qJe1tJ5AfPpJiG3L4X07gFYWLFuiUu32JuJ70MoU8P1X7d7D6mW2zz57YmO/nT3bWfV6xRA3vBXanYMntocoh1+Y13B3ODYzeNt6bME+8Pk11CZ7IpsfvRktpG/j6W3ZQK/J0rQ5zYyPbs6zC1e0FzFKDAxZ+22oEP057WSeZ/cAABGKSURBVLInffvam8HwzLmPFiwew6INbOiBnSU9f4OYk2W7EoZKqjBr3xe6bzfv/BGxzZ6Yg55WtHsH8bO4rdu3j7rpRR4GhvH2VypdOmLMQhNZshXTjxOsTfaE29e6usATYAgeY5NYMTRQtHUEgz/FLRFBp9NrP41qvhv11f5I7fUDYhN5y4efv4Foxgri2e8TNrkwSdjuqzxvuUMGAo8OR7sAbLNUGHpgB/bgvVH2WPakb1/rGcHur+Pc58/Ny4uNH8gntk+/bTG97Oh/OpxYB4AM68wyN233Eq9eJscw7L597RQo/nz80gZ7V+EYvmVRWtZeUzUaf0S0yBs+JGF7he3wrVFt95vThPCjN84gGJtP5FY9JAe2L/28uSMeQiv7OTptW1b7WWJ/k92qrolGgZluX3vjdPFYVYokbLMijLRMCMmjjgeB6dswVljStkZp8GPtmISRPfWyfe3kdPbpo1HWqoesPGerhRgtmzFPost1pr/GzTiJjX1m/Ll1Pfj6DXrBnh6W4k0JF8+9Bbr4laVAiOgU7G9+3k4TM7dqH9Dosz26JrKqrTlemeT5Z+p5aKfmWra+/Ogt0acp0/KBJ/9l3OZxHPyvMUvME/u1M4OO60cXjN0/kLT/b78d/eswRHeaam+t4HlblI6buQVLav9j+zT/56bFzrSJeSw0uDhqcYkXtq4dXyDwernpJdrGRxfTt0eWowoksRO2eRav8n+tVyq0sY5WWr1siU3Zwrx0bJEHaGw+xbZmwCcltunTfUgObRac6H0DF7rlVi0g/hqy5ETynM1CInztBBYNbNeeeh1qXLYw3XYIMjpt9yRu4WHCLOqAnemhNZsZufWxTpL4JmzzvZwActr3Whh2Xl06NiSJK2G3zZMIeD2AJWKzPyzTTOePmgRkyxZElzBvDWFPQSd8H/G7ts/Bhb+IWcKCzrcNGLRYMK93xbMNQtO709fOI1dip7nU04LhSfY9y3NlW4MgTS0Ry2T7nPY4iGZQj1eXHtkqON7hEntXGIISzrZ2EVBp7GHKmqX2eE3r8CJd/VExdLKxJ7YKAK9v7pQXe2oY9q6HJD2PbcHMjQmqMHH0kihzMss86PGq3evmZVhY3DbP3TargDA1JHcA6c1hSFI7x7f3qKpy1VrrAG/f6yWtL437WeglxE9svp8TJUWYr50exVZNaz8kqQdjLs5sx6JdCo0bTJY9xguDj9zDVWYanb+hCxGWRkmhxdggeXejdW94v9b7jsnTYkhiTya8nMurHHvLQrlJT05yWfLwYkI9s632tpCPGRuFywew80p43lgm0qFhehz2qockdXVCymcm82YzCE4DFMyMNf7q0ZBqIP7JmBg6zUu2NMKLdiGmn+TEsXnrSljTU3Ye9hrTkNiD/zbUdhpSC4rCrFVJTnrftZ5EqaVf4tm32lOxgY3ISoBiQwRB1Q/CN/PTbdjbbJJ6MlHPOgLYsRSv1tfsKe2OVD6SrZNH2973YUuXDtWlEX0/p9Xheht4N12/v5/nkxwI6qnNjZVf2yHEag/+W804+HXscJYTmyAcu5KybIJjyeUTdtJduaw6Gn2741XdnnLeDbxfMO/nfNgBrh4Upo/ixuJxb9aRUS1NVw5JekcpRh3RjRERb6ryqgpIyY1ho2XyCa/zdqhlUQNDak9VOeWUDbqFP7rh5Xz9AT5TV4Rp2hjh9Ai2kVJWrs2PAYN4j34QfmtRxHMfmjKq11Cbk8nWifs9YxMd7UVj8ZcMzarXfOKxv+hAzhEY8CGKgUowKF17Yu2zbkDWcahx2cK05WcSn5t1YfO1/IjLWww4srnJ7GQyV9qg92zPNG1nOPm1+kgYgDud+lY9cBlTyGAejGi04pOSPLafFjc2vFLF5Y7s1E56sXf3dOluWeC4fuyo66+gpaG3rPBJ2gI08jBhWWxi2ditU/RhGcfmAar00J34sVvYJwjvSB0Ywa6/jsC6nxODYHDykiu8vBU7mfPvzD5harSBB+fL8Y7sesDBZyfpxVCTDZEqYZo0TT9dc7LrNxhtNZu2myCpb8HaeIHFSexLKa3xPAiMCOYG+44KM1dq8km0sYMhQgAPpzlOkhRREWgbnSwqQ2NvY1dlkAbclumnkVEHLph6CGs5FUM8V7DtaAXMSyOIXZ+yVQ4Z5nfxmk0hMnt0kivYOgEYr+1cq66XMpnShuBtTMI7HBjB4/dikMZu6l3wJpHRf5+yHdLg7ZTZaAaXmjzLYFCxUQG28FCkhtosVb/nWyjvDMV7hrF9mCYX7k4r2MMKCNTOV8deyLSzqfZ7ZrbiTfjLRye2ozpdv0pYy1Y9liwtC24OLXcWBJXjQIR4+OV6NCWEp1/VQj3i2A4/Upjbj/gg7A3kSnjDTqY+grewJ83fUr7V3DKEDJ1ORimtXNYON2tbTOSlaWQRUMxin4Rgnna4M8IMN4jqoac3dbTVQ0JSmzszgliBF1eEBA1NTI4LYnfdnNHK8uuU9eQ3BHYdr/PsRvc8xLJVD3dczAKLvkoUzQuYUQioLB3uUEcis5+l4z3gaMMyYQpb89ckAW8cidI7rf0QP/G74gheNa+emZcmbjXXh0jss9fqtzp+h5Z+9W1egOLmNJqbYjQnBbFFeklsrZ8Ajj/WUgxpOr6rc2EOW/WQMHHP4fxMGO+dBv8OUSFtnIPXqXEK5DKZokIR/EcTgvA5es0ulue/01pH0cUmPNZGWfTWq9469tWutqQ0nOjzusemdm4UQhda9vo2s6RxrKEH4rn09eyE1z/i4+hlDtp9KmJVa/+cp1feA4IpYsSt9P9unjDgPk6rR+a1krQLE8EWRS5FEbBXdb2VQVdld7dSDQoTyw83CzGZmE0IWgJP82fChBK1r+evca7ibm5tt0H7dmODJ0TRC5kF/BI8iIz9LL7GuML6b9NvoJvs9s0LffpWPQ1FPHXECZAFR4v+ZiFVsAd5IDPg5YSx8v6DzTS2kiVt9I5id4EpDD3fmY74fJUS3lXCT1ZG9sCSaY3BsJO51qrdLc1YEcQPSZwsKbSn4RcL6nV2xml9SGqwqYcfm9vSW+4NwnYwNLwC4+52SdLE1DdXjtKFWFxWF5IMoh2BQ6OJ9NLXX8xeEySlmKd9yZPYynEAO5vuBhHD4B7vWKP+lnOrnaWsHJLUD2+k5fHgxwVsu2k54IhNuQW8JwtS4WQ9aMIYTIIbqVZyePWZJrVjM1P7D3+fW0pj22NZo3gska4dPf5xfvpaJCzgV62j61uvSw3aRm4X/q/oVZQghr8VrfHS7JHu6HUZjR2+ZiNZg8V7BaKfZmbVW+ZSn5bR3rjytK+6roycmIQn84sjOYd6TYGyV5QUQZLCkZny9Oz+N198sbPzx84X33yzPDt1bWJMkIRqsYI2RalnHRm/T+EUX5J3lPwgr4HdYnEdY0K81poTIq21BAjurp46lmml8TsJi89gMAyPzU2HkaWNSex7oaOIl8ZkK6JvF8yDiE3LooHJDVWM8dSti17HGcaOyC5BakgucSAbCKC14rgSJGUojkFsWV3HdIkPYHvhdTyR7hZmHqZbNxCFTh+sHadLoOLqrQJ6MkVC2F3dzXmrJeNYfNAnYpwaWA9W13O0+Eevv/dS1kvrEtZw9yp7AD7eGzo52VBEdOW0hSI2QaH91FDS+f6RPbUbSa7oo7HS1K1ES6TEhm68djvnJhYf6QdY9VMzLPHcwgUvxbunQehd76/SSJXPST40hSK2lldbDPmyDpq6YvtSCtVI1JGRsKcptlD0ci4lDNDR1Re8lnltRFQq+dJu3YtzhbH5Tbl5MyauRr1RBhFF9SVaLrAmsauztGG4JqMjSR7yU6kfLCw9guyF1DGJPWkw8Yk6Svj8EHHSTsaKC2wkh92/chlsEAt/U1I7ctB7AHIjgCWu0VMTU76Sbq0gkDeMIGXxTsLaTBlPfJNQbcdsiIqXUAcaCufFnusQkojFLASveT7aUOil2SXaUEya5KNgmUSI+PpFBbsOgT+IQl4rbgDcCnaOw4aOPtUQo4COzR5ZdjhrGMZfN1azo/F71Gk0nXuCXHx5TOcRO9rvQgTgA1uxBqZ+EotIu1QqlXpAu6YDu2ENKLTt14CI4dkAhtVgqzjAM1oURW8F/2uESkL5YU1uXYoF6XmDRsbC4scLxNw9S3d9YQvmP8qCmpzS0uau6BupBPAed3jwpOTb4Hnw3QiQepmMWKSmBUwn2FC8prjikyBsKY1gYxWwMEUIbPh1UV2bcEuR5Tn9ALYlVEsdvhUGwS++uCyzreeeSGxzfkItiKOh57NrawGHigyfL0p4yY1CMzz1QiBOBF9Z8WJ+JHJ+cJ9VqYhT1wE87ACI16hseLUobWz2aoG0BnwgOD+8IUd/nIafbcrWZEoNL+XE3eWIWkwt5mi/HTCmtDDORyeTAcdklQv2A1iqX0RmS36AO+fnBEgzk5P0xv7ohq+KDiIwuVulCLqF8NTDWly/ZcGC4MKJm6qehMXV32LqqRnLzj0Q1fSns2PYqBRsR38uk+zHxkyOZI4+O+bK2M5Aa12qACPRBihgv08p0stv+GgpiWkKqGigtCH51N6RQvmPpVQTgDQhIczNF28kFm1L5/9jdkuy3JAhp+/Oqh1SFIi8gvUsNooI0qsbMe4S9DCO2hoQX1DDiqis8/xkCYJRDD8d2UYRb7ZXF3fHyg83YyZ0BoIkdrTy+ulSZ7r0ckFD0dz1hZFqvPbpdESCKIdGmf2ZAEglJ3p9KJQjaEy4oKJQ/hugb1FgSAFzw6/7vcCUWOeTuw0xqL4ESSr/cZRgzNTSkkx89ha8xDHa3sKOZC3nnoDHC+kbO+Uxalg574j2tCL4iagInoCvVIrFer1e5fy0e1pJQH+vBqUwzTeirg6C+s3MPlgKWbpUGRwSeejeW1RBk4ZXf0moNyu0Gjm5cPRwGnh0u4ydRcAGz9cbAWxoFo1Gs9F8EE0uOA8RK2qT+v0resuYcHn+bjrWun6sqvvo0fbbVUGTxhc3Q8Ru5x4h8fTW/FREULmkuUS1sl6s5zKTtCEFxGxeLpgDZuuiuLe+Z5R5UPmksfLyLTAvpKmKo78+svDyLXlBOxqkMNrdMQRApmqPgUma2FIUxSBeV1Rt1It7lcpGHWO4epWG4UGjUCcI4bGZ5R83C3HGsvnAEqaB291+JxJq0KV7B+2q24TIidrV+dlrY5IEXLqpzHJqnwbVmHAKZwinGy1LeGJ6/xWwR475dwPAu+/CxDTR8OrtdJvqthPLMPHC0NyT5fIEgol8ttyXw7kROIRuYmZ653AznZKJWQhtCtNwKWrrnWmglca3byRI++o2QBkr1OZ+3NmfLs9EwmEAtImAt2tTy/MPHy+lU6E24KkAjl5efIca2ETnF2/G2j+aWumVRxOF9NLR3W939penp6eQpqdn9+cf/nNus+YpxEKyVoVrUTwjSAst3H7rTr49Da/eudl1kYJWDhk5HkslEgVKiVQMOGO0CmO7F6TarYX770VATRpcfaCGx51I06ymPfitutaEojYksueTd2xBbXlceQmyeuIdfB1fiSrioYUHfwH+kAZX7yx1X2xqGXbZi0GYWPr+9vj7U8AWGlxd/KQgk9bnZNoPO+2nQXlOHdxe+Wvgp9Pwpe3btZRsKRk1s9f7zj2Ez3N/8fpfBj6TxldefuKRcdWwxwYtx7MHao0SB79uX/oL8kdpfOXe1oIWndhaR3PYyiE1tsyo5+DR9lurwrwRGjy/cmeuNirTJ+5yW7SVY3gpcnzh6Kft638d69Kexldf3L6xkIizdj5EB5TRgaOSGUp5Du4urpz/G3Cn0eCllWd3Hg8VRuMhhtEXgZuuAtdYg1hnNFGb++nZyvm/A3jNNDh+fWXx9vODywuJ1Kjc13qy0BlPJTyXD/68e2979dL7Dcxei4aBz9WV7Rf3Xt4+nNscUmlpbuvu7Y8Xt1dWrl8a/NshZ0/Dg4OD4+Pndbo0Pj74/wtrH+gDfaAP9IE+0N+B/h/PgnTcsLPmWQ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graphicFrame>
        <p:nvGraphicFramePr>
          <p:cNvPr id="9" name="Diagram 10"/>
          <p:cNvGraphicFramePr/>
          <p:nvPr>
            <p:extLst>
              <p:ext uri="{D42A27DB-BD31-4B8C-83A1-F6EECF244321}">
                <p14:modId xmlns:p14="http://schemas.microsoft.com/office/powerpoint/2010/main" val="2723014525"/>
              </p:ext>
            </p:extLst>
          </p:nvPr>
        </p:nvGraphicFramePr>
        <p:xfrm>
          <a:off x="467544" y="1628800"/>
          <a:ext cx="84582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3 Título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41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GESTIÓN TERRITORIAL</a:t>
            </a:r>
            <a:r>
              <a:rPr lang="es-E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s-E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s-ES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D</a:t>
            </a:r>
            <a:r>
              <a:rPr lang="es-ES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el periodo de mayo de 2015 a junio de 2016, se han realizado </a:t>
            </a:r>
            <a:r>
              <a:rPr lang="es-ES" sz="1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12 jornadas de trabajo </a:t>
            </a:r>
            <a:r>
              <a:rPr lang="es-ES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contando con la participación de los  representantes sociales de los 16  municipios del Departamento , con el fin de la territorialización de las políticas públicas </a:t>
            </a:r>
            <a:r>
              <a:rPr lang="es-ES" sz="1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es-ES" sz="1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70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9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1000"/>
                                        <p:tgtEl>
                                          <p:spTgt spid="9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1000"/>
                                        <p:tgtEl>
                                          <p:spTgt spid="9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B706799-997B-4F74-B652-58B58A51E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1000"/>
                                        <p:tgtEl>
                                          <p:spTgt spid="9">
                                            <p:graphicEl>
                                              <a:dgm id="{9B706799-997B-4F74-B652-58B58A51E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fmln.org.sv/sv/oficialv3c/images/stories/recursos/noticias/fotos2015/MAR/120315-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0" t="17723" r="4303" b="22215"/>
          <a:stretch/>
        </p:blipFill>
        <p:spPr bwMode="auto">
          <a:xfrm>
            <a:off x="1571604" y="1785926"/>
            <a:ext cx="5932224" cy="239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1285852" y="4500570"/>
            <a:ext cx="6500858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09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7656</TotalTime>
  <Words>5831</Words>
  <Application>Microsoft Office PowerPoint</Application>
  <PresentationFormat>Presentación en pantalla (4:3)</PresentationFormat>
  <Paragraphs>1603</Paragraphs>
  <Slides>94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94</vt:i4>
      </vt:variant>
    </vt:vector>
  </HeadingPairs>
  <TitlesOfParts>
    <vt:vector size="95" baseType="lpstr">
      <vt:lpstr>Tema de Office</vt:lpstr>
      <vt:lpstr>RENDICIÓN DE CUENTAS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 EL PROGRAMA FILOSOFÍA DE POLICÍA COMUNITARIA  PROYECTO PREVENCIÓN DE VIOLENCIA </vt:lpstr>
      <vt:lpstr>Presentación de PowerPoint</vt:lpstr>
      <vt:lpstr>Presentación de PowerPoint</vt:lpstr>
      <vt:lpstr>Presentación de PowerPoint</vt:lpstr>
      <vt:lpstr>GESTIÓN TERRITORIAL Del periodo de mayo de 2015 a junio de 2016, se han realizado 12 jornadas de trabajo , contando con la participación de los  representantes sociales de los 16  municipios del Departamento , con el fin de la territorialización de las políticas públicas .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RENDICIÓN DE CUENTAS Gabinete de Gestión Departamental de Cuscatlán</dc:title>
  <dc:creator>Ramiro Aníbal Navas</dc:creator>
  <cp:lastModifiedBy>Ramiro Aníbal Navas</cp:lastModifiedBy>
  <cp:revision>143</cp:revision>
  <dcterms:created xsi:type="dcterms:W3CDTF">2016-07-11T15:49:31Z</dcterms:created>
  <dcterms:modified xsi:type="dcterms:W3CDTF">2016-07-24T14:33:07Z</dcterms:modified>
</cp:coreProperties>
</file>