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5"/>
  </p:notesMasterIdLst>
  <p:handoutMasterIdLst>
    <p:handoutMasterId r:id="rId26"/>
  </p:handoutMasterIdLst>
  <p:sldIdLst>
    <p:sldId id="257" r:id="rId5"/>
    <p:sldId id="258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1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484765E-08BA-440E-B3FE-B4EE3DA7296B}" type="datetime1">
              <a:rPr lang="es-ES" smtClean="0"/>
              <a:t>06/02/2025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B61BEE-A6B4-49DE-8859-2A55F155C5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93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92A761-B328-4FB6-A303-F5B01762AB57}" type="datetime1">
              <a:rPr lang="es-ES" noProof="1" smtClean="0"/>
              <a:t>06/02/2025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6E6A182-AF03-4CC8-94DC-C0726DF52A64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303640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6E6A182-AF03-4CC8-94DC-C0726DF52A6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75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3A509-F066-849F-7757-E88B6FD58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C2BF55E-A611-4A2A-4F47-54FDCC75F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4982CD1-230C-5062-B31D-7AA3C1740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2285DF-1B58-623A-BD87-B26958029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6E6A182-AF03-4CC8-94DC-C0726DF52A6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997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AE977-8BB6-1386-0ADB-F1F965C56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F5303C4-E933-3189-F2EC-FE0DF5DF7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95A44F4-7E67-7799-EB7F-C9F903AD4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409A4A-0195-341E-85B2-7DCE4DC268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6E6A182-AF03-4CC8-94DC-C0726DF52A6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861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A4691-DDE2-BC50-DC16-2CFB44180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D6F5E68-A275-ACC4-443D-44A96E685C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F9D58DA-E824-8D5E-186D-03ABD0ECC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348F78-DFE1-1509-286C-3C7AF1295F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6E6A182-AF03-4CC8-94DC-C0726DF52A6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4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9F2EA-98BE-A6D0-59D7-C99FC15D1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3FC9F48-F614-7800-131D-9B0B77824F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5D4F75A-B201-5B14-CAB8-A8566F85D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EA6628-103E-7E0F-C608-D4B7361E3F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6E6A182-AF03-4CC8-94DC-C0726DF52A6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799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3D34D-B452-394C-4876-AD4BB60D9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0536256-5B4E-9EB6-F862-90436F60CA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B2D6720-AFC1-D6B0-AAB3-8A5CF15BD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70C662-C9BD-8D7E-3398-5202EC304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6E6A182-AF03-4CC8-94DC-C0726DF52A6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779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A1D9D-D784-04C1-F4F4-ED0511281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E3F58A0-FD29-682C-9E9E-C8627ED4E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0654AD5-0ADF-3913-A7CA-872096394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6F369E-90BB-A7D0-EDEB-383F15FB5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6E6A182-AF03-4CC8-94DC-C0726DF52A6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80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23DD9-5317-F32F-705A-35F780963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B8B1101-A0A5-2471-72C2-873CC0422E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3BDD5C-4C47-E360-6AC5-9F96E0FDF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259A8E-522C-7448-7632-BE1262078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6E6A182-AF03-4CC8-94DC-C0726DF52A6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527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0293A-D109-A286-8618-47462A06D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907565B-8192-2B08-FA9D-DACF4C0ED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34BC6FD-6B6C-8B4D-7104-02B50BA31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4A2CC4-1904-1A44-D9D1-7538E23F93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6E6A182-AF03-4CC8-94DC-C0726DF52A6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5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A0B78-7636-9620-85E6-29163B3EE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5B2A1D2-B648-E8BA-95D7-007BD34C34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FFFC2E-8D7A-7A38-B0C4-21192A607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5B6AE7-2258-C7B1-7931-69D2482A8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6E6A182-AF03-4CC8-94DC-C0726DF52A64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259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189AA-D796-F021-22E6-83CD0DE68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AF4FD4B-8514-0A4C-1DE6-3D3348112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A72EE63-B90D-5019-A534-E07A18756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84E4A9-BDDF-FD86-3420-F8ED7A01C6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6E6A182-AF03-4CC8-94DC-C0726DF52A64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39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6E6A182-AF03-4CC8-94DC-C0726DF52A6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697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6BA41-9DFC-BF4A-DB2E-62258CD29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E013E00-D1F0-1218-9A63-69AA308B0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275F005-80F3-C569-C0E8-0ED2817A7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9C13994-D825-DCD2-F5B7-0B63C094B5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6E6A182-AF03-4CC8-94DC-C0726DF52A6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445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34EB2-5477-3529-4672-B17CA7748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DE4C440-3AEB-11A5-A813-D6D17AB6B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720AEF6-37A6-5435-5D9C-E0FF2544A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09AF23-ADF9-C65C-53E1-BCDEFF38F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6E6A182-AF03-4CC8-94DC-C0726DF52A6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099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15AE3-9EAA-E642-44C7-8E7865BC4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B13F3E6-F456-D3DD-F376-D6BBA6791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3D95917-1E8E-ADFE-E1E8-B4174BCF7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0AB3D3-A67D-86DD-3998-00AFC00C5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6E6A182-AF03-4CC8-94DC-C0726DF52A6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33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6E6A182-AF03-4CC8-94DC-C0726DF52A6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26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28C07-BD25-A432-C619-85F6387DB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2894CF-FCA5-A822-8B52-0E79801460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742A44-A2AD-8B20-56AA-E2750095C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279B44-ECA7-A318-337E-6C942F237A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6E6A182-AF03-4CC8-94DC-C0726DF52A6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583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B4D42-17F0-0405-A355-29FC00B4B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1F2D161-B021-2327-0515-0523F7EEB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5399CF8-BED4-5FDC-D4EA-12D72453C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3C1D6-9148-D0AA-9F71-778676A7DA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6E6A182-AF03-4CC8-94DC-C0726DF52A6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198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DC6C3-BA9F-D709-AC1D-47AD26456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A91BE26-8994-6F5E-E2CC-081AFDCD42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A182484-C52C-77E0-DB5B-1A1BC16BD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DC04CB-3609-47A4-0CFA-380163D47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6E6A182-AF03-4CC8-94DC-C0726DF52A6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827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BB3D3-B582-6418-CFF3-AF67259D7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6BA8FCC-11C4-6180-3DE9-494171158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B5D8381-B959-B563-DE60-6D2C61EB3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A948D4-CEDB-2B5B-7572-B2BA07829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6E6A182-AF03-4CC8-94DC-C0726DF52A6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7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fecha 2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29F4F3-A24A-4A64-AE26-B2DABDDEA9E8}" type="datetime1">
              <a:rPr lang="es-ES" noProof="0" smtClean="0"/>
              <a:t>06/02/2025</a:t>
            </a:fld>
            <a:endParaRPr lang="es-ES" noProof="0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29" name="Marcador de número de diapositiva 2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562707" y="2320335"/>
            <a:ext cx="8534400" cy="1752600"/>
          </a:xfrm>
        </p:spPr>
        <p:txBody>
          <a:bodyPr rtlCol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828800"/>
          </a:xfrm>
        </p:spPr>
        <p:txBody>
          <a:bodyPr vert="horz" lIns="45720" tIns="0" rIns="45720" bIns="0" rtlCol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>
              <a:defRPr sz="4800" b="1" cap="all" baseline="0">
                <a:ln w="6350">
                  <a:noFill/>
                </a:ln>
                <a:solidFill>
                  <a:schemeClr val="accent2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/>
          </a:p>
        </p:txBody>
      </p:sp>
    </p:spTree>
    <p:extLst>
      <p:ext uri="{BB962C8B-B14F-4D97-AF65-F5344CB8AC3E}">
        <p14:creationId xmlns:p14="http://schemas.microsoft.com/office/powerpoint/2010/main" val="23860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88AD29-1850-4AAF-B637-E4DFDCB705AF}" type="datetime1">
              <a:rPr lang="es-ES" noProof="0" smtClean="0"/>
              <a:t>06/02/2025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kumimoji="0" lang="es-ES" noProof="0"/>
          </a:p>
        </p:txBody>
      </p:sp>
    </p:spTree>
    <p:extLst>
      <p:ext uri="{BB962C8B-B14F-4D97-AF65-F5344CB8AC3E}">
        <p14:creationId xmlns:p14="http://schemas.microsoft.com/office/powerpoint/2010/main" val="22033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0C7B2B-7310-4139-B966-AAC54AD92AC6}" type="datetime1">
              <a:rPr lang="es-ES" noProof="0" smtClean="0"/>
              <a:t>06/02/2025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 rtlCol="0"/>
          <a:lstStyle/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435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8CE655-D842-410D-8936-1D28A129B385}" type="datetime1">
              <a:rPr lang="es-ES" noProof="0" smtClean="0"/>
              <a:t>06/02/2025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201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0F6BCF-8131-492C-9726-4058EB956ED9}" type="datetime1">
              <a:rPr lang="es-ES" noProof="0" smtClean="0"/>
              <a:t>06/02/2025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562707" y="2320335"/>
            <a:ext cx="8534400" cy="1752600"/>
          </a:xfrm>
        </p:spPr>
        <p:txBody>
          <a:bodyPr rtlCol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7" name="Título 7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828800"/>
          </a:xfrm>
        </p:spPr>
        <p:txBody>
          <a:bodyPr vert="horz" lIns="45720" tIns="0" rIns="45720" bIns="0" rtlCol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/>
          </a:p>
        </p:txBody>
      </p:sp>
    </p:spTree>
    <p:extLst>
      <p:ext uri="{BB962C8B-B14F-4D97-AF65-F5344CB8AC3E}">
        <p14:creationId xmlns:p14="http://schemas.microsoft.com/office/powerpoint/2010/main" val="42263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23638C-388D-46BB-BD06-2F3359FD28C9}" type="datetime1">
              <a:rPr lang="es-ES" noProof="0" smtClean="0"/>
              <a:t>06/02/2025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183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020DC0-657C-493A-8DC3-49902AF0A09E}" type="datetime1">
              <a:rPr lang="es-ES" noProof="0" smtClean="0"/>
              <a:t>06/02/2025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rtlCol="0"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rtlCol="0"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rtlCol="0" anchor="ctr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418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AA1D33-DB0C-4951-8694-2011A7AFF8D1}" type="datetime1">
              <a:rPr lang="es-ES" noProof="0" smtClean="0"/>
              <a:t>06/02/2025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9320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8A9BF9-184F-4D25-8701-29B173253976}" type="datetime1">
              <a:rPr lang="es-ES" noProof="1" smtClean="0"/>
              <a:t>06/02/2025</a:t>
            </a:fld>
            <a:endParaRPr lang="es-ES" noProof="1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40777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2C233B-5F3A-4AE9-BD08-2857C0E5E877}" type="datetime1">
              <a:rPr lang="es-ES" noProof="0" smtClean="0"/>
              <a:t>06/02/2025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 rtlCol="0"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rtlCol="0" anchor="b">
            <a:normAutofit/>
            <a:sp3d prstMaterial="softEdge"/>
          </a:bodyPr>
          <a:lstStyle>
            <a:lvl1pPr algn="l">
              <a:buNone/>
              <a:defRPr sz="2200" b="1">
                <a:ln w="6350"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/>
          </a:p>
        </p:txBody>
      </p:sp>
    </p:spTree>
    <p:extLst>
      <p:ext uri="{BB962C8B-B14F-4D97-AF65-F5344CB8AC3E}">
        <p14:creationId xmlns:p14="http://schemas.microsoft.com/office/powerpoint/2010/main" val="7775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689393-4A92-41C1-9723-33CED6561035}" type="datetime1">
              <a:rPr lang="es-ES" noProof="0" smtClean="0"/>
              <a:t>06/02/2025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>
              <a:lumMod val="20000"/>
              <a:lumOff val="80000"/>
            </a:schemeClr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lang="es-ES" noProof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s-ES" noProof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rtlCol="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rtlCol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/>
          </a:p>
        </p:txBody>
      </p:sp>
    </p:spTree>
    <p:extLst>
      <p:ext uri="{BB962C8B-B14F-4D97-AF65-F5344CB8AC3E}">
        <p14:creationId xmlns:p14="http://schemas.microsoft.com/office/powerpoint/2010/main" val="31446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fecha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rtl="0"/>
            <a:fld id="{2ACB67D5-C435-400D-A691-9A69D39CE5E1}" type="datetime1">
              <a:rPr lang="es-ES" noProof="1" smtClean="0"/>
              <a:t>06/02/2025</a:t>
            </a:fld>
            <a:endParaRPr lang="es-ES" noProof="1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rtlCol="0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rtl="0"/>
            <a:endParaRPr lang="es-ES" noProof="1"/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rtlCol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es-ES" noProof="1" dirty="0" smtClean="0"/>
              <a:t>‹Nº›</a:t>
            </a:fld>
            <a:endParaRPr lang="es-ES" noProof="1"/>
          </a:p>
        </p:txBody>
      </p:sp>
      <p:grpSp>
        <p:nvGrpSpPr>
          <p:cNvPr id="24" name="Grupo 18"/>
          <p:cNvGrpSpPr>
            <a:grpSpLocks/>
          </p:cNvGrpSpPr>
          <p:nvPr/>
        </p:nvGrpSpPr>
        <p:grpSpPr bwMode="auto">
          <a:xfrm>
            <a:off x="4263969" y="1960564"/>
            <a:ext cx="3762431" cy="4821237"/>
            <a:chOff x="1365" y="355"/>
            <a:chExt cx="3024" cy="3875"/>
          </a:xfrm>
          <a:solidFill>
            <a:schemeClr val="bg2">
              <a:lumMod val="50000"/>
              <a:alpha val="20000"/>
            </a:schemeClr>
          </a:solidFill>
        </p:grpSpPr>
        <p:sp>
          <p:nvSpPr>
            <p:cNvPr id="25" name="Forma libre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es-ES" noProof="1"/>
            </a:p>
          </p:txBody>
        </p:sp>
        <p:sp>
          <p:nvSpPr>
            <p:cNvPr id="26" name="Forma libre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es-ES" noProof="1"/>
            </a:p>
          </p:txBody>
        </p:sp>
        <p:sp>
          <p:nvSpPr>
            <p:cNvPr id="27" name="Forma libre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es-ES" noProof="1"/>
            </a:p>
          </p:txBody>
        </p:sp>
        <p:sp>
          <p:nvSpPr>
            <p:cNvPr id="45" name="Forma libre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es-ES" noProof="1"/>
            </a:p>
          </p:txBody>
        </p:sp>
        <p:sp>
          <p:nvSpPr>
            <p:cNvPr id="46" name="Forma libre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es-ES" noProof="1"/>
            </a:p>
          </p:txBody>
        </p:sp>
        <p:sp>
          <p:nvSpPr>
            <p:cNvPr id="47" name="Forma libre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es-ES" noProof="1"/>
            </a:p>
          </p:txBody>
        </p:sp>
        <p:sp>
          <p:nvSpPr>
            <p:cNvPr id="48" name="Forma libre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es-ES" noProof="1"/>
            </a:p>
          </p:txBody>
        </p:sp>
        <p:sp>
          <p:nvSpPr>
            <p:cNvPr id="49" name="Forma libre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es-ES" noProof="1"/>
            </a:p>
          </p:txBody>
        </p:sp>
        <p:sp>
          <p:nvSpPr>
            <p:cNvPr id="50" name="Forma libre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es-ES" noProof="1"/>
            </a:p>
          </p:txBody>
        </p:sp>
        <p:sp>
          <p:nvSpPr>
            <p:cNvPr id="51" name="Forma libre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es-ES" noProof="1"/>
            </a:p>
          </p:txBody>
        </p:sp>
        <p:sp>
          <p:nvSpPr>
            <p:cNvPr id="52" name="Forma libre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es-ES" noProof="1"/>
            </a:p>
          </p:txBody>
        </p:sp>
        <p:sp>
          <p:nvSpPr>
            <p:cNvPr id="53" name="Forma libre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es-ES" noProof="1"/>
            </a:p>
          </p:txBody>
        </p:sp>
        <p:sp>
          <p:nvSpPr>
            <p:cNvPr id="54" name="Forma libre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es-ES" noProof="1"/>
            </a:p>
          </p:txBody>
        </p:sp>
        <p:sp>
          <p:nvSpPr>
            <p:cNvPr id="55" name="Forma libre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es-ES" noProof="1"/>
            </a:p>
          </p:txBody>
        </p:sp>
        <p:sp>
          <p:nvSpPr>
            <p:cNvPr id="56" name="Elipse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es-ES" noProof="1"/>
            </a:p>
          </p:txBody>
        </p:sp>
        <p:sp>
          <p:nvSpPr>
            <p:cNvPr id="57" name="Forma libre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es-ES" noProof="1"/>
            </a:p>
          </p:txBody>
        </p:sp>
      </p:grpSp>
      <p:sp>
        <p:nvSpPr>
          <p:cNvPr id="13" name="Marcador de texto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22" name="Marcador de título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65621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accent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bg2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bg2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bg2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bg2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bg2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04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9207" y="111968"/>
            <a:ext cx="8106985" cy="1625204"/>
          </a:xfrm>
        </p:spPr>
        <p:txBody>
          <a:bodyPr rtlCol="0">
            <a:normAutofit/>
          </a:bodyPr>
          <a:lstStyle/>
          <a:p>
            <a:pPr rtl="0"/>
            <a:r>
              <a:rPr lang="es-ES" sz="4400" dirty="0">
                <a:solidFill>
                  <a:schemeClr val="tx1"/>
                </a:solidFill>
              </a:rPr>
              <a:t>servicios hospitalarios enero, febrero y marzo 2025.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026F2EC-E809-AF74-9944-7945C69494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8473" y="3276599"/>
            <a:ext cx="3299927" cy="329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03AEBCE-D32B-B739-0C49-1C76C55DC0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19" y="1931436"/>
            <a:ext cx="8603295" cy="483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AB5B605-19A3-8D64-983E-338D029771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192" y="0"/>
            <a:ext cx="3433664" cy="193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A692F-398E-7904-1AF3-7A31B0655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E30CF22F-1926-7456-AF12-936300FF3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36" y="1275026"/>
            <a:ext cx="7390132" cy="5324898"/>
          </a:xfrm>
        </p:spPr>
        <p:txBody>
          <a:bodyPr rtlCol="0">
            <a:normAutofit fontScale="25000" lnSpcReduction="20000"/>
          </a:bodyPr>
          <a:lstStyle/>
          <a:p>
            <a:pPr marL="137160" indent="0">
              <a:lnSpc>
                <a:spcPct val="120000"/>
              </a:lnSpc>
              <a:buNone/>
              <a:tabLst>
                <a:tab pos="2832100" algn="l"/>
              </a:tabLst>
            </a:pPr>
            <a:r>
              <a:rPr lang="en-US" altLang="zh-CN" sz="8000" dirty="0">
                <a:cs typeface="Arial Black" pitchFamily="18" charset="0"/>
              </a:rPr>
              <a:t>EL</a:t>
            </a:r>
            <a:r>
              <a:rPr lang="en-US" altLang="zh-CN" sz="8000" dirty="0">
                <a:cs typeface="Times New Roman" pitchFamily="18" charset="0"/>
              </a:rPr>
              <a:t> </a:t>
            </a:r>
            <a:r>
              <a:rPr lang="en-US" altLang="zh-CN" sz="8000" dirty="0">
                <a:cs typeface="Arial Black" pitchFamily="18" charset="0"/>
              </a:rPr>
              <a:t>HOSPITAL</a:t>
            </a:r>
            <a:r>
              <a:rPr lang="en-US" altLang="zh-CN" sz="8000" dirty="0">
                <a:cs typeface="Times New Roman" pitchFamily="18" charset="0"/>
              </a:rPr>
              <a:t> </a:t>
            </a:r>
            <a:r>
              <a:rPr lang="en-US" altLang="zh-CN" sz="8000" dirty="0">
                <a:cs typeface="Arial Black" pitchFamily="18" charset="0"/>
              </a:rPr>
              <a:t>CUENTA</a:t>
            </a:r>
            <a:r>
              <a:rPr lang="en-US" altLang="zh-CN" sz="8000" dirty="0">
                <a:cs typeface="Times New Roman" pitchFamily="18" charset="0"/>
              </a:rPr>
              <a:t> </a:t>
            </a:r>
            <a:r>
              <a:rPr lang="en-US" altLang="zh-CN" sz="8000" dirty="0">
                <a:cs typeface="Arial Black" pitchFamily="18" charset="0"/>
              </a:rPr>
              <a:t>CON</a:t>
            </a:r>
            <a:r>
              <a:rPr lang="en-US" altLang="zh-CN" sz="8000" dirty="0">
                <a:cs typeface="Times New Roman" pitchFamily="18" charset="0"/>
              </a:rPr>
              <a:t> </a:t>
            </a:r>
            <a:r>
              <a:rPr lang="en-US" altLang="zh-CN" sz="8000" dirty="0">
                <a:cs typeface="Arial Black" pitchFamily="18" charset="0"/>
              </a:rPr>
              <a:t>UN</a:t>
            </a:r>
            <a:r>
              <a:rPr lang="en-US" altLang="zh-CN" sz="8000" dirty="0">
                <a:cs typeface="Times New Roman" pitchFamily="18" charset="0"/>
              </a:rPr>
              <a:t> </a:t>
            </a:r>
            <a:r>
              <a:rPr lang="en-US" altLang="zh-CN" sz="8000" dirty="0">
                <a:cs typeface="Arial Black" pitchFamily="18" charset="0"/>
              </a:rPr>
              <a:t>MODERNO</a:t>
            </a:r>
            <a:r>
              <a:rPr lang="en-US" altLang="zh-CN" sz="8000" dirty="0">
                <a:cs typeface="Times New Roman" pitchFamily="18" charset="0"/>
              </a:rPr>
              <a:t> </a:t>
            </a:r>
            <a:r>
              <a:rPr lang="en-US" altLang="zh-CN" sz="8000" dirty="0">
                <a:cs typeface="Arial Black" pitchFamily="18" charset="0"/>
              </a:rPr>
              <a:t>LABORATORIO</a:t>
            </a:r>
            <a:r>
              <a:rPr lang="en-US" altLang="zh-CN" sz="8000" dirty="0">
                <a:cs typeface="Times New Roman" pitchFamily="18" charset="0"/>
              </a:rPr>
              <a:t> </a:t>
            </a:r>
            <a:r>
              <a:rPr lang="en-US" altLang="zh-CN" sz="8000" dirty="0">
                <a:cs typeface="Arial Black" pitchFamily="18" charset="0"/>
              </a:rPr>
              <a:t>CLINICO</a:t>
            </a:r>
            <a:r>
              <a:rPr lang="en-US" altLang="zh-CN" sz="8000" dirty="0">
                <a:cs typeface="Times New Roman" pitchFamily="18" charset="0"/>
              </a:rPr>
              <a:t> </a:t>
            </a:r>
            <a:r>
              <a:rPr lang="en-US" altLang="zh-CN" sz="8000" dirty="0">
                <a:cs typeface="Arial Black" pitchFamily="18" charset="0"/>
              </a:rPr>
              <a:t>CON</a:t>
            </a:r>
            <a:r>
              <a:rPr lang="en-US" altLang="zh-CN" sz="8000" dirty="0">
                <a:cs typeface="Times New Roman" pitchFamily="18" charset="0"/>
              </a:rPr>
              <a:t> </a:t>
            </a:r>
            <a:r>
              <a:rPr lang="en-US" altLang="zh-CN" sz="8000" dirty="0">
                <a:cs typeface="Arial Black" pitchFamily="18" charset="0"/>
              </a:rPr>
              <a:t>CAPACIDAD</a:t>
            </a:r>
            <a:r>
              <a:rPr lang="en-US" altLang="zh-CN" sz="8000" dirty="0">
                <a:cs typeface="Times New Roman" pitchFamily="18" charset="0"/>
              </a:rPr>
              <a:t> </a:t>
            </a:r>
            <a:r>
              <a:rPr lang="en-US" altLang="zh-CN" sz="8000" dirty="0">
                <a:cs typeface="Arial Black" pitchFamily="18" charset="0"/>
              </a:rPr>
              <a:t>DE PROCESAR</a:t>
            </a:r>
            <a:r>
              <a:rPr lang="en-US" altLang="zh-CN" sz="8000" dirty="0">
                <a:cs typeface="Times New Roman" pitchFamily="18" charset="0"/>
              </a:rPr>
              <a:t> </a:t>
            </a:r>
            <a:r>
              <a:rPr lang="en-US" altLang="zh-CN" sz="8000" dirty="0">
                <a:cs typeface="Arial Black" pitchFamily="18" charset="0"/>
              </a:rPr>
              <a:t>PRUEBAS</a:t>
            </a:r>
            <a:r>
              <a:rPr lang="en-US" altLang="zh-CN" sz="8000" dirty="0">
                <a:cs typeface="Times New Roman" pitchFamily="18" charset="0"/>
              </a:rPr>
              <a:t> </a:t>
            </a:r>
            <a:r>
              <a:rPr lang="en-US" altLang="zh-CN" sz="8000" dirty="0">
                <a:cs typeface="Arial Black" pitchFamily="18" charset="0"/>
              </a:rPr>
              <a:t>COMO:</a:t>
            </a:r>
          </a:p>
          <a:p>
            <a:pPr algn="just"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8000" dirty="0">
                <a:solidFill>
                  <a:schemeClr val="bg1"/>
                </a:solidFill>
                <a:cs typeface="Arial Black" pitchFamily="18" charset="0"/>
              </a:rPr>
              <a:t>QUIMICA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dirty="0">
                <a:solidFill>
                  <a:schemeClr val="bg1"/>
                </a:solidFill>
                <a:cs typeface="Arial Black" pitchFamily="18" charset="0"/>
              </a:rPr>
              <a:t>SANGUINEA.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8000" dirty="0">
                <a:solidFill>
                  <a:schemeClr val="bg1"/>
                </a:solidFill>
                <a:cs typeface="Arial Black" pitchFamily="18" charset="0"/>
              </a:rPr>
              <a:t>INMUNOHEMATOLOGIA.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8000" dirty="0">
                <a:solidFill>
                  <a:schemeClr val="bg1"/>
                </a:solidFill>
                <a:cs typeface="Arial Black" pitchFamily="18" charset="0"/>
              </a:rPr>
              <a:t>HEMATOLOGIA.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8000" dirty="0">
                <a:solidFill>
                  <a:schemeClr val="bg1"/>
                </a:solidFill>
                <a:cs typeface="Arial Black" pitchFamily="18" charset="0"/>
              </a:rPr>
              <a:t>BACTERIOLOGIA.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8000" dirty="0">
                <a:solidFill>
                  <a:schemeClr val="bg1"/>
                </a:solidFill>
                <a:cs typeface="Arial Black" pitchFamily="18" charset="0"/>
              </a:rPr>
              <a:t>COPROLOGIA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dirty="0">
                <a:solidFill>
                  <a:schemeClr val="bg1"/>
                </a:solidFill>
                <a:cs typeface="Arial Black" pitchFamily="18" charset="0"/>
              </a:rPr>
              <a:t>Y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dirty="0">
                <a:solidFill>
                  <a:schemeClr val="bg1"/>
                </a:solidFill>
                <a:cs typeface="Arial Black" pitchFamily="18" charset="0"/>
              </a:rPr>
              <a:t>URIANALISIS.</a:t>
            </a: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8000" b="1" dirty="0" err="1">
                <a:cs typeface="Times New Roman" pitchFamily="18" charset="0"/>
              </a:rPr>
              <a:t>Pacientes</a:t>
            </a:r>
            <a:r>
              <a:rPr lang="en-US" altLang="zh-CN" sz="8000" b="1" dirty="0">
                <a:cs typeface="Times New Roman" pitchFamily="18" charset="0"/>
              </a:rPr>
              <a:t> </a:t>
            </a:r>
            <a:r>
              <a:rPr lang="en-US" altLang="zh-CN" sz="8000" b="1" dirty="0" err="1">
                <a:cs typeface="Times New Roman" pitchFamily="18" charset="0"/>
              </a:rPr>
              <a:t>ambulatorios</a:t>
            </a:r>
            <a:endParaRPr lang="en-US" altLang="zh-CN" sz="8000" b="1" dirty="0">
              <a:cs typeface="Times New Roman" pitchFamily="18" charset="0"/>
            </a:endParaRPr>
          </a:p>
          <a:p>
            <a:pPr>
              <a:lnSpc>
                <a:spcPct val="120000"/>
              </a:lnSpc>
              <a:tabLst/>
            </a:pP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Horario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: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lunes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a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viernes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: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6:00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am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–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8:30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am</a:t>
            </a:r>
            <a:endParaRPr lang="en-US" altLang="zh-CN" sz="8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tabLst/>
            </a:pP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Toma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de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muestra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de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exámenes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lang="en-US" altLang="zh-CN" sz="8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tabLst/>
            </a:pP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Edificio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A-1,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tercer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nivel</a:t>
            </a:r>
            <a:endParaRPr lang="en-US" altLang="zh-CN" sz="8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tabLst/>
            </a:pP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Pacientes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emergencias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 y </a:t>
            </a: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hospitalizacion</a:t>
            </a:r>
            <a:endParaRPr lang="en-US" altLang="zh-CN" sz="8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tabLst/>
            </a:pP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Horario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de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24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horas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continuas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,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todos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los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días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del </a:t>
            </a: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año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lang="en-US" altLang="zh-CN" sz="8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tabLst/>
            </a:pP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Edificio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B,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laboratorio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clínico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central.</a:t>
            </a: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E1593DC-8D1A-848F-9797-8C1B53D0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933" y="139171"/>
            <a:ext cx="10143067" cy="1071562"/>
          </a:xfrm>
        </p:spPr>
        <p:txBody>
          <a:bodyPr rtlCol="0"/>
          <a:lstStyle/>
          <a:p>
            <a:pPr rtl="0"/>
            <a:r>
              <a:rPr lang="es-ES" noProof="1">
                <a:solidFill>
                  <a:schemeClr val="tx1"/>
                </a:solidFill>
              </a:rPr>
              <a:t>   SERVICIO DE LABORATORIO CLÍNICO.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C5FDDA-0690-FCC9-C0FD-0B19AEE24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8" y="-44027"/>
            <a:ext cx="2836332" cy="15954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69D077A-D221-E984-B758-4822F73B3E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4" b="28889"/>
          <a:stretch/>
        </p:blipFill>
        <p:spPr>
          <a:xfrm>
            <a:off x="241281" y="1393931"/>
            <a:ext cx="4464717" cy="5032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8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1EE8C-7576-3233-7FDF-62A1F1BCB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4602384D-6475-7EA9-7105-F630AA4D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189" y="0"/>
            <a:ext cx="8987327" cy="1176336"/>
          </a:xfrm>
        </p:spPr>
        <p:txBody>
          <a:bodyPr rtlCol="0">
            <a:normAutofit/>
          </a:bodyPr>
          <a:lstStyle/>
          <a:p>
            <a:pPr rtl="0"/>
            <a:r>
              <a:rPr lang="es-ES" sz="4000" noProof="1">
                <a:solidFill>
                  <a:schemeClr val="tx1"/>
                </a:solidFill>
              </a:rPr>
              <a:t>   QUÍMICA SANGUINEA.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D449F5-A0D0-BD6B-4FD3-8DA5266F5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8" y="-44026"/>
            <a:ext cx="2091265" cy="1176336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BB3828B-17CC-B517-0C2E-46F1FDA53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215856"/>
              </p:ext>
            </p:extLst>
          </p:nvPr>
        </p:nvGraphicFramePr>
        <p:xfrm>
          <a:off x="3777241" y="903536"/>
          <a:ext cx="8169780" cy="574348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25211">
                  <a:extLst>
                    <a:ext uri="{9D8B030D-6E8A-4147-A177-3AD203B41FA5}">
                      <a16:colId xmlns:a16="http://schemas.microsoft.com/office/drawing/2014/main" val="2204250342"/>
                    </a:ext>
                  </a:extLst>
                </a:gridCol>
                <a:gridCol w="1905712">
                  <a:extLst>
                    <a:ext uri="{9D8B030D-6E8A-4147-A177-3AD203B41FA5}">
                      <a16:colId xmlns:a16="http://schemas.microsoft.com/office/drawing/2014/main" val="371794500"/>
                    </a:ext>
                  </a:extLst>
                </a:gridCol>
                <a:gridCol w="3238857">
                  <a:extLst>
                    <a:ext uri="{9D8B030D-6E8A-4147-A177-3AD203B41FA5}">
                      <a16:colId xmlns:a16="http://schemas.microsoft.com/office/drawing/2014/main" val="3406281751"/>
                    </a:ext>
                  </a:extLst>
                </a:gridCol>
              </a:tblGrid>
              <a:tr h="460668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Nitrógeno</a:t>
                      </a:r>
                      <a:r>
                        <a:rPr lang="es-SV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Ureico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ALT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Amilasa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.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43005"/>
                  </a:ext>
                </a:extLst>
              </a:tr>
              <a:tr h="460668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Bilirrubina</a:t>
                      </a:r>
                      <a:r>
                        <a:rPr lang="es-SV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directa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Glucosa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Sodio.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16159"/>
                  </a:ext>
                </a:extLst>
              </a:tr>
              <a:tr h="460668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Magnesio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Creatinina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TroponinaI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.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735594"/>
                  </a:ext>
                </a:extLst>
              </a:tr>
              <a:tr h="460668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Acido</a:t>
                      </a:r>
                      <a:r>
                        <a:rPr lang="es-SV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úrico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AST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Fosforo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.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512632"/>
                  </a:ext>
                </a:extLst>
              </a:tr>
              <a:tr h="65809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Depuración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 creatinine y </a:t>
                      </a:r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proteínas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LDL</a:t>
                      </a:r>
                    </a:p>
                    <a:p>
                      <a:pPr marL="0" algn="l" rtl="0" eaLnBrk="1" fontAlgn="t" latinLnBrk="0" hangingPunct="1"/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HDL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Calcio.</a:t>
                      </a:r>
                      <a:endParaRPr lang="es-SV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844034"/>
                  </a:ext>
                </a:extLst>
              </a:tr>
              <a:tr h="460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Cloro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Potasio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Bilirrubina</a:t>
                      </a:r>
                      <a:r>
                        <a:rPr lang="es-SV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indirecta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.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021496"/>
                  </a:ext>
                </a:extLst>
              </a:tr>
              <a:tr h="460668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Fosfatasa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 </a:t>
                      </a:r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alcalina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LDH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Albumina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.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749002"/>
                  </a:ext>
                </a:extLst>
              </a:tr>
              <a:tr h="485641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Proteína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 c</a:t>
                      </a:r>
                      <a:r>
                        <a:rPr lang="es-SV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reactiva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Colesterol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Testo</a:t>
                      </a:r>
                      <a:r>
                        <a:rPr lang="es-SV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Sullivan.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85574"/>
                  </a:ext>
                </a:extLst>
              </a:tr>
              <a:tr h="460668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Glucosa</a:t>
                      </a:r>
                      <a:r>
                        <a:rPr lang="es-SV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postprandial.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Triglicéridos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Tolerancia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 a la</a:t>
                      </a:r>
                      <a:r>
                        <a:rPr lang="es-SV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glucose.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741886"/>
                  </a:ext>
                </a:extLst>
              </a:tr>
              <a:tr h="6580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Citoquímico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 de </a:t>
                      </a:r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liquido</a:t>
                      </a:r>
                      <a:r>
                        <a:rPr lang="es-SV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Peritoneal.</a:t>
                      </a:r>
                      <a:endParaRPr lang="es-SV" dirty="0"/>
                    </a:p>
                    <a:p>
                      <a:pPr marL="0" algn="l" rtl="0" eaLnBrk="1" fontAlgn="t" latinLnBrk="0" hangingPunct="1"/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Hemoglobina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. 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Citoquímico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 de </a:t>
                      </a:r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Líquido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 </a:t>
                      </a:r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cefalorraquídeo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.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954281"/>
                  </a:ext>
                </a:extLst>
              </a:tr>
              <a:tr h="460668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Glicosilada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Proteína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 </a:t>
                      </a:r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st.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Célula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 </a:t>
                      </a:r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en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 </a:t>
                      </a:r>
                      <a:r>
                        <a:rPr lang="en-US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helecho</a:t>
                      </a:r>
                      <a:r>
                        <a:rPr lang="en-US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.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066947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F756CAA0-2A77-B3DA-7749-2845CDB842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21807" r="4025"/>
          <a:stretch/>
        </p:blipFill>
        <p:spPr>
          <a:xfrm>
            <a:off x="135468" y="965921"/>
            <a:ext cx="3615419" cy="57434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08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94E8B-9E85-21F8-7649-681CD926F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23EBA08E-51D9-5D89-C0DB-16F9EF71F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108" y="-1"/>
            <a:ext cx="10041467" cy="1533525"/>
          </a:xfrm>
        </p:spPr>
        <p:txBody>
          <a:bodyPr rtlCol="0">
            <a:normAutofit/>
          </a:bodyPr>
          <a:lstStyle/>
          <a:p>
            <a:pPr rtl="0"/>
            <a:r>
              <a:rPr lang="es-ES" sz="4000" noProof="1">
                <a:solidFill>
                  <a:schemeClr val="tx1"/>
                </a:solidFill>
              </a:rPr>
              <a:t>   HEMATOLOGIA, COAGULACIÓN Y BANCO DE SANGRE.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E92C14-BB36-FBC6-A35B-89A3E9C7C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3"/>
            <a:ext cx="2091265" cy="1176336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2794CDC-4DD1-2A35-35B5-B53DBE284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491904"/>
              </p:ext>
            </p:extLst>
          </p:nvPr>
        </p:nvGraphicFramePr>
        <p:xfrm>
          <a:off x="647700" y="1428749"/>
          <a:ext cx="10725150" cy="524827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428912">
                  <a:extLst>
                    <a:ext uri="{9D8B030D-6E8A-4147-A177-3AD203B41FA5}">
                      <a16:colId xmlns:a16="http://schemas.microsoft.com/office/drawing/2014/main" val="2204250342"/>
                    </a:ext>
                  </a:extLst>
                </a:gridCol>
                <a:gridCol w="2956598">
                  <a:extLst>
                    <a:ext uri="{9D8B030D-6E8A-4147-A177-3AD203B41FA5}">
                      <a16:colId xmlns:a16="http://schemas.microsoft.com/office/drawing/2014/main" val="371794500"/>
                    </a:ext>
                  </a:extLst>
                </a:gridCol>
                <a:gridCol w="3339640">
                  <a:extLst>
                    <a:ext uri="{9D8B030D-6E8A-4147-A177-3AD203B41FA5}">
                      <a16:colId xmlns:a16="http://schemas.microsoft.com/office/drawing/2014/main" val="3406281751"/>
                    </a:ext>
                  </a:extLst>
                </a:gridCol>
              </a:tblGrid>
              <a:tr h="56298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5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TIEMPO DE SANGRADO</a:t>
                      </a:r>
                      <a:r>
                        <a:rPr lang="en-US" sz="2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.</a:t>
                      </a:r>
                      <a:endParaRPr lang="es-SV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5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HEMOGLOBINA.</a:t>
                      </a:r>
                      <a:endParaRPr lang="zh-CN" altLang="en-US" sz="25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5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HEMATOCRITO.</a:t>
                      </a:r>
                      <a:endParaRPr lang="zh-CN" altLang="en-US" sz="25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43005"/>
                  </a:ext>
                </a:extLst>
              </a:tr>
              <a:tr h="101701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5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VELOCIDAD DE ERITROSEDIMENTACION</a:t>
                      </a:r>
                      <a:r>
                        <a:rPr lang="en-US" sz="2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.</a:t>
                      </a:r>
                      <a:endParaRPr lang="es-SV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5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INVESTIGACION</a:t>
                      </a:r>
                      <a:endParaRPr lang="zh-CN" altLang="en-US" sz="25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CELULAS L.E. </a:t>
                      </a:r>
                      <a:endParaRPr lang="zh-CN" altLang="en-US" sz="25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5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PRUEBA DE</a:t>
                      </a:r>
                      <a:r>
                        <a:rPr lang="zh-CN" altLang="es-SV" sz="25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 </a:t>
                      </a:r>
                      <a:r>
                        <a:rPr lang="en-US" altLang="zh-CN" sz="25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ESPERMOGRAMA</a:t>
                      </a:r>
                      <a:r>
                        <a:rPr lang="en-US" sz="2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.</a:t>
                      </a:r>
                      <a:endParaRPr lang="es-SV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16159"/>
                  </a:ext>
                </a:extLst>
              </a:tr>
              <a:tr h="101701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5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TIEMPO DE COAGULACION</a:t>
                      </a:r>
                      <a:r>
                        <a:rPr lang="en-US" sz="2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.</a:t>
                      </a:r>
                      <a:endParaRPr lang="es-SV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n-US" altLang="zh-CN" sz="25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DIMERO D</a:t>
                      </a:r>
                      <a:r>
                        <a:rPr lang="en-US" sz="2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.</a:t>
                      </a:r>
                      <a:endParaRPr lang="es-SV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FIBRINOGENO</a:t>
                      </a:r>
                      <a:r>
                        <a:rPr lang="en-US" sz="2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.</a:t>
                      </a:r>
                      <a:endParaRPr lang="es-SV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735594"/>
                  </a:ext>
                </a:extLst>
              </a:tr>
              <a:tr h="101701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5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FROTIS DE SANGRE PERIFERICA.</a:t>
                      </a:r>
                      <a:endParaRPr lang="zh-CN" altLang="en-US" sz="25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RETICULOCITOS</a:t>
                      </a:r>
                      <a:r>
                        <a:rPr lang="en-US" sz="2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.</a:t>
                      </a:r>
                      <a:endParaRPr lang="es-SV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zh-CN" altLang="en-US" sz="25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HEMOGRAMA</a:t>
                      </a:r>
                      <a:r>
                        <a:rPr lang="en-US" sz="2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.</a:t>
                      </a:r>
                      <a:endParaRPr lang="es-SV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algn="l" rtl="0" eaLnBrk="1" fontAlgn="t" latinLnBrk="0" hangingPunct="1"/>
                      <a:endParaRPr lang="es-SV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512632"/>
                  </a:ext>
                </a:extLst>
              </a:tr>
              <a:tr h="1017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INVESTIGACION DE PLASMODIUM.</a:t>
                      </a:r>
                      <a:endParaRPr lang="es-SV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5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DONACION DE SANGRE</a:t>
                      </a:r>
                      <a:r>
                        <a:rPr lang="en-US" sz="2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.</a:t>
                      </a:r>
                      <a:r>
                        <a:rPr lang="en-US" altLang="zh-CN" sz="25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 </a:t>
                      </a:r>
                      <a:endParaRPr lang="zh-CN" altLang="en-US" sz="25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PLAQUETAS</a:t>
                      </a:r>
                      <a:endParaRPr lang="es-SV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844034"/>
                  </a:ext>
                </a:extLst>
              </a:tr>
              <a:tr h="617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TP.</a:t>
                      </a:r>
                      <a:endParaRPr lang="es-SV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TPT.</a:t>
                      </a:r>
                      <a:endParaRPr lang="es-SV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INR.</a:t>
                      </a:r>
                      <a:endParaRPr lang="es-SV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021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80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45BBC-E16C-50E4-4613-FC81918B4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961D8AC4-7C41-AF25-69F9-511CA1C21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534" y="0"/>
            <a:ext cx="8619066" cy="870857"/>
          </a:xfrm>
        </p:spPr>
        <p:txBody>
          <a:bodyPr rtlCol="0">
            <a:normAutofit/>
          </a:bodyPr>
          <a:lstStyle/>
          <a:p>
            <a:pPr rtl="0"/>
            <a:r>
              <a:rPr lang="es-ES" sz="3200" noProof="1">
                <a:solidFill>
                  <a:schemeClr val="tx1"/>
                </a:solidFill>
              </a:rPr>
              <a:t>   INMUNOHEMATOLOGIA.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D294D3-C411-5ADB-B277-9E2D63356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8" y="-44026"/>
            <a:ext cx="2091265" cy="1176336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764972-E3AB-2804-BE23-9925E546D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400091"/>
              </p:ext>
            </p:extLst>
          </p:nvPr>
        </p:nvGraphicFramePr>
        <p:xfrm>
          <a:off x="247650" y="1007202"/>
          <a:ext cx="11696700" cy="142655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273550">
                  <a:extLst>
                    <a:ext uri="{9D8B030D-6E8A-4147-A177-3AD203B41FA5}">
                      <a16:colId xmlns:a16="http://schemas.microsoft.com/office/drawing/2014/main" val="1137237620"/>
                    </a:ext>
                  </a:extLst>
                </a:gridCol>
                <a:gridCol w="2656114">
                  <a:extLst>
                    <a:ext uri="{9D8B030D-6E8A-4147-A177-3AD203B41FA5}">
                      <a16:colId xmlns:a16="http://schemas.microsoft.com/office/drawing/2014/main" val="2204250342"/>
                    </a:ext>
                  </a:extLst>
                </a:gridCol>
                <a:gridCol w="2322286">
                  <a:extLst>
                    <a:ext uri="{9D8B030D-6E8A-4147-A177-3AD203B41FA5}">
                      <a16:colId xmlns:a16="http://schemas.microsoft.com/office/drawing/2014/main" val="371794500"/>
                    </a:ext>
                  </a:extLst>
                </a:gridCol>
                <a:gridCol w="2444750">
                  <a:extLst>
                    <a:ext uri="{9D8B030D-6E8A-4147-A177-3AD203B41FA5}">
                      <a16:colId xmlns:a16="http://schemas.microsoft.com/office/drawing/2014/main" val="3406281751"/>
                    </a:ext>
                  </a:extLst>
                </a:gridCol>
              </a:tblGrid>
              <a:tr h="725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PRUEBA DE EMBARAZO EN ORINA Y SANGRE.</a:t>
                      </a:r>
                      <a:endParaRPr lang="es-SV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PRUEBA RAPIDA DE CHAGAS.</a:t>
                      </a:r>
                      <a:endParaRPr lang="es-SV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PRUEBA VIH RAPIDA.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PRUEBAS TIROIDEAS.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43005"/>
                  </a:ext>
                </a:extLst>
              </a:tr>
              <a:tr h="449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TRANSFUSIONES DE COMPONENTES SANGUINEOS</a:t>
                      </a:r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.</a:t>
                      </a:r>
                      <a:endParaRPr lang="es-SV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COOMBS INDIRECTO</a:t>
                      </a:r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.</a:t>
                      </a:r>
                      <a:endParaRPr lang="es-SV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SV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ANTIGENOS FEBRILES</a:t>
                      </a: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. 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SV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PROTEINA C REACTIVA</a:t>
                      </a:r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.</a:t>
                      </a:r>
                      <a:endParaRPr lang="es-SV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16159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FBBB9958-D140-964E-9521-80EC1F55DA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9909"/>
            <a:ext cx="7079682" cy="3985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4429FB23-32E7-4E2A-6BA1-E7F43FA80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338279"/>
              </p:ext>
            </p:extLst>
          </p:nvPr>
        </p:nvGraphicFramePr>
        <p:xfrm>
          <a:off x="7162798" y="2433760"/>
          <a:ext cx="4781552" cy="427485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28334">
                  <a:extLst>
                    <a:ext uri="{9D8B030D-6E8A-4147-A177-3AD203B41FA5}">
                      <a16:colId xmlns:a16="http://schemas.microsoft.com/office/drawing/2014/main" val="607213350"/>
                    </a:ext>
                  </a:extLst>
                </a:gridCol>
                <a:gridCol w="2453218">
                  <a:extLst>
                    <a:ext uri="{9D8B030D-6E8A-4147-A177-3AD203B41FA5}">
                      <a16:colId xmlns:a16="http://schemas.microsoft.com/office/drawing/2014/main" val="4058918886"/>
                    </a:ext>
                  </a:extLst>
                </a:gridCol>
              </a:tblGrid>
              <a:tr h="868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PRUEBA AG/AC COVID 19.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IgM TOXOPLASMA.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778559"/>
                  </a:ext>
                </a:extLst>
              </a:tr>
              <a:tr h="868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PRUEBA RAPIDA HEPATITIS B.</a:t>
                      </a:r>
                      <a:endParaRPr lang="es-SV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TIPEO  AB O RH.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251533"/>
                  </a:ext>
                </a:extLst>
              </a:tr>
              <a:tr h="79327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IgG TOXOPLASMA.</a:t>
                      </a:r>
                      <a:endParaRPr lang="es-SV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PRUEBA RAPIDA HEPATITIS C</a:t>
                      </a:r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.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110205"/>
                  </a:ext>
                </a:extLst>
              </a:tr>
              <a:tr h="491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PRUEBA CRUZADA</a:t>
                      </a:r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.</a:t>
                      </a: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 </a:t>
                      </a:r>
                      <a:endParaRPr lang="es-SV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FACTOR REUMATOIDEO.</a:t>
                      </a:r>
                      <a:endParaRPr lang="es-SV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923204"/>
                  </a:ext>
                </a:extLst>
              </a:tr>
              <a:tr h="793272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ANTIGENO PROSTATICO</a:t>
                      </a:r>
                      <a:r>
                        <a:rPr lang="en-US" altLang="zh-CN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itchFamily="18" charset="0"/>
                        </a:rPr>
                        <a:t>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COOMBS DIRECTO</a:t>
                      </a:r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Black" panose="020B0A04020102020204" pitchFamily="34" charset="0"/>
                        </a:rPr>
                        <a:t>.</a:t>
                      </a:r>
                      <a:endParaRPr lang="es-SV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261499"/>
                  </a:ext>
                </a:extLst>
              </a:tr>
              <a:tr h="459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PRUEBA DE SIFILIS.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755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55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D85D0-2790-FC97-855B-F7114BEFF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D5ADEC26-887B-9F8C-C2AF-C9CAB03E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945" y="414344"/>
            <a:ext cx="8979959" cy="770468"/>
          </a:xfrm>
        </p:spPr>
        <p:txBody>
          <a:bodyPr rtlCol="0">
            <a:normAutofit/>
          </a:bodyPr>
          <a:lstStyle/>
          <a:p>
            <a:pPr rtl="0"/>
            <a:r>
              <a:rPr lang="es-ES" sz="3200" noProof="1">
                <a:solidFill>
                  <a:schemeClr val="tx1"/>
                </a:solidFill>
              </a:rPr>
              <a:t>   BACTERIOLOGÍA.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A6E847-F60D-8F3B-B664-164EC7786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3"/>
            <a:ext cx="2091265" cy="1176336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D3FB3B7-18C2-B680-074C-9387BD356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03081"/>
              </p:ext>
            </p:extLst>
          </p:nvPr>
        </p:nvGraphicFramePr>
        <p:xfrm>
          <a:off x="5905500" y="1341971"/>
          <a:ext cx="6095999" cy="336337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19325">
                  <a:extLst>
                    <a:ext uri="{9D8B030D-6E8A-4147-A177-3AD203B41FA5}">
                      <a16:colId xmlns:a16="http://schemas.microsoft.com/office/drawing/2014/main" val="2204250342"/>
                    </a:ext>
                  </a:extLst>
                </a:gridCol>
                <a:gridCol w="1986386">
                  <a:extLst>
                    <a:ext uri="{9D8B030D-6E8A-4147-A177-3AD203B41FA5}">
                      <a16:colId xmlns:a16="http://schemas.microsoft.com/office/drawing/2014/main" val="371794500"/>
                    </a:ext>
                  </a:extLst>
                </a:gridCol>
                <a:gridCol w="1890288">
                  <a:extLst>
                    <a:ext uri="{9D8B030D-6E8A-4147-A177-3AD203B41FA5}">
                      <a16:colId xmlns:a16="http://schemas.microsoft.com/office/drawing/2014/main" val="3406281751"/>
                    </a:ext>
                  </a:extLst>
                </a:gridCol>
              </a:tblGrid>
              <a:tr h="85830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bg1"/>
                          </a:solidFill>
                        </a:rPr>
                        <a:t>COPROCULTIVO</a:t>
                      </a:r>
                      <a:r>
                        <a:rPr lang="en-US" sz="20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s-SV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bg1"/>
                          </a:solidFill>
                        </a:rPr>
                        <a:t>HEMOCULTIVO.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bg1"/>
                          </a:solidFill>
                        </a:rPr>
                        <a:t>CULTIVO DE SECRECIONES.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43005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bg1"/>
                          </a:solidFill>
                        </a:rPr>
                        <a:t>CULTIVO DEL CR</a:t>
                      </a:r>
                      <a:r>
                        <a:rPr lang="en-US" sz="20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s-SV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SV" altLang="zh-CN" sz="2000" b="1" dirty="0">
                          <a:solidFill>
                            <a:schemeClr val="bg1"/>
                          </a:solidFill>
                        </a:rPr>
                        <a:t>CULTIVO VIBRIO CHOLERAE</a:t>
                      </a:r>
                      <a:r>
                        <a:rPr lang="en-US" altLang="zh-CN" sz="2000" b="1" dirty="0">
                          <a:solidFill>
                            <a:schemeClr val="bg1"/>
                          </a:solidFill>
                        </a:rPr>
                        <a:t>. 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SV" altLang="zh-CN" sz="2000" b="1" dirty="0">
                          <a:solidFill>
                            <a:schemeClr val="bg1"/>
                          </a:solidFill>
                        </a:rPr>
                        <a:t>CULTIVO OGAWA KUDOH</a:t>
                      </a:r>
                      <a:r>
                        <a:rPr lang="en-US" sz="20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s-SV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16159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bg1"/>
                          </a:solidFill>
                        </a:rPr>
                        <a:t>PRUEBA GENEXPERT</a:t>
                      </a:r>
                      <a:r>
                        <a:rPr lang="en-US" sz="20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s-SV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es-SV" sz="2000" b="1" dirty="0">
                          <a:solidFill>
                            <a:schemeClr val="bg1"/>
                          </a:solidFill>
                        </a:rPr>
                        <a:t>BACILOSCOPIA.</a:t>
                      </a:r>
                      <a:endParaRPr lang="es-SV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000" b="1" dirty="0">
                          <a:solidFill>
                            <a:schemeClr val="bg1"/>
                          </a:solidFill>
                        </a:rPr>
                        <a:t>UROCULTIVO</a:t>
                      </a:r>
                      <a:r>
                        <a:rPr lang="es-SV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  <a:endParaRPr lang="es-SV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735594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algn="l"/>
                      <a:r>
                        <a:rPr lang="es-SV" altLang="zh-CN" sz="2000" b="1" dirty="0">
                          <a:solidFill>
                            <a:schemeClr val="bg1"/>
                          </a:solidFill>
                        </a:rPr>
                        <a:t>CULTIVO LIQUIDO PERITONEAL.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lang="es-SV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512632"/>
                  </a:ext>
                </a:extLst>
              </a:tr>
            </a:tbl>
          </a:graphicData>
        </a:graphic>
      </p:graphicFrame>
      <p:sp>
        <p:nvSpPr>
          <p:cNvPr id="4" name="Título 12">
            <a:extLst>
              <a:ext uri="{FF2B5EF4-FFF2-40B4-BE49-F238E27FC236}">
                <a16:creationId xmlns:a16="http://schemas.microsoft.com/office/drawing/2014/main" id="{2EC14DDC-2E53-4407-A6D7-0792DD153207}"/>
              </a:ext>
            </a:extLst>
          </p:cNvPr>
          <p:cNvSpPr txBox="1">
            <a:spLocks/>
          </p:cNvSpPr>
          <p:nvPr/>
        </p:nvSpPr>
        <p:spPr>
          <a:xfrm>
            <a:off x="-1776415" y="1409698"/>
            <a:ext cx="8979959" cy="7704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accent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noProof="1">
                <a:solidFill>
                  <a:schemeClr val="tx1"/>
                </a:solidFill>
              </a:rPr>
              <a:t>   </a:t>
            </a:r>
            <a:r>
              <a:rPr lang="es-ES" sz="3200" noProof="1">
                <a:solidFill>
                  <a:schemeClr val="tx1"/>
                </a:solidFill>
              </a:rPr>
              <a:t>COPROLOGIA Y URIANALISIS.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6D2C34B-0B4D-ADFC-E81A-FE0AEE7AB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577686"/>
              </p:ext>
            </p:extLst>
          </p:nvPr>
        </p:nvGraphicFramePr>
        <p:xfrm>
          <a:off x="257176" y="2555874"/>
          <a:ext cx="5493280" cy="296354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46640">
                  <a:extLst>
                    <a:ext uri="{9D8B030D-6E8A-4147-A177-3AD203B41FA5}">
                      <a16:colId xmlns:a16="http://schemas.microsoft.com/office/drawing/2014/main" val="813548592"/>
                    </a:ext>
                  </a:extLst>
                </a:gridCol>
                <a:gridCol w="2746640">
                  <a:extLst>
                    <a:ext uri="{9D8B030D-6E8A-4147-A177-3AD203B41FA5}">
                      <a16:colId xmlns:a16="http://schemas.microsoft.com/office/drawing/2014/main" val="2327397875"/>
                    </a:ext>
                  </a:extLst>
                </a:gridCol>
              </a:tblGrid>
              <a:tr h="1440990">
                <a:tc>
                  <a:txBody>
                    <a:bodyPr/>
                    <a:lstStyle/>
                    <a:p>
                      <a:r>
                        <a:rPr lang="es-SV" sz="2000" b="1" dirty="0">
                          <a:solidFill>
                            <a:schemeClr val="bg1"/>
                          </a:solidFill>
                        </a:rPr>
                        <a:t>GENERAL DE ORINA.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2000" b="1" dirty="0">
                          <a:solidFill>
                            <a:schemeClr val="bg1"/>
                          </a:solidFill>
                        </a:rPr>
                        <a:t>PRUEBA RAPIDA PARA HELICOBACTER PYLORI.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362316"/>
                  </a:ext>
                </a:extLst>
              </a:tr>
              <a:tr h="761278">
                <a:tc>
                  <a:txBody>
                    <a:bodyPr/>
                    <a:lstStyle/>
                    <a:p>
                      <a:r>
                        <a:rPr lang="es-SV" sz="2000" b="1" dirty="0">
                          <a:solidFill>
                            <a:schemeClr val="bg1"/>
                          </a:solidFill>
                        </a:rPr>
                        <a:t>PRUEBA DE AZUL DE METILENO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2000" b="1" dirty="0">
                          <a:solidFill>
                            <a:schemeClr val="bg1"/>
                          </a:solidFill>
                        </a:rPr>
                        <a:t>GENERAL DE HECES.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963059"/>
                  </a:ext>
                </a:extLst>
              </a:tr>
              <a:tr h="761278">
                <a:tc>
                  <a:txBody>
                    <a:bodyPr/>
                    <a:lstStyle/>
                    <a:p>
                      <a:r>
                        <a:rPr lang="es-SV" sz="2000" b="1" dirty="0">
                          <a:solidFill>
                            <a:schemeClr val="bg1"/>
                          </a:solidFill>
                        </a:rPr>
                        <a:t>ALBUMINA EN ORINA.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2000" b="1" dirty="0">
                          <a:solidFill>
                            <a:schemeClr val="bg1"/>
                          </a:solidFill>
                        </a:rPr>
                        <a:t>SANGRE OCULTA EN HECES.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827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34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D3063-FCB6-831F-710E-793D4404A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C142710C-60C8-B387-557C-8D63A2928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108" y="-1"/>
            <a:ext cx="10041467" cy="1666876"/>
          </a:xfrm>
        </p:spPr>
        <p:txBody>
          <a:bodyPr rtlCol="0">
            <a:normAutofit/>
          </a:bodyPr>
          <a:lstStyle/>
          <a:p>
            <a:pPr rtl="0"/>
            <a:r>
              <a:rPr lang="es-ES" sz="4000" noProof="1">
                <a:solidFill>
                  <a:schemeClr val="tx1"/>
                </a:solidFill>
              </a:rPr>
              <a:t>   </a:t>
            </a:r>
            <a:r>
              <a:rPr lang="es-ES" sz="3200" noProof="1">
                <a:solidFill>
                  <a:schemeClr val="tx1"/>
                </a:solidFill>
              </a:rPr>
              <a:t>PRUEBAS QUE SE REFIEREN A LABORATORIO CENTRAL DE SALUD PUBLICA.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A6544A-1201-261D-D41A-FF59CF88A5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3"/>
            <a:ext cx="2091265" cy="1176336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B66CCB0-68E4-9311-0E5F-B4CA51F45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030257"/>
              </p:ext>
            </p:extLst>
          </p:nvPr>
        </p:nvGraphicFramePr>
        <p:xfrm>
          <a:off x="583406" y="1762124"/>
          <a:ext cx="11025187" cy="46672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449865">
                  <a:extLst>
                    <a:ext uri="{9D8B030D-6E8A-4147-A177-3AD203B41FA5}">
                      <a16:colId xmlns:a16="http://schemas.microsoft.com/office/drawing/2014/main" val="371794500"/>
                    </a:ext>
                  </a:extLst>
                </a:gridCol>
                <a:gridCol w="5575322">
                  <a:extLst>
                    <a:ext uri="{9D8B030D-6E8A-4147-A177-3AD203B41FA5}">
                      <a16:colId xmlns:a16="http://schemas.microsoft.com/office/drawing/2014/main" val="3406281751"/>
                    </a:ext>
                  </a:extLst>
                </a:gridCol>
              </a:tblGrid>
              <a:tr h="58083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PRUEBA DE CONFIRMACION DE DENGUE.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PRUEBA DE CONFIRMACION DE CHICKUNGUNYA.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43005"/>
                  </a:ext>
                </a:extLst>
              </a:tr>
              <a:tr h="58083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PRUEBA DE ZIKA.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PRUEBA DE CONFIRMACION DE SIFILISFTA-ABS.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779718"/>
                  </a:ext>
                </a:extLst>
              </a:tr>
              <a:tr h="85355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PRUEBA DE CONFIRMACION PARA VIH, HEPCYB, CHAGAS.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ENVIO DE CEPA DE CONFIRMACION BACTERIOLOGICA.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16159"/>
                  </a:ext>
                </a:extLst>
              </a:tr>
              <a:tr h="83458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PRUEBA DE ENFERMEDADES ERUPTIVAS FEBRILES (SARAMPION Y RUBEOLA).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PRUEBA PARA LEPTOSPIROSIS.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735594"/>
                  </a:ext>
                </a:extLst>
              </a:tr>
              <a:tr h="60049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CULTIVO DE LOWENSTEINJENSEN.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CARGA VIRAL Y CD4.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512632"/>
                  </a:ext>
                </a:extLst>
              </a:tr>
              <a:tr h="58014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PRUEBA DE CITOMEGALOVIRUS Y TOSFERINA.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PRUEBA DE INFLUENZA.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844034"/>
                  </a:ext>
                </a:extLst>
              </a:tr>
              <a:tr h="63679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PRUEBA DE TOXOPLASMOSIS.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021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5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B0BA1-8845-6E4D-F5B7-9EDD16266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A9F2E125-3020-DEC8-AA5F-2F51F636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108" y="-1"/>
            <a:ext cx="10041467" cy="1176336"/>
          </a:xfrm>
        </p:spPr>
        <p:txBody>
          <a:bodyPr rtlCol="0">
            <a:normAutofit/>
          </a:bodyPr>
          <a:lstStyle/>
          <a:p>
            <a:pPr rtl="0"/>
            <a:r>
              <a:rPr lang="es-ES" sz="4000" noProof="1">
                <a:solidFill>
                  <a:schemeClr val="tx1"/>
                </a:solidFill>
              </a:rPr>
              <a:t>   </a:t>
            </a:r>
            <a:r>
              <a:rPr lang="es-ES" sz="3200" noProof="1">
                <a:solidFill>
                  <a:schemeClr val="tx1"/>
                </a:solidFill>
              </a:rPr>
              <a:t>SERVICIOS DE RADIOLOGIA E IMÁGENES DIAGNOSTICAS.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8DD277-9313-A925-1D8F-C752F8F8B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3"/>
            <a:ext cx="2091265" cy="1176336"/>
          </a:xfrm>
          <a:prstGeom prst="rect">
            <a:avLst/>
          </a:prstGeom>
        </p:spPr>
      </p:pic>
      <p:sp>
        <p:nvSpPr>
          <p:cNvPr id="4" name="Título 12">
            <a:extLst>
              <a:ext uri="{FF2B5EF4-FFF2-40B4-BE49-F238E27FC236}">
                <a16:creationId xmlns:a16="http://schemas.microsoft.com/office/drawing/2014/main" id="{0472A876-91F2-1597-DDF1-CCC145BBCC92}"/>
              </a:ext>
            </a:extLst>
          </p:cNvPr>
          <p:cNvSpPr txBox="1">
            <a:spLocks/>
          </p:cNvSpPr>
          <p:nvPr/>
        </p:nvSpPr>
        <p:spPr>
          <a:xfrm>
            <a:off x="304800" y="1190624"/>
            <a:ext cx="11563349" cy="166687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accent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  <a:tabLst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CONTAMOS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CON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UNA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SERIE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DE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ESTUDIOS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DIAGNOSTICOS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RADIOLOGICOS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Y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DE IMÁGENES CAPACES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DE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CONTRIBUIR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A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DIAGNOSTICOS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PRECISOS,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EL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DEPARTAMENTO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ESTA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UBICADO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EN LAS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INSTALACIONES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DE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LA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UNIDAD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DE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EMERGENCIA.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ADEMAS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LOS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SERVICIOS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ESTAN TOTALMENTE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Arial Black" pitchFamily="18" charset="0"/>
              </a:rPr>
              <a:t>DIGITALIZADOS.</a:t>
            </a:r>
            <a:endParaRPr lang="es-ES" sz="2400" noProof="1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2D82914-4A6B-1160-757B-223683602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337158"/>
              </p:ext>
            </p:extLst>
          </p:nvPr>
        </p:nvGraphicFramePr>
        <p:xfrm>
          <a:off x="533400" y="3009900"/>
          <a:ext cx="11353800" cy="35051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2300">
                  <a:extLst>
                    <a:ext uri="{9D8B030D-6E8A-4147-A177-3AD203B41FA5}">
                      <a16:colId xmlns:a16="http://schemas.microsoft.com/office/drawing/2014/main" val="30256667"/>
                    </a:ext>
                  </a:extLst>
                </a:gridCol>
                <a:gridCol w="1664083">
                  <a:extLst>
                    <a:ext uri="{9D8B030D-6E8A-4147-A177-3AD203B41FA5}">
                      <a16:colId xmlns:a16="http://schemas.microsoft.com/office/drawing/2014/main" val="970933040"/>
                    </a:ext>
                  </a:extLst>
                </a:gridCol>
                <a:gridCol w="2120517">
                  <a:extLst>
                    <a:ext uri="{9D8B030D-6E8A-4147-A177-3AD203B41FA5}">
                      <a16:colId xmlns:a16="http://schemas.microsoft.com/office/drawing/2014/main" val="1715893405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3872305214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251106566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3807460652"/>
                    </a:ext>
                  </a:extLst>
                </a:gridCol>
              </a:tblGrid>
              <a:tr h="701039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TORAX AP / PA.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CRANEO.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MUÑECA.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HUMERO.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MANDIBULA.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  <a:p>
                      <a:pPr algn="l"/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256472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C. LUMBAR.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C. CERVICAL.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C. DORSAL.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PELVIS AP.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FEMUR.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TIBIA Y PERONE.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467108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RODILLA.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CODO.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TOBILLO.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PIE.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HOMBRO.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CLAVICULA.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  <a:p>
                      <a:pPr algn="l"/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67122"/>
                  </a:ext>
                </a:extLst>
              </a:tr>
              <a:tr h="7010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COLUMNA LUMBOSACRA AP.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  <a:p>
                      <a:pPr algn="l"/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ESTERNON.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ESCAPULA.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ABDOMEN</a:t>
                      </a:r>
                      <a:r>
                        <a:rPr lang="zh-CN" altLang="es-SV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SIMPLE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  <a:p>
                      <a:pPr algn="l"/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024360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CALCANEO.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ESPOLON.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  <a:p>
                      <a:pPr algn="l"/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DEDOS DE PIE</a:t>
                      </a:r>
                      <a:r>
                        <a:rPr lang="zh-CN" altLang="es-SV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Y MANO.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cs typeface="Arial Black" pitchFamily="18" charset="0"/>
                        </a:rPr>
                        <a:t>CUBITO Y RADIO.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  <a:cs typeface="Arial Black" pitchFamily="18" charset="0"/>
                      </a:endParaRPr>
                    </a:p>
                    <a:p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269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8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BAD56-0CC4-170C-83F0-36973A681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0895588B-FE9E-DCC0-12D8-1F0254DBE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36" y="1122626"/>
            <a:ext cx="7390132" cy="5324898"/>
          </a:xfrm>
        </p:spPr>
        <p:txBody>
          <a:bodyPr rtlCol="0">
            <a:normAutofit fontScale="25000" lnSpcReduction="20000"/>
          </a:bodyPr>
          <a:lstStyle/>
          <a:p>
            <a:pPr algn="just"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8000" b="1" dirty="0">
                <a:solidFill>
                  <a:schemeClr val="bg1"/>
                </a:solidFill>
                <a:cs typeface="Arial Black" pitchFamily="18" charset="0"/>
              </a:rPr>
              <a:t>MAMOGRAFÍA.</a:t>
            </a:r>
          </a:p>
          <a:p>
            <a:pPr algn="just"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8000" b="1" dirty="0">
                <a:solidFill>
                  <a:schemeClr val="bg1"/>
                </a:solidFill>
                <a:cs typeface="Arial Black" pitchFamily="18" charset="0"/>
              </a:rPr>
              <a:t>ENEMA BARITADO.</a:t>
            </a:r>
          </a:p>
          <a:p>
            <a:pPr algn="just"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8000" b="1" dirty="0">
                <a:solidFill>
                  <a:schemeClr val="bg1"/>
                </a:solidFill>
                <a:cs typeface="Arial Black" pitchFamily="18" charset="0"/>
              </a:rPr>
              <a:t>CISTOGRAMA.</a:t>
            </a:r>
          </a:p>
          <a:p>
            <a:pPr algn="just"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8000" b="1" dirty="0">
                <a:solidFill>
                  <a:schemeClr val="bg1"/>
                </a:solidFill>
                <a:cs typeface="Arial Black" pitchFamily="18" charset="0"/>
              </a:rPr>
              <a:t>UTEROGRAMA.</a:t>
            </a:r>
          </a:p>
          <a:p>
            <a:pPr algn="just"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8000" b="1" dirty="0">
                <a:solidFill>
                  <a:schemeClr val="bg1"/>
                </a:solidFill>
                <a:cs typeface="Arial Black" pitchFamily="18" charset="0"/>
              </a:rPr>
              <a:t>TUBO DIGESTIVO SUPERIOR.</a:t>
            </a:r>
          </a:p>
          <a:p>
            <a:pPr algn="just"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8000" b="1" dirty="0">
                <a:solidFill>
                  <a:schemeClr val="bg1"/>
                </a:solidFill>
                <a:cs typeface="Arial Black" pitchFamily="18" charset="0"/>
              </a:rPr>
              <a:t>COLANGIOGRAMA.</a:t>
            </a:r>
          </a:p>
          <a:p>
            <a:pPr algn="just"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8000" b="1" dirty="0">
                <a:solidFill>
                  <a:schemeClr val="bg1"/>
                </a:solidFill>
                <a:cs typeface="Arial Black" pitchFamily="18" charset="0"/>
              </a:rPr>
              <a:t>PIELOGRAMA ENDOVENO.</a:t>
            </a:r>
          </a:p>
          <a:p>
            <a:pPr algn="just"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8000" b="1" dirty="0">
                <a:solidFill>
                  <a:schemeClr val="bg1"/>
                </a:solidFill>
                <a:cs typeface="Arial Black" pitchFamily="18" charset="0"/>
              </a:rPr>
              <a:t>FLUOROSCOPÍA.</a:t>
            </a: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8000" b="1" dirty="0" err="1">
                <a:cs typeface="Times New Roman" pitchFamily="18" charset="0"/>
              </a:rPr>
              <a:t>Pacientes</a:t>
            </a:r>
            <a:r>
              <a:rPr lang="en-US" altLang="zh-CN" sz="8000" b="1" dirty="0">
                <a:cs typeface="Times New Roman" pitchFamily="18" charset="0"/>
              </a:rPr>
              <a:t> </a:t>
            </a:r>
            <a:r>
              <a:rPr lang="en-US" altLang="zh-CN" sz="8000" b="1" dirty="0" err="1">
                <a:cs typeface="Times New Roman" pitchFamily="18" charset="0"/>
              </a:rPr>
              <a:t>ambulatorios</a:t>
            </a:r>
            <a:endParaRPr lang="en-US" altLang="zh-CN" sz="8000" b="1" dirty="0">
              <a:cs typeface="Times New Roman" pitchFamily="18" charset="0"/>
            </a:endParaRPr>
          </a:p>
          <a:p>
            <a:pPr>
              <a:lnSpc>
                <a:spcPct val="120000"/>
              </a:lnSpc>
              <a:tabLst/>
            </a:pP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Horario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: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lunes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a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viernes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: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7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:30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am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–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3:30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pm</a:t>
            </a:r>
            <a:endParaRPr lang="en-US" altLang="zh-CN" sz="8000" dirty="0">
              <a:solidFill>
                <a:schemeClr val="bg1"/>
              </a:solidFill>
            </a:endParaRPr>
          </a:p>
          <a:p>
            <a:pPr marL="137160" indent="0">
              <a:lnSpc>
                <a:spcPct val="120000"/>
              </a:lnSpc>
              <a:buNone/>
              <a:tabLst/>
            </a:pPr>
            <a:r>
              <a:rPr lang="en-US" altLang="zh-CN" sz="8000" b="1" dirty="0" err="1">
                <a:cs typeface="Times New Roman" pitchFamily="18" charset="0"/>
              </a:rPr>
              <a:t>Pacientes</a:t>
            </a:r>
            <a:r>
              <a:rPr lang="en-US" altLang="zh-CN" sz="8000" b="1" dirty="0">
                <a:cs typeface="Times New Roman" pitchFamily="18" charset="0"/>
              </a:rPr>
              <a:t> </a:t>
            </a:r>
            <a:r>
              <a:rPr lang="en-US" altLang="zh-CN" sz="8000" b="1" dirty="0" err="1">
                <a:cs typeface="Times New Roman" pitchFamily="18" charset="0"/>
              </a:rPr>
              <a:t>emergencias</a:t>
            </a:r>
            <a:r>
              <a:rPr lang="en-US" altLang="zh-CN" sz="8000" b="1" dirty="0">
                <a:cs typeface="Times New Roman" pitchFamily="18" charset="0"/>
              </a:rPr>
              <a:t> y </a:t>
            </a:r>
            <a:r>
              <a:rPr lang="en-US" altLang="zh-CN" sz="8000" b="1" dirty="0" err="1">
                <a:cs typeface="Times New Roman" pitchFamily="18" charset="0"/>
              </a:rPr>
              <a:t>hospitalización</a:t>
            </a:r>
            <a:r>
              <a:rPr lang="en-US" altLang="zh-CN" sz="8000" b="1" dirty="0">
                <a:cs typeface="Times New Roman" pitchFamily="18" charset="0"/>
              </a:rPr>
              <a:t>.</a:t>
            </a:r>
            <a:endParaRPr lang="en-US" altLang="zh-CN" sz="8000" dirty="0"/>
          </a:p>
          <a:p>
            <a:pPr>
              <a:lnSpc>
                <a:spcPct val="120000"/>
              </a:lnSpc>
              <a:tabLst/>
            </a:pP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Horario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de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24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horas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continuas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,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todos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los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días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del </a:t>
            </a: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año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 marL="137160" indent="0">
              <a:lnSpc>
                <a:spcPct val="120000"/>
              </a:lnSpc>
              <a:buNone/>
              <a:tabLst/>
            </a:pPr>
            <a:r>
              <a:rPr lang="en-US" altLang="zh-CN" sz="8000" b="1" dirty="0" err="1">
                <a:cs typeface="Times New Roman" pitchFamily="18" charset="0"/>
              </a:rPr>
              <a:t>Pruebas</a:t>
            </a:r>
            <a:r>
              <a:rPr lang="en-US" altLang="zh-CN" sz="8000" b="1" dirty="0">
                <a:cs typeface="Times New Roman" pitchFamily="18" charset="0"/>
              </a:rPr>
              <a:t> </a:t>
            </a:r>
            <a:r>
              <a:rPr lang="en-US" altLang="zh-CN" sz="8000" b="1" dirty="0" err="1">
                <a:cs typeface="Times New Roman" pitchFamily="18" charset="0"/>
              </a:rPr>
              <a:t>especiales</a:t>
            </a:r>
            <a:r>
              <a:rPr lang="en-US" altLang="zh-CN" sz="8000" b="1" dirty="0">
                <a:cs typeface="Times New Roman" pitchFamily="18" charset="0"/>
              </a:rPr>
              <a:t>.</a:t>
            </a:r>
            <a:endParaRPr lang="en-US" altLang="zh-CN" sz="8000" dirty="0"/>
          </a:p>
          <a:p>
            <a:pPr>
              <a:lnSpc>
                <a:spcPct val="120000"/>
              </a:lnSpc>
              <a:tabLst/>
            </a:pP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Horario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de: 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7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:30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am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–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10:00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am</a:t>
            </a:r>
          </a:p>
          <a:p>
            <a:pPr marL="137160" indent="0">
              <a:lnSpc>
                <a:spcPct val="120000"/>
              </a:lnSpc>
              <a:buNone/>
              <a:tabLst/>
            </a:pPr>
            <a:r>
              <a:rPr lang="en-US" altLang="zh-CN" sz="8000" b="1" dirty="0" err="1">
                <a:cs typeface="Times New Roman" pitchFamily="18" charset="0"/>
              </a:rPr>
              <a:t>Pruebas</a:t>
            </a:r>
            <a:r>
              <a:rPr lang="en-US" altLang="zh-CN" sz="8000" b="1" dirty="0">
                <a:cs typeface="Times New Roman" pitchFamily="18" charset="0"/>
              </a:rPr>
              <a:t> </a:t>
            </a:r>
            <a:r>
              <a:rPr lang="en-US" altLang="zh-CN" sz="8000" b="1" dirty="0" err="1">
                <a:cs typeface="Times New Roman" pitchFamily="18" charset="0"/>
              </a:rPr>
              <a:t>convencionales</a:t>
            </a:r>
            <a:r>
              <a:rPr lang="en-US" altLang="zh-CN" sz="8000" b="1" dirty="0">
                <a:cs typeface="Times New Roman" pitchFamily="18" charset="0"/>
              </a:rPr>
              <a:t>.</a:t>
            </a:r>
            <a:endParaRPr lang="en-US" altLang="zh-CN" sz="8000" dirty="0"/>
          </a:p>
          <a:p>
            <a:pPr>
              <a:lnSpc>
                <a:spcPct val="120000"/>
              </a:lnSpc>
              <a:tabLst/>
            </a:pP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Horario</a:t>
            </a:r>
            <a:r>
              <a:rPr lang="en-US" altLang="zh-CN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según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cs typeface="Times New Roman" pitchFamily="18" charset="0"/>
              </a:rPr>
              <a:t>necesidad</a:t>
            </a:r>
            <a:r>
              <a:rPr lang="en-US" altLang="zh-CN" sz="8000" b="1" dirty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tabLst/>
            </a:pPr>
            <a:endParaRPr lang="en-US" altLang="zh-CN" sz="8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tabLst/>
            </a:pPr>
            <a:endParaRPr lang="en-US" altLang="zh-CN" sz="8000" dirty="0">
              <a:solidFill>
                <a:schemeClr val="bg1"/>
              </a:solidFill>
            </a:endParaRP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8E99227-3576-FA1C-35F9-65C68780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933" y="139171"/>
            <a:ext cx="10143067" cy="1071562"/>
          </a:xfrm>
        </p:spPr>
        <p:txBody>
          <a:bodyPr rtlCol="0">
            <a:normAutofit/>
          </a:bodyPr>
          <a:lstStyle/>
          <a:p>
            <a:pPr rtl="0"/>
            <a:r>
              <a:rPr lang="es-ES" sz="3600" noProof="1">
                <a:solidFill>
                  <a:schemeClr val="tx1"/>
                </a:solidFill>
              </a:rPr>
              <a:t>EXÁMENES ESPECIALES.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FEEC1D-ABA7-AD86-E4C1-63B036FF33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8" y="-44027"/>
            <a:ext cx="2836332" cy="15954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9DF0213-8C82-2BB4-0F90-1177E2070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6" b="27916"/>
          <a:stretch/>
        </p:blipFill>
        <p:spPr>
          <a:xfrm>
            <a:off x="129445" y="1275026"/>
            <a:ext cx="4452291" cy="5385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71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27CF0-0989-6908-F398-6F6A964FE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A9F929CF-8769-6DC1-3080-4DC9169F3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8" y="1275026"/>
            <a:ext cx="11836400" cy="3582724"/>
          </a:xfrm>
        </p:spPr>
        <p:txBody>
          <a:bodyPr rtlCol="0">
            <a:normAutofit fontScale="40000" lnSpcReduction="20000"/>
          </a:bodyPr>
          <a:lstStyle/>
          <a:p>
            <a:pPr marL="137160" indent="0">
              <a:lnSpc>
                <a:spcPct val="120000"/>
              </a:lnSpc>
              <a:buNone/>
              <a:tabLst>
                <a:tab pos="88900" algn="l"/>
                <a:tab pos="1066800" algn="l"/>
              </a:tabLst>
            </a:pP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CONTAMOS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CON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UN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CENTRO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QUIRÚRGICO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CON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TRES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QUIRÓFANOS,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Y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UN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QUIRÓFANO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EXCLUSIVO PARA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CENTRO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OBSTÉTRICO,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EN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LOS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CUALES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SE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REALIZAN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PROCEDIMIENTOS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EN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DOS CATEGORIAS,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CIRUGÍAS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DE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EMERGENCIAS,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CIRUGÍA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AMBULATORIA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Y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CIRUGÍAS</a:t>
            </a:r>
            <a:r>
              <a:rPr lang="en-US" altLang="zh-CN" sz="5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ELECTIVAS.</a:t>
            </a:r>
            <a:endParaRPr lang="en-US" altLang="zh-CN" sz="5000" b="1" dirty="0">
              <a:solidFill>
                <a:schemeClr val="bg1"/>
              </a:solidFill>
            </a:endParaRPr>
          </a:p>
          <a:p>
            <a:pPr marL="137160" indent="0">
              <a:lnSpc>
                <a:spcPct val="120000"/>
              </a:lnSpc>
              <a:buNone/>
              <a:tabLst>
                <a:tab pos="2832100" algn="l"/>
              </a:tabLst>
            </a:pPr>
            <a:r>
              <a:rPr lang="en-US" altLang="zh-CN" sz="5000" b="1" dirty="0">
                <a:cs typeface="Arial Black" pitchFamily="18" charset="0"/>
              </a:rPr>
              <a:t>ESPECIALIDADES</a:t>
            </a:r>
            <a:r>
              <a:rPr lang="en-US" altLang="zh-CN" sz="5000" b="1" dirty="0">
                <a:cs typeface="Times New Roman" pitchFamily="18" charset="0"/>
              </a:rPr>
              <a:t> </a:t>
            </a:r>
            <a:r>
              <a:rPr lang="en-US" altLang="zh-CN" sz="5000" b="1" dirty="0">
                <a:cs typeface="Arial Black" pitchFamily="18" charset="0"/>
              </a:rPr>
              <a:t>QUE</a:t>
            </a:r>
            <a:r>
              <a:rPr lang="en-US" altLang="zh-CN" sz="5000" b="1" dirty="0">
                <a:cs typeface="Times New Roman" pitchFamily="18" charset="0"/>
              </a:rPr>
              <a:t> </a:t>
            </a:r>
            <a:r>
              <a:rPr lang="en-US" altLang="zh-CN" sz="5000" b="1" dirty="0">
                <a:cs typeface="Arial Black" pitchFamily="18" charset="0"/>
              </a:rPr>
              <a:t>REALIZAN</a:t>
            </a:r>
            <a:r>
              <a:rPr lang="en-US" altLang="zh-CN" sz="5000" b="1" dirty="0">
                <a:cs typeface="Times New Roman" pitchFamily="18" charset="0"/>
              </a:rPr>
              <a:t> </a:t>
            </a:r>
            <a:r>
              <a:rPr lang="en-US" altLang="zh-CN" sz="5000" b="1" dirty="0">
                <a:cs typeface="Arial Black" pitchFamily="18" charset="0"/>
              </a:rPr>
              <a:t>INTERVENCIONES</a:t>
            </a:r>
            <a:r>
              <a:rPr lang="en-US" altLang="zh-CN" sz="5000" b="1" dirty="0">
                <a:cs typeface="Times New Roman" pitchFamily="18" charset="0"/>
              </a:rPr>
              <a:t> </a:t>
            </a:r>
            <a:r>
              <a:rPr lang="en-US" altLang="zh-CN" sz="5000" b="1" dirty="0">
                <a:cs typeface="Arial Black" pitchFamily="18" charset="0"/>
              </a:rPr>
              <a:t>QUIRÚRGICAS :</a:t>
            </a:r>
          </a:p>
          <a:p>
            <a:pPr algn="just">
              <a:lnSpc>
                <a:spcPct val="120000"/>
              </a:lnSpc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CIRUGIA GENERAL.			</a:t>
            </a:r>
          </a:p>
          <a:p>
            <a:pPr algn="just">
              <a:lnSpc>
                <a:spcPct val="120000"/>
              </a:lnSpc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VIDEOLAPAROSCOPIA.</a:t>
            </a:r>
          </a:p>
          <a:p>
            <a:pPr algn="just">
              <a:lnSpc>
                <a:spcPct val="120000"/>
              </a:lnSpc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ORTOPEDIA.</a:t>
            </a:r>
          </a:p>
          <a:p>
            <a:pPr algn="just">
              <a:lnSpc>
                <a:spcPct val="120000"/>
              </a:lnSpc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GINECOLOGIA.</a:t>
            </a:r>
          </a:p>
          <a:p>
            <a:pPr algn="just">
              <a:lnSpc>
                <a:spcPct val="120000"/>
              </a:lnSpc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5000" b="1" dirty="0">
                <a:solidFill>
                  <a:schemeClr val="bg1"/>
                </a:solidFill>
                <a:cs typeface="Arial Black" pitchFamily="18" charset="0"/>
              </a:rPr>
              <a:t>OBSTETRICIA.</a:t>
            </a:r>
          </a:p>
          <a:p>
            <a:pPr algn="just">
              <a:lnSpc>
                <a:spcPct val="120000"/>
              </a:lnSpc>
              <a:tabLst>
                <a:tab pos="38100" algn="l"/>
                <a:tab pos="50800" algn="l"/>
                <a:tab pos="139700" algn="l"/>
                <a:tab pos="165100" algn="l"/>
              </a:tabLst>
            </a:pPr>
            <a:endParaRPr lang="en-US" altLang="zh-CN" sz="5000" b="1" dirty="0">
              <a:solidFill>
                <a:schemeClr val="bg1"/>
              </a:solidFill>
              <a:cs typeface="Arial Black" pitchFamily="18" charset="0"/>
            </a:endParaRP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94DFB641-4F28-70BB-291E-2AFA3174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634" y="79719"/>
            <a:ext cx="10143067" cy="1071562"/>
          </a:xfrm>
        </p:spPr>
        <p:txBody>
          <a:bodyPr rtlCol="0"/>
          <a:lstStyle/>
          <a:p>
            <a:pPr rtl="0"/>
            <a:r>
              <a:rPr lang="es-ES" noProof="1">
                <a:solidFill>
                  <a:schemeClr val="tx1"/>
                </a:solidFill>
              </a:rPr>
              <a:t>   SERVICIOS QUIRÚRGICOS.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69D0E5-2CC5-FC1F-BD18-FCD59DBDD2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8" y="-44027"/>
            <a:ext cx="2836332" cy="1595436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996909DF-8AD6-F9BF-C23F-5C91C4F11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1823" y="3693380"/>
            <a:ext cx="3349322" cy="308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8F50920-FB83-FE88-8942-1797FFE9F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5680" y="2807946"/>
            <a:ext cx="3108031" cy="2775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88C35F9-5F83-8819-43E7-3991C2055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35517" y="3542913"/>
            <a:ext cx="3636351" cy="3055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01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89EC3-9217-CDDB-FD77-CBC6EFD74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9CB4C787-170F-363F-B707-1B822B30D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299" y="1465684"/>
            <a:ext cx="10248901" cy="4725566"/>
          </a:xfrm>
        </p:spPr>
        <p:txBody>
          <a:bodyPr rtlCol="0">
            <a:normAutofit fontScale="32500" lnSpcReduction="20000"/>
          </a:bodyPr>
          <a:lstStyle/>
          <a:p>
            <a:pPr marL="137160" indent="0">
              <a:lnSpc>
                <a:spcPct val="120000"/>
              </a:lnSpc>
              <a:buNone/>
              <a:tabLst/>
            </a:pP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EL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DEPARTAMENTO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DE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FISIOTERAPIA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CUENTA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CON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UNA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OFERTA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DE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SEVICIO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DE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ATENCIONES AMBULATORIOS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COMO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PARTE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DEL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COMPLEMENTO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EN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EL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MANEJO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INTEGRAL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DE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PACIENTES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DE CONSULTAS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MEDICAS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U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DE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OPERACIONES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REALIZADAS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EN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LA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INSTUTUCION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O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EN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OTROS CENTROS,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CONTAMOS</a:t>
            </a:r>
            <a:r>
              <a:rPr lang="en-US" altLang="zh-CN" sz="6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6200" b="1" dirty="0">
                <a:solidFill>
                  <a:schemeClr val="bg1"/>
                </a:solidFill>
                <a:cs typeface="Arial Black" pitchFamily="18" charset="0"/>
              </a:rPr>
              <a:t>CON:</a:t>
            </a:r>
          </a:p>
          <a:p>
            <a:pPr marL="137160" indent="0">
              <a:lnSpc>
                <a:spcPct val="120000"/>
              </a:lnSpc>
              <a:buNone/>
              <a:tabLst/>
            </a:pPr>
            <a:endParaRPr lang="en-US" altLang="zh-CN" sz="6200" b="1" dirty="0">
              <a:solidFill>
                <a:schemeClr val="bg1"/>
              </a:solidFill>
              <a:cs typeface="Arial Black" pitchFamily="18" charset="0"/>
            </a:endParaRPr>
          </a:p>
          <a:p>
            <a:pPr marL="0" rtl="0" eaLnBrk="1" fontAlgn="t" latinLnBrk="0" hangingPunct="1">
              <a:lnSpc>
                <a:spcPct val="120000"/>
              </a:lnSpc>
            </a:pPr>
            <a:r>
              <a:rPr lang="en-US" sz="6200" b="1" i="0" u="none" strike="noStrike" kern="1200" dirty="0">
                <a:effectLst/>
                <a:cs typeface="Arial Black" panose="020B0A04020102020204" pitchFamily="34" charset="0"/>
              </a:rPr>
              <a:t>ÁREA DE</a:t>
            </a:r>
            <a:r>
              <a:rPr lang="es-SV" sz="6200" b="1" dirty="0"/>
              <a:t> </a:t>
            </a:r>
            <a:r>
              <a:rPr lang="en-US" sz="6200" b="1" i="0" u="none" strike="noStrike" kern="1200" dirty="0">
                <a:effectLst/>
                <a:cs typeface="Arial Black" panose="020B0A04020102020204" pitchFamily="34" charset="0"/>
              </a:rPr>
              <a:t>HIDROTERAPIA.</a:t>
            </a:r>
            <a:endParaRPr lang="es-SV" sz="6200" b="1" i="0" u="none" strike="noStrike" dirty="0">
              <a:effectLst/>
            </a:endParaRPr>
          </a:p>
          <a:p>
            <a:pPr marL="0" rtl="0" eaLnBrk="1" fontAlgn="t" latinLnBrk="0" hangingPunct="1">
              <a:lnSpc>
                <a:spcPct val="120000"/>
              </a:lnSpc>
            </a:pPr>
            <a:r>
              <a:rPr lang="en-US" sz="6200" b="1" dirty="0">
                <a:cs typeface="Arial Black" panose="020B0A04020102020204" pitchFamily="34" charset="0"/>
              </a:rPr>
              <a:t>Á</a:t>
            </a:r>
            <a:r>
              <a:rPr lang="en-US" sz="6200" b="1" i="0" u="none" strike="noStrike" kern="1200" dirty="0">
                <a:effectLst/>
                <a:cs typeface="Arial Black" panose="020B0A04020102020204" pitchFamily="34" charset="0"/>
              </a:rPr>
              <a:t>REA DE ELECTROTERAPIA</a:t>
            </a:r>
            <a:r>
              <a:rPr lang="es-SV" sz="6200" b="1" dirty="0"/>
              <a:t> </a:t>
            </a:r>
            <a:r>
              <a:rPr lang="en-US" sz="6200" b="1" i="0" u="none" strike="noStrike" kern="1200" dirty="0">
                <a:effectLst/>
                <a:cs typeface="Arial Black" panose="020B0A04020102020204" pitchFamily="34" charset="0"/>
              </a:rPr>
              <a:t>Y TERMOTERAPIA.</a:t>
            </a:r>
            <a:endParaRPr lang="es-SV" sz="6200" b="1" i="0" u="none" strike="noStrike" dirty="0">
              <a:effectLst/>
            </a:endParaRPr>
          </a:p>
          <a:p>
            <a:pPr marL="0" rtl="0" eaLnBrk="1" fontAlgn="t" latinLnBrk="0" hangingPunct="1">
              <a:lnSpc>
                <a:spcPct val="120000"/>
              </a:lnSpc>
            </a:pPr>
            <a:r>
              <a:rPr lang="en-US" sz="6200" b="1" dirty="0">
                <a:cs typeface="Arial Black" panose="020B0A04020102020204" pitchFamily="34" charset="0"/>
              </a:rPr>
              <a:t>Á</a:t>
            </a:r>
            <a:r>
              <a:rPr lang="en-US" sz="6200" b="1" i="0" u="none" strike="noStrike" kern="1200" dirty="0">
                <a:effectLst/>
                <a:cs typeface="Arial Black" panose="020B0A04020102020204" pitchFamily="34" charset="0"/>
              </a:rPr>
              <a:t>REA DE</a:t>
            </a:r>
            <a:r>
              <a:rPr lang="es-SV" sz="6200" b="1" dirty="0"/>
              <a:t> </a:t>
            </a:r>
            <a:r>
              <a:rPr lang="en-US" sz="6200" b="1" i="0" u="none" strike="noStrike" kern="1200" dirty="0">
                <a:effectLst/>
                <a:cs typeface="Arial Black" panose="020B0A04020102020204" pitchFamily="34" charset="0"/>
              </a:rPr>
              <a:t>ESTIMULACION TEMPRANA.</a:t>
            </a:r>
            <a:endParaRPr lang="es-SV" sz="6200" b="1" i="0" u="none" strike="noStrike" dirty="0">
              <a:effectLst/>
            </a:endParaRPr>
          </a:p>
          <a:p>
            <a:pPr marL="0" rtl="0" eaLnBrk="1" fontAlgn="t" latinLnBrk="0" hangingPunct="1">
              <a:lnSpc>
                <a:spcPct val="120000"/>
              </a:lnSpc>
            </a:pPr>
            <a:r>
              <a:rPr lang="en-US" sz="6200" b="1" i="0" u="none" strike="noStrike" kern="1200" dirty="0">
                <a:effectLst/>
                <a:cs typeface="Arial Black" panose="020B0A04020102020204" pitchFamily="34" charset="0"/>
              </a:rPr>
              <a:t>GIMNASIO PARA</a:t>
            </a:r>
            <a:r>
              <a:rPr lang="es-SV" sz="6200" b="1" dirty="0"/>
              <a:t> </a:t>
            </a:r>
            <a:r>
              <a:rPr lang="en-US" sz="6200" b="1" i="0" u="none" strike="noStrike" kern="1200" dirty="0">
                <a:effectLst/>
                <a:cs typeface="Arial Black" panose="020B0A04020102020204" pitchFamily="34" charset="0"/>
              </a:rPr>
              <a:t>ADULTOS.</a:t>
            </a:r>
            <a:endParaRPr lang="es-SV" sz="6200" b="1" i="0" u="none" strike="noStrike" dirty="0">
              <a:effectLst/>
            </a:endParaRPr>
          </a:p>
          <a:p>
            <a:pPr marL="0" rtl="0" eaLnBrk="1" fontAlgn="t" latinLnBrk="0" hangingPunct="1">
              <a:lnSpc>
                <a:spcPct val="120000"/>
              </a:lnSpc>
            </a:pPr>
            <a:r>
              <a:rPr lang="en-US" sz="6200" b="1" i="0" u="none" strike="noStrike" kern="1200" dirty="0">
                <a:effectLst/>
                <a:cs typeface="Arial Black" panose="020B0A04020102020204" pitchFamily="34" charset="0"/>
              </a:rPr>
              <a:t>GIMNASIO PARA</a:t>
            </a:r>
            <a:r>
              <a:rPr lang="es-SV" sz="6200" b="1" dirty="0"/>
              <a:t> </a:t>
            </a:r>
            <a:r>
              <a:rPr lang="en-US" sz="6200" b="1" i="0" u="none" strike="noStrike" kern="1200" dirty="0">
                <a:effectLst/>
                <a:cs typeface="Arial Black" panose="020B0A04020102020204" pitchFamily="34" charset="0"/>
              </a:rPr>
              <a:t>NIÑOS.</a:t>
            </a:r>
            <a:endParaRPr lang="es-SV" sz="6200" b="1" i="0" u="none" strike="noStrike" dirty="0">
              <a:effectLst/>
            </a:endParaRPr>
          </a:p>
          <a:p>
            <a:pPr marL="0" rtl="0" eaLnBrk="1" fontAlgn="t" latinLnBrk="0" hangingPunct="1">
              <a:lnSpc>
                <a:spcPct val="120000"/>
              </a:lnSpc>
            </a:pPr>
            <a:r>
              <a:rPr lang="en-US" sz="6200" b="1" i="0" u="none" strike="noStrike" kern="1200" dirty="0">
                <a:effectLst/>
                <a:cs typeface="Arial Black" panose="020B0A04020102020204" pitchFamily="34" charset="0"/>
              </a:rPr>
              <a:t>SALON SNOZEELEN.</a:t>
            </a:r>
            <a:endParaRPr lang="es-SV" sz="6200" b="1" i="0" u="none" strike="noStrike" dirty="0">
              <a:effectLst/>
            </a:endParaRPr>
          </a:p>
          <a:p>
            <a:pPr marL="0" rtl="0" eaLnBrk="1" fontAlgn="t" latinLnBrk="0" hangingPunct="1">
              <a:lnSpc>
                <a:spcPct val="120000"/>
              </a:lnSpc>
            </a:pPr>
            <a:r>
              <a:rPr lang="en-US" sz="6200" b="1" dirty="0">
                <a:cs typeface="Arial Black" panose="020B0A04020102020204" pitchFamily="34" charset="0"/>
              </a:rPr>
              <a:t>Á</a:t>
            </a:r>
            <a:r>
              <a:rPr lang="en-US" sz="6200" b="1" i="0" u="none" strike="noStrike" kern="1200" dirty="0">
                <a:effectLst/>
                <a:cs typeface="Arial Black" panose="020B0A04020102020204" pitchFamily="34" charset="0"/>
              </a:rPr>
              <a:t>REA DE TERAPIA</a:t>
            </a:r>
            <a:r>
              <a:rPr lang="es-SV" sz="6200" b="1" dirty="0"/>
              <a:t> </a:t>
            </a:r>
            <a:r>
              <a:rPr lang="en-US" sz="6200" b="1" i="0" u="none" strike="noStrike" kern="1200" dirty="0">
                <a:effectLst/>
                <a:cs typeface="Arial Black" panose="020B0A04020102020204" pitchFamily="34" charset="0"/>
              </a:rPr>
              <a:t>OCUPACIONAL.</a:t>
            </a:r>
            <a:endParaRPr lang="es-SV" sz="6200" b="1" i="0" u="none" strike="noStrike" dirty="0">
              <a:effectLst/>
            </a:endParaRPr>
          </a:p>
          <a:p>
            <a:pPr marL="0" rtl="0" eaLnBrk="1" fontAlgn="t" latinLnBrk="0" hangingPunct="1">
              <a:lnSpc>
                <a:spcPct val="120000"/>
              </a:lnSpc>
            </a:pPr>
            <a:r>
              <a:rPr lang="en-US" sz="6200" b="1" i="0" u="none" strike="noStrike" kern="1200" dirty="0">
                <a:effectLst/>
                <a:cs typeface="Arial Black" panose="020B0A04020102020204" pitchFamily="34" charset="0"/>
              </a:rPr>
              <a:t>CUBÍCULO DE TRATAMIENTO DE</a:t>
            </a:r>
            <a:r>
              <a:rPr lang="es-SV" sz="6200" b="1" dirty="0"/>
              <a:t> </a:t>
            </a:r>
            <a:r>
              <a:rPr lang="en-US" sz="6200" b="1" i="0" u="none" strike="noStrike" kern="1200" dirty="0">
                <a:effectLst/>
                <a:cs typeface="Arial Black" panose="020B0A04020102020204" pitchFamily="34" charset="0"/>
              </a:rPr>
              <a:t>DIATERMIA.</a:t>
            </a:r>
            <a:endParaRPr lang="es-SV" sz="6200" b="1" i="0" u="none" strike="noStrike" dirty="0">
              <a:effectLst/>
            </a:endParaRPr>
          </a:p>
          <a:p>
            <a:pPr>
              <a:lnSpc>
                <a:spcPct val="120000"/>
              </a:lnSpc>
              <a:tabLst>
                <a:tab pos="38100" algn="l"/>
                <a:tab pos="50800" algn="l"/>
                <a:tab pos="139700" algn="l"/>
                <a:tab pos="165100" algn="l"/>
              </a:tabLst>
            </a:pPr>
            <a:endParaRPr lang="en-US" altLang="zh-CN" sz="5000" b="1" dirty="0">
              <a:solidFill>
                <a:schemeClr val="bg1"/>
              </a:solidFill>
              <a:cs typeface="Arial Black" pitchFamily="18" charset="0"/>
            </a:endParaRP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031D22A8-585D-4B6C-2EC6-983B906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634" y="79719"/>
            <a:ext cx="10143067" cy="1071562"/>
          </a:xfrm>
        </p:spPr>
        <p:txBody>
          <a:bodyPr rtlCol="0"/>
          <a:lstStyle/>
          <a:p>
            <a:pPr rtl="0"/>
            <a:r>
              <a:rPr lang="es-ES" noProof="1">
                <a:solidFill>
                  <a:schemeClr val="tx1"/>
                </a:solidFill>
              </a:rPr>
              <a:t>   FISIOTERAPIA.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6BB07A-47D2-A883-E731-F033565421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8" y="-44027"/>
            <a:ext cx="2836332" cy="159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/>
          <p:cNvSpPr>
            <a:spLocks noGrp="1"/>
          </p:cNvSpPr>
          <p:nvPr>
            <p:ph idx="1"/>
          </p:nvPr>
        </p:nvSpPr>
        <p:spPr>
          <a:xfrm>
            <a:off x="4614333" y="787402"/>
            <a:ext cx="7298267" cy="2501370"/>
          </a:xfrm>
        </p:spPr>
        <p:txBody>
          <a:bodyPr rtlCol="0">
            <a:normAutofit/>
          </a:bodyPr>
          <a:lstStyle/>
          <a:p>
            <a:pPr marL="137160" indent="0">
              <a:lnSpc>
                <a:spcPts val="1200"/>
              </a:lnSpc>
              <a:buNone/>
              <a:tabLst>
                <a:tab pos="63500" algn="l"/>
                <a:tab pos="177800" algn="l"/>
              </a:tabLst>
            </a:pP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137160" indent="0" algn="just">
              <a:buNone/>
              <a:tabLst>
                <a:tab pos="63500" algn="l"/>
                <a:tab pos="177800" algn="l"/>
              </a:tabLst>
            </a:pPr>
            <a:r>
              <a:rPr lang="en-US" altLang="zh-CN" sz="2200" dirty="0">
                <a:cs typeface="Times New Roman" pitchFamily="18" charset="0"/>
              </a:rPr>
              <a:t>Ser la </a:t>
            </a:r>
            <a:r>
              <a:rPr lang="en-US" altLang="zh-CN" sz="2200" dirty="0" err="1">
                <a:cs typeface="Times New Roman" pitchFamily="18" charset="0"/>
              </a:rPr>
              <a:t>instancia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err="1">
                <a:cs typeface="Times New Roman" pitchFamily="18" charset="0"/>
              </a:rPr>
              <a:t>rectora</a:t>
            </a:r>
            <a:r>
              <a:rPr lang="en-US" altLang="zh-CN" sz="2200" dirty="0">
                <a:cs typeface="Times New Roman" pitchFamily="18" charset="0"/>
              </a:rPr>
              <a:t> que vela </a:t>
            </a:r>
            <a:r>
              <a:rPr lang="en-US" altLang="zh-CN" sz="2200" dirty="0" err="1">
                <a:cs typeface="Times New Roman" pitchFamily="18" charset="0"/>
              </a:rPr>
              <a:t>por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err="1">
                <a:cs typeface="Times New Roman" pitchFamily="18" charset="0"/>
              </a:rPr>
              <a:t>el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err="1">
                <a:cs typeface="Times New Roman" pitchFamily="18" charset="0"/>
              </a:rPr>
              <a:t>adecuado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err="1">
                <a:cs typeface="Times New Roman" pitchFamily="18" charset="0"/>
              </a:rPr>
              <a:t>funcionamiento</a:t>
            </a:r>
            <a:r>
              <a:rPr lang="en-US" altLang="zh-CN" sz="2200" dirty="0">
                <a:cs typeface="Times New Roman" pitchFamily="18" charset="0"/>
              </a:rPr>
              <a:t> del hospital </a:t>
            </a:r>
            <a:r>
              <a:rPr lang="en-US" altLang="zh-CN" sz="2200" dirty="0" err="1">
                <a:cs typeface="Times New Roman" pitchFamily="18" charset="0"/>
              </a:rPr>
              <a:t>nacional</a:t>
            </a:r>
            <a:r>
              <a:rPr lang="en-US" altLang="zh-CN" sz="2200" dirty="0">
                <a:cs typeface="Times New Roman" pitchFamily="18" charset="0"/>
              </a:rPr>
              <a:t> “</a:t>
            </a:r>
            <a:r>
              <a:rPr lang="en-US" altLang="zh-CN" sz="2200" dirty="0" err="1">
                <a:cs typeface="Times New Roman" pitchFamily="18" charset="0"/>
              </a:rPr>
              <a:t>santa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err="1">
                <a:cs typeface="Times New Roman" pitchFamily="18" charset="0"/>
              </a:rPr>
              <a:t>gertrudis</a:t>
            </a:r>
            <a:r>
              <a:rPr lang="en-US" altLang="zh-CN" sz="2200" dirty="0">
                <a:cs typeface="Times New Roman" pitchFamily="18" charset="0"/>
              </a:rPr>
              <a:t>” </a:t>
            </a:r>
            <a:r>
              <a:rPr lang="en-US" altLang="zh-CN" sz="2200" dirty="0" err="1">
                <a:cs typeface="Times New Roman" pitchFamily="18" charset="0"/>
              </a:rPr>
              <a:t>promoviendo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err="1">
                <a:cs typeface="Times New Roman" pitchFamily="18" charset="0"/>
              </a:rPr>
              <a:t>el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err="1">
                <a:cs typeface="Times New Roman" pitchFamily="18" charset="0"/>
              </a:rPr>
              <a:t>trabajo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err="1">
                <a:cs typeface="Times New Roman" pitchFamily="18" charset="0"/>
              </a:rPr>
              <a:t>en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err="1">
                <a:cs typeface="Times New Roman" pitchFamily="18" charset="0"/>
              </a:rPr>
              <a:t>equipo</a:t>
            </a:r>
            <a:r>
              <a:rPr lang="en-US" altLang="zh-CN" sz="2200" dirty="0">
                <a:cs typeface="Times New Roman" pitchFamily="18" charset="0"/>
              </a:rPr>
              <a:t>, para </a:t>
            </a:r>
            <a:r>
              <a:rPr lang="en-US" altLang="zh-CN" sz="2200" dirty="0" err="1">
                <a:cs typeface="Times New Roman" pitchFamily="18" charset="0"/>
              </a:rPr>
              <a:t>garantizar</a:t>
            </a:r>
            <a:r>
              <a:rPr lang="en-US" altLang="zh-CN" sz="2200" dirty="0">
                <a:cs typeface="Times New Roman" pitchFamily="18" charset="0"/>
              </a:rPr>
              <a:t> la </a:t>
            </a:r>
            <a:r>
              <a:rPr lang="en-US" altLang="zh-CN" sz="2200" dirty="0" err="1">
                <a:cs typeface="Times New Roman" pitchFamily="18" charset="0"/>
              </a:rPr>
              <a:t>eficiencia</a:t>
            </a:r>
            <a:r>
              <a:rPr lang="en-US" altLang="zh-CN" sz="2200" dirty="0">
                <a:cs typeface="Times New Roman" pitchFamily="18" charset="0"/>
              </a:rPr>
              <a:t>, </a:t>
            </a:r>
            <a:r>
              <a:rPr lang="en-US" altLang="zh-CN" sz="2200" dirty="0" err="1">
                <a:cs typeface="Times New Roman" pitchFamily="18" charset="0"/>
              </a:rPr>
              <a:t>eficacia</a:t>
            </a:r>
            <a:r>
              <a:rPr lang="en-US" altLang="zh-CN" sz="2200" dirty="0">
                <a:cs typeface="Times New Roman" pitchFamily="18" charset="0"/>
              </a:rPr>
              <a:t> y </a:t>
            </a:r>
            <a:r>
              <a:rPr lang="en-US" altLang="zh-CN" sz="2200" dirty="0" err="1">
                <a:cs typeface="Times New Roman" pitchFamily="18" charset="0"/>
              </a:rPr>
              <a:t>trasparencia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err="1">
                <a:cs typeface="Times New Roman" pitchFamily="18" charset="0"/>
              </a:rPr>
              <a:t>en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err="1">
                <a:cs typeface="Times New Roman" pitchFamily="18" charset="0"/>
              </a:rPr>
              <a:t>el</a:t>
            </a:r>
            <a:r>
              <a:rPr lang="en-US" altLang="zh-CN" sz="2200" dirty="0"/>
              <a:t>	</a:t>
            </a:r>
            <a:r>
              <a:rPr lang="en-US" altLang="zh-CN" sz="2200" dirty="0" err="1">
                <a:cs typeface="Times New Roman" pitchFamily="18" charset="0"/>
              </a:rPr>
              <a:t>uso</a:t>
            </a:r>
            <a:r>
              <a:rPr lang="en-US" altLang="zh-CN" sz="2200" dirty="0">
                <a:cs typeface="Times New Roman" pitchFamily="18" charset="0"/>
              </a:rPr>
              <a:t> de </a:t>
            </a:r>
            <a:r>
              <a:rPr lang="en-US" altLang="zh-CN" sz="2200" dirty="0" err="1">
                <a:cs typeface="Times New Roman" pitchFamily="18" charset="0"/>
              </a:rPr>
              <a:t>los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err="1">
                <a:cs typeface="Times New Roman" pitchFamily="18" charset="0"/>
              </a:rPr>
              <a:t>recursos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err="1">
                <a:cs typeface="Times New Roman" pitchFamily="18" charset="0"/>
              </a:rPr>
              <a:t>institucionales</a:t>
            </a:r>
            <a:r>
              <a:rPr lang="en-US" altLang="zh-CN" sz="2200" dirty="0">
                <a:cs typeface="Times New Roman" pitchFamily="18" charset="0"/>
              </a:rPr>
              <a:t> para </a:t>
            </a:r>
            <a:r>
              <a:rPr lang="en-US" altLang="zh-CN" sz="2200" dirty="0" err="1">
                <a:cs typeface="Times New Roman" pitchFamily="18" charset="0"/>
              </a:rPr>
              <a:t>ofrecer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err="1">
                <a:cs typeface="Times New Roman" pitchFamily="18" charset="0"/>
              </a:rPr>
              <a:t>servicios</a:t>
            </a:r>
            <a:r>
              <a:rPr lang="en-US" altLang="zh-CN" sz="2200" dirty="0">
                <a:cs typeface="Times New Roman" pitchFamily="18" charset="0"/>
              </a:rPr>
              <a:t> de </a:t>
            </a:r>
            <a:r>
              <a:rPr lang="en-US" altLang="zh-CN" sz="2200" dirty="0" err="1">
                <a:cs typeface="Times New Roman" pitchFamily="18" charset="0"/>
              </a:rPr>
              <a:t>salud</a:t>
            </a:r>
            <a:r>
              <a:rPr lang="en-US" altLang="zh-CN" sz="2200" dirty="0">
                <a:cs typeface="Times New Roman" pitchFamily="18" charset="0"/>
              </a:rPr>
              <a:t> a la población que lo </a:t>
            </a:r>
            <a:r>
              <a:rPr lang="en-US" altLang="zh-CN" sz="2200" dirty="0" err="1">
                <a:cs typeface="Times New Roman" pitchFamily="18" charset="0"/>
              </a:rPr>
              <a:t>demanda</a:t>
            </a:r>
            <a:r>
              <a:rPr lang="en-US" altLang="zh-CN" sz="2200" dirty="0">
                <a:cs typeface="Times New Roman" pitchFamily="18" charset="0"/>
              </a:rPr>
              <a:t>.</a:t>
            </a:r>
          </a:p>
          <a:p>
            <a:pPr algn="just"/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/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lnSpc>
                <a:spcPts val="1700"/>
              </a:lnSpc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324601" y="147639"/>
            <a:ext cx="4097867" cy="758295"/>
          </a:xfrm>
        </p:spPr>
        <p:txBody>
          <a:bodyPr rtlCol="0">
            <a:normAutofit/>
          </a:bodyPr>
          <a:lstStyle/>
          <a:p>
            <a:pPr rtl="0"/>
            <a:r>
              <a:rPr lang="es-ES" sz="4000" noProof="1">
                <a:solidFill>
                  <a:schemeClr val="tx1"/>
                </a:solidFill>
              </a:rPr>
              <a:t>MISIÓN.</a:t>
            </a:r>
          </a:p>
        </p:txBody>
      </p:sp>
      <p:sp>
        <p:nvSpPr>
          <p:cNvPr id="2" name="Título 12">
            <a:extLst>
              <a:ext uri="{FF2B5EF4-FFF2-40B4-BE49-F238E27FC236}">
                <a16:creationId xmlns:a16="http://schemas.microsoft.com/office/drawing/2014/main" id="{7F074F2F-A821-2F8E-820B-6CA895E85E35}"/>
              </a:ext>
            </a:extLst>
          </p:cNvPr>
          <p:cNvSpPr txBox="1">
            <a:spLocks/>
          </p:cNvSpPr>
          <p:nvPr/>
        </p:nvSpPr>
        <p:spPr>
          <a:xfrm>
            <a:off x="6498167" y="3288771"/>
            <a:ext cx="3750733" cy="76782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accent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noProof="1">
                <a:solidFill>
                  <a:schemeClr val="tx1"/>
                </a:solidFill>
              </a:rPr>
              <a:t>VISIÓN.</a:t>
            </a:r>
          </a:p>
        </p:txBody>
      </p:sp>
      <p:sp>
        <p:nvSpPr>
          <p:cNvPr id="3" name="Marcador de contenido 13">
            <a:extLst>
              <a:ext uri="{FF2B5EF4-FFF2-40B4-BE49-F238E27FC236}">
                <a16:creationId xmlns:a16="http://schemas.microsoft.com/office/drawing/2014/main" id="{3D951158-2BDC-17A5-8535-CA8506BB0783}"/>
              </a:ext>
            </a:extLst>
          </p:cNvPr>
          <p:cNvSpPr txBox="1">
            <a:spLocks/>
          </p:cNvSpPr>
          <p:nvPr/>
        </p:nvSpPr>
        <p:spPr>
          <a:xfrm>
            <a:off x="4614333" y="3938059"/>
            <a:ext cx="7298267" cy="2501370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bg2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bg2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bg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bg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bg2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  <a:tabLst>
                <a:tab pos="63500" algn="l"/>
                <a:tab pos="177800" algn="l"/>
              </a:tabLst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2400" dirty="0" err="1">
                <a:cs typeface="Times New Roman" pitchFamily="18" charset="0"/>
              </a:rPr>
              <a:t>Constituirse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cs typeface="Times New Roman" pitchFamily="18" charset="0"/>
              </a:rPr>
              <a:t>en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cs typeface="Times New Roman" pitchFamily="18" charset="0"/>
              </a:rPr>
              <a:t>una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cs typeface="Times New Roman" pitchFamily="18" charset="0"/>
              </a:rPr>
              <a:t>dirección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cs typeface="Times New Roman" pitchFamily="18" charset="0"/>
              </a:rPr>
              <a:t>estratégica</a:t>
            </a:r>
            <a:r>
              <a:rPr lang="en-US" altLang="zh-CN" sz="2400" dirty="0">
                <a:cs typeface="Times New Roman" pitchFamily="18" charset="0"/>
              </a:rPr>
              <a:t>, que le </a:t>
            </a:r>
            <a:r>
              <a:rPr lang="en-US" altLang="zh-CN" sz="2400" dirty="0"/>
              <a:t>	</a:t>
            </a:r>
            <a:r>
              <a:rPr lang="en-US" altLang="zh-CN" sz="2400" dirty="0" err="1">
                <a:cs typeface="Times New Roman" pitchFamily="18" charset="0"/>
              </a:rPr>
              <a:t>permita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cs typeface="Times New Roman" pitchFamily="18" charset="0"/>
              </a:rPr>
              <a:t>desarrollar</a:t>
            </a:r>
            <a:r>
              <a:rPr lang="en-US" altLang="zh-CN" sz="2400" dirty="0">
                <a:cs typeface="Times New Roman" pitchFamily="18" charset="0"/>
              </a:rPr>
              <a:t> un </a:t>
            </a:r>
            <a:r>
              <a:rPr lang="en-US" altLang="zh-CN" sz="2400" dirty="0" err="1">
                <a:cs typeface="Times New Roman" pitchFamily="18" charset="0"/>
              </a:rPr>
              <a:t>trabajo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cs typeface="Times New Roman" pitchFamily="18" charset="0"/>
              </a:rPr>
              <a:t>en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cs typeface="Times New Roman" pitchFamily="18" charset="0"/>
              </a:rPr>
              <a:t>equipo</a:t>
            </a:r>
            <a:r>
              <a:rPr lang="en-US" altLang="zh-CN" sz="2400" dirty="0">
                <a:cs typeface="Times New Roman" pitchFamily="18" charset="0"/>
              </a:rPr>
              <a:t> y </a:t>
            </a:r>
            <a:r>
              <a:rPr lang="en-US" altLang="zh-CN" sz="2400" dirty="0" err="1">
                <a:cs typeface="Times New Roman" pitchFamily="18" charset="0"/>
              </a:rPr>
              <a:t>en</a:t>
            </a:r>
            <a:r>
              <a:rPr lang="en-US" altLang="zh-CN" sz="2400" dirty="0">
                <a:cs typeface="Times New Roman" pitchFamily="18" charset="0"/>
              </a:rPr>
              <a:t> forma </a:t>
            </a:r>
            <a:r>
              <a:rPr lang="en-US" altLang="zh-CN" sz="2400" dirty="0" err="1">
                <a:cs typeface="Times New Roman" pitchFamily="18" charset="0"/>
              </a:rPr>
              <a:t>armónica</a:t>
            </a:r>
            <a:r>
              <a:rPr lang="en-US" altLang="zh-CN" sz="2400" dirty="0">
                <a:cs typeface="Times New Roman" pitchFamily="18" charset="0"/>
              </a:rPr>
              <a:t>, para </a:t>
            </a:r>
            <a:r>
              <a:rPr lang="en-US" altLang="zh-CN" sz="2400" dirty="0" err="1">
                <a:cs typeface="Times New Roman" pitchFamily="18" charset="0"/>
              </a:rPr>
              <a:t>optimizar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cs typeface="Times New Roman" pitchFamily="18" charset="0"/>
              </a:rPr>
              <a:t>los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cs typeface="Times New Roman" pitchFamily="18" charset="0"/>
              </a:rPr>
              <a:t>recursos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cs typeface="Times New Roman" pitchFamily="18" charset="0"/>
              </a:rPr>
              <a:t>institucionales</a:t>
            </a:r>
            <a:r>
              <a:rPr lang="en-US" altLang="zh-CN" sz="2400" dirty="0">
                <a:cs typeface="Times New Roman" pitchFamily="18" charset="0"/>
              </a:rPr>
              <a:t> con </a:t>
            </a:r>
            <a:r>
              <a:rPr lang="en-US" altLang="zh-CN" sz="2400" dirty="0" err="1">
                <a:cs typeface="Times New Roman" pitchFamily="18" charset="0"/>
              </a:rPr>
              <a:t>una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cs typeface="Times New Roman" pitchFamily="18" charset="0"/>
              </a:rPr>
              <a:t>clara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cs typeface="Times New Roman" pitchFamily="18" charset="0"/>
              </a:rPr>
              <a:t>apuesta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cs typeface="Times New Roman" pitchFamily="18" charset="0"/>
              </a:rPr>
              <a:t>por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cs typeface="Times New Roman" pitchFamily="18" charset="0"/>
              </a:rPr>
              <a:t>el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cs typeface="Times New Roman" pitchFamily="18" charset="0"/>
              </a:rPr>
              <a:t>desarrollo</a:t>
            </a:r>
            <a:r>
              <a:rPr lang="en-US" altLang="zh-CN" sz="2400" dirty="0">
                <a:cs typeface="Times New Roman" pitchFamily="18" charset="0"/>
              </a:rPr>
              <a:t> del hospital </a:t>
            </a:r>
            <a:r>
              <a:rPr lang="en-US" altLang="zh-CN" sz="2400" dirty="0" err="1">
                <a:cs typeface="Times New Roman" pitchFamily="18" charset="0"/>
              </a:rPr>
              <a:t>departamental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cs typeface="Times New Roman" pitchFamily="18" charset="0"/>
              </a:rPr>
              <a:t>en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cs typeface="Times New Roman" pitchFamily="18" charset="0"/>
              </a:rPr>
              <a:t>función</a:t>
            </a:r>
            <a:r>
              <a:rPr lang="en-US" altLang="zh-CN" sz="2400" dirty="0">
                <a:cs typeface="Times New Roman" pitchFamily="18" charset="0"/>
              </a:rPr>
              <a:t> de </a:t>
            </a:r>
            <a:r>
              <a:rPr lang="en-US" altLang="zh-CN" sz="2400" dirty="0" err="1">
                <a:cs typeface="Times New Roman" pitchFamily="18" charset="0"/>
              </a:rPr>
              <a:t>elevar</a:t>
            </a:r>
            <a:r>
              <a:rPr lang="en-US" altLang="zh-CN" sz="2400" dirty="0">
                <a:cs typeface="Times New Roman" pitchFamily="18" charset="0"/>
              </a:rPr>
              <a:t> la </a:t>
            </a:r>
            <a:r>
              <a:rPr lang="en-US" altLang="zh-CN" sz="2400" dirty="0" err="1">
                <a:cs typeface="Times New Roman" pitchFamily="18" charset="0"/>
              </a:rPr>
              <a:t>calidad</a:t>
            </a:r>
            <a:r>
              <a:rPr lang="en-US" altLang="zh-CN" sz="2400" dirty="0">
                <a:cs typeface="Times New Roman" pitchFamily="18" charset="0"/>
              </a:rPr>
              <a:t> de </a:t>
            </a:r>
            <a:r>
              <a:rPr lang="en-US" altLang="zh-CN" sz="2400" dirty="0" err="1">
                <a:cs typeface="Times New Roman" pitchFamily="18" charset="0"/>
              </a:rPr>
              <a:t>atención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cs typeface="Times New Roman" pitchFamily="18" charset="0"/>
              </a:rPr>
              <a:t>hacia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cs typeface="Times New Roman" pitchFamily="18" charset="0"/>
              </a:rPr>
              <a:t>los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cs typeface="Times New Roman" pitchFamily="18" charset="0"/>
              </a:rPr>
              <a:t>usuarios</a:t>
            </a:r>
            <a:r>
              <a:rPr lang="en-US" altLang="zh-CN" sz="2400" dirty="0">
                <a:cs typeface="Times New Roman" pitchFamily="18" charset="0"/>
              </a:rPr>
              <a:t>.</a:t>
            </a:r>
          </a:p>
          <a:p>
            <a:pPr algn="just"/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lnSpc>
                <a:spcPts val="1700"/>
              </a:lnSpc>
              <a:buFont typeface="Wingdings 2"/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DE5EC8-7536-9C55-5240-D838419E17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5" b="13580"/>
          <a:stretch/>
        </p:blipFill>
        <p:spPr>
          <a:xfrm>
            <a:off x="452968" y="121679"/>
            <a:ext cx="3881968" cy="6614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551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F5CC7-1A5E-B535-E991-EAB257919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3CD45D41-8569-7F78-F2F3-FEA206006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13218"/>
            <a:ext cx="8201025" cy="5154348"/>
          </a:xfrm>
        </p:spPr>
        <p:txBody>
          <a:bodyPr rtlCol="0">
            <a:normAutofit fontScale="40000" lnSpcReduction="20000"/>
          </a:bodyPr>
          <a:lstStyle/>
          <a:p>
            <a:pPr marL="137160" indent="0" algn="just">
              <a:lnSpc>
                <a:spcPct val="120000"/>
              </a:lnSpc>
              <a:buNone/>
              <a:tabLst/>
            </a:pP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EL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HOSPITAL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NACIONAL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SANTA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GERTRUDIS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CUENTA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CON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PROGRAMAS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EN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PARALELO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A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LAS ATENCIONES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MEDICAS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QUE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BRINDA,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PARA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MEJORAR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LOS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PROCESOS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DE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RECUPERACION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DE LOS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PACIENTES.</a:t>
            </a:r>
          </a:p>
          <a:p>
            <a:pPr marL="0" indent="0" algn="just" rtl="0" eaLnBrk="1" fontAlgn="t" latinLnBrk="0" hangingPunct="1">
              <a:lnSpc>
                <a:spcPct val="120000"/>
              </a:lnSpc>
              <a:buNone/>
            </a:pPr>
            <a:r>
              <a:rPr lang="en-US" sz="4800" b="1" i="0" u="none" strike="noStrike" kern="1200" dirty="0" err="1">
                <a:effectLst/>
                <a:cs typeface="Arial Black" panose="020B0A04020102020204" pitchFamily="34" charset="0"/>
              </a:rPr>
              <a:t>Programas</a:t>
            </a:r>
            <a:r>
              <a:rPr lang="en-US" sz="4800" b="1" i="0" u="none" strike="noStrike" kern="1200" dirty="0">
                <a:effectLst/>
                <a:cs typeface="Arial Black" panose="020B0A04020102020204" pitchFamily="34" charset="0"/>
              </a:rPr>
              <a:t> </a:t>
            </a:r>
            <a:r>
              <a:rPr lang="en-US" sz="4800" b="1" i="0" u="none" strike="noStrike" kern="1200" dirty="0" err="1">
                <a:effectLst/>
                <a:cs typeface="Arial Black" panose="020B0A04020102020204" pitchFamily="34" charset="0"/>
              </a:rPr>
              <a:t>actuales</a:t>
            </a:r>
            <a:r>
              <a:rPr lang="en-US" sz="4800" b="1" i="0" u="none" strike="noStrike" kern="1200" dirty="0">
                <a:effectLst/>
                <a:cs typeface="Arial Black" panose="020B0A04020102020204" pitchFamily="34" charset="0"/>
              </a:rPr>
              <a:t> del hospital:</a:t>
            </a:r>
            <a:endParaRPr lang="es-SV" sz="4800" b="1" i="0" u="none" strike="noStrike" dirty="0">
              <a:effectLst/>
            </a:endParaRPr>
          </a:p>
          <a:p>
            <a:pPr marL="0" algn="just" rtl="0" eaLnBrk="1" fontAlgn="t" latinLnBrk="0" hangingPunct="1">
              <a:lnSpc>
                <a:spcPct val="120000"/>
              </a:lnSpc>
            </a:pPr>
            <a:r>
              <a:rPr lang="en-US" sz="4800" b="1" i="0" u="none" strike="noStrike" kern="1200" dirty="0" err="1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Programa</a:t>
            </a:r>
            <a:r>
              <a:rPr lang="en-US" sz="4800" b="1" i="0" u="none" strike="noStrike" kern="1200" dirty="0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 de </a:t>
            </a:r>
            <a:r>
              <a:rPr lang="en-US" sz="4800" b="1" i="0" u="none" strike="noStrike" kern="1200" dirty="0" err="1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receta</a:t>
            </a:r>
            <a:r>
              <a:rPr lang="en-US" sz="4800" b="1" i="0" u="none" strike="noStrike" kern="1200" dirty="0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 </a:t>
            </a:r>
            <a:r>
              <a:rPr lang="en-US" sz="4800" b="1" i="0" u="none" strike="noStrike" kern="1200" dirty="0" err="1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domiciliar</a:t>
            </a:r>
            <a:r>
              <a:rPr lang="en-US" sz="4800" b="1" i="0" u="none" strike="noStrike" kern="1200" dirty="0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.</a:t>
            </a:r>
            <a:endParaRPr lang="es-SV" sz="4800" b="1" i="0" u="none" strike="noStrike" dirty="0">
              <a:solidFill>
                <a:schemeClr val="bg1"/>
              </a:solidFill>
              <a:effectLst/>
            </a:endParaRPr>
          </a:p>
          <a:p>
            <a:pPr marL="0" algn="just" rtl="0" eaLnBrk="1" fontAlgn="t" latinLnBrk="0" hangingPunct="1">
              <a:lnSpc>
                <a:spcPct val="120000"/>
              </a:lnSpc>
            </a:pPr>
            <a:r>
              <a:rPr lang="en-US" sz="4800" b="1" i="0" u="none" strike="noStrike" kern="1200" dirty="0" err="1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Programa</a:t>
            </a:r>
            <a:r>
              <a:rPr lang="en-US" sz="4800" b="1" i="0" u="none" strike="noStrike" kern="1200" dirty="0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 del premature.</a:t>
            </a:r>
            <a:endParaRPr lang="es-SV" sz="4800" b="1" i="0" u="none" strike="noStrike" dirty="0">
              <a:solidFill>
                <a:schemeClr val="bg1"/>
              </a:solidFill>
              <a:effectLst/>
            </a:endParaRPr>
          </a:p>
          <a:p>
            <a:pPr marL="0" algn="just" rtl="0" eaLnBrk="1" fontAlgn="t" latinLnBrk="0" hangingPunct="1">
              <a:lnSpc>
                <a:spcPct val="120000"/>
              </a:lnSpc>
            </a:pPr>
            <a:r>
              <a:rPr lang="en-US" sz="4800" b="1" i="0" u="none" strike="noStrike" kern="1200" dirty="0" err="1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Programa</a:t>
            </a:r>
            <a:r>
              <a:rPr lang="en-US" sz="4800" b="1" i="0" u="none" strike="noStrike" kern="1200" dirty="0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 </a:t>
            </a:r>
            <a:r>
              <a:rPr lang="en-US" sz="4800" b="1" i="0" u="none" strike="noStrike" kern="1200" dirty="0" err="1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en</a:t>
            </a:r>
            <a:r>
              <a:rPr lang="en-US" sz="4800" b="1" i="0" u="none" strike="noStrike" kern="1200" dirty="0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 </a:t>
            </a:r>
            <a:r>
              <a:rPr lang="en-US" sz="4800" b="1" i="0" u="none" strike="noStrike" kern="1200" dirty="0" err="1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alianza</a:t>
            </a:r>
            <a:r>
              <a:rPr lang="en-US" sz="4800" b="1" i="0" u="none" strike="noStrike" kern="1200" dirty="0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 con Universidad Don Bosco, </a:t>
            </a:r>
            <a:r>
              <a:rPr lang="en-US" sz="4800" b="1" i="0" u="none" strike="noStrike" kern="1200" dirty="0" err="1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sobre</a:t>
            </a:r>
            <a:r>
              <a:rPr lang="en-US" sz="4800" b="1" i="0" u="none" strike="noStrike" kern="1200" dirty="0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 </a:t>
            </a:r>
            <a:r>
              <a:rPr lang="en-US" sz="4800" b="1" i="0" u="none" strike="noStrike" kern="1200" dirty="0" err="1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prótesis</a:t>
            </a:r>
            <a:r>
              <a:rPr lang="en-US" sz="4800" b="1" i="0" u="none" strike="noStrike" kern="1200" dirty="0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 y </a:t>
            </a:r>
            <a:r>
              <a:rPr lang="en-US" sz="4800" b="1" i="0" u="none" strike="noStrike" kern="1200" dirty="0" err="1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órtesis</a:t>
            </a:r>
            <a:r>
              <a:rPr lang="en-US" sz="4800" b="1" i="0" u="none" strike="noStrike" kern="1200" dirty="0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 (jornadas).</a:t>
            </a:r>
            <a:endParaRPr lang="es-SV" sz="4800" b="1" i="0" u="none" strike="noStrike" dirty="0">
              <a:solidFill>
                <a:schemeClr val="bg1"/>
              </a:solidFill>
              <a:effectLst/>
            </a:endParaRPr>
          </a:p>
          <a:p>
            <a:pPr marL="0" algn="just" rtl="0" eaLnBrk="1" fontAlgn="t" latinLnBrk="0" hangingPunct="1">
              <a:lnSpc>
                <a:spcPct val="120000"/>
              </a:lnSpc>
            </a:pPr>
            <a:r>
              <a:rPr lang="en-US" sz="4800" b="1" i="0" u="none" strike="noStrike" kern="1200" dirty="0" err="1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Programa</a:t>
            </a:r>
            <a:r>
              <a:rPr lang="en-US" sz="4800" b="1" i="0" u="none" strike="noStrike" kern="1200" dirty="0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 de </a:t>
            </a:r>
            <a:r>
              <a:rPr lang="en-US" sz="4800" b="1" i="0" u="none" strike="noStrike" kern="1200" dirty="0" err="1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educación</a:t>
            </a:r>
            <a:r>
              <a:rPr lang="en-US" sz="4800" b="1" i="0" u="none" strike="noStrike" kern="1200" dirty="0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 para </a:t>
            </a:r>
            <a:r>
              <a:rPr lang="en-US" sz="4800" b="1" i="0" u="none" strike="noStrike" kern="1200" dirty="0" err="1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diabéticos</a:t>
            </a:r>
            <a:r>
              <a:rPr lang="en-US" sz="4800" b="1" i="0" u="none" strike="noStrike" kern="1200" dirty="0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 (ASADI).</a:t>
            </a:r>
            <a:endParaRPr lang="es-SV" sz="4800" b="1" i="0" u="none" strike="noStrike" dirty="0">
              <a:solidFill>
                <a:schemeClr val="bg1"/>
              </a:solidFill>
              <a:effectLst/>
            </a:endParaRPr>
          </a:p>
          <a:p>
            <a:pPr marL="0" algn="just" rtl="0" eaLnBrk="1" fontAlgn="t" latinLnBrk="0" hangingPunct="1">
              <a:lnSpc>
                <a:spcPct val="120000"/>
              </a:lnSpc>
            </a:pPr>
            <a:r>
              <a:rPr lang="en-US" sz="4800" b="1" i="0" u="none" strike="noStrike" kern="1200" dirty="0" err="1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Grupos</a:t>
            </a:r>
            <a:r>
              <a:rPr lang="en-US" sz="4800" b="1" i="0" u="none" strike="noStrike" kern="1200" dirty="0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 de </a:t>
            </a:r>
            <a:r>
              <a:rPr lang="en-US" sz="4800" b="1" i="0" u="none" strike="noStrike" kern="1200" dirty="0" err="1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apoyo</a:t>
            </a:r>
            <a:r>
              <a:rPr lang="en-US" sz="4800" b="1" i="0" u="none" strike="noStrike" kern="1200" dirty="0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 para </a:t>
            </a:r>
            <a:r>
              <a:rPr lang="en-US" sz="4800" b="1" i="0" u="none" strike="noStrike" kern="1200" dirty="0" err="1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enfermedades</a:t>
            </a:r>
            <a:r>
              <a:rPr lang="en-US" sz="4800" b="1" i="0" u="none" strike="noStrike" kern="1200" dirty="0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 </a:t>
            </a:r>
            <a:r>
              <a:rPr lang="en-US" sz="4800" b="1" i="0" u="none" strike="noStrike" kern="1200" dirty="0" err="1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crónicas</a:t>
            </a:r>
            <a:r>
              <a:rPr lang="en-US" sz="4800" b="1" i="0" u="none" strike="noStrike" kern="1200" dirty="0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.</a:t>
            </a:r>
            <a:endParaRPr lang="es-SV" sz="4800" b="1" i="0" u="none" strike="noStrike" dirty="0">
              <a:solidFill>
                <a:schemeClr val="bg1"/>
              </a:solidFill>
              <a:effectLst/>
            </a:endParaRPr>
          </a:p>
          <a:p>
            <a:pPr marL="0" algn="just" rtl="0" eaLnBrk="1" fontAlgn="t" latinLnBrk="0" hangingPunct="1">
              <a:lnSpc>
                <a:spcPct val="120000"/>
              </a:lnSpc>
            </a:pPr>
            <a:r>
              <a:rPr lang="en-US" sz="4800" b="1" i="0" u="none" strike="noStrike" kern="1200" dirty="0" err="1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Programa</a:t>
            </a:r>
            <a:r>
              <a:rPr lang="en-US" sz="4800" b="1" i="0" u="none" strike="noStrike" kern="1200" dirty="0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 de </a:t>
            </a:r>
            <a:r>
              <a:rPr lang="en-US" sz="4800" b="1" i="0" u="none" strike="noStrike" kern="1200" dirty="0" err="1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salud</a:t>
            </a:r>
            <a:r>
              <a:rPr lang="en-US" sz="4800" b="1" i="0" u="none" strike="noStrike" kern="1200" dirty="0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 visual,</a:t>
            </a:r>
            <a:r>
              <a:rPr lang="es-SV" sz="4800" b="1" dirty="0">
                <a:solidFill>
                  <a:schemeClr val="bg1"/>
                </a:solidFill>
              </a:rPr>
              <a:t> </a:t>
            </a:r>
            <a:r>
              <a:rPr lang="en-US" sz="4800" b="1" i="0" u="none" strike="noStrike" kern="1200" dirty="0" err="1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Entrega</a:t>
            </a:r>
            <a:r>
              <a:rPr lang="en-US" sz="4800" b="1" i="0" u="none" strike="noStrike" kern="1200" dirty="0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 de </a:t>
            </a:r>
            <a:r>
              <a:rPr lang="en-US" sz="4800" b="1" i="0" u="none" strike="noStrike" kern="1200" dirty="0" err="1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lentes</a:t>
            </a:r>
            <a:r>
              <a:rPr lang="en-US" sz="4800" b="1" i="0" u="none" strike="noStrike" kern="1200" dirty="0">
                <a:solidFill>
                  <a:schemeClr val="bg1"/>
                </a:solidFill>
                <a:effectLst/>
                <a:cs typeface="Arial Black" panose="020B0A04020102020204" pitchFamily="34" charset="0"/>
              </a:rPr>
              <a:t> gratis.</a:t>
            </a:r>
            <a:endParaRPr lang="en-US" sz="4800" b="1" dirty="0">
              <a:solidFill>
                <a:schemeClr val="bg1"/>
              </a:solidFill>
              <a:cs typeface="Arial Black" panose="020B0A04020102020204" pitchFamily="34" charset="0"/>
            </a:endParaRPr>
          </a:p>
          <a:p>
            <a:pPr marL="0" algn="just" rtl="0" eaLnBrk="1" fontAlgn="t" latinLnBrk="0" hangingPunct="1">
              <a:lnSpc>
                <a:spcPct val="120000"/>
              </a:lnSpc>
            </a:pPr>
            <a:r>
              <a:rPr lang="en-US" altLang="zh-CN" sz="4800" b="1" dirty="0" err="1">
                <a:solidFill>
                  <a:schemeClr val="bg1"/>
                </a:solidFill>
                <a:cs typeface="Arial Black" pitchFamily="18" charset="0"/>
              </a:rPr>
              <a:t>Programa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de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cs typeface="Arial Black" pitchFamily="18" charset="0"/>
              </a:rPr>
              <a:t>pasantía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de </a:t>
            </a:r>
            <a:r>
              <a:rPr lang="en-US" altLang="zh-CN" sz="4800" b="1" dirty="0" err="1">
                <a:solidFill>
                  <a:schemeClr val="bg1"/>
                </a:solidFill>
                <a:cs typeface="Arial Black" pitchFamily="18" charset="0"/>
              </a:rPr>
              <a:t>embarazadas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cs typeface="Arial Black" pitchFamily="18" charset="0"/>
              </a:rPr>
              <a:t>en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cs typeface="Arial Black" pitchFamily="18" charset="0"/>
              </a:rPr>
              <a:t>alianza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con primer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cs typeface="Arial Black" pitchFamily="18" charset="0"/>
              </a:rPr>
              <a:t>nivel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de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cs typeface="Arial Black" pitchFamily="18" charset="0"/>
              </a:rPr>
              <a:t>salud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.</a:t>
            </a:r>
          </a:p>
          <a:p>
            <a:pPr marL="0" algn="just" rtl="0" eaLnBrk="1" fontAlgn="t" latinLnBrk="0" hangingPunct="1">
              <a:lnSpc>
                <a:spcPct val="120000"/>
              </a:lnSpc>
            </a:pP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Albergue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cs typeface="Arial Black" pitchFamily="18" charset="0"/>
              </a:rPr>
              <a:t>materno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.</a:t>
            </a:r>
          </a:p>
          <a:p>
            <a:pPr marL="0" algn="just" rtl="0" eaLnBrk="1" fontAlgn="t" latinLnBrk="0" hangingPunct="1">
              <a:lnSpc>
                <a:spcPct val="120000"/>
              </a:lnSpc>
            </a:pPr>
            <a:r>
              <a:rPr lang="en-US" altLang="zh-CN" sz="4800" b="1" dirty="0" err="1">
                <a:solidFill>
                  <a:schemeClr val="bg1"/>
                </a:solidFill>
                <a:cs typeface="Arial Black" pitchFamily="18" charset="0"/>
              </a:rPr>
              <a:t>Grupos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de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cs typeface="Arial Black" pitchFamily="18" charset="0"/>
              </a:rPr>
              <a:t>apoyo</a:t>
            </a:r>
            <a:r>
              <a:rPr lang="en-US" altLang="zh-CN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para </a:t>
            </a:r>
            <a:r>
              <a:rPr lang="en-US" altLang="zh-CN" sz="4800" b="1" dirty="0" err="1">
                <a:solidFill>
                  <a:schemeClr val="bg1"/>
                </a:solidFill>
                <a:cs typeface="Arial Black" pitchFamily="18" charset="0"/>
              </a:rPr>
              <a:t>adicciones</a:t>
            </a:r>
            <a:r>
              <a:rPr lang="en-US" altLang="zh-CN" sz="4800" b="1" dirty="0">
                <a:solidFill>
                  <a:schemeClr val="bg1"/>
                </a:solidFill>
                <a:cs typeface="Arial Black" pitchFamily="18" charset="0"/>
              </a:rPr>
              <a:t>.</a:t>
            </a:r>
          </a:p>
          <a:p>
            <a:pPr>
              <a:lnSpc>
                <a:spcPts val="1300"/>
              </a:lnSpc>
              <a:tabLst/>
            </a:pPr>
            <a:endParaRPr lang="en-US" altLang="zh-CN" sz="1800" dirty="0">
              <a:solidFill>
                <a:srgbClr val="2E5395"/>
              </a:solidFill>
              <a:latin typeface="Arial Black" pitchFamily="18" charset="0"/>
              <a:cs typeface="Arial Black" pitchFamily="18" charset="0"/>
            </a:endParaRPr>
          </a:p>
          <a:p>
            <a:pPr marL="0" algn="l" rtl="0" eaLnBrk="1" fontAlgn="t" latinLnBrk="0" hangingPunct="1"/>
            <a:endParaRPr lang="es-SV" sz="1800" b="0" i="0" u="none" strike="noStrike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tabLst>
                <a:tab pos="38100" algn="l"/>
                <a:tab pos="50800" algn="l"/>
                <a:tab pos="139700" algn="l"/>
                <a:tab pos="165100" algn="l"/>
              </a:tabLst>
            </a:pPr>
            <a:endParaRPr lang="en-US" altLang="zh-CN" sz="5000" b="1" dirty="0">
              <a:solidFill>
                <a:schemeClr val="bg1"/>
              </a:solidFill>
              <a:cs typeface="Arial Black" pitchFamily="18" charset="0"/>
            </a:endParaRP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CB90B62-631E-6DF7-735D-39A9D3398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634" y="79719"/>
            <a:ext cx="10143067" cy="1071562"/>
          </a:xfrm>
        </p:spPr>
        <p:txBody>
          <a:bodyPr rtlCol="0"/>
          <a:lstStyle/>
          <a:p>
            <a:pPr rtl="0"/>
            <a:r>
              <a:rPr lang="es-ES" noProof="1">
                <a:solidFill>
                  <a:schemeClr val="tx1"/>
                </a:solidFill>
              </a:rPr>
              <a:t>   PROGRAMAS HNSG.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2546C7-84E0-A279-4779-25D7602FC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-182218"/>
            <a:ext cx="2836332" cy="15954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773BFC-56D5-D397-B735-C2D7123B2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7" b="29444"/>
          <a:stretch/>
        </p:blipFill>
        <p:spPr>
          <a:xfrm>
            <a:off x="8598957" y="1275026"/>
            <a:ext cx="3193750" cy="4478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176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49820-33BC-2974-5072-1465B0F18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B782FEB5-789F-42D3-CEF9-6F2A74B41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4" y="963190"/>
            <a:ext cx="7466543" cy="5755639"/>
          </a:xfrm>
        </p:spPr>
        <p:txBody>
          <a:bodyPr rtlCol="0">
            <a:normAutofit fontScale="55000" lnSpcReduction="20000"/>
          </a:bodyPr>
          <a:lstStyle/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3800" b="1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-US" altLang="zh-CN" sz="3800" b="1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ATENCION</a:t>
            </a:r>
            <a:r>
              <a:rPr lang="en-US" altLang="zh-CN" sz="3800" b="1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b="1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DE</a:t>
            </a:r>
            <a:r>
              <a:rPr lang="en-US" altLang="zh-CN" sz="3800" b="1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b="1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CONSULTA</a:t>
            </a:r>
            <a:r>
              <a:rPr lang="en-US" altLang="zh-CN" sz="3800" b="1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b="1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EXTERNA,</a:t>
            </a:r>
            <a:r>
              <a:rPr lang="en-US" altLang="zh-CN" sz="3800" b="1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b="1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DIVIDA</a:t>
            </a:r>
            <a:r>
              <a:rPr lang="en-US" altLang="zh-CN" sz="3800" b="1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b="1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EN</a:t>
            </a:r>
            <a:r>
              <a:rPr lang="en-US" altLang="zh-CN" sz="3800" b="1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b="1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LAS</a:t>
            </a:r>
            <a:r>
              <a:rPr lang="en-US" altLang="zh-CN" sz="3800" b="1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b="1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SIGUIENTES</a:t>
            </a:r>
            <a:r>
              <a:rPr lang="en-US" altLang="zh-CN" sz="3800" b="1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b="1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AREAS:</a:t>
            </a: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b="1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			</a:t>
            </a: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b="1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			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1.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CONSULTA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MEDICINA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GENERAL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Y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DE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APOYO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MEDICO.</a:t>
            </a:r>
          </a:p>
          <a:p>
            <a:pPr marL="137160" indent="0" algn="just">
              <a:buNone/>
              <a:tabLst>
                <a:tab pos="228600" algn="l"/>
              </a:tabLst>
            </a:pP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UBICADO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EN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EL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EDIFICIO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A2,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SEGUNDO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NIVEL.</a:t>
            </a:r>
          </a:p>
          <a:p>
            <a:pPr marL="137160" indent="0" algn="just">
              <a:buNone/>
              <a:tabLst>
                <a:tab pos="228600" algn="l"/>
              </a:tabLst>
            </a:pP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		</a:t>
            </a:r>
          </a:p>
          <a:p>
            <a:pPr marL="137160" indent="0" algn="just">
              <a:buNone/>
              <a:tabLst>
                <a:tab pos="228600" algn="l"/>
              </a:tabLst>
            </a:pP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		2.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CONSULTA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DE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ESPECIALIDADES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BASICAS.</a:t>
            </a:r>
          </a:p>
          <a:p>
            <a:pPr marL="137160" indent="0" algn="just">
              <a:buNone/>
              <a:tabLst>
                <a:tab pos="228600" algn="l"/>
              </a:tabLst>
            </a:pP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UBICADO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EN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EL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EDIFICIO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A2,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SEGUNDO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NIVEL.</a:t>
            </a: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			</a:t>
            </a: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			3.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PEQUEÑA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CIRUGIA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 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AMBULATORIA.</a:t>
            </a: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UBICADO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EN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EL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EDIFICIO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A2,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PRIMER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NIVEL.</a:t>
            </a: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endParaRPr lang="en-US" altLang="zh-CN" sz="3800" dirty="0">
              <a:solidFill>
                <a:schemeClr val="tx1">
                  <a:lumMod val="95000"/>
                </a:schemeClr>
              </a:solidFill>
              <a:cs typeface="Arial Black" pitchFamily="18" charset="0"/>
            </a:endParaRP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			4. CONSULTA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DE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SUB-ESPECIALIDADES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Y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ODONTOLOGÍA.</a:t>
            </a: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UBICADO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EN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EL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EDIFICIO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A2,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TERCER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NIVEL.</a:t>
            </a:r>
          </a:p>
          <a:p>
            <a:pPr marL="137160" indent="0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endParaRPr lang="en-US" altLang="zh-CN" sz="3800" dirty="0">
              <a:solidFill>
                <a:schemeClr val="tx1">
                  <a:lumMod val="95000"/>
                </a:schemeClr>
              </a:solidFill>
              <a:cs typeface="Arial Black" pitchFamily="18" charset="0"/>
            </a:endParaRPr>
          </a:p>
          <a:p>
            <a:pPr marL="137160" indent="0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			5. FISIOTERAPIA.</a:t>
            </a:r>
          </a:p>
          <a:p>
            <a:pPr marL="137160" indent="0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UBICADA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EN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EL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EDIFICIO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A1,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PRIMER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38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NIVEL.</a:t>
            </a: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endParaRPr lang="en-US" altLang="zh-CN" dirty="0">
              <a:solidFill>
                <a:schemeClr val="tx1">
                  <a:lumMod val="95000"/>
                </a:schemeClr>
              </a:solidFill>
              <a:cs typeface="Arial Black" pitchFamily="18" charset="0"/>
            </a:endParaRPr>
          </a:p>
          <a:p>
            <a:pPr marL="137160" indent="0">
              <a:lnSpc>
                <a:spcPts val="1200"/>
              </a:lnSpc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34BA4639-A357-B289-3910-59CEC9EA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933" y="139171"/>
            <a:ext cx="10143067" cy="824019"/>
          </a:xfrm>
        </p:spPr>
        <p:txBody>
          <a:bodyPr rtlCol="0"/>
          <a:lstStyle/>
          <a:p>
            <a:pPr rtl="0"/>
            <a:r>
              <a:rPr lang="es-ES" noProof="1">
                <a:solidFill>
                  <a:schemeClr val="tx1"/>
                </a:solidFill>
              </a:rPr>
              <a:t>   </a:t>
            </a:r>
            <a:r>
              <a:rPr lang="es-ES" sz="3600" noProof="1">
                <a:solidFill>
                  <a:schemeClr val="tx1"/>
                </a:solidFill>
              </a:rPr>
              <a:t>SERVICIOS MÉDICOS AMBULATORIOS.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11F1D1-54AA-957F-7E1B-9D40C6E82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8" y="-44027"/>
            <a:ext cx="2836332" cy="15954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FEFB29B-A077-3019-BE1F-23C319622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4" t="15957" r="22597"/>
          <a:stretch/>
        </p:blipFill>
        <p:spPr>
          <a:xfrm>
            <a:off x="135468" y="1982150"/>
            <a:ext cx="4446268" cy="391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70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ED816-05CF-1410-4202-2F4C73472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ED930719-9CD7-8772-94FE-9C4EA2AED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2650" y="1142999"/>
            <a:ext cx="6018742" cy="5419725"/>
          </a:xfrm>
        </p:spPr>
        <p:txBody>
          <a:bodyPr rtlCol="0">
            <a:normAutofit fontScale="85000" lnSpcReduction="10000"/>
          </a:bodyPr>
          <a:lstStyle/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2600" b="1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			</a:t>
            </a:r>
            <a:r>
              <a:rPr lang="en-US" altLang="zh-CN" sz="26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			</a:t>
            </a:r>
          </a:p>
          <a:p>
            <a:pPr marL="137160" indent="0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2600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			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6.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  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CENTRO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DE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PREVENCIÓN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Y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TRATAMIENTO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DE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ADICCIONES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(CPTA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FOSALUD).</a:t>
            </a:r>
          </a:p>
          <a:p>
            <a:pPr marL="137160" indent="0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UBICADO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EN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EL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EDIFICIO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B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DE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HOSPITALIZACIÓN,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A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LA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PAR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DE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ESDOMED.</a:t>
            </a:r>
          </a:p>
          <a:p>
            <a:pPr marL="137160" indent="0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endParaRPr lang="en-US" altLang="zh-CN" dirty="0">
              <a:solidFill>
                <a:schemeClr val="tx1">
                  <a:lumMod val="95000"/>
                </a:schemeClr>
              </a:solidFill>
              <a:cs typeface="Arial Black" pitchFamily="18" charset="0"/>
            </a:endParaRP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			7.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UNIDAD DE CUIDADOS PALIATIVOS (UDCP).</a:t>
            </a: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UBICADO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EN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EL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EDIFICIO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A2,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TERCER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NIVEL.</a:t>
            </a: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endParaRPr lang="en-US" altLang="zh-CN" dirty="0">
              <a:solidFill>
                <a:schemeClr val="tx1">
                  <a:lumMod val="95000"/>
                </a:schemeClr>
              </a:solidFill>
              <a:cs typeface="Arial Black" pitchFamily="18" charset="0"/>
            </a:endParaRP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			8. UNIDAD DE TERAPIA DIALÍTICA.</a:t>
            </a: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UBICADO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AL COSTADO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DERECHO D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EL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EDIFICIO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cs typeface="Arial Black" pitchFamily="18" charset="0"/>
              </a:rPr>
              <a:t>A2.</a:t>
            </a:r>
          </a:p>
          <a:p>
            <a:pPr marL="137160" indent="0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endParaRPr lang="en-US" altLang="zh-CN" dirty="0">
              <a:solidFill>
                <a:schemeClr val="tx1">
                  <a:lumMod val="95000"/>
                </a:schemeClr>
              </a:solidFill>
              <a:cs typeface="Arial Black" pitchFamily="18" charset="0"/>
            </a:endParaRPr>
          </a:p>
          <a:p>
            <a:pPr marL="594360" indent="-457200">
              <a:lnSpc>
                <a:spcPts val="1200"/>
              </a:lnSpc>
              <a:buAutoNum type="arabicPeriod" startAt="5"/>
              <a:tabLst>
                <a:tab pos="38100" algn="l"/>
                <a:tab pos="50800" algn="l"/>
                <a:tab pos="139700" algn="l"/>
                <a:tab pos="165100" algn="l"/>
              </a:tabLst>
            </a:pPr>
            <a:endParaRPr lang="en-US" altLang="zh-CN" sz="2400" dirty="0">
              <a:solidFill>
                <a:srgbClr val="4471C4"/>
              </a:solidFill>
              <a:latin typeface="Arial Black" pitchFamily="18" charset="0"/>
              <a:cs typeface="Arial Black" pitchFamily="18" charset="0"/>
            </a:endParaRPr>
          </a:p>
          <a:p>
            <a:pPr marL="137160" indent="0">
              <a:lnSpc>
                <a:spcPts val="1200"/>
              </a:lnSpc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8BE4051C-93A2-B32A-67CF-B4DD734BE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933" y="139171"/>
            <a:ext cx="10143067" cy="880004"/>
          </a:xfrm>
        </p:spPr>
        <p:txBody>
          <a:bodyPr rtlCol="0"/>
          <a:lstStyle/>
          <a:p>
            <a:pPr rtl="0"/>
            <a:r>
              <a:rPr lang="es-ES" noProof="1">
                <a:solidFill>
                  <a:schemeClr val="tx1"/>
                </a:solidFill>
              </a:rPr>
              <a:t>   SERVICIOS MÉDICOS AMBULATORIOS.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29F5EF-09BA-A09C-8212-0797430820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8" y="-44027"/>
            <a:ext cx="2836332" cy="15954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B79DB75-4E6E-9B9E-1E02-0C21CDC7F6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" b="33973"/>
          <a:stretch/>
        </p:blipFill>
        <p:spPr>
          <a:xfrm>
            <a:off x="396873" y="3742114"/>
            <a:ext cx="2482849" cy="3115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75C8458-ABDE-2C23-8852-7E1FED30EA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22083"/>
          <a:stretch/>
        </p:blipFill>
        <p:spPr>
          <a:xfrm>
            <a:off x="3246965" y="3852861"/>
            <a:ext cx="1981200" cy="297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7151B3-4BFD-8E25-CF8C-366C36DA0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1203535"/>
            <a:ext cx="5962650" cy="2683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877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E37DCC9F-BD49-189E-8AE9-1356FB7A51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620667"/>
              </p:ext>
            </p:extLst>
          </p:nvPr>
        </p:nvGraphicFramePr>
        <p:xfrm>
          <a:off x="237068" y="711200"/>
          <a:ext cx="11040532" cy="601560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124199">
                  <a:extLst>
                    <a:ext uri="{9D8B030D-6E8A-4147-A177-3AD203B41FA5}">
                      <a16:colId xmlns:a16="http://schemas.microsoft.com/office/drawing/2014/main" val="3023344236"/>
                    </a:ext>
                  </a:extLst>
                </a:gridCol>
                <a:gridCol w="7916333">
                  <a:extLst>
                    <a:ext uri="{9D8B030D-6E8A-4147-A177-3AD203B41FA5}">
                      <a16:colId xmlns:a16="http://schemas.microsoft.com/office/drawing/2014/main" val="2595552623"/>
                    </a:ext>
                  </a:extLst>
                </a:gridCol>
              </a:tblGrid>
              <a:tr h="256103">
                <a:tc>
                  <a:txBody>
                    <a:bodyPr/>
                    <a:lstStyle/>
                    <a:p>
                      <a:pPr algn="ctr"/>
                      <a:r>
                        <a:rPr lang="es-SV" sz="1600" b="1" dirty="0"/>
                        <a:t>ESPECIALIDAD.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b="1" dirty="0"/>
                        <a:t>HORARIO DE ATENCIÓN.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012692"/>
                  </a:ext>
                </a:extLst>
              </a:tr>
              <a:tr h="294230">
                <a:tc>
                  <a:txBody>
                    <a:bodyPr/>
                    <a:lstStyle/>
                    <a:p>
                      <a:r>
                        <a:rPr lang="es-SV" sz="1400" b="1" dirty="0"/>
                        <a:t>CIRUGÍA.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>
                        <a:solidFill>
                          <a:srgbClr val="4471C4"/>
                        </a:solidFill>
                        <a:latin typeface="Arial Black" pitchFamily="18" charset="0"/>
                        <a:cs typeface="Arial Black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339346"/>
                  </a:ext>
                </a:extLst>
              </a:tr>
              <a:tr h="34842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Dr. Amadeo López Barraza.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Viernes 1:00 P.M. - 5:00 P.M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1420192"/>
                  </a:ext>
                </a:extLst>
              </a:tr>
              <a:tr h="34842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Dr. Carlo Roberto Aquino Cerna.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MARTES 1 A 3:30; JUEVES - VIERNES 1:00 P.M – 3: 30 P.M                                                              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43503374"/>
                  </a:ext>
                </a:extLst>
              </a:tr>
              <a:tr h="34842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Dr. Rodolfo Góchez.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Lunes Y Miércoles De 2:30 P.M -4:30 P.M.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1185596"/>
                  </a:ext>
                </a:extLst>
              </a:tr>
              <a:tr h="34842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Dr. José Rolando González.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Lunes , Martes, Miércoles Y Viernes  12:30 P.M - 3:00 P.M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4121047"/>
                  </a:ext>
                </a:extLst>
              </a:tr>
              <a:tr h="36786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Dra. Ana Rosario  Pérez.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Lunes Y  Viernes 1:00 P.M – 3:00 P.M     </a:t>
                      </a:r>
                    </a:p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Clínica De Ulceras, Lunes De 9 A 11 A.M,  Miércoles Y Jueves De 9:30 A.M – 12:30 P.M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1504373"/>
                  </a:ext>
                </a:extLst>
              </a:tr>
              <a:tr h="218820">
                <a:tc>
                  <a:txBody>
                    <a:bodyPr/>
                    <a:lstStyle/>
                    <a:p>
                      <a:r>
                        <a:rPr lang="es-SV" sz="1400" b="1" dirty="0">
                          <a:latin typeface="+mn-lt"/>
                        </a:rPr>
                        <a:t>ORTOPEDIA.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290820"/>
                  </a:ext>
                </a:extLst>
              </a:tr>
              <a:tr h="34842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Dr. Alexander Arévalo Sánchez.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Martes Y Miércoles 7:00 A.M.9:30 A.M, Jueves Y Viernes  12:30p.M. - 3:00 P.M Y               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9132185"/>
                  </a:ext>
                </a:extLst>
              </a:tr>
              <a:tr h="39925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Dr. Carlos Ernesto Mejía Ponce.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Lunes Y Viernes De 8. A.M – 10 Md.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4809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1" dirty="0">
                          <a:latin typeface="+mn-lt"/>
                        </a:rPr>
                        <a:t>MEDICINA INTERNA.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87189"/>
                  </a:ext>
                </a:extLst>
              </a:tr>
              <a:tr h="34842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Dra. Gladis Rubenia  Romero.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Lunes A Viernes De 7:00a.M A 11: 00 A.M Y </a:t>
                      </a:r>
                      <a:r>
                        <a:rPr lang="es-SV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Ecv</a:t>
                      </a:r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 11:00 A.M A 1: 00 P.M                        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8529778"/>
                  </a:ext>
                </a:extLst>
              </a:tr>
              <a:tr h="413572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Dr. Mauricio Galdámez.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Lunes A Viernes De 7:00 A.M. -9:00 A.M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0232965"/>
                  </a:ext>
                </a:extLst>
              </a:tr>
              <a:tr h="34842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Dra. Milagro de los Ángeles  Arias.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Miércoles  </a:t>
                      </a:r>
                      <a:r>
                        <a:rPr lang="es-E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Ecv</a:t>
                      </a: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10:00 A.M – 12:oo Md, Lunes Y Jueves 10: A.M -12:00 P.M; Martes De 1 A 3 Pm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8686421"/>
                  </a:ext>
                </a:extLst>
              </a:tr>
              <a:tr h="34842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Dr. Marco Antonio Lemus.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Lunes A Viernes De 9:00 Am A 11:00 A.M. Y </a:t>
                      </a:r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Clínica </a:t>
                      </a:r>
                      <a:r>
                        <a:rPr lang="es-SV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</a:t>
                      </a:r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7:00 Am A 9 Am</a:t>
                      </a:r>
                    </a:p>
                    <a:p>
                      <a:pPr algn="l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6582487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NEUMOLOGIA.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9505211"/>
                  </a:ext>
                </a:extLst>
              </a:tr>
              <a:tr h="34842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Dr. Marco Antonio Lemus.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Lunes, Miércoles Y Viernes De 11:00 A.M A 1:00 P.M, Consulta Y </a:t>
                      </a:r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Evc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Martes Y Jueves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280295"/>
                  </a:ext>
                </a:extLst>
              </a:tr>
            </a:tbl>
          </a:graphicData>
        </a:graphic>
      </p:graphicFrame>
      <p:sp>
        <p:nvSpPr>
          <p:cNvPr id="5" name="Título 12">
            <a:extLst>
              <a:ext uri="{FF2B5EF4-FFF2-40B4-BE49-F238E27FC236}">
                <a16:creationId xmlns:a16="http://schemas.microsoft.com/office/drawing/2014/main" id="{7F0412F5-89C0-0D2C-C205-AEF88AA4C8B2}"/>
              </a:ext>
            </a:extLst>
          </p:cNvPr>
          <p:cNvSpPr txBox="1">
            <a:spLocks/>
          </p:cNvSpPr>
          <p:nvPr/>
        </p:nvSpPr>
        <p:spPr>
          <a:xfrm>
            <a:off x="-67733" y="0"/>
            <a:ext cx="12259734" cy="84666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accent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noProof="1">
                <a:solidFill>
                  <a:schemeClr val="tx1"/>
                </a:solidFill>
              </a:rPr>
              <a:t>   HORARIO DE CONSULTA EXTERNA 2025.</a:t>
            </a:r>
          </a:p>
        </p:txBody>
      </p:sp>
    </p:spTree>
    <p:extLst>
      <p:ext uri="{BB962C8B-B14F-4D97-AF65-F5344CB8AC3E}">
        <p14:creationId xmlns:p14="http://schemas.microsoft.com/office/powerpoint/2010/main" val="319110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33F5C-B50D-701F-6B6B-216D2B907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74ABB2B4-63CD-56B5-04CC-97687BFE91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324606"/>
              </p:ext>
            </p:extLst>
          </p:nvPr>
        </p:nvGraphicFramePr>
        <p:xfrm>
          <a:off x="304800" y="922866"/>
          <a:ext cx="11032067" cy="592047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115734">
                  <a:extLst>
                    <a:ext uri="{9D8B030D-6E8A-4147-A177-3AD203B41FA5}">
                      <a16:colId xmlns:a16="http://schemas.microsoft.com/office/drawing/2014/main" val="3023344236"/>
                    </a:ext>
                  </a:extLst>
                </a:gridCol>
                <a:gridCol w="7916333">
                  <a:extLst>
                    <a:ext uri="{9D8B030D-6E8A-4147-A177-3AD203B41FA5}">
                      <a16:colId xmlns:a16="http://schemas.microsoft.com/office/drawing/2014/main" val="2595552623"/>
                    </a:ext>
                  </a:extLst>
                </a:gridCol>
              </a:tblGrid>
              <a:tr h="256103">
                <a:tc>
                  <a:txBody>
                    <a:bodyPr/>
                    <a:lstStyle/>
                    <a:p>
                      <a:pPr algn="ctr"/>
                      <a:r>
                        <a:rPr lang="es-SV" sz="1600" b="1" dirty="0"/>
                        <a:t>ESPECIALIDAD.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b="1" dirty="0"/>
                        <a:t>HORARIO DE ATENCIÓN.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012692"/>
                  </a:ext>
                </a:extLst>
              </a:tr>
              <a:tr h="29423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NEUROLOGIA.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5339346"/>
                  </a:ext>
                </a:extLst>
              </a:tr>
              <a:tr h="34842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Dra. Dunia Paola López.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Martes , </a:t>
                      </a:r>
                      <a:r>
                        <a:rPr lang="es-E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Miercoles</a:t>
                      </a: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Y Jueves  1:00 P.M - 4: 00 P.M.                  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1420192"/>
                  </a:ext>
                </a:extLst>
              </a:tr>
              <a:tr h="34842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NEFROLOGIA.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3503374"/>
                  </a:ext>
                </a:extLst>
              </a:tr>
              <a:tr h="34842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Dr. Ricardo Vivas Vanegas.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Lunes Y </a:t>
                      </a:r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Miércoles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1:00 P.M - 3:00 P.M, Viernes  3: 00 P.M A 5:00 P.M   </a:t>
                      </a:r>
                    </a:p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Evaluación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Nefro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Viernes 1:00 P.M - 3:00 P.M.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1185596"/>
                  </a:ext>
                </a:extLst>
              </a:tr>
              <a:tr h="34842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OBSTETRICIA.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4121047"/>
                  </a:ext>
                </a:extLst>
              </a:tr>
              <a:tr h="36786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Dr. </a:t>
                      </a:r>
                      <a:r>
                        <a:rPr lang="es-SV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Victor</a:t>
                      </a:r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Demisio</a:t>
                      </a:r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Alas.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Lunes A Viernes 7:00 A.M - 10 :00 A.M, 10:00 A.M. 12:00 P.M. Lunes, Jueves Y Viernes De 1 Pm. A 3 Pm         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1504373"/>
                  </a:ext>
                </a:extLst>
              </a:tr>
              <a:tr h="28563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GINECOLOGIA.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8290820"/>
                  </a:ext>
                </a:extLst>
              </a:tr>
              <a:tr h="34842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Dra. Ana Ramos 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Lunes , Martes Y Jueves  7:30 Am A 11: 30 Am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9132185"/>
                  </a:ext>
                </a:extLst>
              </a:tr>
              <a:tr h="39925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Dra. Soraya Cornejo.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Viernes De 9:00 Am A 1: 00 Pm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4809922"/>
                  </a:ext>
                </a:extLst>
              </a:tr>
              <a:tr h="28551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COLPOSCOPIA.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187189"/>
                  </a:ext>
                </a:extLst>
              </a:tr>
              <a:tr h="37069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Dra. Soraya Cornejo.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Lunes, Martes,  Y Jueves 9:00 A 1:00 P.M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8529778"/>
                  </a:ext>
                </a:extLst>
              </a:tr>
              <a:tr h="413572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Dra. Ana Ramos 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Miércoles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 7:30 Am A 11:30 Am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0232965"/>
                  </a:ext>
                </a:extLst>
              </a:tr>
              <a:tr h="34842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PEDIATRIA.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8686421"/>
                  </a:ext>
                </a:extLst>
              </a:tr>
              <a:tr h="34842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Dr. Quijano.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Lunes A Viernes  9:00 A.M. - 11:00 A.M.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6582487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PSICOLOGIA.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9505211"/>
                  </a:ext>
                </a:extLst>
              </a:tr>
              <a:tr h="34842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Lic. Alexander Reyes.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Lunes A Viernes 7:00 A.M – 12 :00 A.M. Y De 1:30 P.M –  3:30 P.M. Cuidados Paliativos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280295"/>
                  </a:ext>
                </a:extLst>
              </a:tr>
            </a:tbl>
          </a:graphicData>
        </a:graphic>
      </p:graphicFrame>
      <p:sp>
        <p:nvSpPr>
          <p:cNvPr id="5" name="Título 12">
            <a:extLst>
              <a:ext uri="{FF2B5EF4-FFF2-40B4-BE49-F238E27FC236}">
                <a16:creationId xmlns:a16="http://schemas.microsoft.com/office/drawing/2014/main" id="{1590461D-FD2C-3C6B-3482-2E66114CAEF9}"/>
              </a:ext>
            </a:extLst>
          </p:cNvPr>
          <p:cNvSpPr txBox="1">
            <a:spLocks/>
          </p:cNvSpPr>
          <p:nvPr/>
        </p:nvSpPr>
        <p:spPr>
          <a:xfrm>
            <a:off x="-67733" y="0"/>
            <a:ext cx="12259734" cy="84666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accent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noProof="1">
                <a:solidFill>
                  <a:schemeClr val="tx1"/>
                </a:solidFill>
              </a:rPr>
              <a:t>   HORARIO DE CONSULTA EXTERNA 2025.</a:t>
            </a:r>
          </a:p>
        </p:txBody>
      </p:sp>
    </p:spTree>
    <p:extLst>
      <p:ext uri="{BB962C8B-B14F-4D97-AF65-F5344CB8AC3E}">
        <p14:creationId xmlns:p14="http://schemas.microsoft.com/office/powerpoint/2010/main" val="107320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9EFC7-33D0-0F50-72DB-048CA0554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6FBCB816-DFE7-C839-D3EA-327E95469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484230"/>
              </p:ext>
            </p:extLst>
          </p:nvPr>
        </p:nvGraphicFramePr>
        <p:xfrm>
          <a:off x="304800" y="922866"/>
          <a:ext cx="11032067" cy="562186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115734">
                  <a:extLst>
                    <a:ext uri="{9D8B030D-6E8A-4147-A177-3AD203B41FA5}">
                      <a16:colId xmlns:a16="http://schemas.microsoft.com/office/drawing/2014/main" val="3023344236"/>
                    </a:ext>
                  </a:extLst>
                </a:gridCol>
                <a:gridCol w="7916333">
                  <a:extLst>
                    <a:ext uri="{9D8B030D-6E8A-4147-A177-3AD203B41FA5}">
                      <a16:colId xmlns:a16="http://schemas.microsoft.com/office/drawing/2014/main" val="2595552623"/>
                    </a:ext>
                  </a:extLst>
                </a:gridCol>
              </a:tblGrid>
              <a:tr h="342868">
                <a:tc>
                  <a:txBody>
                    <a:bodyPr/>
                    <a:lstStyle/>
                    <a:p>
                      <a:pPr algn="ctr"/>
                      <a:r>
                        <a:rPr lang="es-SV" sz="1600" b="1" dirty="0"/>
                        <a:t>ESPECIALIDAD.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b="1" dirty="0"/>
                        <a:t>HORARIO DE ATENCIÓN.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012692"/>
                  </a:ext>
                </a:extLst>
              </a:tr>
              <a:tr h="300889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MEDICINA GENERAL.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5339346"/>
                  </a:ext>
                </a:extLst>
              </a:tr>
              <a:tr h="66430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Dra. Ana Luisa Velásquez Toledo.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Lunes, Miércoles Y Viernes De 7:00 A.M. – 10:00 A.M. </a:t>
                      </a:r>
                    </a:p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Citologías Martes Y Jueves De 7: 00 A.M A 9 :00 A.M Y 9:00a.M A 10 A.M </a:t>
                      </a:r>
                    </a:p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Consulta Veteranos De Guerra 10:00 A 1:00 P.M.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1420192"/>
                  </a:ext>
                </a:extLst>
              </a:tr>
              <a:tr h="35631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Dra. Claudia Lorena Miranda.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Lunes A Viernes 2:00 P.M A 4:00 P.M.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3503374"/>
                  </a:ext>
                </a:extLst>
              </a:tr>
              <a:tr h="35631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Dr. Julio Cesar Miranda.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Lunes A Viernes  8:00 A.M. -  10:00 A.M.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1185596"/>
                  </a:ext>
                </a:extLst>
              </a:tr>
              <a:tr h="35631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Dr. Donato Vaquerano.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Lunes A Viernes  8:00 A.M. -  10:00 A.M.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4121047"/>
                  </a:ext>
                </a:extLst>
              </a:tr>
              <a:tr h="376189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Dr. Pedro Antonio Martínez Ortiz.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Lunes A Viernes De 1:30 P.M – 3:30 P.M.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1504373"/>
                  </a:ext>
                </a:extLst>
              </a:tr>
              <a:tr h="44611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Dra. Patricia Arely Monterrosa.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Lunes, Martes , Viernes  1:00 P.M. - 3:00 P.M., Consulta Citologías  Jueves</a:t>
                      </a:r>
                    </a:p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Miércoles </a:t>
                      </a:r>
                      <a:r>
                        <a:rPr lang="es-SV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Carr</a:t>
                      </a:r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1 P.M A 3 P.M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8290820"/>
                  </a:ext>
                </a:extLst>
              </a:tr>
              <a:tr h="35631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Dr. Vinicio Serrano.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Jueves De 1:00 Pm A 3:00 Pm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9132185"/>
                  </a:ext>
                </a:extLst>
              </a:tr>
              <a:tr h="33194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NUTRICIÓN.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4809922"/>
                  </a:ext>
                </a:extLst>
              </a:tr>
              <a:tr h="29197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Lic. Lucy  Ochoa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Martes Y Miércoles 8:00 A.M. - 11:00 A.M.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187189"/>
                  </a:ext>
                </a:extLst>
              </a:tr>
              <a:tr h="37908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Lic. Campos.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Lunes , Jueves Y Viernes 8:00 A.M. 11:00 A.M  Y    1:00 P.M. - 3:00 P.M.           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8529778"/>
                  </a:ext>
                </a:extLst>
              </a:tr>
              <a:tr h="350612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CUIDADOS PALIATIVOS.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0232965"/>
                  </a:ext>
                </a:extLst>
              </a:tr>
              <a:tr h="35631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Dr. Mario Alvarenga.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Lunes A Viernes De 9am A 11 Am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8686421"/>
                  </a:ext>
                </a:extLst>
              </a:tr>
              <a:tr h="35631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Dra. Carla Iraheta.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Lunes A Viernes De 1 Pm  A 3pm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6582487"/>
                  </a:ext>
                </a:extLst>
              </a:tr>
            </a:tbl>
          </a:graphicData>
        </a:graphic>
      </p:graphicFrame>
      <p:sp>
        <p:nvSpPr>
          <p:cNvPr id="5" name="Título 12">
            <a:extLst>
              <a:ext uri="{FF2B5EF4-FFF2-40B4-BE49-F238E27FC236}">
                <a16:creationId xmlns:a16="http://schemas.microsoft.com/office/drawing/2014/main" id="{84B63E9D-6DB3-2958-AAAA-8ECA540994D9}"/>
              </a:ext>
            </a:extLst>
          </p:cNvPr>
          <p:cNvSpPr txBox="1">
            <a:spLocks/>
          </p:cNvSpPr>
          <p:nvPr/>
        </p:nvSpPr>
        <p:spPr>
          <a:xfrm>
            <a:off x="-67733" y="0"/>
            <a:ext cx="12259734" cy="84666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accent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noProof="1">
                <a:solidFill>
                  <a:schemeClr val="tx1"/>
                </a:solidFill>
              </a:rPr>
              <a:t>   HORARIO DE CONSULTA EXTERNA 2025.</a:t>
            </a:r>
          </a:p>
        </p:txBody>
      </p:sp>
    </p:spTree>
    <p:extLst>
      <p:ext uri="{BB962C8B-B14F-4D97-AF65-F5344CB8AC3E}">
        <p14:creationId xmlns:p14="http://schemas.microsoft.com/office/powerpoint/2010/main" val="153023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100B9-882E-C353-C1FA-77E9BBE9F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45845E41-32D4-FE08-AB6C-9B3539701C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282306"/>
              </p:ext>
            </p:extLst>
          </p:nvPr>
        </p:nvGraphicFramePr>
        <p:xfrm>
          <a:off x="397934" y="1854200"/>
          <a:ext cx="11116734" cy="485538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11599">
                  <a:extLst>
                    <a:ext uri="{9D8B030D-6E8A-4147-A177-3AD203B41FA5}">
                      <a16:colId xmlns:a16="http://schemas.microsoft.com/office/drawing/2014/main" val="3023344236"/>
                    </a:ext>
                  </a:extLst>
                </a:gridCol>
                <a:gridCol w="2683934">
                  <a:extLst>
                    <a:ext uri="{9D8B030D-6E8A-4147-A177-3AD203B41FA5}">
                      <a16:colId xmlns:a16="http://schemas.microsoft.com/office/drawing/2014/main" val="1052535970"/>
                    </a:ext>
                  </a:extLst>
                </a:gridCol>
                <a:gridCol w="2091266">
                  <a:extLst>
                    <a:ext uri="{9D8B030D-6E8A-4147-A177-3AD203B41FA5}">
                      <a16:colId xmlns:a16="http://schemas.microsoft.com/office/drawing/2014/main" val="2595552623"/>
                    </a:ext>
                  </a:extLst>
                </a:gridCol>
                <a:gridCol w="2429935">
                  <a:extLst>
                    <a:ext uri="{9D8B030D-6E8A-4147-A177-3AD203B41FA5}">
                      <a16:colId xmlns:a16="http://schemas.microsoft.com/office/drawing/2014/main" val="1582890560"/>
                    </a:ext>
                  </a:extLst>
                </a:gridCol>
              </a:tblGrid>
              <a:tr h="390540">
                <a:tc>
                  <a:txBody>
                    <a:bodyPr/>
                    <a:lstStyle/>
                    <a:p>
                      <a:pPr algn="ctr"/>
                      <a:r>
                        <a:rPr lang="es-SV" sz="1600" b="1" dirty="0"/>
                        <a:t>AREA MEDICA.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b="1" dirty="0"/>
                        <a:t>HORARIO.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b="1" dirty="0"/>
                        <a:t>SERVICIO DE APOYO.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b="1" dirty="0"/>
                        <a:t>HORARIO.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012692"/>
                  </a:ext>
                </a:extLst>
              </a:tr>
              <a:tr h="25962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MEDICINA INTERNA.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(8 HORAS) 7:30 A.M. A 3:30 P.M.</a:t>
                      </a:r>
                      <a:endParaRPr lang="es-SV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FARMACIA.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HORAS.</a:t>
                      </a:r>
                    </a:p>
                    <a:p>
                      <a:pPr algn="l" fontAlgn="ctr"/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5339346"/>
                  </a:ext>
                </a:extLst>
              </a:tr>
              <a:tr h="54364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CIRUGIA GENERAL.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(12 HORAS) 7:00 A.M. A 7:00 P.M.</a:t>
                      </a:r>
                      <a:endParaRPr lang="es-SV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RAYOS X.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24 HORAS.</a:t>
                      </a:r>
                      <a:endParaRPr kumimoji="0" lang="es-SV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1420192"/>
                  </a:ext>
                </a:extLst>
              </a:tr>
              <a:tr h="9453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PEDIATRIA.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(8 HORAS) 7:00 A.M. A 3:00 P.M.</a:t>
                      </a:r>
                      <a:endParaRPr lang="es-SV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LABORATORIO CLINICO.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24 HORAS.</a:t>
                      </a:r>
                      <a:endParaRPr kumimoji="0" lang="es-SV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3503374"/>
                  </a:ext>
                </a:extLst>
              </a:tr>
              <a:tr h="28166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GINECOLOGIA Y OBSTETRICIA (CENTRO OBSTETRICO).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HORAS.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DOCUMENTOS MEDICOS.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24 HORAS.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1185596"/>
                  </a:ext>
                </a:extLst>
              </a:tr>
              <a:tr h="28166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ORTOPEDIA.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/>
                      </a:pP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4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HORAS</a:t>
                      </a:r>
                    </a:p>
                    <a:p>
                      <a:pPr>
                        <a:lnSpc>
                          <a:spcPts val="1400"/>
                        </a:lnSpc>
                        <a:tabLst/>
                      </a:pP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(8:00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AM-11:00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AM)</a:t>
                      </a:r>
                    </a:p>
                    <a:p>
                      <a:pPr>
                        <a:lnSpc>
                          <a:spcPts val="1200"/>
                        </a:lnSpc>
                        <a:tabLst/>
                      </a:pP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(1:00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PM-3:00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PM)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BANCO DE SANGRE </a:t>
                      </a:r>
                    </a:p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(PARA TRANSFUSIONES)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Arial Black" pitchFamily="18" charset="0"/>
                        </a:rPr>
                        <a:t>24</a:t>
                      </a:r>
                      <a:r>
                        <a:rPr kumimoji="0" lang="en-US" altLang="zh-CN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Arial Black" pitchFamily="18" charset="0"/>
                        </a:rPr>
                        <a:t>HORAS</a:t>
                      </a:r>
                      <a:endParaRPr kumimoji="0" lang="en-US" altLang="zh-CN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Arial Black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4121047"/>
                  </a:ext>
                </a:extLst>
              </a:tr>
              <a:tr h="29737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MAXIMA EMERGENCIA.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24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HORAS</a:t>
                      </a:r>
                    </a:p>
                    <a:p>
                      <a:pPr algn="l" fontAlgn="ctr"/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ULTRASONOGRAFIA.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(8 HORAS) 7:00 A.M. A 3:00 P.M.</a:t>
                      </a:r>
                      <a:endParaRPr lang="es-SV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1504373"/>
                  </a:ext>
                </a:extLst>
              </a:tr>
              <a:tr h="50814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OBSERVACION.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24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HORAS</a:t>
                      </a:r>
                    </a:p>
                    <a:p>
                      <a:pPr algn="l" fontAlgn="ctr"/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AMBULANCIA.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Arial Black" pitchFamily="18" charset="0"/>
                        </a:rPr>
                        <a:t>24</a:t>
                      </a:r>
                      <a:r>
                        <a:rPr kumimoji="0" lang="en-US" altLang="zh-C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Arial Black" pitchFamily="18" charset="0"/>
                        </a:rPr>
                        <a:t>HORAS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8290820"/>
                  </a:ext>
                </a:extLst>
              </a:tr>
              <a:tr h="28166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PEQUEÑA CIRUGIA.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24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HORAS</a:t>
                      </a:r>
                    </a:p>
                    <a:p>
                      <a:pPr algn="l" fontAlgn="ctr"/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TRABAJO SOCIAL.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(8 HORAS) 7:30 A.M. A 3:30 P.M.</a:t>
                      </a:r>
                      <a:endParaRPr lang="es-SV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9132185"/>
                  </a:ext>
                </a:extLst>
              </a:tr>
              <a:tr h="262402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/>
                      </a:pP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MEDICOS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GENERALES DISTRIBUIDOS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EN TODAS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LAS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AREAS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DE ATENCION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MEDICA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DE UNIDAD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DE EMERGENCIAS.</a:t>
                      </a:r>
                    </a:p>
                    <a:p>
                      <a:pPr algn="l" fontAlgn="ctr"/>
                      <a:endParaRPr lang="es-SV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24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cs typeface="Arial Black" pitchFamily="18" charset="0"/>
                        </a:rPr>
                        <a:t>HORAS CONTINUAS.</a:t>
                      </a:r>
                    </a:p>
                    <a:p>
                      <a:pPr algn="l" fontAlgn="ctr"/>
                      <a:endParaRPr lang="es-SV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4809922"/>
                  </a:ext>
                </a:extLst>
              </a:tr>
            </a:tbl>
          </a:graphicData>
        </a:graphic>
      </p:graphicFrame>
      <p:sp>
        <p:nvSpPr>
          <p:cNvPr id="5" name="Título 12">
            <a:extLst>
              <a:ext uri="{FF2B5EF4-FFF2-40B4-BE49-F238E27FC236}">
                <a16:creationId xmlns:a16="http://schemas.microsoft.com/office/drawing/2014/main" id="{95A62FC9-9021-4043-314F-85F815000C12}"/>
              </a:ext>
            </a:extLst>
          </p:cNvPr>
          <p:cNvSpPr txBox="1">
            <a:spLocks/>
          </p:cNvSpPr>
          <p:nvPr/>
        </p:nvSpPr>
        <p:spPr>
          <a:xfrm>
            <a:off x="-67733" y="0"/>
            <a:ext cx="12259734" cy="84666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accent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noProof="1">
                <a:solidFill>
                  <a:schemeClr val="tx1"/>
                </a:solidFill>
              </a:rPr>
              <a:t>   SERVICIOS MEDICOS EMERGENCIA.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40A51D-C587-E757-9205-2F51DB717931}"/>
              </a:ext>
            </a:extLst>
          </p:cNvPr>
          <p:cNvSpPr txBox="1"/>
          <p:nvPr/>
        </p:nvSpPr>
        <p:spPr>
          <a:xfrm>
            <a:off x="220134" y="846667"/>
            <a:ext cx="111167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/>
            </a:pP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LAS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ATENCIONES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DE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UNIDAD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DE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EMERGENCIA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ESTAN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DIVIDIDAS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EN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DOS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SECCIONES,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UNA UNIDAD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DE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EMERGENCIAS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OBSTETRICAS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Y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GINECOLOGICAS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(CENTRO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OBSTETRICO)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Y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UNA EMERGENCIA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GENERAL,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PARA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LAS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ATENCIONES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PEDIATRICAS,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DE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MEDICINA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INTERNA</a:t>
            </a:r>
            <a:r>
              <a:rPr lang="en-US" altLang="zh-CN" b="1" dirty="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en-US" altLang="zh-CN" b="1" dirty="0">
                <a:solidFill>
                  <a:schemeClr val="bg1"/>
                </a:solidFill>
                <a:cs typeface="Arial Black" pitchFamily="18" charset="0"/>
              </a:rPr>
              <a:t>Y CIRUGIA.</a:t>
            </a:r>
          </a:p>
        </p:txBody>
      </p:sp>
    </p:spTree>
    <p:extLst>
      <p:ext uri="{BB962C8B-B14F-4D97-AF65-F5344CB8AC3E}">
        <p14:creationId xmlns:p14="http://schemas.microsoft.com/office/powerpoint/2010/main" val="394370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DDD9F-533D-31B7-564C-5E16FACA6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BFF772E4-1DC5-6BCC-A008-B6F735E5A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36" y="1275026"/>
            <a:ext cx="7390132" cy="5324898"/>
          </a:xfrm>
        </p:spPr>
        <p:txBody>
          <a:bodyPr rtlCol="0">
            <a:normAutofit fontScale="92500" lnSpcReduction="10000"/>
          </a:bodyPr>
          <a:lstStyle/>
          <a:p>
            <a:pPr marL="137160" indent="0">
              <a:buNone/>
              <a:tabLst/>
            </a:pPr>
            <a:r>
              <a:rPr lang="en-US" altLang="zh-CN" sz="3000" b="1" dirty="0">
                <a:cs typeface="Arial Black" pitchFamily="18" charset="0"/>
              </a:rPr>
              <a:t>CONTAMOS</a:t>
            </a:r>
            <a:r>
              <a:rPr lang="en-US" altLang="zh-CN" sz="3000" b="1" dirty="0">
                <a:cs typeface="Times New Roman" pitchFamily="18" charset="0"/>
              </a:rPr>
              <a:t> </a:t>
            </a:r>
            <a:r>
              <a:rPr lang="en-US" altLang="zh-CN" sz="3000" b="1" dirty="0">
                <a:cs typeface="Arial Black" pitchFamily="18" charset="0"/>
              </a:rPr>
              <a:t>CON</a:t>
            </a:r>
            <a:r>
              <a:rPr lang="en-US" altLang="zh-CN" sz="3000" b="1" dirty="0">
                <a:cs typeface="Times New Roman" pitchFamily="18" charset="0"/>
              </a:rPr>
              <a:t> </a:t>
            </a:r>
            <a:r>
              <a:rPr lang="en-US" altLang="zh-CN" sz="3000" b="1" dirty="0">
                <a:cs typeface="Arial Black" pitchFamily="18" charset="0"/>
              </a:rPr>
              <a:t>HOSPITALIZACION</a:t>
            </a:r>
            <a:r>
              <a:rPr lang="en-US" altLang="zh-CN" sz="3000" b="1" dirty="0">
                <a:cs typeface="Times New Roman" pitchFamily="18" charset="0"/>
              </a:rPr>
              <a:t> </a:t>
            </a:r>
            <a:r>
              <a:rPr lang="en-US" altLang="zh-CN" sz="3000" b="1" dirty="0">
                <a:cs typeface="Arial Black" pitchFamily="18" charset="0"/>
              </a:rPr>
              <a:t>EN</a:t>
            </a:r>
            <a:r>
              <a:rPr lang="en-US" altLang="zh-CN" sz="3000" b="1" dirty="0">
                <a:cs typeface="Times New Roman" pitchFamily="18" charset="0"/>
              </a:rPr>
              <a:t> </a:t>
            </a:r>
            <a:r>
              <a:rPr lang="en-US" altLang="zh-CN" sz="3000" b="1" dirty="0">
                <a:cs typeface="Arial Black" pitchFamily="18" charset="0"/>
              </a:rPr>
              <a:t>LAS ESPECIALIDADES</a:t>
            </a:r>
            <a:r>
              <a:rPr lang="en-US" altLang="zh-CN" sz="3000" b="1" dirty="0">
                <a:cs typeface="Times New Roman" pitchFamily="18" charset="0"/>
              </a:rPr>
              <a:t> </a:t>
            </a:r>
            <a:r>
              <a:rPr lang="en-US" altLang="zh-CN" sz="3000" b="1" dirty="0">
                <a:cs typeface="Arial Black" pitchFamily="18" charset="0"/>
              </a:rPr>
              <a:t>BÁSICAS:</a:t>
            </a: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r>
              <a:rPr lang="en-US" altLang="zh-CN" sz="3000" b="1" dirty="0">
                <a:cs typeface="Arial Black" pitchFamily="18" charset="0"/>
              </a:rPr>
              <a:t>			</a:t>
            </a:r>
          </a:p>
          <a:p>
            <a:pPr>
              <a:tabLst/>
            </a:pPr>
            <a:r>
              <a:rPr lang="en-US" altLang="zh-CN" sz="3000" dirty="0">
                <a:cs typeface="Arial Black" pitchFamily="18" charset="0"/>
              </a:rPr>
              <a:t>MEDICINA</a:t>
            </a:r>
            <a:r>
              <a:rPr lang="en-US" altLang="zh-CN" sz="3000" dirty="0">
                <a:cs typeface="Times New Roman" pitchFamily="18" charset="0"/>
              </a:rPr>
              <a:t> </a:t>
            </a:r>
            <a:r>
              <a:rPr lang="en-US" altLang="zh-CN" sz="3000" dirty="0">
                <a:cs typeface="Arial Black" pitchFamily="18" charset="0"/>
              </a:rPr>
              <a:t>INTERNA.</a:t>
            </a:r>
          </a:p>
          <a:p>
            <a:pPr>
              <a:tabLst/>
            </a:pPr>
            <a:r>
              <a:rPr lang="en-US" altLang="zh-CN" sz="3000" dirty="0">
                <a:cs typeface="Arial Black" pitchFamily="18" charset="0"/>
              </a:rPr>
              <a:t>CIRUGIA</a:t>
            </a:r>
            <a:r>
              <a:rPr lang="en-US" altLang="zh-CN" sz="3000" dirty="0">
                <a:cs typeface="Times New Roman" pitchFamily="18" charset="0"/>
              </a:rPr>
              <a:t> </a:t>
            </a:r>
            <a:r>
              <a:rPr lang="en-US" altLang="zh-CN" sz="3000" dirty="0">
                <a:cs typeface="Arial Black" pitchFamily="18" charset="0"/>
              </a:rPr>
              <a:t>GENERAL.</a:t>
            </a:r>
          </a:p>
          <a:p>
            <a:pPr>
              <a:tabLst/>
            </a:pPr>
            <a:r>
              <a:rPr lang="en-US" altLang="zh-CN" sz="3000" dirty="0">
                <a:cs typeface="Arial Black" pitchFamily="18" charset="0"/>
              </a:rPr>
              <a:t>GINECOLOGIA</a:t>
            </a:r>
            <a:r>
              <a:rPr lang="en-US" altLang="zh-CN" sz="3000" dirty="0">
                <a:cs typeface="Times New Roman" pitchFamily="18" charset="0"/>
              </a:rPr>
              <a:t> </a:t>
            </a:r>
            <a:r>
              <a:rPr lang="en-US" altLang="zh-CN" sz="3000" dirty="0">
                <a:cs typeface="Arial Black" pitchFamily="18" charset="0"/>
              </a:rPr>
              <a:t>Y</a:t>
            </a:r>
            <a:r>
              <a:rPr lang="en-US" altLang="zh-CN" sz="3000" dirty="0">
                <a:cs typeface="Times New Roman" pitchFamily="18" charset="0"/>
              </a:rPr>
              <a:t> </a:t>
            </a:r>
            <a:r>
              <a:rPr lang="en-US" altLang="zh-CN" sz="3000" dirty="0">
                <a:cs typeface="Arial Black" pitchFamily="18" charset="0"/>
              </a:rPr>
              <a:t>OBSTETRICIA.</a:t>
            </a:r>
          </a:p>
          <a:p>
            <a:pPr>
              <a:tabLst/>
            </a:pPr>
            <a:r>
              <a:rPr lang="en-US" altLang="zh-CN" sz="3000" dirty="0">
                <a:cs typeface="Arial Black" pitchFamily="18" charset="0"/>
              </a:rPr>
              <a:t>PEDIATRIA.</a:t>
            </a:r>
          </a:p>
          <a:p>
            <a:pPr>
              <a:tabLst/>
            </a:pPr>
            <a:r>
              <a:rPr lang="en-US" altLang="zh-CN" sz="3000" dirty="0">
                <a:cs typeface="Arial Black" pitchFamily="18" charset="0"/>
              </a:rPr>
              <a:t>ATENCION</a:t>
            </a:r>
            <a:r>
              <a:rPr lang="en-US" altLang="zh-CN" sz="3000" dirty="0">
                <a:cs typeface="Times New Roman" pitchFamily="18" charset="0"/>
              </a:rPr>
              <a:t> </a:t>
            </a:r>
            <a:r>
              <a:rPr lang="en-US" altLang="zh-CN" sz="3000" dirty="0">
                <a:cs typeface="Arial Black" pitchFamily="18" charset="0"/>
              </a:rPr>
              <a:t>DEL</a:t>
            </a:r>
            <a:r>
              <a:rPr lang="en-US" altLang="zh-CN" sz="3000" dirty="0">
                <a:cs typeface="Times New Roman" pitchFamily="18" charset="0"/>
              </a:rPr>
              <a:t> </a:t>
            </a:r>
            <a:r>
              <a:rPr lang="en-US" altLang="zh-CN" sz="3000" dirty="0">
                <a:cs typeface="Arial Black" pitchFamily="18" charset="0"/>
              </a:rPr>
              <a:t>RECIEN</a:t>
            </a:r>
            <a:r>
              <a:rPr lang="en-US" altLang="zh-CN" sz="3000" dirty="0">
                <a:cs typeface="Times New Roman" pitchFamily="18" charset="0"/>
              </a:rPr>
              <a:t> </a:t>
            </a:r>
            <a:r>
              <a:rPr lang="en-US" altLang="zh-CN" sz="3000" dirty="0">
                <a:cs typeface="Arial Black" pitchFamily="18" charset="0"/>
              </a:rPr>
              <a:t>NACIDO.</a:t>
            </a:r>
          </a:p>
          <a:p>
            <a:pPr>
              <a:tabLst/>
            </a:pPr>
            <a:r>
              <a:rPr lang="en-US" altLang="zh-CN" sz="3000" dirty="0">
                <a:cs typeface="Arial Black" pitchFamily="18" charset="0"/>
              </a:rPr>
              <a:t>HOSPITALIZACION</a:t>
            </a:r>
            <a:r>
              <a:rPr lang="en-US" altLang="zh-CN" sz="3000" dirty="0">
                <a:cs typeface="Times New Roman" pitchFamily="18" charset="0"/>
              </a:rPr>
              <a:t> </a:t>
            </a:r>
            <a:r>
              <a:rPr lang="en-US" altLang="zh-CN" sz="3000" dirty="0">
                <a:cs typeface="Arial Black" pitchFamily="18" charset="0"/>
              </a:rPr>
              <a:t>POR</a:t>
            </a:r>
            <a:r>
              <a:rPr lang="en-US" altLang="zh-CN" sz="3000" dirty="0">
                <a:cs typeface="Times New Roman" pitchFamily="18" charset="0"/>
              </a:rPr>
              <a:t> </a:t>
            </a:r>
            <a:r>
              <a:rPr lang="en-US" altLang="zh-CN" sz="3000" dirty="0">
                <a:cs typeface="Arial Black" pitchFamily="18" charset="0"/>
              </a:rPr>
              <a:t>CONVENIOS</a:t>
            </a:r>
            <a:r>
              <a:rPr lang="en-US" altLang="zh-CN" sz="3000" dirty="0">
                <a:cs typeface="Times New Roman" pitchFamily="18" charset="0"/>
              </a:rPr>
              <a:t> </a:t>
            </a:r>
            <a:r>
              <a:rPr lang="en-US" altLang="zh-CN" sz="3000" dirty="0">
                <a:cs typeface="Arial Black" pitchFamily="18" charset="0"/>
              </a:rPr>
              <a:t>CON:</a:t>
            </a:r>
          </a:p>
          <a:p>
            <a:pPr marL="137160" indent="0">
              <a:buNone/>
              <a:tabLst/>
            </a:pPr>
            <a:r>
              <a:rPr lang="en-US" altLang="zh-CN" sz="3000" dirty="0">
                <a:cs typeface="Arial Black" pitchFamily="18" charset="0"/>
              </a:rPr>
              <a:t>	ISSS.</a:t>
            </a:r>
          </a:p>
          <a:p>
            <a:pPr marL="137160" indent="0">
              <a:buNone/>
              <a:tabLst/>
            </a:pPr>
            <a:r>
              <a:rPr lang="en-US" altLang="zh-CN" sz="3000" dirty="0">
                <a:cs typeface="Arial Black" pitchFamily="18" charset="0"/>
              </a:rPr>
              <a:t>	ISBM.</a:t>
            </a:r>
          </a:p>
          <a:p>
            <a:pPr marL="137160" indent="0" algn="just">
              <a:buNone/>
              <a:tabLst>
                <a:tab pos="38100" algn="l"/>
                <a:tab pos="50800" algn="l"/>
                <a:tab pos="139700" algn="l"/>
                <a:tab pos="165100" algn="l"/>
              </a:tabLst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2DCF7887-8EC4-4A0A-EAA7-5692DCB9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933" y="139171"/>
            <a:ext cx="10143067" cy="1071562"/>
          </a:xfrm>
        </p:spPr>
        <p:txBody>
          <a:bodyPr rtlCol="0"/>
          <a:lstStyle/>
          <a:p>
            <a:pPr rtl="0"/>
            <a:r>
              <a:rPr lang="es-ES" noProof="1">
                <a:solidFill>
                  <a:schemeClr val="tx1"/>
                </a:solidFill>
              </a:rPr>
              <a:t>   SERVICIOS MÉDICOS HOSPITALARIOS.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5EF02B-8130-4E28-22D3-BDFA0B66E2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8" y="-44027"/>
            <a:ext cx="2836332" cy="1595436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FAD849BD-16BB-F4F2-97AC-8EB810360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933" y="1415004"/>
            <a:ext cx="4030134" cy="5178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10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lantilla de diseño médico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399155_TF03460529_Win32" id="{75C71F25-7780-4687-9BBB-30172F7AF35D}" vid="{901B119C-F0A0-41EF-A1CC-A75F15962CD7}"/>
    </a:ext>
  </a:extLst>
</a:theme>
</file>

<file path=ppt/theme/theme2.xml><?xml version="1.0" encoding="utf-8"?>
<a:theme xmlns:a="http://schemas.openxmlformats.org/drawingml/2006/main" name="Tema de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856783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2012-09-20T10:48:20+00:00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1622871</Value>
    </PublishStatusLookup>
    <APAuthor xmlns="4873beb7-5857-4685-be1f-d57550cc96cc">
      <UserInfo>
        <DisplayName>REDMOND\v-luannv</DisplayName>
        <AccountId>92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 xsi:nil="true"/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false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TP103460417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D1C9B0-FE26-433B-8E1A-54CCDFA4EB1D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100AC149-8447-4BE5-88C7-DBE24EA73E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EEAAAD-F811-4325-83A2-D14EDE05FB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Diapositivas de diseño de presentación médica</Template>
  <TotalTime>852</TotalTime>
  <Words>2417</Words>
  <Application>Microsoft Office PowerPoint</Application>
  <PresentationFormat>Panorámica</PresentationFormat>
  <Paragraphs>413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Wingdings</vt:lpstr>
      <vt:lpstr>Wingdings 2</vt:lpstr>
      <vt:lpstr>Wingdings 3</vt:lpstr>
      <vt:lpstr>Plantilla de diseño médico</vt:lpstr>
      <vt:lpstr>servicios hospitalarios enero, febrero y marzo 2025.</vt:lpstr>
      <vt:lpstr>MISIÓN.</vt:lpstr>
      <vt:lpstr>   SERVICIOS MÉDICOS AMBULATORIOS.</vt:lpstr>
      <vt:lpstr>   SERVICIOS MÉDICOS AMBULATORIOS.</vt:lpstr>
      <vt:lpstr>Presentación de PowerPoint</vt:lpstr>
      <vt:lpstr>Presentación de PowerPoint</vt:lpstr>
      <vt:lpstr>Presentación de PowerPoint</vt:lpstr>
      <vt:lpstr>Presentación de PowerPoint</vt:lpstr>
      <vt:lpstr>   SERVICIOS MÉDICOS HOSPITALARIOS.</vt:lpstr>
      <vt:lpstr>   SERVICIO DE LABORATORIO CLÍNICO.</vt:lpstr>
      <vt:lpstr>   QUÍMICA SANGUINEA.</vt:lpstr>
      <vt:lpstr>   HEMATOLOGIA, COAGULACIÓN Y BANCO DE SANGRE.</vt:lpstr>
      <vt:lpstr>   INMUNOHEMATOLOGIA.</vt:lpstr>
      <vt:lpstr>   BACTERIOLOGÍA.</vt:lpstr>
      <vt:lpstr>   PRUEBAS QUE SE REFIEREN A LABORATORIO CENTRAL DE SALUD PUBLICA.</vt:lpstr>
      <vt:lpstr>   SERVICIOS DE RADIOLOGIA E IMÁGENES DIAGNOSTICAS.</vt:lpstr>
      <vt:lpstr>EXÁMENES ESPECIALES.</vt:lpstr>
      <vt:lpstr>   SERVICIOS QUIRÚRGICOS.</vt:lpstr>
      <vt:lpstr>   FISIOTERAPIA.</vt:lpstr>
      <vt:lpstr>   PROGRAMAS HNSG.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Tecnico</dc:creator>
  <cp:lastModifiedBy>Tecnico</cp:lastModifiedBy>
  <cp:revision>18</cp:revision>
  <dcterms:created xsi:type="dcterms:W3CDTF">2025-01-28T14:14:41Z</dcterms:created>
  <dcterms:modified xsi:type="dcterms:W3CDTF">2025-02-06T20:03:14Z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Order">
    <vt:r8>74064500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